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Lst>
  <p:notesMasterIdLst>
    <p:notesMasterId r:id="rId33"/>
  </p:notesMasterIdLst>
  <p:sldIdLst>
    <p:sldId id="256" r:id="rId2"/>
    <p:sldId id="281" r:id="rId3"/>
    <p:sldId id="280" r:id="rId4"/>
    <p:sldId id="282" r:id="rId5"/>
    <p:sldId id="285" r:id="rId6"/>
    <p:sldId id="291" r:id="rId7"/>
    <p:sldId id="263" r:id="rId8"/>
    <p:sldId id="264" r:id="rId9"/>
    <p:sldId id="265" r:id="rId10"/>
    <p:sldId id="266" r:id="rId11"/>
    <p:sldId id="267" r:id="rId12"/>
    <p:sldId id="268" r:id="rId13"/>
    <p:sldId id="269" r:id="rId14"/>
    <p:sldId id="270" r:id="rId15"/>
    <p:sldId id="271" r:id="rId16"/>
    <p:sldId id="272" r:id="rId17"/>
    <p:sldId id="286" r:id="rId18"/>
    <p:sldId id="276" r:id="rId19"/>
    <p:sldId id="277" r:id="rId20"/>
    <p:sldId id="278" r:id="rId21"/>
    <p:sldId id="284" r:id="rId22"/>
    <p:sldId id="257" r:id="rId23"/>
    <p:sldId id="292" r:id="rId24"/>
    <p:sldId id="259" r:id="rId25"/>
    <p:sldId id="261" r:id="rId26"/>
    <p:sldId id="260" r:id="rId27"/>
    <p:sldId id="273" r:id="rId28"/>
    <p:sldId id="274" r:id="rId29"/>
    <p:sldId id="290" r:id="rId30"/>
    <p:sldId id="287" r:id="rId31"/>
    <p:sldId id="289" r:id="rId32"/>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008000"/>
    <a:srgbClr val="00CC00"/>
    <a:srgbClr val="FFFF00"/>
    <a:srgbClr val="FF0000"/>
    <a:srgbClr val="FF9933"/>
  </p:clrMru>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Stile con tema 1 - Color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7CE84F3-28C3-443E-9E96-99CF82512B78}" styleName="Stile scuro 1 - Colore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06799F8-075E-4A3A-A7F6-7FBC6576F1A4}" styleName="Stile con tema 2 - Colore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Stile con tema 2 - Colore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Stile con tema 2 - Colore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Stile chiaro 3 - Colore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Stile chiaro 3 - Colore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505E3EF-67EA-436B-97B2-0124C06EBD24}" styleName="Stile medio 4 - Color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Stile medio 4 - Colore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Stile medio 4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16DA210-FB5B-4158-B5E0-FEB733F419BA}" styleName="Stile chi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Stile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275" autoAdjust="0"/>
    <p:restoredTop sz="89000" autoAdjust="0"/>
  </p:normalViewPr>
  <p:slideViewPr>
    <p:cSldViewPr>
      <p:cViewPr>
        <p:scale>
          <a:sx n="75" d="100"/>
          <a:sy n="75" d="100"/>
        </p:scale>
        <p:origin x="-1440" y="-2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6EA6292A-3B86-491C-A37F-69D7C77FEF71}" type="datetimeFigureOut">
              <a:rPr lang="it-IT"/>
              <a:pPr>
                <a:defRPr/>
              </a:pPr>
              <a:t>27/05/2010</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6412858-9B5F-4E37-B27E-DB10AD5BFAE7}"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egnaposto immagine diapositiva 1"/>
          <p:cNvSpPr>
            <a:spLocks noGrp="1" noRot="1" noChangeAspect="1"/>
          </p:cNvSpPr>
          <p:nvPr>
            <p:ph type="sldImg"/>
          </p:nvPr>
        </p:nvSpPr>
        <p:spPr bwMode="auto">
          <a:noFill/>
          <a:ln>
            <a:solidFill>
              <a:srgbClr val="000000"/>
            </a:solidFill>
            <a:miter lim="800000"/>
            <a:headEnd/>
            <a:tailEnd/>
          </a:ln>
        </p:spPr>
      </p:sp>
      <p:sp>
        <p:nvSpPr>
          <p:cNvPr id="18434"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dirty="0" smtClean="0"/>
              <a:t>Stabilità dei dati: </a:t>
            </a:r>
            <a:r>
              <a:rPr lang="it-IT" dirty="0" err="1" smtClean="0"/>
              <a:t>queries</a:t>
            </a:r>
            <a:r>
              <a:rPr lang="it-IT" dirty="0" smtClean="0"/>
              <a:t> poste a sorgenti che non cambiano nel tempo.</a:t>
            </a:r>
          </a:p>
          <a:p>
            <a:pPr eaLnBrk="1" hangingPunct="1">
              <a:spcBef>
                <a:spcPct val="0"/>
              </a:spcBef>
            </a:pPr>
            <a:r>
              <a:rPr lang="it-IT" dirty="0" smtClean="0"/>
              <a:t>Una soluzione al problema è rappresentata da octopus, un sistema formalizzato dagli autori.</a:t>
            </a:r>
          </a:p>
        </p:txBody>
      </p:sp>
      <p:sp>
        <p:nvSpPr>
          <p:cNvPr id="18435"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CF04B4B-0F23-4DC0-AF06-2C4921983039}" type="slidenum">
              <a:rPr lang="it-IT"/>
              <a:pPr fontAlgn="base">
                <a:spcBef>
                  <a:spcPct val="0"/>
                </a:spcBef>
                <a:spcAft>
                  <a:spcPct val="0"/>
                </a:spcAft>
                <a:defRPr/>
              </a:pPr>
              <a:t>2</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egnaposto immagine diapositiva 1"/>
          <p:cNvSpPr>
            <a:spLocks noGrp="1" noRot="1" noChangeAspect="1"/>
          </p:cNvSpPr>
          <p:nvPr>
            <p:ph type="sldImg"/>
          </p:nvPr>
        </p:nvSpPr>
        <p:spPr bwMode="auto">
          <a:noFill/>
          <a:ln>
            <a:solidFill>
              <a:srgbClr val="000000"/>
            </a:solidFill>
            <a:miter lim="800000"/>
            <a:headEnd/>
            <a:tailEnd/>
          </a:ln>
        </p:spPr>
      </p:sp>
      <p:sp>
        <p:nvSpPr>
          <p:cNvPr id="37890"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smtClean="0"/>
              <a:t>NOTA: Bisogna far vedere che Sessione è recuperato come metadato analizzando l’HTML</a:t>
            </a:r>
          </a:p>
        </p:txBody>
      </p:sp>
      <p:sp>
        <p:nvSpPr>
          <p:cNvPr id="37891"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D3E5381-7F6B-4503-9B40-CC8BA22FF1B7}" type="slidenum">
              <a:rPr lang="it-IT"/>
              <a:pPr fontAlgn="base">
                <a:spcBef>
                  <a:spcPct val="0"/>
                </a:spcBef>
                <a:spcAft>
                  <a:spcPct val="0"/>
                </a:spcAft>
                <a:defRPr/>
              </a:pPr>
              <a:t>17</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egnaposto immagine diapositiva 1"/>
          <p:cNvSpPr>
            <a:spLocks noGrp="1" noRot="1" noChangeAspect="1"/>
          </p:cNvSpPr>
          <p:nvPr>
            <p:ph type="sldImg"/>
          </p:nvPr>
        </p:nvSpPr>
        <p:spPr bwMode="auto">
          <a:noFill/>
          <a:ln>
            <a:solidFill>
              <a:srgbClr val="000000"/>
            </a:solidFill>
            <a:miter lim="800000"/>
            <a:headEnd/>
            <a:tailEnd/>
          </a:ln>
        </p:spPr>
      </p:sp>
      <p:sp>
        <p:nvSpPr>
          <p:cNvPr id="41986"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dirty="0" smtClean="0"/>
              <a:t>2. Pagine top-k considerando come </a:t>
            </a:r>
            <a:r>
              <a:rPr lang="it-IT" dirty="0" err="1" smtClean="0"/>
              <a:t>query</a:t>
            </a:r>
            <a:r>
              <a:rPr lang="it-IT" dirty="0" smtClean="0"/>
              <a:t> il contenuto della riga</a:t>
            </a:r>
          </a:p>
        </p:txBody>
      </p:sp>
      <p:sp>
        <p:nvSpPr>
          <p:cNvPr id="41987"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25340E-F421-4466-913E-311643E80B33}" type="slidenum">
              <a:rPr lang="it-IT"/>
              <a:pPr fontAlgn="base">
                <a:spcBef>
                  <a:spcPct val="0"/>
                </a:spcBef>
                <a:spcAft>
                  <a:spcPct val="0"/>
                </a:spcAft>
                <a:defRPr/>
              </a:pPr>
              <a:t>19</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egnaposto immagine diapositiva 1"/>
          <p:cNvSpPr>
            <a:spLocks noGrp="1" noRot="1" noChangeAspect="1"/>
          </p:cNvSpPr>
          <p:nvPr>
            <p:ph type="sldImg"/>
          </p:nvPr>
        </p:nvSpPr>
        <p:spPr bwMode="auto">
          <a:noFill/>
          <a:ln>
            <a:solidFill>
              <a:srgbClr val="000000"/>
            </a:solidFill>
            <a:miter lim="800000"/>
            <a:headEnd/>
            <a:tailEnd/>
          </a:ln>
        </p:spPr>
      </p:sp>
      <p:sp>
        <p:nvSpPr>
          <p:cNvPr id="46082"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smtClean="0"/>
              <a:t> schema matching: verificare che i nuovi dati aggiunti dall'operatore Extend effettivamente si concentrino sull’argomento k, anche se la terminologia della pagina candidata o della tabella è diversa</a:t>
            </a:r>
          </a:p>
          <a:p>
            <a:pPr eaLnBrk="1" hangingPunct="1">
              <a:spcBef>
                <a:spcPct val="0"/>
              </a:spcBef>
            </a:pPr>
            <a:r>
              <a:rPr lang="it-IT" smtClean="0"/>
              <a:t>reference reconciliation: per garantire che i valori nella colonna di join c possono essere accoppiati se rappresentano lo stesso oggetto del mondo reale, anche se la rappresentazione in stringa differisce</a:t>
            </a:r>
          </a:p>
        </p:txBody>
      </p:sp>
      <p:sp>
        <p:nvSpPr>
          <p:cNvPr id="46083"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3DCCBB-25CD-4265-93E1-0500A88DB2BB}" type="slidenum">
              <a:rPr lang="it-IT"/>
              <a:pPr fontAlgn="base">
                <a:spcBef>
                  <a:spcPct val="0"/>
                </a:spcBef>
                <a:spcAft>
                  <a:spcPct val="0"/>
                </a:spcAft>
                <a:defRPr/>
              </a:pPr>
              <a:t>22</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Se una </a:t>
            </a:r>
            <a:r>
              <a:rPr lang="it-IT" dirty="0" err="1" smtClean="0"/>
              <a:t>join-table</a:t>
            </a:r>
            <a:r>
              <a:rPr lang="it-IT" baseline="0" dirty="0" smtClean="0"/>
              <a:t> </a:t>
            </a:r>
            <a:r>
              <a:rPr lang="it-IT" dirty="0" smtClean="0"/>
              <a:t>candidata</a:t>
            </a:r>
            <a:r>
              <a:rPr lang="it-IT" baseline="0" dirty="0" smtClean="0"/>
              <a:t> </a:t>
            </a:r>
            <a:r>
              <a:rPr lang="it-IT" dirty="0" smtClean="0"/>
              <a:t>è stata</a:t>
            </a:r>
            <a:r>
              <a:rPr lang="it-IT" baseline="0" dirty="0" smtClean="0"/>
              <a:t> </a:t>
            </a:r>
            <a:r>
              <a:rPr lang="it-IT" dirty="0" smtClean="0"/>
              <a:t>restituita da una ricerca sull’argomento k, e la tabella sorgente T e la tabella candidata possono essere messe in join, allora è ragionevole pensare che le colonne della nuova tabella sono rilevanti.</a:t>
            </a:r>
          </a:p>
          <a:p>
            <a:r>
              <a:rPr lang="it-IT" dirty="0" smtClean="0"/>
              <a:t>Schema </a:t>
            </a:r>
            <a:r>
              <a:rPr lang="it-IT" dirty="0" err="1" smtClean="0"/>
              <a:t>matching</a:t>
            </a:r>
            <a:r>
              <a:rPr lang="it-IT" baseline="0" dirty="0" smtClean="0"/>
              <a:t> -&gt; il motore di ricerca tiene conto dei sinonimi (</a:t>
            </a:r>
            <a:r>
              <a:rPr lang="it-IT" baseline="0" dirty="0" err="1" smtClean="0"/>
              <a:t>Thresauri</a:t>
            </a:r>
            <a:r>
              <a:rPr lang="it-IT" baseline="0" dirty="0" smtClean="0"/>
              <a:t>) e degli abbreviativi (</a:t>
            </a:r>
            <a:r>
              <a:rPr lang="it-IT" baseline="0" dirty="0" err="1" smtClean="0"/>
              <a:t>Stemming</a:t>
            </a:r>
            <a:r>
              <a:rPr lang="it-IT" baseline="0" dirty="0" smtClean="0"/>
              <a:t>)</a:t>
            </a:r>
            <a:endParaRPr lang="it-IT" dirty="0" smtClean="0"/>
          </a:p>
          <a:p>
            <a:r>
              <a:rPr lang="it-IT" dirty="0" err="1" smtClean="0"/>
              <a:t>Edit</a:t>
            </a:r>
            <a:r>
              <a:rPr lang="it-IT" dirty="0" smtClean="0"/>
              <a:t> </a:t>
            </a:r>
            <a:r>
              <a:rPr lang="it-IT" dirty="0" err="1" smtClean="0"/>
              <a:t>distance</a:t>
            </a:r>
            <a:r>
              <a:rPr lang="it-IT" dirty="0" smtClean="0"/>
              <a:t> test -&gt; </a:t>
            </a:r>
            <a:r>
              <a:rPr lang="it-IT" dirty="0" err="1" smtClean="0"/>
              <a:t>pruning</a:t>
            </a:r>
            <a:r>
              <a:rPr lang="it-IT" dirty="0" smtClean="0"/>
              <a:t> dei</a:t>
            </a:r>
            <a:r>
              <a:rPr lang="it-IT" baseline="0" dirty="0" smtClean="0"/>
              <a:t> risultati ottenuti dal motore di ricerca [Ex. </a:t>
            </a:r>
            <a:r>
              <a:rPr lang="it-IT" baseline="0" dirty="0" err="1" smtClean="0"/>
              <a:t>Alon</a:t>
            </a:r>
            <a:r>
              <a:rPr lang="it-IT" baseline="0" dirty="0" smtClean="0"/>
              <a:t> </a:t>
            </a:r>
            <a:r>
              <a:rPr lang="it-IT" baseline="0" dirty="0" err="1" smtClean="0"/>
              <a:t>Halevy</a:t>
            </a:r>
            <a:r>
              <a:rPr lang="it-IT" baseline="0" dirty="0" smtClean="0"/>
              <a:t> - </a:t>
            </a:r>
            <a:r>
              <a:rPr lang="it-IT" baseline="0" dirty="0" err="1" smtClean="0"/>
              <a:t>Alon</a:t>
            </a:r>
            <a:r>
              <a:rPr lang="it-IT" baseline="0" dirty="0" smtClean="0"/>
              <a:t> Levy]</a:t>
            </a:r>
            <a:endParaRPr lang="it-IT" dirty="0"/>
          </a:p>
        </p:txBody>
      </p:sp>
      <p:sp>
        <p:nvSpPr>
          <p:cNvPr id="4" name="Segnaposto numero diapositiva 3"/>
          <p:cNvSpPr>
            <a:spLocks noGrp="1"/>
          </p:cNvSpPr>
          <p:nvPr>
            <p:ph type="sldNum" sz="quarter" idx="10"/>
          </p:nvPr>
        </p:nvSpPr>
        <p:spPr/>
        <p:txBody>
          <a:bodyPr/>
          <a:lstStyle/>
          <a:p>
            <a:fld id="{BE6223AE-9FE7-474D-8782-850787DC84F8}" type="slidenum">
              <a:rPr lang="it-IT" smtClean="0"/>
              <a:pPr/>
              <a:t>23</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egnaposto immagine diapositiva 1"/>
          <p:cNvSpPr>
            <a:spLocks noGrp="1" noRot="1" noChangeAspect="1"/>
          </p:cNvSpPr>
          <p:nvPr>
            <p:ph type="sldImg"/>
          </p:nvPr>
        </p:nvSpPr>
        <p:spPr bwMode="auto">
          <a:noFill/>
          <a:ln>
            <a:solidFill>
              <a:srgbClr val="000000"/>
            </a:solidFill>
            <a:miter lim="800000"/>
            <a:headEnd/>
            <a:tailEnd/>
          </a:ln>
        </p:spPr>
      </p:sp>
      <p:sp>
        <p:nvSpPr>
          <p:cNvPr id="51202"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smtClean="0"/>
              <a:t>Per la reference reconciliation viene utilizzato direttamente il motore di ricerca!!!!</a:t>
            </a:r>
          </a:p>
        </p:txBody>
      </p:sp>
      <p:sp>
        <p:nvSpPr>
          <p:cNvPr id="51203"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0095E7-65E1-4123-922F-4CBCC043421A}" type="slidenum">
              <a:rPr lang="it-IT"/>
              <a:pPr fontAlgn="base">
                <a:spcBef>
                  <a:spcPct val="0"/>
                </a:spcBef>
                <a:spcAft>
                  <a:spcPct val="0"/>
                </a:spcAft>
                <a:defRPr/>
              </a:pPr>
              <a:t>25</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egnaposto immagine diapositiva 1"/>
          <p:cNvSpPr>
            <a:spLocks noGrp="1" noRot="1" noChangeAspect="1"/>
          </p:cNvSpPr>
          <p:nvPr>
            <p:ph type="sldImg"/>
          </p:nvPr>
        </p:nvSpPr>
        <p:spPr bwMode="auto">
          <a:noFill/>
          <a:ln>
            <a:solidFill>
              <a:srgbClr val="000000"/>
            </a:solidFill>
            <a:miter lim="800000"/>
            <a:headEnd/>
            <a:tailEnd/>
          </a:ln>
        </p:spPr>
      </p:sp>
      <p:sp>
        <p:nvSpPr>
          <p:cNvPr id="53250"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smtClean="0"/>
              <a:t>MultiJoin risolve il problema dello schema matching attraverso l'algoritmo di clustering </a:t>
            </a:r>
            <a:r>
              <a:rPr lang="en-US" smtClean="0"/>
              <a:t>column-matching</a:t>
            </a:r>
            <a:r>
              <a:rPr lang="it-IT" smtClean="0"/>
              <a:t> descritto nella sezione 3.1.2. </a:t>
            </a:r>
            <a:endParaRPr lang="en-US" smtClean="0"/>
          </a:p>
          <a:p>
            <a:pPr eaLnBrk="1" hangingPunct="1">
              <a:spcBef>
                <a:spcPct val="0"/>
              </a:spcBef>
            </a:pPr>
            <a:endParaRPr lang="it-IT" smtClean="0"/>
          </a:p>
          <a:p>
            <a:pPr eaLnBrk="1" hangingPunct="1">
              <a:spcBef>
                <a:spcPct val="0"/>
              </a:spcBef>
            </a:pPr>
            <a:r>
              <a:rPr lang="it-IT" smtClean="0"/>
              <a:t>Tabelle distinte relative allo stesso argomento dovrebbero apparire nello stesso cluster</a:t>
            </a:r>
            <a:endParaRPr lang="en-US" smtClean="0"/>
          </a:p>
          <a:p>
            <a:pPr eaLnBrk="1" hangingPunct="1">
              <a:spcBef>
                <a:spcPct val="0"/>
              </a:spcBef>
            </a:pPr>
            <a:endParaRPr lang="it-IT" smtClean="0"/>
          </a:p>
        </p:txBody>
      </p:sp>
      <p:sp>
        <p:nvSpPr>
          <p:cNvPr id="53251"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CEB3A8-4708-477A-B27F-F5411CE207DD}" type="slidenum">
              <a:rPr lang="it-IT"/>
              <a:pPr fontAlgn="base">
                <a:spcBef>
                  <a:spcPct val="0"/>
                </a:spcBef>
                <a:spcAft>
                  <a:spcPct val="0"/>
                </a:spcAft>
                <a:defRPr/>
              </a:pPr>
              <a:t>26</a:t>
            </a:fld>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egnaposto immagine diapositiva 1"/>
          <p:cNvSpPr>
            <a:spLocks noGrp="1" noRot="1" noChangeAspect="1"/>
          </p:cNvSpPr>
          <p:nvPr>
            <p:ph type="sldImg"/>
          </p:nvPr>
        </p:nvSpPr>
        <p:spPr bwMode="auto">
          <a:noFill/>
          <a:ln>
            <a:solidFill>
              <a:srgbClr val="000000"/>
            </a:solidFill>
            <a:miter lim="800000"/>
            <a:headEnd/>
            <a:tailEnd/>
          </a:ln>
        </p:spPr>
      </p:sp>
      <p:sp>
        <p:nvSpPr>
          <p:cNvPr id="55298"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dirty="0" smtClean="0"/>
              <a:t>non tutte le tabelle sono estendibili -&gt; i dati non esistono o non sono recuperabili tramite</a:t>
            </a:r>
            <a:r>
              <a:rPr lang="it-IT" baseline="0" dirty="0" smtClean="0"/>
              <a:t> il</a:t>
            </a:r>
            <a:r>
              <a:rPr lang="it-IT" dirty="0" smtClean="0"/>
              <a:t> WEB</a:t>
            </a:r>
          </a:p>
        </p:txBody>
      </p:sp>
      <p:sp>
        <p:nvSpPr>
          <p:cNvPr id="55299"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B13710-335A-4A45-AA82-C0FBE0918FEE}" type="slidenum">
              <a:rPr lang="it-IT"/>
              <a:pPr fontAlgn="base">
                <a:spcBef>
                  <a:spcPct val="0"/>
                </a:spcBef>
                <a:spcAft>
                  <a:spcPct val="0"/>
                </a:spcAft>
                <a:defRPr/>
              </a:pPr>
              <a:t>27</a:t>
            </a:fld>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egnaposto immagine diapositiva 1"/>
          <p:cNvSpPr>
            <a:spLocks noGrp="1" noRot="1" noChangeAspect="1"/>
          </p:cNvSpPr>
          <p:nvPr>
            <p:ph type="sldImg"/>
          </p:nvPr>
        </p:nvSpPr>
        <p:spPr bwMode="auto">
          <a:noFill/>
          <a:ln>
            <a:solidFill>
              <a:srgbClr val="000000"/>
            </a:solidFill>
            <a:miter lim="800000"/>
            <a:headEnd/>
            <a:tailEnd/>
          </a:ln>
        </p:spPr>
      </p:sp>
      <p:sp>
        <p:nvSpPr>
          <p:cNvPr id="57346"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dirty="0" smtClean="0"/>
              <a:t>I Cluster possono avere più tabelle che contengono il valore della cella della colonna di join -&gt; in media 45,5</a:t>
            </a:r>
          </a:p>
        </p:txBody>
      </p:sp>
      <p:sp>
        <p:nvSpPr>
          <p:cNvPr id="57347"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671DC8-C2D5-4B19-AE24-47EE93D9FB82}" type="slidenum">
              <a:rPr lang="it-IT"/>
              <a:pPr fontAlgn="base">
                <a:spcBef>
                  <a:spcPct val="0"/>
                </a:spcBef>
                <a:spcAft>
                  <a:spcPct val="0"/>
                </a:spcAft>
                <a:defRPr/>
              </a:pPr>
              <a:t>28</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Nazionalità </a:t>
            </a:r>
            <a:r>
              <a:rPr lang="it-IT" smtClean="0"/>
              <a:t>dei piloti</a:t>
            </a:r>
            <a:endParaRPr lang="it-IT" dirty="0"/>
          </a:p>
        </p:txBody>
      </p:sp>
      <p:sp>
        <p:nvSpPr>
          <p:cNvPr id="4" name="Segnaposto numero diapositiva 3"/>
          <p:cNvSpPr>
            <a:spLocks noGrp="1"/>
          </p:cNvSpPr>
          <p:nvPr>
            <p:ph type="sldNum" sz="quarter" idx="10"/>
          </p:nvPr>
        </p:nvSpPr>
        <p:spPr/>
        <p:txBody>
          <a:bodyPr/>
          <a:lstStyle/>
          <a:p>
            <a:pPr>
              <a:defRPr/>
            </a:pPr>
            <a:fld id="{F6412858-9B5F-4E37-B27E-DB10AD5BFAE7}" type="slidenum">
              <a:rPr lang="it-IT" smtClean="0"/>
              <a:pPr>
                <a:defRPr/>
              </a:pPr>
              <a:t>5</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L’idea è quella di filtrare le tabelle basandosi su tecniche statistiche:</a:t>
            </a:r>
          </a:p>
          <a:p>
            <a:r>
              <a:rPr lang="it-IT" sz="1200" kern="1200" dirty="0" smtClean="0">
                <a:solidFill>
                  <a:schemeClr val="tx1"/>
                </a:solidFill>
                <a:latin typeface="+mn-lt"/>
                <a:ea typeface="+mn-ea"/>
                <a:cs typeface="+mn-cs"/>
              </a:rPr>
              <a:t>possiamo trattare il filtraggio relazionale come una macchina di apprendimento per il problema della classificazione.</a:t>
            </a:r>
          </a:p>
          <a:p>
            <a:r>
              <a:rPr lang="it-IT" sz="1200" kern="1200" dirty="0" smtClean="0">
                <a:solidFill>
                  <a:schemeClr val="tx1"/>
                </a:solidFill>
                <a:latin typeface="+mn-lt"/>
                <a:ea typeface="+mn-ea"/>
                <a:cs typeface="+mn-cs"/>
              </a:rPr>
              <a:t>Abbiamo chiesto a due giudici di classificare un grande numero di tabelle HTML come relazionale o meno. Abbiamo abbinato queste classificazioni con una serie di caratteristiche estratte automaticamente per ogni tabella per formare un insieme di addestramento supervisionato  per una macchina di apprendimento statistica.</a:t>
            </a:r>
          </a:p>
          <a:p>
            <a:endParaRPr lang="it-IT" dirty="0" smtClean="0"/>
          </a:p>
          <a:p>
            <a:r>
              <a:rPr lang="it-IT" dirty="0" smtClean="0"/>
              <a:t>“Web </a:t>
            </a:r>
            <a:r>
              <a:rPr lang="it-IT" dirty="0" err="1" smtClean="0"/>
              <a:t>tables</a:t>
            </a:r>
            <a:r>
              <a:rPr lang="it-IT" dirty="0" smtClean="0"/>
              <a:t> System” : si occupa</a:t>
            </a:r>
            <a:r>
              <a:rPr lang="it-IT" baseline="0" dirty="0" smtClean="0"/>
              <a:t> di estrarre tabelle rilevanti da pagine web</a:t>
            </a:r>
          </a:p>
          <a:p>
            <a:r>
              <a:rPr lang="it-IT" baseline="0" dirty="0" smtClean="0"/>
              <a:t>“</a:t>
            </a:r>
            <a:r>
              <a:rPr lang="it-IT" baseline="0" dirty="0" err="1" smtClean="0"/>
              <a:t>Detect</a:t>
            </a:r>
            <a:r>
              <a:rPr lang="it-IT" baseline="0" dirty="0" smtClean="0"/>
              <a:t> </a:t>
            </a:r>
            <a:r>
              <a:rPr lang="it-IT" baseline="0" dirty="0" err="1" smtClean="0"/>
              <a:t>Classifier</a:t>
            </a:r>
            <a:r>
              <a:rPr lang="it-IT" baseline="0" dirty="0" smtClean="0"/>
              <a:t>” : dichiara se un’intestazione relazionale è presente o meno</a:t>
            </a:r>
          </a:p>
          <a:p>
            <a:r>
              <a:rPr lang="it-IT" baseline="0" dirty="0" smtClean="0"/>
              <a:t>“</a:t>
            </a:r>
            <a:r>
              <a:rPr lang="it-IT" baseline="0" dirty="0" err="1" smtClean="0"/>
              <a:t>Reference</a:t>
            </a:r>
            <a:r>
              <a:rPr lang="it-IT" baseline="0" dirty="0" smtClean="0"/>
              <a:t> Match”: tenta di creare etichette di colonna</a:t>
            </a:r>
            <a:endParaRPr lang="it-IT" dirty="0"/>
          </a:p>
        </p:txBody>
      </p:sp>
      <p:sp>
        <p:nvSpPr>
          <p:cNvPr id="4" name="Segnaposto numero diapositiva 3"/>
          <p:cNvSpPr>
            <a:spLocks noGrp="1"/>
          </p:cNvSpPr>
          <p:nvPr>
            <p:ph type="sldNum" sz="quarter" idx="10"/>
          </p:nvPr>
        </p:nvSpPr>
        <p:spPr/>
        <p:txBody>
          <a:bodyPr/>
          <a:lstStyle/>
          <a:p>
            <a:pPr>
              <a:defRPr/>
            </a:pPr>
            <a:fld id="{F6412858-9B5F-4E37-B27E-DB10AD5BFAE7}" type="slidenum">
              <a:rPr lang="it-IT" smtClean="0"/>
              <a:pPr>
                <a:defRPr/>
              </a:pPr>
              <a:t>6</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egnaposto immagine diapositiva 1"/>
          <p:cNvSpPr>
            <a:spLocks noGrp="1" noRot="1" noChangeAspect="1"/>
          </p:cNvSpPr>
          <p:nvPr>
            <p:ph type="sldImg"/>
          </p:nvPr>
        </p:nvSpPr>
        <p:spPr bwMode="auto">
          <a:noFill/>
          <a:ln>
            <a:solidFill>
              <a:srgbClr val="000000"/>
            </a:solidFill>
            <a:miter lim="800000"/>
            <a:headEnd/>
            <a:tailEnd/>
          </a:ln>
        </p:spPr>
      </p:sp>
      <p:sp>
        <p:nvSpPr>
          <p:cNvPr id="24578"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24579"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4B7D4F9-ADF3-4EBA-AB99-2814A4084531}" type="slidenum">
              <a:rPr lang="it-IT"/>
              <a:pPr fontAlgn="base">
                <a:spcBef>
                  <a:spcPct val="0"/>
                </a:spcBef>
                <a:spcAft>
                  <a:spcPct val="0"/>
                </a:spcAft>
                <a:defRPr/>
              </a:pPr>
              <a:t>7</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Numero totale di pagine presenti nel web?</a:t>
            </a:r>
            <a:endParaRPr lang="it-IT" dirty="0"/>
          </a:p>
        </p:txBody>
      </p:sp>
      <p:sp>
        <p:nvSpPr>
          <p:cNvPr id="4" name="Segnaposto numero diapositiva 3"/>
          <p:cNvSpPr>
            <a:spLocks noGrp="1"/>
          </p:cNvSpPr>
          <p:nvPr>
            <p:ph type="sldNum" sz="quarter" idx="10"/>
          </p:nvPr>
        </p:nvSpPr>
        <p:spPr/>
        <p:txBody>
          <a:bodyPr/>
          <a:lstStyle/>
          <a:p>
            <a:pPr>
              <a:defRPr/>
            </a:pPr>
            <a:fld id="{F6412858-9B5F-4E37-B27E-DB10AD5BFAE7}" type="slidenum">
              <a:rPr lang="it-IT" smtClean="0"/>
              <a:pPr>
                <a:defRPr/>
              </a:pPr>
              <a:t>10</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Per gli esperimenti sono state utilizzate </a:t>
            </a:r>
            <a:r>
              <a:rPr lang="it-IT" dirty="0" err="1" smtClean="0"/>
              <a:t>queries</a:t>
            </a:r>
            <a:r>
              <a:rPr lang="it-IT" dirty="0" smtClean="0"/>
              <a:t> fornite</a:t>
            </a:r>
            <a:r>
              <a:rPr lang="it-IT" baseline="0" dirty="0" smtClean="0"/>
              <a:t> dagli utenti web tramite il servizio Amazon </a:t>
            </a:r>
            <a:r>
              <a:rPr lang="it-IT" baseline="0" dirty="0" err="1" smtClean="0"/>
              <a:t>Mechanical</a:t>
            </a:r>
            <a:r>
              <a:rPr lang="it-IT" baseline="0" dirty="0" smtClean="0"/>
              <a:t> </a:t>
            </a:r>
            <a:r>
              <a:rPr lang="it-IT" baseline="0" dirty="0" err="1" smtClean="0"/>
              <a:t>Turk</a:t>
            </a:r>
            <a:r>
              <a:rPr lang="it-IT" baseline="0" dirty="0" smtClean="0"/>
              <a:t> (tramite il quale un richiedente può pubblicare un compito che gli utenti possono svolgere dietro retribuzione).</a:t>
            </a:r>
            <a:r>
              <a:rPr lang="it-IT" dirty="0" smtClean="0"/>
              <a:t> </a:t>
            </a:r>
          </a:p>
          <a:p>
            <a:endParaRPr lang="it-IT" dirty="0"/>
          </a:p>
        </p:txBody>
      </p:sp>
      <p:sp>
        <p:nvSpPr>
          <p:cNvPr id="4" name="Segnaposto numero diapositiva 3"/>
          <p:cNvSpPr>
            <a:spLocks noGrp="1"/>
          </p:cNvSpPr>
          <p:nvPr>
            <p:ph type="sldNum" sz="quarter" idx="10"/>
          </p:nvPr>
        </p:nvSpPr>
        <p:spPr/>
        <p:txBody>
          <a:bodyPr/>
          <a:lstStyle/>
          <a:p>
            <a:pPr>
              <a:defRPr/>
            </a:pPr>
            <a:fld id="{F6412858-9B5F-4E37-B27E-DB10AD5BFAE7}" type="slidenum">
              <a:rPr lang="it-IT" smtClean="0"/>
              <a:pPr>
                <a:defRPr/>
              </a:pPr>
              <a:t>11</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egnaposto immagine diapositiva 1"/>
          <p:cNvSpPr>
            <a:spLocks noGrp="1" noRot="1" noChangeAspect="1"/>
          </p:cNvSpPr>
          <p:nvPr>
            <p:ph type="sldImg"/>
          </p:nvPr>
        </p:nvSpPr>
        <p:spPr bwMode="auto">
          <a:noFill/>
          <a:ln>
            <a:solidFill>
              <a:srgbClr val="000000"/>
            </a:solidFill>
            <a:miter lim="800000"/>
            <a:headEnd/>
            <a:tailEnd/>
          </a:ln>
        </p:spPr>
      </p:sp>
      <p:sp>
        <p:nvSpPr>
          <p:cNvPr id="31746"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smtClean="0"/>
              <a:t>[EX. Tabella dei punteggi delle nazioni T1 (A-M) ,T2(N-Z) anche se lo stesso schema]</a:t>
            </a:r>
          </a:p>
        </p:txBody>
      </p:sp>
      <p:sp>
        <p:nvSpPr>
          <p:cNvPr id="31747"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26AA089-EAC1-48F2-8C7E-E2FC3C83849A}" type="slidenum">
              <a:rPr lang="it-IT"/>
              <a:pPr fontAlgn="base">
                <a:spcBef>
                  <a:spcPct val="0"/>
                </a:spcBef>
                <a:spcAft>
                  <a:spcPct val="0"/>
                </a:spcAft>
                <a:defRPr/>
              </a:pPr>
              <a:t>13</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Un solo cluster intorno</a:t>
            </a:r>
            <a:r>
              <a:rPr lang="it-IT" baseline="0" dirty="0" smtClean="0"/>
              <a:t> alla tabella più rilevante per una certa </a:t>
            </a:r>
            <a:r>
              <a:rPr lang="it-IT" baseline="0" dirty="0" err="1" smtClean="0"/>
              <a:t>query</a:t>
            </a:r>
            <a:endParaRPr lang="it-IT" dirty="0"/>
          </a:p>
        </p:txBody>
      </p:sp>
      <p:sp>
        <p:nvSpPr>
          <p:cNvPr id="4" name="Segnaposto numero diapositiva 3"/>
          <p:cNvSpPr>
            <a:spLocks noGrp="1"/>
          </p:cNvSpPr>
          <p:nvPr>
            <p:ph type="sldNum" sz="quarter" idx="10"/>
          </p:nvPr>
        </p:nvSpPr>
        <p:spPr/>
        <p:txBody>
          <a:bodyPr/>
          <a:lstStyle/>
          <a:p>
            <a:pPr>
              <a:defRPr/>
            </a:pPr>
            <a:fld id="{F6412858-9B5F-4E37-B27E-DB10AD5BFAE7}" type="slidenum">
              <a:rPr lang="it-IT" smtClean="0"/>
              <a:pPr>
                <a:defRPr/>
              </a:pPr>
              <a:t>15</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egnaposto immagine diapositiva 1"/>
          <p:cNvSpPr>
            <a:spLocks noGrp="1" noRot="1" noChangeAspect="1"/>
          </p:cNvSpPr>
          <p:nvPr>
            <p:ph type="sldImg"/>
          </p:nvPr>
        </p:nvSpPr>
        <p:spPr bwMode="auto">
          <a:noFill/>
          <a:ln>
            <a:solidFill>
              <a:srgbClr val="000000"/>
            </a:solidFill>
            <a:miter lim="800000"/>
            <a:headEnd/>
            <a:tailEnd/>
          </a:ln>
        </p:spPr>
      </p:sp>
      <p:sp>
        <p:nvSpPr>
          <p:cNvPr id="35842"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smtClean="0"/>
              <a:t>Utilizzando il giudizio dato dai giudici per ogni coppia di tabelle appartenenti allo stesso cluster</a:t>
            </a:r>
          </a:p>
        </p:txBody>
      </p:sp>
      <p:sp>
        <p:nvSpPr>
          <p:cNvPr id="35843"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DAC449-1F25-496E-B701-69E73EEAE410}" type="slidenum">
              <a:rPr lang="it-IT"/>
              <a:pPr fontAlgn="base">
                <a:spcBef>
                  <a:spcPct val="0"/>
                </a:spcBef>
                <a:spcAft>
                  <a:spcPct val="0"/>
                </a:spcAft>
                <a:defRPr/>
              </a:pPr>
              <a:t>16</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2">
        <a:schemeClr val="bg2"/>
      </p:bgRef>
    </p:bg>
    <p:spTree>
      <p:nvGrpSpPr>
        <p:cNvPr id="1" name=""/>
        <p:cNvGrpSpPr/>
        <p:nvPr/>
      </p:nvGrpSpPr>
      <p:grpSpPr>
        <a:xfrm>
          <a:off x="0" y="0"/>
          <a:ext cx="0" cy="0"/>
          <a:chOff x="0" y="0"/>
          <a:chExt cx="0" cy="0"/>
        </a:xfrm>
      </p:grpSpPr>
      <p:sp>
        <p:nvSpPr>
          <p:cNvPr id="9" name="Titolo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it-IT" smtClean="0"/>
              <a:t>Fare clic per modificare lo stile del titolo</a:t>
            </a:r>
            <a:endParaRPr lang="en-US"/>
          </a:p>
        </p:txBody>
      </p:sp>
      <p:sp>
        <p:nvSpPr>
          <p:cNvPr id="17" name="Sottotito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it-IT" smtClean="0"/>
              <a:t>Fare clic per modificare lo stile del sottotitolo dello schema</a:t>
            </a:r>
            <a:endParaRPr lang="en-US"/>
          </a:p>
        </p:txBody>
      </p:sp>
      <p:sp>
        <p:nvSpPr>
          <p:cNvPr id="4" name="Segnaposto data 29"/>
          <p:cNvSpPr>
            <a:spLocks noGrp="1"/>
          </p:cNvSpPr>
          <p:nvPr>
            <p:ph type="dt" sz="half" idx="10"/>
          </p:nvPr>
        </p:nvSpPr>
        <p:spPr/>
        <p:txBody>
          <a:bodyPr/>
          <a:lstStyle>
            <a:lvl1pPr>
              <a:defRPr/>
            </a:lvl1pPr>
          </a:lstStyle>
          <a:p>
            <a:pPr>
              <a:defRPr/>
            </a:pPr>
            <a:fld id="{63160BE9-BA4D-46CA-A8B7-9B19E7F4803F}" type="datetimeFigureOut">
              <a:rPr lang="it-IT"/>
              <a:pPr>
                <a:defRPr/>
              </a:pPr>
              <a:t>27/05/2010</a:t>
            </a:fld>
            <a:endParaRPr lang="it-IT"/>
          </a:p>
        </p:txBody>
      </p:sp>
      <p:sp>
        <p:nvSpPr>
          <p:cNvPr id="5" name="Segnaposto piè di pagina 18"/>
          <p:cNvSpPr>
            <a:spLocks noGrp="1"/>
          </p:cNvSpPr>
          <p:nvPr>
            <p:ph type="ftr" sz="quarter" idx="11"/>
          </p:nvPr>
        </p:nvSpPr>
        <p:spPr/>
        <p:txBody>
          <a:bodyPr/>
          <a:lstStyle>
            <a:lvl1pPr>
              <a:defRPr/>
            </a:lvl1pPr>
          </a:lstStyle>
          <a:p>
            <a:pPr>
              <a:defRPr/>
            </a:pPr>
            <a:endParaRPr lang="it-IT"/>
          </a:p>
        </p:txBody>
      </p:sp>
      <p:sp>
        <p:nvSpPr>
          <p:cNvPr id="6" name="Segnaposto numero diapositiva 26"/>
          <p:cNvSpPr>
            <a:spLocks noGrp="1"/>
          </p:cNvSpPr>
          <p:nvPr>
            <p:ph type="sldNum" sz="quarter" idx="12"/>
          </p:nvPr>
        </p:nvSpPr>
        <p:spPr/>
        <p:txBody>
          <a:bodyPr/>
          <a:lstStyle>
            <a:lvl1pPr>
              <a:defRPr/>
            </a:lvl1pPr>
          </a:lstStyle>
          <a:p>
            <a:pPr>
              <a:defRPr/>
            </a:pPr>
            <a:fld id="{4EA8CCF8-22F0-4C62-8529-1B48B17CF78D}" type="slidenum">
              <a:rPr lang="it-IT"/>
              <a:pPr>
                <a:defRPr/>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9"/>
          <p:cNvSpPr>
            <a:spLocks noGrp="1"/>
          </p:cNvSpPr>
          <p:nvPr>
            <p:ph type="dt" sz="half" idx="10"/>
          </p:nvPr>
        </p:nvSpPr>
        <p:spPr/>
        <p:txBody>
          <a:bodyPr/>
          <a:lstStyle>
            <a:lvl1pPr>
              <a:defRPr/>
            </a:lvl1pPr>
          </a:lstStyle>
          <a:p>
            <a:pPr>
              <a:defRPr/>
            </a:pPr>
            <a:fld id="{D3B5C6D2-886B-48D9-B2F1-44837CB2E928}" type="datetimeFigureOut">
              <a:rPr lang="it-IT"/>
              <a:pPr>
                <a:defRPr/>
              </a:pPr>
              <a:t>27/05/2010</a:t>
            </a:fld>
            <a:endParaRPr lang="it-IT"/>
          </a:p>
        </p:txBody>
      </p:sp>
      <p:sp>
        <p:nvSpPr>
          <p:cNvPr id="5" name="Segnaposto piè di pagina 21"/>
          <p:cNvSpPr>
            <a:spLocks noGrp="1"/>
          </p:cNvSpPr>
          <p:nvPr>
            <p:ph type="ftr" sz="quarter" idx="11"/>
          </p:nvPr>
        </p:nvSpPr>
        <p:spPr/>
        <p:txBody>
          <a:bodyPr/>
          <a:lstStyle>
            <a:lvl1pPr>
              <a:defRPr/>
            </a:lvl1pPr>
          </a:lstStyle>
          <a:p>
            <a:pPr>
              <a:defRPr/>
            </a:pPr>
            <a:endParaRPr lang="it-IT"/>
          </a:p>
        </p:txBody>
      </p:sp>
      <p:sp>
        <p:nvSpPr>
          <p:cNvPr id="6" name="Segnaposto numero diapositiva 17"/>
          <p:cNvSpPr>
            <a:spLocks noGrp="1"/>
          </p:cNvSpPr>
          <p:nvPr>
            <p:ph type="sldNum" sz="quarter" idx="12"/>
          </p:nvPr>
        </p:nvSpPr>
        <p:spPr/>
        <p:txBody>
          <a:bodyPr/>
          <a:lstStyle>
            <a:lvl1pPr>
              <a:defRPr/>
            </a:lvl1pPr>
          </a:lstStyle>
          <a:p>
            <a:pPr>
              <a:defRPr/>
            </a:pPr>
            <a:fld id="{47966CF2-050E-4250-B1B8-6957A90BEE53}"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914401"/>
            <a:ext cx="2057400" cy="5211763"/>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457200" y="914401"/>
            <a:ext cx="6019800" cy="5211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9"/>
          <p:cNvSpPr>
            <a:spLocks noGrp="1"/>
          </p:cNvSpPr>
          <p:nvPr>
            <p:ph type="dt" sz="half" idx="10"/>
          </p:nvPr>
        </p:nvSpPr>
        <p:spPr/>
        <p:txBody>
          <a:bodyPr/>
          <a:lstStyle>
            <a:lvl1pPr>
              <a:defRPr/>
            </a:lvl1pPr>
          </a:lstStyle>
          <a:p>
            <a:pPr>
              <a:defRPr/>
            </a:pPr>
            <a:fld id="{A565D3AE-C64D-4DDE-BCED-5384EEFEB7CC}" type="datetimeFigureOut">
              <a:rPr lang="it-IT"/>
              <a:pPr>
                <a:defRPr/>
              </a:pPr>
              <a:t>27/05/2010</a:t>
            </a:fld>
            <a:endParaRPr lang="it-IT"/>
          </a:p>
        </p:txBody>
      </p:sp>
      <p:sp>
        <p:nvSpPr>
          <p:cNvPr id="5" name="Segnaposto piè di pagina 21"/>
          <p:cNvSpPr>
            <a:spLocks noGrp="1"/>
          </p:cNvSpPr>
          <p:nvPr>
            <p:ph type="ftr" sz="quarter" idx="11"/>
          </p:nvPr>
        </p:nvSpPr>
        <p:spPr/>
        <p:txBody>
          <a:bodyPr/>
          <a:lstStyle>
            <a:lvl1pPr>
              <a:defRPr/>
            </a:lvl1pPr>
          </a:lstStyle>
          <a:p>
            <a:pPr>
              <a:defRPr/>
            </a:pPr>
            <a:endParaRPr lang="it-IT"/>
          </a:p>
        </p:txBody>
      </p:sp>
      <p:sp>
        <p:nvSpPr>
          <p:cNvPr id="6" name="Segnaposto numero diapositiva 17"/>
          <p:cNvSpPr>
            <a:spLocks noGrp="1"/>
          </p:cNvSpPr>
          <p:nvPr>
            <p:ph type="sldNum" sz="quarter" idx="12"/>
          </p:nvPr>
        </p:nvSpPr>
        <p:spPr/>
        <p:txBody>
          <a:bodyPr/>
          <a:lstStyle>
            <a:lvl1pPr>
              <a:defRPr/>
            </a:lvl1pPr>
          </a:lstStyle>
          <a:p>
            <a:pPr>
              <a:defRPr/>
            </a:pPr>
            <a:fld id="{A67C09A2-736B-4572-B12B-BC93D4740BE8}" type="slidenum">
              <a:rPr lang="it-IT"/>
              <a:pPr>
                <a:defRPr/>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457200" y="6245225"/>
            <a:ext cx="2133600" cy="476250"/>
          </a:xfrm>
        </p:spPr>
        <p:txBody>
          <a:bodyPr/>
          <a:lstStyle>
            <a:lvl1pPr>
              <a:defRPr/>
            </a:lvl1pPr>
          </a:lstStyle>
          <a:p>
            <a:pPr>
              <a:defRPr/>
            </a:pPr>
            <a:endParaRPr lang="it-IT"/>
          </a:p>
        </p:txBody>
      </p:sp>
      <p:sp>
        <p:nvSpPr>
          <p:cNvPr id="6" name="Segnaposto piè di pagina 5"/>
          <p:cNvSpPr>
            <a:spLocks noGrp="1"/>
          </p:cNvSpPr>
          <p:nvPr>
            <p:ph type="ftr" sz="quarter" idx="11"/>
          </p:nvPr>
        </p:nvSpPr>
        <p:spPr>
          <a:xfrm>
            <a:off x="3124200" y="6245225"/>
            <a:ext cx="2895600" cy="476250"/>
          </a:xfrm>
        </p:spPr>
        <p:txBody>
          <a:bodyPr/>
          <a:lstStyle>
            <a:lvl1pPr>
              <a:defRPr/>
            </a:lvl1pPr>
          </a:lstStyle>
          <a:p>
            <a:pPr>
              <a:defRPr/>
            </a:pPr>
            <a:endParaRPr lang="it-IT"/>
          </a:p>
        </p:txBody>
      </p:sp>
      <p:sp>
        <p:nvSpPr>
          <p:cNvPr id="7" name="Segnaposto numero diapositiva 6"/>
          <p:cNvSpPr>
            <a:spLocks noGrp="1"/>
          </p:cNvSpPr>
          <p:nvPr>
            <p:ph type="sldNum" sz="quarter" idx="12"/>
          </p:nvPr>
        </p:nvSpPr>
        <p:spPr>
          <a:xfrm>
            <a:off x="6553200" y="6245225"/>
            <a:ext cx="2133600" cy="476250"/>
          </a:xfrm>
        </p:spPr>
        <p:txBody>
          <a:bodyPr/>
          <a:lstStyle>
            <a:lvl1pPr>
              <a:defRPr/>
            </a:lvl1pPr>
          </a:lstStyle>
          <a:p>
            <a:pPr>
              <a:defRPr/>
            </a:pPr>
            <a:fld id="{4C403626-40D1-4A26-B78F-8C038C28A9D3}" type="slidenum">
              <a:rPr lang="it-IT"/>
              <a:pPr>
                <a:defRPr/>
              </a:pPr>
              <a:t>‹N›</a:t>
            </a:fld>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457200" y="1600200"/>
            <a:ext cx="8229600" cy="4525963"/>
          </a:xfrm>
        </p:spPr>
        <p:txBody>
          <a:bodyPr>
            <a:normAutofit/>
          </a:bodyPr>
          <a:lstStyle/>
          <a:p>
            <a:pPr lvl="0"/>
            <a:endParaRPr lang="it-IT" noProof="0"/>
          </a:p>
        </p:txBody>
      </p:sp>
      <p:sp>
        <p:nvSpPr>
          <p:cNvPr id="4" name="Segnaposto data 3"/>
          <p:cNvSpPr>
            <a:spLocks noGrp="1"/>
          </p:cNvSpPr>
          <p:nvPr>
            <p:ph type="dt" sz="half" idx="10"/>
          </p:nvPr>
        </p:nvSpPr>
        <p:spPr>
          <a:xfrm>
            <a:off x="457200" y="6245225"/>
            <a:ext cx="2133600" cy="476250"/>
          </a:xfrm>
        </p:spPr>
        <p:txBody>
          <a:bodyPr/>
          <a:lstStyle>
            <a:lvl1pPr>
              <a:defRPr/>
            </a:lvl1pPr>
          </a:lstStyle>
          <a:p>
            <a:pPr>
              <a:defRPr/>
            </a:pPr>
            <a:endParaRPr lang="it-IT"/>
          </a:p>
        </p:txBody>
      </p:sp>
      <p:sp>
        <p:nvSpPr>
          <p:cNvPr id="5" name="Segnaposto piè di pagina 4"/>
          <p:cNvSpPr>
            <a:spLocks noGrp="1"/>
          </p:cNvSpPr>
          <p:nvPr>
            <p:ph type="ftr" sz="quarter" idx="11"/>
          </p:nvPr>
        </p:nvSpPr>
        <p:spPr>
          <a:xfrm>
            <a:off x="3124200" y="6245225"/>
            <a:ext cx="2895600" cy="476250"/>
          </a:xfrm>
        </p:spPr>
        <p:txBody>
          <a:bodyPr/>
          <a:lstStyle>
            <a:lvl1pPr>
              <a:defRPr/>
            </a:lvl1pPr>
          </a:lstStyle>
          <a:p>
            <a:pPr>
              <a:defRPr/>
            </a:pPr>
            <a:endParaRPr lang="it-IT"/>
          </a:p>
        </p:txBody>
      </p:sp>
      <p:sp>
        <p:nvSpPr>
          <p:cNvPr id="6" name="Segnaposto numero diapositiva 5"/>
          <p:cNvSpPr>
            <a:spLocks noGrp="1"/>
          </p:cNvSpPr>
          <p:nvPr>
            <p:ph type="sldNum" sz="quarter" idx="12"/>
          </p:nvPr>
        </p:nvSpPr>
        <p:spPr>
          <a:xfrm>
            <a:off x="6553200" y="6245225"/>
            <a:ext cx="2133600" cy="476250"/>
          </a:xfrm>
        </p:spPr>
        <p:txBody>
          <a:bodyPr/>
          <a:lstStyle>
            <a:lvl1pPr>
              <a:defRPr/>
            </a:lvl1pPr>
          </a:lstStyle>
          <a:p>
            <a:pPr>
              <a:defRPr/>
            </a:pPr>
            <a:fld id="{9FACEA27-1F1E-4415-81B1-E3E98B943952}"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9"/>
          <p:cNvSpPr>
            <a:spLocks noGrp="1"/>
          </p:cNvSpPr>
          <p:nvPr>
            <p:ph type="dt" sz="half" idx="10"/>
          </p:nvPr>
        </p:nvSpPr>
        <p:spPr/>
        <p:txBody>
          <a:bodyPr/>
          <a:lstStyle>
            <a:lvl1pPr>
              <a:defRPr/>
            </a:lvl1pPr>
          </a:lstStyle>
          <a:p>
            <a:pPr>
              <a:defRPr/>
            </a:pPr>
            <a:fld id="{1D7A0312-429B-48FC-92A6-FB676D8F5F84}" type="datetimeFigureOut">
              <a:rPr lang="it-IT"/>
              <a:pPr>
                <a:defRPr/>
              </a:pPr>
              <a:t>27/05/2010</a:t>
            </a:fld>
            <a:endParaRPr lang="it-IT"/>
          </a:p>
        </p:txBody>
      </p:sp>
      <p:sp>
        <p:nvSpPr>
          <p:cNvPr id="5" name="Segnaposto piè di pagina 21"/>
          <p:cNvSpPr>
            <a:spLocks noGrp="1"/>
          </p:cNvSpPr>
          <p:nvPr>
            <p:ph type="ftr" sz="quarter" idx="11"/>
          </p:nvPr>
        </p:nvSpPr>
        <p:spPr/>
        <p:txBody>
          <a:bodyPr/>
          <a:lstStyle>
            <a:lvl1pPr>
              <a:defRPr/>
            </a:lvl1pPr>
          </a:lstStyle>
          <a:p>
            <a:pPr>
              <a:defRPr/>
            </a:pPr>
            <a:endParaRPr lang="it-IT"/>
          </a:p>
        </p:txBody>
      </p:sp>
      <p:sp>
        <p:nvSpPr>
          <p:cNvPr id="6" name="Segnaposto numero diapositiva 17"/>
          <p:cNvSpPr>
            <a:spLocks noGrp="1"/>
          </p:cNvSpPr>
          <p:nvPr>
            <p:ph type="sldNum" sz="quarter" idx="12"/>
          </p:nvPr>
        </p:nvSpPr>
        <p:spPr/>
        <p:txBody>
          <a:bodyPr/>
          <a:lstStyle>
            <a:lvl1pPr>
              <a:defRPr/>
            </a:lvl1pPr>
          </a:lstStyle>
          <a:p>
            <a:pPr>
              <a:defRPr/>
            </a:pPr>
            <a:fld id="{00D0B1FE-7CFE-4D3E-B27D-1E30161A9AB4}"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52531CDC-E4F9-43E2-B216-928EA7080658}" type="datetimeFigureOut">
              <a:rPr lang="it-IT"/>
              <a:pPr>
                <a:defRPr/>
              </a:pPr>
              <a:t>27/05/2010</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B57F7164-034F-4493-B0F1-47E8E940768B}" type="slidenum">
              <a:rPr lang="it-IT"/>
              <a:pPr>
                <a:defRPr/>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9"/>
          <p:cNvSpPr>
            <a:spLocks noGrp="1"/>
          </p:cNvSpPr>
          <p:nvPr>
            <p:ph type="dt" sz="half" idx="10"/>
          </p:nvPr>
        </p:nvSpPr>
        <p:spPr/>
        <p:txBody>
          <a:bodyPr/>
          <a:lstStyle>
            <a:lvl1pPr>
              <a:defRPr/>
            </a:lvl1pPr>
          </a:lstStyle>
          <a:p>
            <a:pPr>
              <a:defRPr/>
            </a:pPr>
            <a:fld id="{7F9BAEEB-8F83-46D0-8746-5B1C94B67F57}" type="datetimeFigureOut">
              <a:rPr lang="it-IT"/>
              <a:pPr>
                <a:defRPr/>
              </a:pPr>
              <a:t>27/05/2010</a:t>
            </a:fld>
            <a:endParaRPr lang="it-IT"/>
          </a:p>
        </p:txBody>
      </p:sp>
      <p:sp>
        <p:nvSpPr>
          <p:cNvPr id="6" name="Segnaposto piè di pagina 21"/>
          <p:cNvSpPr>
            <a:spLocks noGrp="1"/>
          </p:cNvSpPr>
          <p:nvPr>
            <p:ph type="ftr" sz="quarter" idx="11"/>
          </p:nvPr>
        </p:nvSpPr>
        <p:spPr/>
        <p:txBody>
          <a:bodyPr/>
          <a:lstStyle>
            <a:lvl1pPr>
              <a:defRPr/>
            </a:lvl1pPr>
          </a:lstStyle>
          <a:p>
            <a:pPr>
              <a:defRPr/>
            </a:pPr>
            <a:endParaRPr lang="it-IT"/>
          </a:p>
        </p:txBody>
      </p:sp>
      <p:sp>
        <p:nvSpPr>
          <p:cNvPr id="7" name="Segnaposto numero diapositiva 17"/>
          <p:cNvSpPr>
            <a:spLocks noGrp="1"/>
          </p:cNvSpPr>
          <p:nvPr>
            <p:ph type="sldNum" sz="quarter" idx="12"/>
          </p:nvPr>
        </p:nvSpPr>
        <p:spPr/>
        <p:txBody>
          <a:bodyPr/>
          <a:lstStyle>
            <a:lvl1pPr>
              <a:defRPr/>
            </a:lvl1pPr>
          </a:lstStyle>
          <a:p>
            <a:pPr>
              <a:defRPr/>
            </a:pPr>
            <a:fld id="{E768599A-4D19-4F31-ABE3-4B3040C3BBB6}"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lvl1pPr>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it-IT" smtClean="0"/>
              <a:t>Fare clic per modificare stili del testo dello schema</a:t>
            </a:r>
          </a:p>
        </p:txBody>
      </p:sp>
      <p:sp>
        <p:nvSpPr>
          <p:cNvPr id="4" name="Segnaposto tes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it-IT" smtClean="0"/>
              <a:t>Fare clic per modificare stili del testo dello schema</a:t>
            </a:r>
          </a:p>
        </p:txBody>
      </p:sp>
      <p:sp>
        <p:nvSpPr>
          <p:cNvPr id="5" name="Segnaposto contenut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contenut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9"/>
          <p:cNvSpPr>
            <a:spLocks noGrp="1"/>
          </p:cNvSpPr>
          <p:nvPr>
            <p:ph type="dt" sz="half" idx="10"/>
          </p:nvPr>
        </p:nvSpPr>
        <p:spPr/>
        <p:txBody>
          <a:bodyPr/>
          <a:lstStyle>
            <a:lvl1pPr>
              <a:defRPr/>
            </a:lvl1pPr>
          </a:lstStyle>
          <a:p>
            <a:pPr>
              <a:defRPr/>
            </a:pPr>
            <a:fld id="{715D07A1-020C-4556-8F11-0847072BABDF}" type="datetimeFigureOut">
              <a:rPr lang="it-IT"/>
              <a:pPr>
                <a:defRPr/>
              </a:pPr>
              <a:t>27/05/2010</a:t>
            </a:fld>
            <a:endParaRPr lang="it-IT"/>
          </a:p>
        </p:txBody>
      </p:sp>
      <p:sp>
        <p:nvSpPr>
          <p:cNvPr id="8" name="Segnaposto piè di pagina 21"/>
          <p:cNvSpPr>
            <a:spLocks noGrp="1"/>
          </p:cNvSpPr>
          <p:nvPr>
            <p:ph type="ftr" sz="quarter" idx="11"/>
          </p:nvPr>
        </p:nvSpPr>
        <p:spPr/>
        <p:txBody>
          <a:bodyPr/>
          <a:lstStyle>
            <a:lvl1pPr>
              <a:defRPr/>
            </a:lvl1pPr>
          </a:lstStyle>
          <a:p>
            <a:pPr>
              <a:defRPr/>
            </a:pPr>
            <a:endParaRPr lang="it-IT"/>
          </a:p>
        </p:txBody>
      </p:sp>
      <p:sp>
        <p:nvSpPr>
          <p:cNvPr id="9" name="Segnaposto numero diapositiva 17"/>
          <p:cNvSpPr>
            <a:spLocks noGrp="1"/>
          </p:cNvSpPr>
          <p:nvPr>
            <p:ph type="sldNum" sz="quarter" idx="12"/>
          </p:nvPr>
        </p:nvSpPr>
        <p:spPr/>
        <p:txBody>
          <a:bodyPr/>
          <a:lstStyle>
            <a:lvl1pPr>
              <a:defRPr/>
            </a:lvl1pPr>
          </a:lstStyle>
          <a:p>
            <a:pPr>
              <a:defRPr/>
            </a:pPr>
            <a:fld id="{425FE018-2C45-4E6B-B20C-532712CA4645}"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it-IT" smtClean="0"/>
              <a:t>Fare clic per modificare lo stile del titolo</a:t>
            </a:r>
            <a:endParaRPr lang="en-US"/>
          </a:p>
        </p:txBody>
      </p:sp>
      <p:sp>
        <p:nvSpPr>
          <p:cNvPr id="3" name="Segnaposto data 9"/>
          <p:cNvSpPr>
            <a:spLocks noGrp="1"/>
          </p:cNvSpPr>
          <p:nvPr>
            <p:ph type="dt" sz="half" idx="10"/>
          </p:nvPr>
        </p:nvSpPr>
        <p:spPr/>
        <p:txBody>
          <a:bodyPr/>
          <a:lstStyle>
            <a:lvl1pPr>
              <a:defRPr/>
            </a:lvl1pPr>
          </a:lstStyle>
          <a:p>
            <a:pPr>
              <a:defRPr/>
            </a:pPr>
            <a:fld id="{AD4C8074-DCAA-4E93-9F4E-C4DDAB4B47CE}" type="datetimeFigureOut">
              <a:rPr lang="it-IT"/>
              <a:pPr>
                <a:defRPr/>
              </a:pPr>
              <a:t>27/05/2010</a:t>
            </a:fld>
            <a:endParaRPr lang="it-IT"/>
          </a:p>
        </p:txBody>
      </p:sp>
      <p:sp>
        <p:nvSpPr>
          <p:cNvPr id="4" name="Segnaposto piè di pagina 21"/>
          <p:cNvSpPr>
            <a:spLocks noGrp="1"/>
          </p:cNvSpPr>
          <p:nvPr>
            <p:ph type="ftr" sz="quarter" idx="11"/>
          </p:nvPr>
        </p:nvSpPr>
        <p:spPr/>
        <p:txBody>
          <a:bodyPr/>
          <a:lstStyle>
            <a:lvl1pPr>
              <a:defRPr/>
            </a:lvl1pPr>
          </a:lstStyle>
          <a:p>
            <a:pPr>
              <a:defRPr/>
            </a:pPr>
            <a:endParaRPr lang="it-IT"/>
          </a:p>
        </p:txBody>
      </p:sp>
      <p:sp>
        <p:nvSpPr>
          <p:cNvPr id="5" name="Segnaposto numero diapositiva 17"/>
          <p:cNvSpPr>
            <a:spLocks noGrp="1"/>
          </p:cNvSpPr>
          <p:nvPr>
            <p:ph type="sldNum" sz="quarter" idx="12"/>
          </p:nvPr>
        </p:nvSpPr>
        <p:spPr/>
        <p:txBody>
          <a:bodyPr/>
          <a:lstStyle>
            <a:lvl1pPr>
              <a:defRPr/>
            </a:lvl1pPr>
          </a:lstStyle>
          <a:p>
            <a:pPr>
              <a:defRPr/>
            </a:pPr>
            <a:fld id="{1C21A0B7-3A25-45D8-9F18-8934CA3B302A}"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9"/>
          <p:cNvSpPr>
            <a:spLocks noGrp="1"/>
          </p:cNvSpPr>
          <p:nvPr>
            <p:ph type="dt" sz="half" idx="10"/>
          </p:nvPr>
        </p:nvSpPr>
        <p:spPr/>
        <p:txBody>
          <a:bodyPr/>
          <a:lstStyle>
            <a:lvl1pPr>
              <a:defRPr/>
            </a:lvl1pPr>
          </a:lstStyle>
          <a:p>
            <a:pPr>
              <a:defRPr/>
            </a:pPr>
            <a:fld id="{93017537-B53B-42E9-8AE5-FF48BFA69C4A}" type="datetimeFigureOut">
              <a:rPr lang="it-IT"/>
              <a:pPr>
                <a:defRPr/>
              </a:pPr>
              <a:t>27/05/2010</a:t>
            </a:fld>
            <a:endParaRPr lang="it-IT"/>
          </a:p>
        </p:txBody>
      </p:sp>
      <p:sp>
        <p:nvSpPr>
          <p:cNvPr id="3" name="Segnaposto piè di pagina 21"/>
          <p:cNvSpPr>
            <a:spLocks noGrp="1"/>
          </p:cNvSpPr>
          <p:nvPr>
            <p:ph type="ftr" sz="quarter" idx="11"/>
          </p:nvPr>
        </p:nvSpPr>
        <p:spPr/>
        <p:txBody>
          <a:bodyPr/>
          <a:lstStyle>
            <a:lvl1pPr>
              <a:defRPr/>
            </a:lvl1pPr>
          </a:lstStyle>
          <a:p>
            <a:pPr>
              <a:defRPr/>
            </a:pPr>
            <a:endParaRPr lang="it-IT"/>
          </a:p>
        </p:txBody>
      </p:sp>
      <p:sp>
        <p:nvSpPr>
          <p:cNvPr id="4" name="Segnaposto numero diapositiva 17"/>
          <p:cNvSpPr>
            <a:spLocks noGrp="1"/>
          </p:cNvSpPr>
          <p:nvPr>
            <p:ph type="sldNum" sz="quarter" idx="12"/>
          </p:nvPr>
        </p:nvSpPr>
        <p:spPr/>
        <p:txBody>
          <a:bodyPr/>
          <a:lstStyle>
            <a:lvl1pPr>
              <a:defRPr/>
            </a:lvl1pPr>
          </a:lstStyle>
          <a:p>
            <a:pPr>
              <a:defRPr/>
            </a:pPr>
            <a:fld id="{ED373612-3182-4BC3-97E0-39AF142E5922}"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it-IT" smtClean="0"/>
              <a:t>Fare clic per modificare lo stile del titolo</a:t>
            </a:r>
            <a:endParaRPr lang="en-US"/>
          </a:p>
        </p:txBody>
      </p:sp>
      <p:sp>
        <p:nvSpPr>
          <p:cNvPr id="3" name="Segnaposto tes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it-IT" smtClean="0"/>
              <a:t>Fare clic per modificare stili del testo dello schema</a:t>
            </a:r>
          </a:p>
        </p:txBody>
      </p:sp>
      <p:sp>
        <p:nvSpPr>
          <p:cNvPr id="4" name="Segnaposto contenut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9"/>
          <p:cNvSpPr>
            <a:spLocks noGrp="1"/>
          </p:cNvSpPr>
          <p:nvPr>
            <p:ph type="dt" sz="half" idx="10"/>
          </p:nvPr>
        </p:nvSpPr>
        <p:spPr/>
        <p:txBody>
          <a:bodyPr/>
          <a:lstStyle>
            <a:lvl1pPr>
              <a:defRPr/>
            </a:lvl1pPr>
          </a:lstStyle>
          <a:p>
            <a:pPr>
              <a:defRPr/>
            </a:pPr>
            <a:fld id="{1D617740-40B9-487C-8ABD-29F07E0BDE07}" type="datetimeFigureOut">
              <a:rPr lang="it-IT"/>
              <a:pPr>
                <a:defRPr/>
              </a:pPr>
              <a:t>27/05/2010</a:t>
            </a:fld>
            <a:endParaRPr lang="it-IT"/>
          </a:p>
        </p:txBody>
      </p:sp>
      <p:sp>
        <p:nvSpPr>
          <p:cNvPr id="6" name="Segnaposto piè di pagina 21"/>
          <p:cNvSpPr>
            <a:spLocks noGrp="1"/>
          </p:cNvSpPr>
          <p:nvPr>
            <p:ph type="ftr" sz="quarter" idx="11"/>
          </p:nvPr>
        </p:nvSpPr>
        <p:spPr/>
        <p:txBody>
          <a:bodyPr/>
          <a:lstStyle>
            <a:lvl1pPr>
              <a:defRPr/>
            </a:lvl1pPr>
          </a:lstStyle>
          <a:p>
            <a:pPr>
              <a:defRPr/>
            </a:pPr>
            <a:endParaRPr lang="it-IT"/>
          </a:p>
        </p:txBody>
      </p:sp>
      <p:sp>
        <p:nvSpPr>
          <p:cNvPr id="7" name="Segnaposto numero diapositiva 17"/>
          <p:cNvSpPr>
            <a:spLocks noGrp="1"/>
          </p:cNvSpPr>
          <p:nvPr>
            <p:ph type="sldNum" sz="quarter" idx="12"/>
          </p:nvPr>
        </p:nvSpPr>
        <p:spPr/>
        <p:txBody>
          <a:bodyPr/>
          <a:lstStyle>
            <a:lvl1pPr>
              <a:defRPr/>
            </a:lvl1pPr>
          </a:lstStyle>
          <a:p>
            <a:pPr>
              <a:defRPr/>
            </a:pPr>
            <a:fld id="{17932FB6-7C53-4EA1-B4D1-D5DE2A6D638E}"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5" name="Ritaglia e arrotonda singolo angolo rettangolo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riangolo rettangolo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igura a mano libera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igura a mano libera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olo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it-IT" smtClean="0"/>
              <a:t>Fare clic per modificare lo stile del titolo</a:t>
            </a:r>
            <a:endParaRPr lang="en-US"/>
          </a:p>
        </p:txBody>
      </p:sp>
      <p:sp>
        <p:nvSpPr>
          <p:cNvPr id="4" name="Segnaposto testo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it-IT" smtClean="0"/>
              <a:t>Fare clic per modificare stili del testo dello schema</a:t>
            </a:r>
          </a:p>
        </p:txBody>
      </p:sp>
      <p:sp>
        <p:nvSpPr>
          <p:cNvPr id="3" name="Segnaposto immagin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it-IT" noProof="0" smtClean="0"/>
              <a:t>Fare clic sull'icona per inserire un'immagine</a:t>
            </a:r>
            <a:endParaRPr lang="en-US" noProof="0" dirty="0"/>
          </a:p>
        </p:txBody>
      </p:sp>
      <p:sp>
        <p:nvSpPr>
          <p:cNvPr id="9" name="Segnaposto data 4"/>
          <p:cNvSpPr>
            <a:spLocks noGrp="1"/>
          </p:cNvSpPr>
          <p:nvPr>
            <p:ph type="dt" sz="half" idx="10"/>
          </p:nvPr>
        </p:nvSpPr>
        <p:spPr/>
        <p:txBody>
          <a:bodyPr/>
          <a:lstStyle>
            <a:lvl1pPr>
              <a:defRPr/>
            </a:lvl1pPr>
          </a:lstStyle>
          <a:p>
            <a:pPr>
              <a:defRPr/>
            </a:pPr>
            <a:fld id="{3DC90F78-6903-4D35-AE40-46D0C60C54B6}" type="datetimeFigureOut">
              <a:rPr lang="it-IT"/>
              <a:pPr>
                <a:defRPr/>
              </a:pPr>
              <a:t>27/05/2010</a:t>
            </a:fld>
            <a:endParaRPr lang="it-IT"/>
          </a:p>
        </p:txBody>
      </p:sp>
      <p:sp>
        <p:nvSpPr>
          <p:cNvPr id="10" name="Segnaposto piè di pagina 5"/>
          <p:cNvSpPr>
            <a:spLocks noGrp="1"/>
          </p:cNvSpPr>
          <p:nvPr>
            <p:ph type="ftr" sz="quarter" idx="11"/>
          </p:nvPr>
        </p:nvSpPr>
        <p:spPr/>
        <p:txBody>
          <a:bodyPr/>
          <a:lstStyle>
            <a:lvl1pPr>
              <a:defRPr/>
            </a:lvl1pPr>
          </a:lstStyle>
          <a:p>
            <a:pPr>
              <a:defRPr/>
            </a:pPr>
            <a:endParaRPr lang="it-IT"/>
          </a:p>
        </p:txBody>
      </p:sp>
      <p:sp>
        <p:nvSpPr>
          <p:cNvPr id="11" name="Segnaposto numero diapositiva 6"/>
          <p:cNvSpPr>
            <a:spLocks noGrp="1"/>
          </p:cNvSpPr>
          <p:nvPr>
            <p:ph type="sldNum" sz="quarter" idx="12"/>
          </p:nvPr>
        </p:nvSpPr>
        <p:spPr>
          <a:xfrm>
            <a:off x="8077200" y="6356350"/>
            <a:ext cx="609600" cy="365125"/>
          </a:xfrm>
        </p:spPr>
        <p:txBody>
          <a:bodyPr/>
          <a:lstStyle>
            <a:lvl1pPr>
              <a:defRPr/>
            </a:lvl1pPr>
          </a:lstStyle>
          <a:p>
            <a:pPr>
              <a:defRPr/>
            </a:pPr>
            <a:fld id="{446EE35B-A949-4D05-A0E9-DE94F2DB2302}"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igura a mano libera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igura a mano libera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Segnaposto titolo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it-IT" smtClean="0"/>
              <a:t>Fare clic per modificare lo stile del titolo</a:t>
            </a:r>
            <a:endParaRPr lang="en-US" smtClean="0"/>
          </a:p>
        </p:txBody>
      </p:sp>
      <p:sp>
        <p:nvSpPr>
          <p:cNvPr id="1029" name="Segnaposto testo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
        <p:nvSpPr>
          <p:cNvPr id="10" name="Segnaposto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703C597D-07DA-4AF2-B758-A99A90DA9EF1}" type="datetimeFigureOut">
              <a:rPr lang="it-IT"/>
              <a:pPr>
                <a:defRPr/>
              </a:pPr>
              <a:t>27/05/2010</a:t>
            </a:fld>
            <a:endParaRPr lang="it-IT"/>
          </a:p>
        </p:txBody>
      </p:sp>
      <p:sp>
        <p:nvSpPr>
          <p:cNvPr id="22" name="Segnaposto piè di pagina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it-IT"/>
          </a:p>
        </p:txBody>
      </p:sp>
      <p:sp>
        <p:nvSpPr>
          <p:cNvPr id="18" name="Segnaposto numero diapositiva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2B7AE28F-6CAF-40F2-96A6-29E1C9E3E478}" type="slidenum">
              <a:rPr lang="it-IT"/>
              <a:pPr>
                <a:defRPr/>
              </a:pPr>
              <a:t>‹N›</a:t>
            </a:fld>
            <a:endParaRPr lang="it-IT"/>
          </a:p>
        </p:txBody>
      </p:sp>
      <p:grpSp>
        <p:nvGrpSpPr>
          <p:cNvPr id="1033" name="Gruppo 1"/>
          <p:cNvGrpSpPr>
            <a:grpSpLocks/>
          </p:cNvGrpSpPr>
          <p:nvPr/>
        </p:nvGrpSpPr>
        <p:grpSpPr bwMode="auto">
          <a:xfrm>
            <a:off x="-19050" y="203200"/>
            <a:ext cx="9180513" cy="647700"/>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750" r:id="rId1"/>
    <p:sldLayoutId id="2147483749" r:id="rId2"/>
    <p:sldLayoutId id="2147483751" r:id="rId3"/>
    <p:sldLayoutId id="2147483748" r:id="rId4"/>
    <p:sldLayoutId id="2147483747" r:id="rId5"/>
    <p:sldLayoutId id="2147483746" r:id="rId6"/>
    <p:sldLayoutId id="2147483745" r:id="rId7"/>
    <p:sldLayoutId id="2147483744" r:id="rId8"/>
    <p:sldLayoutId id="2147483752" r:id="rId9"/>
    <p:sldLayoutId id="2147483743" r:id="rId10"/>
    <p:sldLayoutId id="2147483742" r:id="rId11"/>
    <p:sldLayoutId id="2147483753" r:id="rId12"/>
    <p:sldLayoutId id="2147483754" r:id="rId13"/>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1.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hyperlink" Target="http://www.ing.unibo.it/Studenti"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wmf"/></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pn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5" Type="http://schemas.openxmlformats.org/officeDocument/2006/relationships/image" Target="../media/image1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 Id="rId14" Type="http://schemas.openxmlformats.org/officeDocument/2006/relationships/image" Target="../media/image17.jpeg"/></Relationships>
</file>

<file path=ppt/slides/_rels/slide30.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54000" y="1528762"/>
            <a:ext cx="7851648" cy="1828801"/>
          </a:xfrm>
        </p:spPr>
        <p:txBody>
          <a:bodyPr/>
          <a:lstStyle/>
          <a:p>
            <a:pPr eaLnBrk="1" fontAlgn="auto" hangingPunct="1">
              <a:spcAft>
                <a:spcPts val="0"/>
              </a:spcAft>
              <a:defRPr/>
            </a:pPr>
            <a:r>
              <a:rPr lang="it-IT" dirty="0" smtClean="0"/>
              <a:t>Data </a:t>
            </a:r>
            <a:r>
              <a:rPr lang="it-IT" dirty="0" err="1" smtClean="0"/>
              <a:t>Integration</a:t>
            </a:r>
            <a:r>
              <a:rPr lang="it-IT" dirty="0" smtClean="0"/>
              <a:t> </a:t>
            </a:r>
            <a:r>
              <a:rPr lang="it-IT" dirty="0" err="1" smtClean="0"/>
              <a:t>for</a:t>
            </a:r>
            <a:r>
              <a:rPr lang="it-IT" dirty="0" smtClean="0"/>
              <a:t> the </a:t>
            </a:r>
            <a:r>
              <a:rPr lang="it-IT" dirty="0" err="1" smtClean="0"/>
              <a:t>Relational</a:t>
            </a:r>
            <a:r>
              <a:rPr lang="it-IT" dirty="0" smtClean="0"/>
              <a:t> Web</a:t>
            </a:r>
            <a:endParaRPr lang="it-IT" dirty="0"/>
          </a:p>
        </p:txBody>
      </p:sp>
      <p:sp>
        <p:nvSpPr>
          <p:cNvPr id="16386" name="Sottotitolo 2"/>
          <p:cNvSpPr>
            <a:spLocks noGrp="1"/>
          </p:cNvSpPr>
          <p:nvPr>
            <p:ph type="subTitle" idx="1"/>
          </p:nvPr>
        </p:nvSpPr>
        <p:spPr>
          <a:xfrm>
            <a:off x="827088" y="4221163"/>
            <a:ext cx="7705725" cy="1752600"/>
          </a:xfrm>
        </p:spPr>
        <p:txBody>
          <a:bodyPr/>
          <a:lstStyle/>
          <a:p>
            <a:pPr marR="0" algn="l" eaLnBrk="1" hangingPunct="1">
              <a:lnSpc>
                <a:spcPct val="90000"/>
              </a:lnSpc>
            </a:pPr>
            <a:r>
              <a:rPr lang="it-IT" sz="2400" smtClean="0"/>
              <a:t>GRUPPO 18</a:t>
            </a:r>
          </a:p>
          <a:p>
            <a:pPr marR="0" eaLnBrk="1" hangingPunct="1">
              <a:lnSpc>
                <a:spcPct val="90000"/>
              </a:lnSpc>
            </a:pPr>
            <a:r>
              <a:rPr lang="it-IT" sz="2400" smtClean="0"/>
              <a:t>		Alessandro Gottardi</a:t>
            </a:r>
          </a:p>
          <a:p>
            <a:pPr marR="0" eaLnBrk="1" hangingPunct="1">
              <a:lnSpc>
                <a:spcPct val="90000"/>
              </a:lnSpc>
            </a:pPr>
            <a:r>
              <a:rPr lang="it-IT" sz="2400" smtClean="0"/>
              <a:t>Vincenzo Laudizio</a:t>
            </a:r>
          </a:p>
          <a:p>
            <a:pPr marR="0" eaLnBrk="1" hangingPunct="1">
              <a:lnSpc>
                <a:spcPct val="90000"/>
              </a:lnSpc>
            </a:pPr>
            <a:r>
              <a:rPr lang="it-IT" sz="2400" smtClean="0"/>
              <a:t>	Silvia Umiliacchi</a:t>
            </a:r>
          </a:p>
        </p:txBody>
      </p:sp>
      <p:sp>
        <p:nvSpPr>
          <p:cNvPr id="16387" name="Rectangle 4"/>
          <p:cNvSpPr>
            <a:spLocks noChangeArrowheads="1"/>
          </p:cNvSpPr>
          <p:nvPr/>
        </p:nvSpPr>
        <p:spPr bwMode="auto">
          <a:xfrm>
            <a:off x="684213" y="476250"/>
            <a:ext cx="7704137" cy="915988"/>
          </a:xfrm>
          <a:prstGeom prst="rect">
            <a:avLst/>
          </a:prstGeom>
          <a:noFill/>
          <a:ln w="9525">
            <a:noFill/>
            <a:miter lim="800000"/>
            <a:headEnd/>
            <a:tailEnd/>
          </a:ln>
        </p:spPr>
        <p:txBody>
          <a:bodyPr>
            <a:spAutoFit/>
          </a:bodyPr>
          <a:lstStyle/>
          <a:p>
            <a:r>
              <a:rPr lang="it-IT"/>
              <a:t>Michael J. Cafarella	       Alon Halevy	           Nodira Khoussainova</a:t>
            </a:r>
          </a:p>
          <a:p>
            <a:endParaRPr lang="it-IT"/>
          </a:p>
          <a:p>
            <a:endParaRPr lang="it-IT"/>
          </a:p>
        </p:txBody>
      </p:sp>
      <p:sp>
        <p:nvSpPr>
          <p:cNvPr id="16388" name="Rectangle 5"/>
          <p:cNvSpPr>
            <a:spLocks noChangeArrowheads="1"/>
          </p:cNvSpPr>
          <p:nvPr/>
        </p:nvSpPr>
        <p:spPr bwMode="auto">
          <a:xfrm>
            <a:off x="8101013" y="2441575"/>
            <a:ext cx="322262" cy="519113"/>
          </a:xfrm>
          <a:prstGeom prst="rect">
            <a:avLst/>
          </a:prstGeom>
          <a:noFill/>
          <a:ln w="9525">
            <a:noFill/>
            <a:miter lim="800000"/>
            <a:headEnd/>
            <a:tailEnd/>
          </a:ln>
        </p:spPr>
        <p:txBody>
          <a:bodyPr wrap="none">
            <a:spAutoFit/>
          </a:bodyPr>
          <a:lstStyle/>
          <a:p>
            <a:r>
              <a:rPr lang="it-IT" sz="2800"/>
              <a:t>*</a:t>
            </a:r>
          </a:p>
        </p:txBody>
      </p:sp>
      <p:sp>
        <p:nvSpPr>
          <p:cNvPr id="16389" name="Rectangle 6"/>
          <p:cNvSpPr>
            <a:spLocks noChangeArrowheads="1"/>
          </p:cNvSpPr>
          <p:nvPr/>
        </p:nvSpPr>
        <p:spPr bwMode="auto">
          <a:xfrm>
            <a:off x="1131888" y="6035675"/>
            <a:ext cx="6934200" cy="822325"/>
          </a:xfrm>
          <a:prstGeom prst="rect">
            <a:avLst/>
          </a:prstGeom>
          <a:noFill/>
          <a:ln w="9525">
            <a:noFill/>
            <a:miter lim="800000"/>
            <a:headEnd/>
            <a:tailEnd/>
          </a:ln>
        </p:spPr>
        <p:txBody>
          <a:bodyPr wrap="none">
            <a:spAutoFit/>
          </a:bodyPr>
          <a:lstStyle/>
          <a:p>
            <a:r>
              <a:rPr lang="it-IT" sz="2400"/>
              <a:t>* Work done while all authors were at </a:t>
            </a:r>
            <a:r>
              <a:rPr lang="it-IT" sz="2400">
                <a:solidFill>
                  <a:schemeClr val="accent1"/>
                </a:solidFill>
                <a:latin typeface="Book Antiqua" pitchFamily="18" charset="0"/>
              </a:rPr>
              <a:t>G</a:t>
            </a:r>
            <a:r>
              <a:rPr lang="it-IT" sz="2400">
                <a:solidFill>
                  <a:srgbClr val="CC0000"/>
                </a:solidFill>
                <a:latin typeface="Book Antiqua" pitchFamily="18" charset="0"/>
              </a:rPr>
              <a:t>o</a:t>
            </a:r>
            <a:r>
              <a:rPr lang="it-IT" sz="2400">
                <a:solidFill>
                  <a:schemeClr val="hlink"/>
                </a:solidFill>
                <a:latin typeface="Book Antiqua" pitchFamily="18" charset="0"/>
              </a:rPr>
              <a:t>o</a:t>
            </a:r>
            <a:r>
              <a:rPr lang="it-IT" sz="2400">
                <a:solidFill>
                  <a:schemeClr val="accent1"/>
                </a:solidFill>
                <a:latin typeface="Book Antiqua" pitchFamily="18" charset="0"/>
              </a:rPr>
              <a:t>g</a:t>
            </a:r>
            <a:r>
              <a:rPr lang="it-IT" sz="2400">
                <a:solidFill>
                  <a:srgbClr val="008000"/>
                </a:solidFill>
                <a:latin typeface="Book Antiqua" pitchFamily="18" charset="0"/>
              </a:rPr>
              <a:t>l</a:t>
            </a:r>
            <a:r>
              <a:rPr lang="it-IT" sz="2400">
                <a:solidFill>
                  <a:srgbClr val="CC0000"/>
                </a:solidFill>
                <a:latin typeface="Book Antiqua" pitchFamily="18" charset="0"/>
              </a:rPr>
              <a:t>e</a:t>
            </a:r>
            <a:r>
              <a:rPr lang="it-IT" sz="2400"/>
              <a:t>, Inc.</a:t>
            </a:r>
          </a:p>
          <a:p>
            <a:endParaRPr lang="it-IT" sz="24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3" descr="C:\Users\Vins\Desktop\SISINF-LS\presentazioni\varie img\ScreenBean.jpg"/>
          <p:cNvPicPr>
            <a:picLocks noChangeAspect="1" noChangeArrowheads="1"/>
          </p:cNvPicPr>
          <p:nvPr/>
        </p:nvPicPr>
        <p:blipFill>
          <a:blip r:embed="rId3" cstate="print"/>
          <a:srcRect/>
          <a:stretch>
            <a:fillRect/>
          </a:stretch>
        </p:blipFill>
        <p:spPr bwMode="auto">
          <a:xfrm>
            <a:off x="7500938" y="2143125"/>
            <a:ext cx="915987" cy="1357313"/>
          </a:xfrm>
          <a:prstGeom prst="rect">
            <a:avLst/>
          </a:prstGeom>
          <a:noFill/>
          <a:ln w="9525">
            <a:noFill/>
            <a:miter lim="800000"/>
            <a:headEnd/>
            <a:tailEnd/>
          </a:ln>
        </p:spPr>
      </p:pic>
      <p:sp>
        <p:nvSpPr>
          <p:cNvPr id="22" name="Titolo 1"/>
          <p:cNvSpPr>
            <a:spLocks noGrp="1"/>
          </p:cNvSpPr>
          <p:nvPr>
            <p:ph type="title"/>
          </p:nvPr>
        </p:nvSpPr>
        <p:spPr>
          <a:xfrm>
            <a:off x="500063" y="142875"/>
            <a:ext cx="8229600" cy="776288"/>
          </a:xfrm>
        </p:spPr>
        <p:txBody>
          <a:bodyPr>
            <a:normAutofit fontScale="90000"/>
          </a:bodyPr>
          <a:lstStyle/>
          <a:p>
            <a:pPr eaLnBrk="1" fontAlgn="auto" hangingPunct="1">
              <a:spcAft>
                <a:spcPts val="0"/>
              </a:spcAft>
              <a:defRPr/>
            </a:pPr>
            <a:r>
              <a:rPr lang="it-IT" dirty="0" smtClean="0"/>
              <a:t>SEARCH - </a:t>
            </a:r>
            <a:r>
              <a:rPr lang="it-IT" i="1" dirty="0" err="1" smtClean="0">
                <a:effectLst>
                  <a:outerShdw blurRad="38100" dist="38100" dir="2700000" algn="tl">
                    <a:srgbClr val="000000">
                      <a:alpha val="43137"/>
                    </a:srgbClr>
                  </a:outerShdw>
                </a:effectLst>
              </a:rPr>
              <a:t>SCPRank</a:t>
            </a:r>
            <a:endParaRPr lang="it-IT" i="1" dirty="0">
              <a:effectLst>
                <a:outerShdw blurRad="38100" dist="38100" dir="2700000" algn="tl">
                  <a:srgbClr val="000000">
                    <a:alpha val="43137"/>
                  </a:srgbClr>
                </a:outerShdw>
              </a:effectLst>
            </a:endParaRPr>
          </a:p>
        </p:txBody>
      </p:sp>
      <p:sp>
        <p:nvSpPr>
          <p:cNvPr id="27651" name="Rectangle 3"/>
          <p:cNvSpPr>
            <a:spLocks noGrp="1" noChangeArrowheads="1"/>
          </p:cNvSpPr>
          <p:nvPr>
            <p:ph idx="1"/>
          </p:nvPr>
        </p:nvSpPr>
        <p:spPr>
          <a:xfrm>
            <a:off x="539750" y="1125538"/>
            <a:ext cx="2736850" cy="503237"/>
          </a:xfrm>
        </p:spPr>
        <p:txBody>
          <a:bodyPr/>
          <a:lstStyle/>
          <a:p>
            <a:pPr eaLnBrk="1" hangingPunct="1">
              <a:lnSpc>
                <a:spcPct val="80000"/>
              </a:lnSpc>
              <a:buFontTx/>
              <a:buNone/>
            </a:pPr>
            <a:r>
              <a:rPr lang="it-IT" sz="2400" dirty="0" smtClean="0"/>
              <a:t>Calcolo  di SCP:</a:t>
            </a:r>
          </a:p>
        </p:txBody>
      </p:sp>
      <p:sp>
        <p:nvSpPr>
          <p:cNvPr id="27652" name="Rectangle 5"/>
          <p:cNvSpPr>
            <a:spLocks noChangeArrowheads="1"/>
          </p:cNvSpPr>
          <p:nvPr/>
        </p:nvSpPr>
        <p:spPr bwMode="auto">
          <a:xfrm>
            <a:off x="2339975" y="1700213"/>
            <a:ext cx="5111750" cy="1081087"/>
          </a:xfrm>
          <a:prstGeom prst="rect">
            <a:avLst/>
          </a:prstGeom>
          <a:noFill/>
          <a:ln w="9525">
            <a:noFill/>
            <a:miter lim="800000"/>
            <a:headEnd/>
            <a:tailEnd/>
          </a:ln>
        </p:spPr>
        <p:txBody>
          <a:bodyPr/>
          <a:lstStyle/>
          <a:p>
            <a:pPr marL="342900" indent="-342900">
              <a:lnSpc>
                <a:spcPct val="80000"/>
              </a:lnSpc>
              <a:spcBef>
                <a:spcPct val="20000"/>
              </a:spcBef>
            </a:pPr>
            <a:r>
              <a:rPr lang="it-IT" sz="2800" dirty="0" err="1">
                <a:latin typeface="Constantia" pitchFamily="18" charset="0"/>
              </a:rPr>
              <a:t>scp</a:t>
            </a:r>
            <a:r>
              <a:rPr lang="it-IT" sz="2800" dirty="0">
                <a:latin typeface="Constantia" pitchFamily="18" charset="0"/>
              </a:rPr>
              <a:t>(q,c) = p(q,c)</a:t>
            </a:r>
            <a:r>
              <a:rPr lang="it-IT" sz="2800" b="1" baseline="30000" dirty="0">
                <a:latin typeface="Constantia" pitchFamily="18" charset="0"/>
              </a:rPr>
              <a:t>2</a:t>
            </a:r>
            <a:r>
              <a:rPr lang="it-IT" sz="2800" dirty="0">
                <a:latin typeface="Constantia" pitchFamily="18" charset="0"/>
              </a:rPr>
              <a:t>  p(q)p(c)</a:t>
            </a:r>
          </a:p>
        </p:txBody>
      </p:sp>
      <p:sp>
        <p:nvSpPr>
          <p:cNvPr id="27653" name="Line 6"/>
          <p:cNvSpPr>
            <a:spLocks noChangeShapeType="1"/>
          </p:cNvSpPr>
          <p:nvPr/>
        </p:nvSpPr>
        <p:spPr bwMode="auto">
          <a:xfrm flipV="1">
            <a:off x="4929188" y="1643063"/>
            <a:ext cx="358775" cy="503237"/>
          </a:xfrm>
          <a:prstGeom prst="line">
            <a:avLst/>
          </a:prstGeom>
          <a:noFill/>
          <a:ln w="31750">
            <a:solidFill>
              <a:schemeClr val="tx1"/>
            </a:solidFill>
            <a:round/>
            <a:headEnd/>
            <a:tailEnd/>
          </a:ln>
        </p:spPr>
        <p:txBody>
          <a:bodyPr/>
          <a:lstStyle/>
          <a:p>
            <a:endParaRPr lang="it-IT"/>
          </a:p>
        </p:txBody>
      </p:sp>
      <p:sp>
        <p:nvSpPr>
          <p:cNvPr id="27654" name="Rectangle 7"/>
          <p:cNvSpPr>
            <a:spLocks noChangeArrowheads="1"/>
          </p:cNvSpPr>
          <p:nvPr/>
        </p:nvSpPr>
        <p:spPr bwMode="auto">
          <a:xfrm>
            <a:off x="539750" y="2492375"/>
            <a:ext cx="7632700" cy="822325"/>
          </a:xfrm>
          <a:prstGeom prst="rect">
            <a:avLst/>
          </a:prstGeom>
          <a:noFill/>
          <a:ln w="9525">
            <a:noFill/>
            <a:miter lim="800000"/>
            <a:headEnd/>
            <a:tailEnd/>
          </a:ln>
        </p:spPr>
        <p:txBody>
          <a:bodyPr>
            <a:spAutoFit/>
          </a:bodyPr>
          <a:lstStyle/>
          <a:p>
            <a:r>
              <a:rPr lang="it-IT" sz="2400" dirty="0">
                <a:latin typeface="Constantia" pitchFamily="18" charset="0"/>
              </a:rPr>
              <a:t>p(q) =  totale delle pagine web contenenti </a:t>
            </a:r>
            <a:r>
              <a:rPr lang="it-IT" sz="2400" i="1" dirty="0">
                <a:latin typeface="Constantia" pitchFamily="18" charset="0"/>
              </a:rPr>
              <a:t>q</a:t>
            </a:r>
            <a:endParaRPr lang="it-IT" sz="2400" dirty="0">
              <a:latin typeface="Constantia" pitchFamily="18" charset="0"/>
            </a:endParaRPr>
          </a:p>
          <a:p>
            <a:r>
              <a:rPr lang="it-IT" sz="2400" dirty="0">
                <a:latin typeface="Constantia" pitchFamily="18" charset="0"/>
              </a:rPr>
              <a:t>		totale delle pagine web</a:t>
            </a:r>
            <a:endParaRPr lang="it-IT" sz="2400" i="1" dirty="0">
              <a:latin typeface="Constantia" pitchFamily="18" charset="0"/>
            </a:endParaRPr>
          </a:p>
        </p:txBody>
      </p:sp>
      <p:sp>
        <p:nvSpPr>
          <p:cNvPr id="27655" name="Line 11"/>
          <p:cNvSpPr>
            <a:spLocks noChangeShapeType="1"/>
          </p:cNvSpPr>
          <p:nvPr/>
        </p:nvSpPr>
        <p:spPr bwMode="auto">
          <a:xfrm>
            <a:off x="1476375" y="2924175"/>
            <a:ext cx="5113338" cy="0"/>
          </a:xfrm>
          <a:prstGeom prst="line">
            <a:avLst/>
          </a:prstGeom>
          <a:noFill/>
          <a:ln w="19050">
            <a:solidFill>
              <a:schemeClr val="tx1"/>
            </a:solidFill>
            <a:round/>
            <a:headEnd/>
            <a:tailEnd/>
          </a:ln>
        </p:spPr>
        <p:txBody>
          <a:bodyPr/>
          <a:lstStyle/>
          <a:p>
            <a:endParaRPr lang="it-IT"/>
          </a:p>
        </p:txBody>
      </p:sp>
      <p:sp>
        <p:nvSpPr>
          <p:cNvPr id="27656" name="Rectangle 12"/>
          <p:cNvSpPr>
            <a:spLocks noChangeArrowheads="1"/>
          </p:cNvSpPr>
          <p:nvPr/>
        </p:nvSpPr>
        <p:spPr bwMode="auto">
          <a:xfrm>
            <a:off x="611188" y="3716338"/>
            <a:ext cx="7632700" cy="822325"/>
          </a:xfrm>
          <a:prstGeom prst="rect">
            <a:avLst/>
          </a:prstGeom>
          <a:noFill/>
          <a:ln w="9525">
            <a:noFill/>
            <a:miter lim="800000"/>
            <a:headEnd/>
            <a:tailEnd/>
          </a:ln>
        </p:spPr>
        <p:txBody>
          <a:bodyPr>
            <a:spAutoFit/>
          </a:bodyPr>
          <a:lstStyle/>
          <a:p>
            <a:r>
              <a:rPr lang="it-IT" sz="2400" dirty="0">
                <a:latin typeface="Constantia" pitchFamily="18" charset="0"/>
              </a:rPr>
              <a:t>p(q,c) =  totale delle pagine web contenenti </a:t>
            </a:r>
            <a:r>
              <a:rPr lang="it-IT" sz="2400" i="1" dirty="0">
                <a:latin typeface="Constantia" pitchFamily="18" charset="0"/>
              </a:rPr>
              <a:t>q</a:t>
            </a:r>
            <a:r>
              <a:rPr lang="it-IT" sz="2400" dirty="0">
                <a:latin typeface="Constantia" pitchFamily="18" charset="0"/>
              </a:rPr>
              <a:t> e </a:t>
            </a:r>
            <a:r>
              <a:rPr lang="it-IT" sz="2400" i="1" dirty="0">
                <a:latin typeface="Constantia" pitchFamily="18" charset="0"/>
              </a:rPr>
              <a:t>c</a:t>
            </a:r>
            <a:endParaRPr lang="it-IT" sz="2400" dirty="0">
              <a:latin typeface="Constantia" pitchFamily="18" charset="0"/>
            </a:endParaRPr>
          </a:p>
          <a:p>
            <a:r>
              <a:rPr lang="it-IT" sz="2400" dirty="0">
                <a:latin typeface="Constantia" pitchFamily="18" charset="0"/>
              </a:rPr>
              <a:t>                         totale delle pagine web</a:t>
            </a:r>
            <a:endParaRPr lang="it-IT" sz="2400" i="1" dirty="0">
              <a:latin typeface="Constantia" pitchFamily="18" charset="0"/>
            </a:endParaRPr>
          </a:p>
        </p:txBody>
      </p:sp>
      <p:sp>
        <p:nvSpPr>
          <p:cNvPr id="27657" name="Line 13"/>
          <p:cNvSpPr>
            <a:spLocks noChangeShapeType="1"/>
          </p:cNvSpPr>
          <p:nvPr/>
        </p:nvSpPr>
        <p:spPr bwMode="auto">
          <a:xfrm>
            <a:off x="1763713" y="4149725"/>
            <a:ext cx="5543550" cy="0"/>
          </a:xfrm>
          <a:prstGeom prst="line">
            <a:avLst/>
          </a:prstGeom>
          <a:noFill/>
          <a:ln w="19050">
            <a:solidFill>
              <a:schemeClr val="tx1"/>
            </a:solidFill>
            <a:round/>
            <a:headEnd/>
            <a:tailEnd/>
          </a:ln>
        </p:spPr>
        <p:txBody>
          <a:bodyPr/>
          <a:lstStyle/>
          <a:p>
            <a:endParaRPr lang="it-IT"/>
          </a:p>
        </p:txBody>
      </p:sp>
      <p:sp>
        <p:nvSpPr>
          <p:cNvPr id="27658" name="Oval 14"/>
          <p:cNvSpPr>
            <a:spLocks noChangeArrowheads="1"/>
          </p:cNvSpPr>
          <p:nvPr/>
        </p:nvSpPr>
        <p:spPr bwMode="auto">
          <a:xfrm>
            <a:off x="2154238" y="2852738"/>
            <a:ext cx="3671887" cy="576262"/>
          </a:xfrm>
          <a:prstGeom prst="ellipse">
            <a:avLst/>
          </a:prstGeom>
          <a:noFill/>
          <a:ln w="50800" algn="ctr">
            <a:solidFill>
              <a:srgbClr val="FF0000"/>
            </a:solidFill>
            <a:prstDash val="sysDot"/>
            <a:round/>
            <a:headEnd/>
            <a:tailEnd/>
          </a:ln>
        </p:spPr>
        <p:txBody>
          <a:bodyPr wrap="none" anchor="ctr"/>
          <a:lstStyle/>
          <a:p>
            <a:endParaRPr lang="it-IT">
              <a:latin typeface="Constantia" pitchFamily="18" charset="0"/>
            </a:endParaRPr>
          </a:p>
        </p:txBody>
      </p:sp>
      <p:sp>
        <p:nvSpPr>
          <p:cNvPr id="27659" name="Oval 15"/>
          <p:cNvSpPr>
            <a:spLocks noChangeArrowheads="1"/>
          </p:cNvSpPr>
          <p:nvPr/>
        </p:nvSpPr>
        <p:spPr bwMode="auto">
          <a:xfrm>
            <a:off x="2387600" y="4064000"/>
            <a:ext cx="3441700" cy="588963"/>
          </a:xfrm>
          <a:prstGeom prst="ellipse">
            <a:avLst/>
          </a:prstGeom>
          <a:noFill/>
          <a:ln w="50800" algn="ctr">
            <a:solidFill>
              <a:srgbClr val="FF0000"/>
            </a:solidFill>
            <a:prstDash val="sysDot"/>
            <a:round/>
            <a:headEnd/>
            <a:tailEnd/>
          </a:ln>
        </p:spPr>
        <p:txBody>
          <a:bodyPr wrap="none" anchor="ctr"/>
          <a:lstStyle/>
          <a:p>
            <a:endParaRPr lang="it-IT">
              <a:latin typeface="Constantia" pitchFamily="18" charset="0"/>
            </a:endParaRPr>
          </a:p>
        </p:txBody>
      </p:sp>
      <p:sp>
        <p:nvSpPr>
          <p:cNvPr id="27660" name="Oval 16"/>
          <p:cNvSpPr>
            <a:spLocks noChangeArrowheads="1"/>
          </p:cNvSpPr>
          <p:nvPr/>
        </p:nvSpPr>
        <p:spPr bwMode="auto">
          <a:xfrm>
            <a:off x="3286125" y="1785938"/>
            <a:ext cx="285750" cy="296862"/>
          </a:xfrm>
          <a:prstGeom prst="ellipse">
            <a:avLst/>
          </a:prstGeom>
          <a:noFill/>
          <a:ln w="50800" algn="ctr">
            <a:solidFill>
              <a:srgbClr val="FF0000"/>
            </a:solidFill>
            <a:prstDash val="sysDot"/>
            <a:round/>
            <a:headEnd/>
            <a:tailEnd/>
          </a:ln>
        </p:spPr>
        <p:txBody>
          <a:bodyPr wrap="none" anchor="ctr"/>
          <a:lstStyle/>
          <a:p>
            <a:endParaRPr lang="it-IT">
              <a:latin typeface="Constantia" pitchFamily="18" charset="0"/>
            </a:endParaRPr>
          </a:p>
        </p:txBody>
      </p:sp>
      <p:sp>
        <p:nvSpPr>
          <p:cNvPr id="27661" name="Line 18"/>
          <p:cNvSpPr>
            <a:spLocks noChangeShapeType="1"/>
          </p:cNvSpPr>
          <p:nvPr/>
        </p:nvSpPr>
        <p:spPr bwMode="auto">
          <a:xfrm flipV="1">
            <a:off x="2214563" y="4643438"/>
            <a:ext cx="576262" cy="215900"/>
          </a:xfrm>
          <a:prstGeom prst="line">
            <a:avLst/>
          </a:prstGeom>
          <a:noFill/>
          <a:ln w="31750">
            <a:solidFill>
              <a:srgbClr val="FF0000"/>
            </a:solidFill>
            <a:round/>
            <a:headEnd/>
            <a:tailEnd type="arrow" w="med" len="med"/>
          </a:ln>
        </p:spPr>
        <p:txBody>
          <a:bodyPr/>
          <a:lstStyle/>
          <a:p>
            <a:endParaRPr lang="it-IT"/>
          </a:p>
        </p:txBody>
      </p:sp>
      <p:sp>
        <p:nvSpPr>
          <p:cNvPr id="27662" name="Line 20"/>
          <p:cNvSpPr>
            <a:spLocks noChangeShapeType="1"/>
          </p:cNvSpPr>
          <p:nvPr/>
        </p:nvSpPr>
        <p:spPr bwMode="auto">
          <a:xfrm flipV="1">
            <a:off x="1619250" y="3429000"/>
            <a:ext cx="1008063" cy="1223963"/>
          </a:xfrm>
          <a:prstGeom prst="line">
            <a:avLst/>
          </a:prstGeom>
          <a:noFill/>
          <a:ln w="31750">
            <a:solidFill>
              <a:srgbClr val="FF0000"/>
            </a:solidFill>
            <a:round/>
            <a:headEnd/>
            <a:tailEnd type="arrow" w="med" len="med"/>
          </a:ln>
        </p:spPr>
        <p:txBody>
          <a:bodyPr/>
          <a:lstStyle/>
          <a:p>
            <a:endParaRPr lang="it-IT"/>
          </a:p>
        </p:txBody>
      </p:sp>
      <p:sp>
        <p:nvSpPr>
          <p:cNvPr id="27663" name="Oval 21"/>
          <p:cNvSpPr>
            <a:spLocks noChangeArrowheads="1"/>
          </p:cNvSpPr>
          <p:nvPr/>
        </p:nvSpPr>
        <p:spPr bwMode="auto">
          <a:xfrm>
            <a:off x="6375400" y="3733800"/>
            <a:ext cx="685800" cy="485775"/>
          </a:xfrm>
          <a:prstGeom prst="ellipse">
            <a:avLst/>
          </a:prstGeom>
          <a:noFill/>
          <a:ln w="50800" algn="ctr">
            <a:solidFill>
              <a:srgbClr val="FF0000"/>
            </a:solidFill>
            <a:prstDash val="sysDot"/>
            <a:round/>
            <a:headEnd/>
            <a:tailEnd/>
          </a:ln>
        </p:spPr>
        <p:txBody>
          <a:bodyPr wrap="none" anchor="ctr"/>
          <a:lstStyle/>
          <a:p>
            <a:endParaRPr lang="it-IT">
              <a:latin typeface="Constantia" pitchFamily="18" charset="0"/>
            </a:endParaRPr>
          </a:p>
        </p:txBody>
      </p:sp>
      <p:sp>
        <p:nvSpPr>
          <p:cNvPr id="27664" name="Line 22"/>
          <p:cNvSpPr>
            <a:spLocks noChangeShapeType="1"/>
          </p:cNvSpPr>
          <p:nvPr/>
        </p:nvSpPr>
        <p:spPr bwMode="auto">
          <a:xfrm flipH="1" flipV="1">
            <a:off x="7021513" y="4192588"/>
            <a:ext cx="642937" cy="357187"/>
          </a:xfrm>
          <a:prstGeom prst="line">
            <a:avLst/>
          </a:prstGeom>
          <a:noFill/>
          <a:ln w="31750">
            <a:solidFill>
              <a:srgbClr val="FF0000"/>
            </a:solidFill>
            <a:round/>
            <a:headEnd/>
            <a:tailEnd type="arrow" w="med" len="med"/>
          </a:ln>
        </p:spPr>
        <p:txBody>
          <a:bodyPr/>
          <a:lstStyle/>
          <a:p>
            <a:endParaRPr lang="it-IT"/>
          </a:p>
        </p:txBody>
      </p:sp>
      <p:sp>
        <p:nvSpPr>
          <p:cNvPr id="27665" name="Line 23"/>
          <p:cNvSpPr>
            <a:spLocks noChangeShapeType="1"/>
          </p:cNvSpPr>
          <p:nvPr/>
        </p:nvSpPr>
        <p:spPr bwMode="auto">
          <a:xfrm flipH="1">
            <a:off x="3643313" y="1357313"/>
            <a:ext cx="2071687" cy="428625"/>
          </a:xfrm>
          <a:prstGeom prst="line">
            <a:avLst/>
          </a:prstGeom>
          <a:noFill/>
          <a:ln w="31750">
            <a:solidFill>
              <a:srgbClr val="FF0000"/>
            </a:solidFill>
            <a:round/>
            <a:headEnd/>
            <a:tailEnd type="arrow" w="med" len="med"/>
          </a:ln>
        </p:spPr>
        <p:txBody>
          <a:bodyPr/>
          <a:lstStyle/>
          <a:p>
            <a:endParaRPr lang="it-IT"/>
          </a:p>
        </p:txBody>
      </p:sp>
      <p:sp>
        <p:nvSpPr>
          <p:cNvPr id="23" name="CasellaDiTesto 22"/>
          <p:cNvSpPr txBox="1"/>
          <p:nvPr/>
        </p:nvSpPr>
        <p:spPr>
          <a:xfrm>
            <a:off x="6786563" y="4500563"/>
            <a:ext cx="2357437" cy="923925"/>
          </a:xfrm>
          <a:prstGeom prst="rect">
            <a:avLst/>
          </a:prstGeom>
          <a:noFill/>
        </p:spPr>
        <p:txBody>
          <a:bodyPr>
            <a:spAutoFit/>
          </a:bodyPr>
          <a:lstStyle/>
          <a:p>
            <a:pPr algn="ctr" fontAlgn="auto">
              <a:spcBef>
                <a:spcPts val="0"/>
              </a:spcBef>
              <a:spcAft>
                <a:spcPts val="0"/>
              </a:spcAft>
              <a:defRPr/>
            </a:pPr>
            <a:r>
              <a:rPr lang="it-IT" dirty="0" err="1">
                <a:solidFill>
                  <a:srgbClr val="FF0000"/>
                </a:solidFill>
                <a:effectLst>
                  <a:outerShdw blurRad="38100" dist="38100" dir="2700000" algn="tl">
                    <a:srgbClr val="000000">
                      <a:alpha val="43137"/>
                    </a:srgbClr>
                  </a:outerShdw>
                </a:effectLst>
                <a:latin typeface="+mn-lt"/>
              </a:rPr>
              <a:t>DI</a:t>
            </a:r>
            <a:r>
              <a:rPr lang="it-IT" dirty="0">
                <a:solidFill>
                  <a:srgbClr val="FF0000"/>
                </a:solidFill>
                <a:effectLst>
                  <a:outerShdw blurRad="38100" dist="38100" dir="2700000" algn="tl">
                    <a:srgbClr val="000000">
                      <a:alpha val="43137"/>
                    </a:srgbClr>
                  </a:outerShdw>
                </a:effectLst>
                <a:latin typeface="+mn-lt"/>
              </a:rPr>
              <a:t> QUANTI TOKEN SONO COMPOSTI </a:t>
            </a:r>
          </a:p>
          <a:p>
            <a:pPr algn="ctr" fontAlgn="auto">
              <a:spcBef>
                <a:spcPts val="0"/>
              </a:spcBef>
              <a:spcAft>
                <a:spcPts val="0"/>
              </a:spcAft>
              <a:defRPr/>
            </a:pPr>
            <a:r>
              <a:rPr lang="it-IT" b="1" i="1" dirty="0">
                <a:solidFill>
                  <a:srgbClr val="FF0000"/>
                </a:solidFill>
                <a:effectLst>
                  <a:outerShdw blurRad="38100" dist="38100" dir="2700000" algn="tl">
                    <a:srgbClr val="000000">
                      <a:alpha val="43137"/>
                    </a:srgbClr>
                  </a:outerShdw>
                </a:effectLst>
                <a:latin typeface="+mn-lt"/>
              </a:rPr>
              <a:t>q</a:t>
            </a:r>
            <a:r>
              <a:rPr lang="it-IT" dirty="0">
                <a:solidFill>
                  <a:srgbClr val="FF0000"/>
                </a:solidFill>
                <a:effectLst>
                  <a:outerShdw blurRad="38100" dist="38100" dir="2700000" algn="tl">
                    <a:srgbClr val="000000">
                      <a:alpha val="43137"/>
                    </a:srgbClr>
                  </a:outerShdw>
                </a:effectLst>
                <a:latin typeface="+mn-lt"/>
              </a:rPr>
              <a:t> E </a:t>
            </a:r>
            <a:r>
              <a:rPr lang="it-IT" b="1" i="1" dirty="0">
                <a:solidFill>
                  <a:srgbClr val="FF0000"/>
                </a:solidFill>
                <a:effectLst>
                  <a:outerShdw blurRad="38100" dist="38100" dir="2700000" algn="tl">
                    <a:srgbClr val="000000">
                      <a:alpha val="43137"/>
                    </a:srgbClr>
                  </a:outerShdw>
                </a:effectLst>
                <a:latin typeface="+mn-lt"/>
              </a:rPr>
              <a:t>c</a:t>
            </a:r>
            <a:r>
              <a:rPr lang="it-IT" dirty="0">
                <a:solidFill>
                  <a:srgbClr val="FF0000"/>
                </a:solidFill>
                <a:effectLst>
                  <a:outerShdw blurRad="38100" dist="38100" dir="2700000" algn="tl">
                    <a:srgbClr val="000000">
                      <a:alpha val="43137"/>
                    </a:srgbClr>
                  </a:outerShdw>
                </a:effectLst>
                <a:latin typeface="+mn-lt"/>
              </a:rPr>
              <a:t>?</a:t>
            </a:r>
          </a:p>
        </p:txBody>
      </p:sp>
      <p:sp>
        <p:nvSpPr>
          <p:cNvPr id="24" name="CasellaDiTesto 23"/>
          <p:cNvSpPr txBox="1"/>
          <p:nvPr/>
        </p:nvSpPr>
        <p:spPr>
          <a:xfrm>
            <a:off x="5715000" y="1000125"/>
            <a:ext cx="2286000" cy="646113"/>
          </a:xfrm>
          <a:prstGeom prst="rect">
            <a:avLst/>
          </a:prstGeom>
          <a:noFill/>
        </p:spPr>
        <p:txBody>
          <a:bodyPr>
            <a:spAutoFit/>
          </a:bodyPr>
          <a:lstStyle/>
          <a:p>
            <a:pPr algn="ctr" fontAlgn="auto">
              <a:spcBef>
                <a:spcPts val="0"/>
              </a:spcBef>
              <a:spcAft>
                <a:spcPts val="0"/>
              </a:spcAft>
              <a:defRPr/>
            </a:pPr>
            <a:r>
              <a:rPr lang="it-IT" dirty="0">
                <a:solidFill>
                  <a:srgbClr val="FF0000"/>
                </a:solidFill>
                <a:effectLst>
                  <a:outerShdw blurRad="38100" dist="38100" dir="2700000" algn="tl">
                    <a:srgbClr val="000000">
                      <a:alpha val="43137"/>
                    </a:srgbClr>
                  </a:outerShdw>
                </a:effectLst>
                <a:latin typeface="+mn-lt"/>
              </a:rPr>
              <a:t>QUANTE CELLE IN UNA TABELLA?</a:t>
            </a:r>
          </a:p>
        </p:txBody>
      </p:sp>
      <p:sp>
        <p:nvSpPr>
          <p:cNvPr id="25" name="CasellaDiTesto 24"/>
          <p:cNvSpPr txBox="1"/>
          <p:nvPr/>
        </p:nvSpPr>
        <p:spPr>
          <a:xfrm>
            <a:off x="0" y="4643438"/>
            <a:ext cx="2286000" cy="646112"/>
          </a:xfrm>
          <a:prstGeom prst="rect">
            <a:avLst/>
          </a:prstGeom>
          <a:noFill/>
        </p:spPr>
        <p:txBody>
          <a:bodyPr>
            <a:spAutoFit/>
          </a:bodyPr>
          <a:lstStyle/>
          <a:p>
            <a:pPr algn="ctr" fontAlgn="auto">
              <a:spcBef>
                <a:spcPts val="0"/>
              </a:spcBef>
              <a:spcAft>
                <a:spcPts val="0"/>
              </a:spcAft>
              <a:defRPr/>
            </a:pPr>
            <a:r>
              <a:rPr lang="it-IT" dirty="0">
                <a:solidFill>
                  <a:srgbClr val="FF0000"/>
                </a:solidFill>
                <a:effectLst>
                  <a:outerShdw blurRad="38100" dist="38100" dir="2700000" algn="tl">
                    <a:srgbClr val="000000">
                      <a:alpha val="43137"/>
                    </a:srgbClr>
                  </a:outerShdw>
                </a:effectLst>
                <a:latin typeface="+mn-lt"/>
              </a:rPr>
              <a:t>QUANTE PAGINE NEL WEB?</a:t>
            </a:r>
          </a:p>
        </p:txBody>
      </p:sp>
      <p:pic>
        <p:nvPicPr>
          <p:cNvPr id="27670" name="Picture 4" descr="C:\Users\Vins\AppData\Local\Microsoft\Windows\Temporary Internet Files\Content.IE5\CDQLP73R\MC900078625[1].wmf"/>
          <p:cNvPicPr>
            <a:picLocks noChangeAspect="1" noChangeArrowheads="1"/>
          </p:cNvPicPr>
          <p:nvPr/>
        </p:nvPicPr>
        <p:blipFill>
          <a:blip r:embed="rId4" cstate="print"/>
          <a:srcRect/>
          <a:stretch>
            <a:fillRect/>
          </a:stretch>
        </p:blipFill>
        <p:spPr bwMode="auto">
          <a:xfrm>
            <a:off x="501650" y="5300663"/>
            <a:ext cx="482600" cy="1466850"/>
          </a:xfrm>
          <a:prstGeom prst="rect">
            <a:avLst/>
          </a:prstGeom>
          <a:noFill/>
          <a:ln w="9525">
            <a:noFill/>
            <a:miter lim="800000"/>
            <a:headEnd/>
            <a:tailEnd/>
          </a:ln>
        </p:spPr>
      </p:pic>
      <p:sp>
        <p:nvSpPr>
          <p:cNvPr id="27" name="Rettangolo 26"/>
          <p:cNvSpPr/>
          <p:nvPr/>
        </p:nvSpPr>
        <p:spPr>
          <a:xfrm>
            <a:off x="1500166" y="5572140"/>
            <a:ext cx="7358082" cy="1107996"/>
          </a:xfrm>
          <a:prstGeom prst="rect">
            <a:avLst/>
          </a:prstGeom>
        </p:spPr>
        <p:txBody>
          <a:bodyPr wrap="square">
            <a:spAutoFit/>
          </a:bodyPr>
          <a:lstStyle/>
          <a:p>
            <a:pPr marL="274320" indent="-274320" fontAlgn="auto">
              <a:spcAft>
                <a:spcPts val="0"/>
              </a:spcAft>
              <a:buClr>
                <a:schemeClr val="accent3"/>
              </a:buClr>
              <a:buFont typeface="Wingdings 2"/>
              <a:buChar char=""/>
              <a:defRPr/>
            </a:pPr>
            <a:r>
              <a:rPr lang="it-IT" sz="2200" dirty="0" smtClean="0">
                <a:latin typeface="+mn-lt"/>
              </a:rPr>
              <a:t>Si calcolano gli score solo per le prime r righe di ogni tabella </a:t>
            </a:r>
            <a:r>
              <a:rPr lang="it-IT" sz="2200" dirty="0" smtClean="0">
                <a:latin typeface="+mn-lt"/>
                <a:sym typeface="Wingdings" pitchFamily="2" charset="2"/>
              </a:rPr>
              <a:t></a:t>
            </a:r>
          </a:p>
          <a:p>
            <a:pPr marL="274320" indent="-274320" eaLnBrk="1" fontAlgn="auto" hangingPunct="1">
              <a:spcAft>
                <a:spcPts val="0"/>
              </a:spcAft>
              <a:buClr>
                <a:schemeClr val="accent3"/>
              </a:buClr>
              <a:buFont typeface="Wingdings 2"/>
              <a:buChar char=""/>
              <a:defRPr/>
            </a:pPr>
            <a:r>
              <a:rPr lang="it-IT" sz="2200" dirty="0" smtClean="0">
                <a:latin typeface="+mn-lt"/>
                <a:sym typeface="Wingdings" pitchFamily="2" charset="2"/>
              </a:rPr>
              <a:t>Si considera solo un sottoinsieme del Web </a:t>
            </a:r>
            <a:endParaRPr lang="it-IT" sz="2200" dirty="0" smtClean="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7654"/>
                                        </p:tgtEl>
                                        <p:attrNameLst>
                                          <p:attrName>style.visibility</p:attrName>
                                        </p:attrNameLst>
                                      </p:cBhvr>
                                      <p:to>
                                        <p:strVal val="visible"/>
                                      </p:to>
                                    </p:set>
                                    <p:animEffect transition="in" filter="fade">
                                      <p:cBhvr>
                                        <p:cTn id="7" dur="1000"/>
                                        <p:tgtEl>
                                          <p:spTgt spid="27654"/>
                                        </p:tgtEl>
                                      </p:cBhvr>
                                    </p:animEffect>
                                    <p:anim calcmode="lin" valueType="num">
                                      <p:cBhvr>
                                        <p:cTn id="8" dur="1000" fill="hold"/>
                                        <p:tgtEl>
                                          <p:spTgt spid="27654"/>
                                        </p:tgtEl>
                                        <p:attrNameLst>
                                          <p:attrName>ppt_x</p:attrName>
                                        </p:attrNameLst>
                                      </p:cBhvr>
                                      <p:tavLst>
                                        <p:tav tm="0">
                                          <p:val>
                                            <p:strVal val="#ppt_x"/>
                                          </p:val>
                                        </p:tav>
                                        <p:tav tm="100000">
                                          <p:val>
                                            <p:strVal val="#ppt_x"/>
                                          </p:val>
                                        </p:tav>
                                      </p:tavLst>
                                    </p:anim>
                                    <p:anim calcmode="lin" valueType="num">
                                      <p:cBhvr>
                                        <p:cTn id="9" dur="1000" fill="hold"/>
                                        <p:tgtEl>
                                          <p:spTgt spid="2765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7655"/>
                                        </p:tgtEl>
                                        <p:attrNameLst>
                                          <p:attrName>style.visibility</p:attrName>
                                        </p:attrNameLst>
                                      </p:cBhvr>
                                      <p:to>
                                        <p:strVal val="visible"/>
                                      </p:to>
                                    </p:set>
                                    <p:animEffect transition="in" filter="fade">
                                      <p:cBhvr>
                                        <p:cTn id="12" dur="1000"/>
                                        <p:tgtEl>
                                          <p:spTgt spid="27655"/>
                                        </p:tgtEl>
                                      </p:cBhvr>
                                    </p:animEffect>
                                    <p:anim calcmode="lin" valueType="num">
                                      <p:cBhvr>
                                        <p:cTn id="13" dur="1000" fill="hold"/>
                                        <p:tgtEl>
                                          <p:spTgt spid="27655"/>
                                        </p:tgtEl>
                                        <p:attrNameLst>
                                          <p:attrName>ppt_x</p:attrName>
                                        </p:attrNameLst>
                                      </p:cBhvr>
                                      <p:tavLst>
                                        <p:tav tm="0">
                                          <p:val>
                                            <p:strVal val="#ppt_x"/>
                                          </p:val>
                                        </p:tav>
                                        <p:tav tm="100000">
                                          <p:val>
                                            <p:strVal val="#ppt_x"/>
                                          </p:val>
                                        </p:tav>
                                      </p:tavLst>
                                    </p:anim>
                                    <p:anim calcmode="lin" valueType="num">
                                      <p:cBhvr>
                                        <p:cTn id="14" dur="1000" fill="hold"/>
                                        <p:tgtEl>
                                          <p:spTgt spid="2765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27656"/>
                                        </p:tgtEl>
                                        <p:attrNameLst>
                                          <p:attrName>style.visibility</p:attrName>
                                        </p:attrNameLst>
                                      </p:cBhvr>
                                      <p:to>
                                        <p:strVal val="visible"/>
                                      </p:to>
                                    </p:set>
                                    <p:animEffect transition="in" filter="fade">
                                      <p:cBhvr>
                                        <p:cTn id="19" dur="1000"/>
                                        <p:tgtEl>
                                          <p:spTgt spid="27656"/>
                                        </p:tgtEl>
                                      </p:cBhvr>
                                    </p:animEffect>
                                    <p:anim calcmode="lin" valueType="num">
                                      <p:cBhvr>
                                        <p:cTn id="20" dur="1000" fill="hold"/>
                                        <p:tgtEl>
                                          <p:spTgt spid="27656"/>
                                        </p:tgtEl>
                                        <p:attrNameLst>
                                          <p:attrName>ppt_x</p:attrName>
                                        </p:attrNameLst>
                                      </p:cBhvr>
                                      <p:tavLst>
                                        <p:tav tm="0">
                                          <p:val>
                                            <p:strVal val="#ppt_x"/>
                                          </p:val>
                                        </p:tav>
                                        <p:tav tm="100000">
                                          <p:val>
                                            <p:strVal val="#ppt_x"/>
                                          </p:val>
                                        </p:tav>
                                      </p:tavLst>
                                    </p:anim>
                                    <p:anim calcmode="lin" valueType="num">
                                      <p:cBhvr>
                                        <p:cTn id="21" dur="1000" fill="hold"/>
                                        <p:tgtEl>
                                          <p:spTgt spid="27656"/>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27657"/>
                                        </p:tgtEl>
                                        <p:attrNameLst>
                                          <p:attrName>style.visibility</p:attrName>
                                        </p:attrNameLst>
                                      </p:cBhvr>
                                      <p:to>
                                        <p:strVal val="visible"/>
                                      </p:to>
                                    </p:set>
                                    <p:animEffect transition="in" filter="fade">
                                      <p:cBhvr>
                                        <p:cTn id="24" dur="1000"/>
                                        <p:tgtEl>
                                          <p:spTgt spid="27657"/>
                                        </p:tgtEl>
                                      </p:cBhvr>
                                    </p:animEffect>
                                    <p:anim calcmode="lin" valueType="num">
                                      <p:cBhvr>
                                        <p:cTn id="25" dur="1000" fill="hold"/>
                                        <p:tgtEl>
                                          <p:spTgt spid="27657"/>
                                        </p:tgtEl>
                                        <p:attrNameLst>
                                          <p:attrName>ppt_x</p:attrName>
                                        </p:attrNameLst>
                                      </p:cBhvr>
                                      <p:tavLst>
                                        <p:tav tm="0">
                                          <p:val>
                                            <p:strVal val="#ppt_x"/>
                                          </p:val>
                                        </p:tav>
                                        <p:tav tm="100000">
                                          <p:val>
                                            <p:strVal val="#ppt_x"/>
                                          </p:val>
                                        </p:tav>
                                      </p:tavLst>
                                    </p:anim>
                                    <p:anim calcmode="lin" valueType="num">
                                      <p:cBhvr>
                                        <p:cTn id="26" dur="1000" fill="hold"/>
                                        <p:tgtEl>
                                          <p:spTgt spid="2765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7660"/>
                                        </p:tgtEl>
                                        <p:attrNameLst>
                                          <p:attrName>style.visibility</p:attrName>
                                        </p:attrNameLst>
                                      </p:cBhvr>
                                      <p:to>
                                        <p:strVal val="visible"/>
                                      </p:to>
                                    </p:set>
                                    <p:animEffect transition="in" filter="fade">
                                      <p:cBhvr>
                                        <p:cTn id="31" dur="1000"/>
                                        <p:tgtEl>
                                          <p:spTgt spid="2766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7665"/>
                                        </p:tgtEl>
                                        <p:attrNameLst>
                                          <p:attrName>style.visibility</p:attrName>
                                        </p:attrNameLst>
                                      </p:cBhvr>
                                      <p:to>
                                        <p:strVal val="visible"/>
                                      </p:to>
                                    </p:set>
                                    <p:animEffect transition="in" filter="fade">
                                      <p:cBhvr>
                                        <p:cTn id="34" dur="2000"/>
                                        <p:tgtEl>
                                          <p:spTgt spid="2766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7658"/>
                                        </p:tgtEl>
                                        <p:attrNameLst>
                                          <p:attrName>style.visibility</p:attrName>
                                        </p:attrNameLst>
                                      </p:cBhvr>
                                      <p:to>
                                        <p:strVal val="visible"/>
                                      </p:to>
                                    </p:set>
                                    <p:animEffect transition="in" filter="blinds(horizontal)">
                                      <p:cBhvr>
                                        <p:cTn id="42" dur="500"/>
                                        <p:tgtEl>
                                          <p:spTgt spid="27658"/>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27662"/>
                                        </p:tgtEl>
                                        <p:attrNameLst>
                                          <p:attrName>style.visibility</p:attrName>
                                        </p:attrNameLst>
                                      </p:cBhvr>
                                      <p:to>
                                        <p:strVal val="visible"/>
                                      </p:to>
                                    </p:set>
                                    <p:animEffect transition="in" filter="blinds(horizontal)">
                                      <p:cBhvr>
                                        <p:cTn id="45" dur="500"/>
                                        <p:tgtEl>
                                          <p:spTgt spid="27662"/>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blinds(horizontal)">
                                      <p:cBhvr>
                                        <p:cTn id="48" dur="500"/>
                                        <p:tgtEl>
                                          <p:spTgt spid="25"/>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27661"/>
                                        </p:tgtEl>
                                        <p:attrNameLst>
                                          <p:attrName>style.visibility</p:attrName>
                                        </p:attrNameLst>
                                      </p:cBhvr>
                                      <p:to>
                                        <p:strVal val="visible"/>
                                      </p:to>
                                    </p:set>
                                    <p:animEffect transition="in" filter="blinds(horizontal)">
                                      <p:cBhvr>
                                        <p:cTn id="51" dur="500"/>
                                        <p:tgtEl>
                                          <p:spTgt spid="27661"/>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27659"/>
                                        </p:tgtEl>
                                        <p:attrNameLst>
                                          <p:attrName>style.visibility</p:attrName>
                                        </p:attrNameLst>
                                      </p:cBhvr>
                                      <p:to>
                                        <p:strVal val="visible"/>
                                      </p:to>
                                    </p:set>
                                    <p:animEffect transition="in" filter="blinds(horizontal)">
                                      <p:cBhvr>
                                        <p:cTn id="54" dur="500"/>
                                        <p:tgtEl>
                                          <p:spTgt spid="27659"/>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7663"/>
                                        </p:tgtEl>
                                        <p:attrNameLst>
                                          <p:attrName>style.visibility</p:attrName>
                                        </p:attrNameLst>
                                      </p:cBhvr>
                                      <p:to>
                                        <p:strVal val="visible"/>
                                      </p:to>
                                    </p:set>
                                    <p:animEffect transition="in" filter="fade">
                                      <p:cBhvr>
                                        <p:cTn id="59" dur="1000"/>
                                        <p:tgtEl>
                                          <p:spTgt spid="2766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7664"/>
                                        </p:tgtEl>
                                        <p:attrNameLst>
                                          <p:attrName>style.visibility</p:attrName>
                                        </p:attrNameLst>
                                      </p:cBhvr>
                                      <p:to>
                                        <p:strVal val="visible"/>
                                      </p:to>
                                    </p:set>
                                    <p:animEffect transition="in" filter="fade">
                                      <p:cBhvr>
                                        <p:cTn id="62" dur="1000"/>
                                        <p:tgtEl>
                                          <p:spTgt spid="2766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1000"/>
                                        <p:tgtEl>
                                          <p:spTgt spid="23"/>
                                        </p:tgtEl>
                                      </p:cBhvr>
                                    </p:animEffect>
                                  </p:childTnLst>
                                </p:cTn>
                              </p:par>
                            </p:childTnLst>
                          </p:cTn>
                        </p:par>
                      </p:childTnLst>
                    </p:cTn>
                  </p:par>
                  <p:par>
                    <p:cTn id="66" fill="hold">
                      <p:stCondLst>
                        <p:cond delay="indefinite"/>
                      </p:stCondLst>
                      <p:childTnLst>
                        <p:par>
                          <p:cTn id="67" fill="hold">
                            <p:stCondLst>
                              <p:cond delay="0"/>
                            </p:stCondLst>
                            <p:childTnLst>
                              <p:par>
                                <p:cTn id="68" presetID="37" presetClass="entr" presetSubtype="0" fill="hold" nodeType="clickEffect">
                                  <p:stCondLst>
                                    <p:cond delay="0"/>
                                  </p:stCondLst>
                                  <p:childTnLst>
                                    <p:set>
                                      <p:cBhvr>
                                        <p:cTn id="69" dur="1" fill="hold">
                                          <p:stCondLst>
                                            <p:cond delay="0"/>
                                          </p:stCondLst>
                                        </p:cTn>
                                        <p:tgtEl>
                                          <p:spTgt spid="27649"/>
                                        </p:tgtEl>
                                        <p:attrNameLst>
                                          <p:attrName>style.visibility</p:attrName>
                                        </p:attrNameLst>
                                      </p:cBhvr>
                                      <p:to>
                                        <p:strVal val="visible"/>
                                      </p:to>
                                    </p:set>
                                    <p:animEffect transition="in" filter="fade">
                                      <p:cBhvr>
                                        <p:cTn id="70" dur="1000"/>
                                        <p:tgtEl>
                                          <p:spTgt spid="27649"/>
                                        </p:tgtEl>
                                      </p:cBhvr>
                                    </p:animEffect>
                                    <p:anim calcmode="lin" valueType="num">
                                      <p:cBhvr>
                                        <p:cTn id="71" dur="1000" fill="hold"/>
                                        <p:tgtEl>
                                          <p:spTgt spid="27649"/>
                                        </p:tgtEl>
                                        <p:attrNameLst>
                                          <p:attrName>ppt_x</p:attrName>
                                        </p:attrNameLst>
                                      </p:cBhvr>
                                      <p:tavLst>
                                        <p:tav tm="0">
                                          <p:val>
                                            <p:strVal val="#ppt_x"/>
                                          </p:val>
                                        </p:tav>
                                        <p:tav tm="100000">
                                          <p:val>
                                            <p:strVal val="#ppt_x"/>
                                          </p:val>
                                        </p:tav>
                                      </p:tavLst>
                                    </p:anim>
                                    <p:anim calcmode="lin" valueType="num">
                                      <p:cBhvr>
                                        <p:cTn id="72" dur="900" decel="100000" fill="hold"/>
                                        <p:tgtEl>
                                          <p:spTgt spid="27649"/>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27649"/>
                                        </p:tgtEl>
                                        <p:attrNameLst>
                                          <p:attrName>ppt_y</p:attrName>
                                        </p:attrNameLst>
                                      </p:cBhvr>
                                      <p:tavLst>
                                        <p:tav tm="0">
                                          <p:val>
                                            <p:strVal val="#ppt_y-.03"/>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55" presetClass="entr" presetSubtype="0" fill="hold" nodeType="clickEffect">
                                  <p:stCondLst>
                                    <p:cond delay="0"/>
                                  </p:stCondLst>
                                  <p:childTnLst>
                                    <p:set>
                                      <p:cBhvr>
                                        <p:cTn id="77" dur="1" fill="hold">
                                          <p:stCondLst>
                                            <p:cond delay="0"/>
                                          </p:stCondLst>
                                        </p:cTn>
                                        <p:tgtEl>
                                          <p:spTgt spid="27670"/>
                                        </p:tgtEl>
                                        <p:attrNameLst>
                                          <p:attrName>style.visibility</p:attrName>
                                        </p:attrNameLst>
                                      </p:cBhvr>
                                      <p:to>
                                        <p:strVal val="visible"/>
                                      </p:to>
                                    </p:set>
                                    <p:anim calcmode="lin" valueType="num">
                                      <p:cBhvr>
                                        <p:cTn id="78" dur="1000" fill="hold"/>
                                        <p:tgtEl>
                                          <p:spTgt spid="27670"/>
                                        </p:tgtEl>
                                        <p:attrNameLst>
                                          <p:attrName>ppt_w</p:attrName>
                                        </p:attrNameLst>
                                      </p:cBhvr>
                                      <p:tavLst>
                                        <p:tav tm="0">
                                          <p:val>
                                            <p:strVal val="#ppt_w*0.70"/>
                                          </p:val>
                                        </p:tav>
                                        <p:tav tm="100000">
                                          <p:val>
                                            <p:strVal val="#ppt_w"/>
                                          </p:val>
                                        </p:tav>
                                      </p:tavLst>
                                    </p:anim>
                                    <p:anim calcmode="lin" valueType="num">
                                      <p:cBhvr>
                                        <p:cTn id="79" dur="1000" fill="hold"/>
                                        <p:tgtEl>
                                          <p:spTgt spid="27670"/>
                                        </p:tgtEl>
                                        <p:attrNameLst>
                                          <p:attrName>ppt_h</p:attrName>
                                        </p:attrNameLst>
                                      </p:cBhvr>
                                      <p:tavLst>
                                        <p:tav tm="0">
                                          <p:val>
                                            <p:strVal val="#ppt_h"/>
                                          </p:val>
                                        </p:tav>
                                        <p:tav tm="100000">
                                          <p:val>
                                            <p:strVal val="#ppt_h"/>
                                          </p:val>
                                        </p:tav>
                                      </p:tavLst>
                                    </p:anim>
                                    <p:animEffect transition="in" filter="fade">
                                      <p:cBhvr>
                                        <p:cTn id="80" dur="1000"/>
                                        <p:tgtEl>
                                          <p:spTgt spid="27670"/>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nodeType="clickEffect">
                                  <p:stCondLst>
                                    <p:cond delay="0"/>
                                  </p:stCondLst>
                                  <p:childTnLst>
                                    <p:set>
                                      <p:cBhvr>
                                        <p:cTn id="84" dur="1" fill="hold">
                                          <p:stCondLst>
                                            <p:cond delay="0"/>
                                          </p:stCondLst>
                                        </p:cTn>
                                        <p:tgtEl>
                                          <p:spTgt spid="27">
                                            <p:txEl>
                                              <p:pRg st="0" end="0"/>
                                            </p:txEl>
                                          </p:spTgt>
                                        </p:tgtEl>
                                        <p:attrNameLst>
                                          <p:attrName>style.visibility</p:attrName>
                                        </p:attrNameLst>
                                      </p:cBhvr>
                                      <p:to>
                                        <p:strVal val="visible"/>
                                      </p:to>
                                    </p:set>
                                    <p:animEffect transition="in" filter="blinds(horizontal)">
                                      <p:cBhvr>
                                        <p:cTn id="85" dur="500"/>
                                        <p:tgtEl>
                                          <p:spTgt spid="27">
                                            <p:txEl>
                                              <p:pRg st="0" end="0"/>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nodeType="clickEffect">
                                  <p:stCondLst>
                                    <p:cond delay="0"/>
                                  </p:stCondLst>
                                  <p:childTnLst>
                                    <p:set>
                                      <p:cBhvr>
                                        <p:cTn id="89" dur="1" fill="hold">
                                          <p:stCondLst>
                                            <p:cond delay="0"/>
                                          </p:stCondLst>
                                        </p:cTn>
                                        <p:tgtEl>
                                          <p:spTgt spid="27">
                                            <p:txEl>
                                              <p:pRg st="1" end="1"/>
                                            </p:txEl>
                                          </p:spTgt>
                                        </p:tgtEl>
                                        <p:attrNameLst>
                                          <p:attrName>style.visibility</p:attrName>
                                        </p:attrNameLst>
                                      </p:cBhvr>
                                      <p:to>
                                        <p:strVal val="visible"/>
                                      </p:to>
                                    </p:set>
                                    <p:animEffect transition="in" filter="blinds(horizontal)">
                                      <p:cBhvr>
                                        <p:cTn id="90" dur="500"/>
                                        <p:tgtEl>
                                          <p:spTgt spid="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p:bldP spid="27655" grpId="0" animBg="1"/>
      <p:bldP spid="27656" grpId="0"/>
      <p:bldP spid="27657" grpId="0" animBg="1"/>
      <p:bldP spid="27658" grpId="0" animBg="1"/>
      <p:bldP spid="27659" grpId="0" animBg="1"/>
      <p:bldP spid="27660" grpId="0" animBg="1"/>
      <p:bldP spid="27661" grpId="0" animBg="1"/>
      <p:bldP spid="27662" grpId="0" animBg="1"/>
      <p:bldP spid="27663" grpId="0" animBg="1"/>
      <p:bldP spid="27664" grpId="0" animBg="1"/>
      <p:bldP spid="27665" grpId="0" animBg="1"/>
      <p:bldP spid="23" grpId="0"/>
      <p:bldP spid="24"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a:spLocks noGrp="1"/>
          </p:cNvSpPr>
          <p:nvPr>
            <p:ph type="title"/>
          </p:nvPr>
        </p:nvSpPr>
        <p:spPr>
          <a:xfrm>
            <a:off x="500063" y="142875"/>
            <a:ext cx="8229600" cy="776288"/>
          </a:xfrm>
        </p:spPr>
        <p:txBody>
          <a:bodyPr>
            <a:normAutofit fontScale="90000"/>
          </a:bodyPr>
          <a:lstStyle/>
          <a:p>
            <a:pPr eaLnBrk="1" fontAlgn="auto" hangingPunct="1">
              <a:spcAft>
                <a:spcPts val="0"/>
              </a:spcAft>
              <a:defRPr/>
            </a:pPr>
            <a:r>
              <a:rPr lang="it-IT" dirty="0" smtClean="0"/>
              <a:t>SEARCH</a:t>
            </a:r>
            <a:endParaRPr lang="it-IT" dirty="0"/>
          </a:p>
        </p:txBody>
      </p:sp>
      <p:sp>
        <p:nvSpPr>
          <p:cNvPr id="28674" name="Rectangle 3"/>
          <p:cNvSpPr>
            <a:spLocks noGrp="1" noChangeArrowheads="1"/>
          </p:cNvSpPr>
          <p:nvPr>
            <p:ph type="body" sz="half" idx="1"/>
          </p:nvPr>
        </p:nvSpPr>
        <p:spPr>
          <a:xfrm>
            <a:off x="395288" y="1196975"/>
            <a:ext cx="8291512" cy="2592388"/>
          </a:xfrm>
        </p:spPr>
        <p:txBody>
          <a:bodyPr/>
          <a:lstStyle/>
          <a:p>
            <a:pPr eaLnBrk="1" hangingPunct="1">
              <a:lnSpc>
                <a:spcPct val="80000"/>
              </a:lnSpc>
              <a:buFontTx/>
              <a:buNone/>
            </a:pPr>
            <a:r>
              <a:rPr lang="it-IT" sz="2000" b="1" smtClean="0"/>
              <a:t>PERFORMANCES</a:t>
            </a:r>
          </a:p>
          <a:p>
            <a:pPr eaLnBrk="1" hangingPunct="1">
              <a:lnSpc>
                <a:spcPct val="80000"/>
              </a:lnSpc>
              <a:buFontTx/>
              <a:buNone/>
            </a:pPr>
            <a:endParaRPr lang="it-IT" sz="2000" b="1" smtClean="0"/>
          </a:p>
          <a:p>
            <a:pPr eaLnBrk="1" hangingPunct="1">
              <a:lnSpc>
                <a:spcPct val="80000"/>
              </a:lnSpc>
              <a:buFontTx/>
              <a:buNone/>
            </a:pPr>
            <a:r>
              <a:rPr lang="it-IT" sz="1800" smtClean="0"/>
              <a:t>Si è richiesto a due giudici (selezionati casualmente da Amazon Mechanical Turk) di valutare la rilevanza di ogni tabella rispetto ad una determinata query con un voto compreso tra 1 e 5. Una tabella è considerata rilevante se entrambi i giudici hanno espresso un voto &gt;= 4.</a:t>
            </a:r>
          </a:p>
          <a:p>
            <a:pPr eaLnBrk="1" hangingPunct="1">
              <a:lnSpc>
                <a:spcPct val="80000"/>
              </a:lnSpc>
              <a:buFontTx/>
              <a:buNone/>
            </a:pPr>
            <a:endParaRPr lang="it-IT" sz="1800" smtClean="0"/>
          </a:p>
          <a:p>
            <a:pPr eaLnBrk="1" hangingPunct="1">
              <a:lnSpc>
                <a:spcPct val="80000"/>
              </a:lnSpc>
              <a:buFontTx/>
              <a:buNone/>
            </a:pPr>
            <a:r>
              <a:rPr lang="it-IT" sz="1800" smtClean="0"/>
              <a:t>Misuriamo la qualità di ogni algoritmo di ranking calcolando la percentuale di risultati rilevanti nei primi 2, 5, 10 risultati ottenuti.</a:t>
            </a:r>
          </a:p>
        </p:txBody>
      </p:sp>
      <p:graphicFrame>
        <p:nvGraphicFramePr>
          <p:cNvPr id="15426" name="Group 66"/>
          <p:cNvGraphicFramePr>
            <a:graphicFrameLocks noGrp="1"/>
          </p:cNvGraphicFramePr>
          <p:nvPr>
            <p:ph sz="half" idx="2"/>
          </p:nvPr>
        </p:nvGraphicFramePr>
        <p:xfrm>
          <a:off x="1042988" y="4005263"/>
          <a:ext cx="7056437" cy="1188720"/>
        </p:xfrm>
        <a:graphic>
          <a:graphicData uri="http://schemas.openxmlformats.org/drawingml/2006/table">
            <a:tbl>
              <a:tblPr/>
              <a:tblGrid>
                <a:gridCol w="1762125"/>
                <a:gridCol w="1768475"/>
                <a:gridCol w="1763712"/>
                <a:gridCol w="1762125"/>
              </a:tblGrid>
              <a:tr h="274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dirty="0" smtClean="0">
                          <a:ln>
                            <a:noFill/>
                          </a:ln>
                          <a:solidFill>
                            <a:schemeClr val="tx1"/>
                          </a:solidFill>
                          <a:effectLst/>
                          <a:latin typeface="Arial" charset="0"/>
                        </a:rPr>
                        <a:t>ALGORITMO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charset="0"/>
                        </a:rPr>
                        <a:t>TOP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charset="0"/>
                        </a:rPr>
                        <a:t>TOP 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charset="0"/>
                        </a:rPr>
                        <a:t>TOP 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6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charset="0"/>
                        </a:rPr>
                        <a:t>SimpleRank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charset="0"/>
                        </a:rPr>
                        <a:t>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charset="0"/>
                        </a:rPr>
                        <a:t>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charset="0"/>
                        </a:rPr>
                        <a:t>73%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charset="0"/>
                        </a:rPr>
                        <a:t>SCPRank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charset="0"/>
                        </a:rPr>
                        <a:t>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charset="0"/>
                        </a:rPr>
                        <a:t>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dirty="0" smtClean="0">
                          <a:ln>
                            <a:noFill/>
                          </a:ln>
                          <a:solidFill>
                            <a:schemeClr val="tx1"/>
                          </a:solidFill>
                          <a:effectLst/>
                          <a:latin typeface="Arial" charset="0"/>
                        </a:rPr>
                        <a:t>81%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
        <p:nvSpPr>
          <p:cNvPr id="28697" name="Rectangle 61"/>
          <p:cNvSpPr>
            <a:spLocks noChangeArrowheads="1"/>
          </p:cNvSpPr>
          <p:nvPr/>
        </p:nvSpPr>
        <p:spPr bwMode="auto">
          <a:xfrm>
            <a:off x="323850" y="5516563"/>
            <a:ext cx="8291513" cy="1181100"/>
          </a:xfrm>
          <a:prstGeom prst="rect">
            <a:avLst/>
          </a:prstGeom>
          <a:noFill/>
          <a:ln w="9525">
            <a:noFill/>
            <a:miter lim="800000"/>
            <a:headEnd/>
            <a:tailEnd/>
          </a:ln>
        </p:spPr>
        <p:txBody>
          <a:bodyPr/>
          <a:lstStyle/>
          <a:p>
            <a:pPr marL="342900" indent="-342900">
              <a:lnSpc>
                <a:spcPct val="90000"/>
              </a:lnSpc>
              <a:spcBef>
                <a:spcPct val="20000"/>
              </a:spcBef>
              <a:buFont typeface="Arial" pitchFamily="34" charset="0"/>
              <a:buChar char="•"/>
            </a:pPr>
            <a:r>
              <a:rPr lang="it-IT" sz="2000" dirty="0" err="1">
                <a:latin typeface="Constantia" pitchFamily="18" charset="0"/>
              </a:rPr>
              <a:t>SCPRank</a:t>
            </a:r>
            <a:r>
              <a:rPr lang="it-IT" sz="2000" dirty="0">
                <a:latin typeface="Constantia" pitchFamily="18" charset="0"/>
              </a:rPr>
              <a:t> ha </a:t>
            </a:r>
            <a:r>
              <a:rPr lang="it-IT" sz="2000" dirty="0" err="1">
                <a:latin typeface="Constantia" pitchFamily="18" charset="0"/>
              </a:rPr>
              <a:t>performances</a:t>
            </a:r>
            <a:r>
              <a:rPr lang="it-IT" sz="2000" dirty="0">
                <a:latin typeface="Constantia" pitchFamily="18" charset="0"/>
              </a:rPr>
              <a:t> nettamente superiori a </a:t>
            </a:r>
            <a:r>
              <a:rPr lang="it-IT" sz="2000" dirty="0" err="1">
                <a:latin typeface="Constantia" pitchFamily="18" charset="0"/>
              </a:rPr>
              <a:t>SimpleRank</a:t>
            </a:r>
            <a:r>
              <a:rPr lang="it-IT" sz="2000" dirty="0">
                <a:latin typeface="Constantia" pitchFamily="18" charset="0"/>
              </a:rPr>
              <a:t>.</a:t>
            </a:r>
          </a:p>
          <a:p>
            <a:pPr marL="342900" indent="-342900">
              <a:lnSpc>
                <a:spcPct val="90000"/>
              </a:lnSpc>
              <a:spcBef>
                <a:spcPct val="20000"/>
              </a:spcBef>
              <a:buFontTx/>
              <a:buChar char="•"/>
            </a:pPr>
            <a:r>
              <a:rPr lang="it-IT" sz="2000" dirty="0">
                <a:latin typeface="Constantia" pitchFamily="18" charset="0"/>
              </a:rPr>
              <a:t>Nei primi 2 risultati troviamo tabelle rilevanti circa la metà delle volte.</a:t>
            </a:r>
          </a:p>
          <a:p>
            <a:pPr marL="342900" indent="-342900">
              <a:lnSpc>
                <a:spcPct val="90000"/>
              </a:lnSpc>
              <a:spcBef>
                <a:spcPct val="20000"/>
              </a:spcBef>
              <a:buFontTx/>
              <a:buChar char="•"/>
            </a:pPr>
            <a:r>
              <a:rPr lang="it-IT" sz="2000" dirty="0">
                <a:latin typeface="Constantia" pitchFamily="18" charset="0"/>
              </a:rPr>
              <a:t>Nei primi 10 risultati troviamo tabelle rilevanti in più dell’80% dei casi.</a:t>
            </a:r>
          </a:p>
          <a:p>
            <a:pPr marL="342900" indent="-342900">
              <a:lnSpc>
                <a:spcPct val="90000"/>
              </a:lnSpc>
              <a:spcBef>
                <a:spcPct val="20000"/>
              </a:spcBef>
              <a:buFontTx/>
              <a:buChar char="•"/>
            </a:pPr>
            <a:endParaRPr lang="it-IT" sz="2000" dirty="0">
              <a:latin typeface="Constantia"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Document"/>
          <p:cNvSpPr>
            <a:spLocks noEditPoints="1" noChangeArrowheads="1"/>
          </p:cNvSpPr>
          <p:nvPr/>
        </p:nvSpPr>
        <p:spPr bwMode="auto">
          <a:xfrm>
            <a:off x="5357818" y="3143248"/>
            <a:ext cx="774700" cy="96839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a:lstStyle/>
          <a:p>
            <a:pPr fontAlgn="auto">
              <a:spcBef>
                <a:spcPts val="0"/>
              </a:spcBef>
              <a:spcAft>
                <a:spcPts val="0"/>
              </a:spcAft>
              <a:defRPr/>
            </a:pPr>
            <a:endParaRPr lang="it-IT"/>
          </a:p>
        </p:txBody>
      </p:sp>
      <p:sp>
        <p:nvSpPr>
          <p:cNvPr id="59" name="Titolo 1"/>
          <p:cNvSpPr>
            <a:spLocks noGrp="1"/>
          </p:cNvSpPr>
          <p:nvPr>
            <p:ph type="title"/>
          </p:nvPr>
        </p:nvSpPr>
        <p:spPr>
          <a:xfrm>
            <a:off x="500063" y="142875"/>
            <a:ext cx="8229600" cy="776288"/>
          </a:xfrm>
        </p:spPr>
        <p:txBody>
          <a:bodyPr>
            <a:normAutofit fontScale="90000"/>
          </a:bodyPr>
          <a:lstStyle/>
          <a:p>
            <a:pPr eaLnBrk="1" fontAlgn="auto" hangingPunct="1">
              <a:spcAft>
                <a:spcPts val="0"/>
              </a:spcAft>
              <a:defRPr/>
            </a:pPr>
            <a:r>
              <a:rPr lang="it-IT" dirty="0" smtClean="0"/>
              <a:t>SEARCH - </a:t>
            </a:r>
            <a:r>
              <a:rPr lang="it-IT" dirty="0" err="1" smtClean="0"/>
              <a:t>Clustering</a:t>
            </a:r>
            <a:endParaRPr lang="it-IT" dirty="0"/>
          </a:p>
        </p:txBody>
      </p:sp>
      <p:sp>
        <p:nvSpPr>
          <p:cNvPr id="29701" name="Rectangle 3"/>
          <p:cNvSpPr>
            <a:spLocks noGrp="1" noChangeArrowheads="1"/>
          </p:cNvSpPr>
          <p:nvPr>
            <p:ph idx="1"/>
          </p:nvPr>
        </p:nvSpPr>
        <p:spPr>
          <a:xfrm>
            <a:off x="395288" y="1052513"/>
            <a:ext cx="8208962" cy="1655762"/>
          </a:xfrm>
        </p:spPr>
        <p:txBody>
          <a:bodyPr/>
          <a:lstStyle/>
          <a:p>
            <a:pPr eaLnBrk="1" hangingPunct="1">
              <a:buFontTx/>
              <a:buNone/>
            </a:pPr>
            <a:r>
              <a:rPr lang="it-IT" sz="2000" smtClean="0"/>
              <a:t>Data la lista ordinata delle tabelle, per ogni tabella T viene calcolata la distanza di similarità con le altre. Se tale distanza è maggiore di una determinata soglia le tabelle fanno parte dello stesso cluster. I cluster così ottenuti vengono poi ordinati calcolando per ognuno la media dei punteggi di rilevanza delle tabelle che lo compongono.</a:t>
            </a:r>
          </a:p>
        </p:txBody>
      </p:sp>
      <p:sp>
        <p:nvSpPr>
          <p:cNvPr id="29702" name="Line 35"/>
          <p:cNvSpPr>
            <a:spLocks noChangeShapeType="1"/>
          </p:cNvSpPr>
          <p:nvPr/>
        </p:nvSpPr>
        <p:spPr bwMode="auto">
          <a:xfrm>
            <a:off x="2916238" y="3068638"/>
            <a:ext cx="2232025" cy="865187"/>
          </a:xfrm>
          <a:prstGeom prst="line">
            <a:avLst/>
          </a:prstGeom>
          <a:noFill/>
          <a:ln w="19050">
            <a:solidFill>
              <a:schemeClr val="tx1"/>
            </a:solidFill>
            <a:round/>
            <a:headEnd/>
            <a:tailEnd/>
          </a:ln>
        </p:spPr>
        <p:txBody>
          <a:bodyPr/>
          <a:lstStyle/>
          <a:p>
            <a:endParaRPr lang="it-IT"/>
          </a:p>
        </p:txBody>
      </p:sp>
      <p:sp>
        <p:nvSpPr>
          <p:cNvPr id="29703" name="Line 36"/>
          <p:cNvSpPr>
            <a:spLocks noChangeShapeType="1"/>
          </p:cNvSpPr>
          <p:nvPr/>
        </p:nvSpPr>
        <p:spPr bwMode="auto">
          <a:xfrm>
            <a:off x="2916238" y="3789363"/>
            <a:ext cx="2232025" cy="144462"/>
          </a:xfrm>
          <a:prstGeom prst="line">
            <a:avLst/>
          </a:prstGeom>
          <a:noFill/>
          <a:ln w="19050">
            <a:solidFill>
              <a:schemeClr val="tx1"/>
            </a:solidFill>
            <a:round/>
            <a:headEnd/>
            <a:tailEnd/>
          </a:ln>
        </p:spPr>
        <p:txBody>
          <a:bodyPr/>
          <a:lstStyle/>
          <a:p>
            <a:endParaRPr lang="it-IT"/>
          </a:p>
        </p:txBody>
      </p:sp>
      <p:sp>
        <p:nvSpPr>
          <p:cNvPr id="29704" name="Line 37"/>
          <p:cNvSpPr>
            <a:spLocks noChangeShapeType="1"/>
          </p:cNvSpPr>
          <p:nvPr/>
        </p:nvSpPr>
        <p:spPr bwMode="auto">
          <a:xfrm flipV="1">
            <a:off x="2916238" y="3933825"/>
            <a:ext cx="2232025" cy="1727200"/>
          </a:xfrm>
          <a:prstGeom prst="line">
            <a:avLst/>
          </a:prstGeom>
          <a:noFill/>
          <a:ln w="19050">
            <a:solidFill>
              <a:schemeClr val="tx1"/>
            </a:solidFill>
            <a:round/>
            <a:headEnd/>
            <a:tailEnd/>
          </a:ln>
        </p:spPr>
        <p:txBody>
          <a:bodyPr/>
          <a:lstStyle/>
          <a:p>
            <a:endParaRPr lang="it-IT"/>
          </a:p>
        </p:txBody>
      </p:sp>
      <p:sp>
        <p:nvSpPr>
          <p:cNvPr id="29705" name="Rectangle 38"/>
          <p:cNvSpPr>
            <a:spLocks noChangeArrowheads="1"/>
          </p:cNvSpPr>
          <p:nvPr/>
        </p:nvSpPr>
        <p:spPr bwMode="auto">
          <a:xfrm>
            <a:off x="758825" y="6164263"/>
            <a:ext cx="7508875" cy="457200"/>
          </a:xfrm>
          <a:prstGeom prst="rect">
            <a:avLst/>
          </a:prstGeom>
          <a:noFill/>
          <a:ln w="9525" algn="ctr">
            <a:noFill/>
            <a:miter lim="800000"/>
            <a:headEnd/>
            <a:tailEnd/>
          </a:ln>
        </p:spPr>
        <p:txBody>
          <a:bodyPr wrap="none">
            <a:spAutoFit/>
          </a:bodyPr>
          <a:lstStyle/>
          <a:p>
            <a:r>
              <a:rPr lang="it-IT" sz="2400" b="1" dirty="0">
                <a:latin typeface="Constantia" pitchFamily="18" charset="0"/>
              </a:rPr>
              <a:t>Come definire la funzione di distanza di similarità?</a:t>
            </a:r>
          </a:p>
        </p:txBody>
      </p:sp>
      <p:sp>
        <p:nvSpPr>
          <p:cNvPr id="29706" name="Line 39"/>
          <p:cNvSpPr>
            <a:spLocks noChangeShapeType="1"/>
          </p:cNvSpPr>
          <p:nvPr/>
        </p:nvSpPr>
        <p:spPr bwMode="auto">
          <a:xfrm>
            <a:off x="2916238" y="4292600"/>
            <a:ext cx="2303462" cy="576263"/>
          </a:xfrm>
          <a:prstGeom prst="line">
            <a:avLst/>
          </a:prstGeom>
          <a:noFill/>
          <a:ln w="19050">
            <a:solidFill>
              <a:schemeClr val="tx1"/>
            </a:solidFill>
            <a:prstDash val="dash"/>
            <a:round/>
            <a:headEnd/>
            <a:tailEnd/>
          </a:ln>
        </p:spPr>
        <p:txBody>
          <a:bodyPr/>
          <a:lstStyle/>
          <a:p>
            <a:endParaRPr lang="it-IT"/>
          </a:p>
        </p:txBody>
      </p:sp>
      <p:sp>
        <p:nvSpPr>
          <p:cNvPr id="29707" name="Line 40"/>
          <p:cNvSpPr>
            <a:spLocks noChangeShapeType="1"/>
          </p:cNvSpPr>
          <p:nvPr/>
        </p:nvSpPr>
        <p:spPr bwMode="auto">
          <a:xfrm flipV="1">
            <a:off x="2844800" y="4868863"/>
            <a:ext cx="2374900" cy="144462"/>
          </a:xfrm>
          <a:prstGeom prst="line">
            <a:avLst/>
          </a:prstGeom>
          <a:noFill/>
          <a:ln w="19050">
            <a:solidFill>
              <a:schemeClr val="tx1"/>
            </a:solidFill>
            <a:prstDash val="dash"/>
            <a:round/>
            <a:headEnd/>
            <a:tailEnd/>
          </a:ln>
        </p:spPr>
        <p:txBody>
          <a:bodyPr/>
          <a:lstStyle/>
          <a:p>
            <a:endParaRPr lang="it-IT"/>
          </a:p>
        </p:txBody>
      </p:sp>
      <p:sp>
        <p:nvSpPr>
          <p:cNvPr id="29708" name="Line 48"/>
          <p:cNvSpPr>
            <a:spLocks noChangeShapeType="1"/>
          </p:cNvSpPr>
          <p:nvPr/>
        </p:nvSpPr>
        <p:spPr bwMode="auto">
          <a:xfrm>
            <a:off x="5510213" y="4149725"/>
            <a:ext cx="0" cy="0"/>
          </a:xfrm>
          <a:prstGeom prst="line">
            <a:avLst/>
          </a:prstGeom>
          <a:noFill/>
          <a:ln w="9525">
            <a:solidFill>
              <a:schemeClr val="tx1"/>
            </a:solidFill>
            <a:round/>
            <a:headEnd/>
            <a:tailEnd type="triangle" w="med" len="med"/>
          </a:ln>
        </p:spPr>
        <p:txBody>
          <a:bodyPr/>
          <a:lstStyle/>
          <a:p>
            <a:endParaRPr lang="it-IT"/>
          </a:p>
        </p:txBody>
      </p:sp>
      <p:sp>
        <p:nvSpPr>
          <p:cNvPr id="29709" name="Rectangle 66"/>
          <p:cNvSpPr>
            <a:spLocks noChangeArrowheads="1"/>
          </p:cNvSpPr>
          <p:nvPr/>
        </p:nvSpPr>
        <p:spPr bwMode="auto">
          <a:xfrm>
            <a:off x="1692275" y="2852738"/>
            <a:ext cx="450850" cy="366712"/>
          </a:xfrm>
          <a:prstGeom prst="rect">
            <a:avLst/>
          </a:prstGeom>
          <a:noFill/>
          <a:ln w="9525" algn="ctr">
            <a:noFill/>
            <a:miter lim="800000"/>
            <a:headEnd/>
            <a:tailEnd/>
          </a:ln>
        </p:spPr>
        <p:txBody>
          <a:bodyPr wrap="none">
            <a:spAutoFit/>
          </a:bodyPr>
          <a:lstStyle/>
          <a:p>
            <a:r>
              <a:rPr lang="it-IT">
                <a:latin typeface="Constantia" pitchFamily="18" charset="0"/>
              </a:rPr>
              <a:t>T1</a:t>
            </a:r>
          </a:p>
        </p:txBody>
      </p:sp>
      <p:sp>
        <p:nvSpPr>
          <p:cNvPr id="29710" name="Rectangle 67"/>
          <p:cNvSpPr>
            <a:spLocks noChangeArrowheads="1"/>
          </p:cNvSpPr>
          <p:nvPr/>
        </p:nvSpPr>
        <p:spPr bwMode="auto">
          <a:xfrm>
            <a:off x="1692275" y="3500438"/>
            <a:ext cx="450850" cy="366712"/>
          </a:xfrm>
          <a:prstGeom prst="rect">
            <a:avLst/>
          </a:prstGeom>
          <a:noFill/>
          <a:ln w="9525" algn="ctr">
            <a:noFill/>
            <a:miter lim="800000"/>
            <a:headEnd/>
            <a:tailEnd/>
          </a:ln>
        </p:spPr>
        <p:txBody>
          <a:bodyPr wrap="none">
            <a:spAutoFit/>
          </a:bodyPr>
          <a:lstStyle/>
          <a:p>
            <a:r>
              <a:rPr lang="it-IT">
                <a:latin typeface="Constantia" pitchFamily="18" charset="0"/>
              </a:rPr>
              <a:t>T2</a:t>
            </a:r>
          </a:p>
        </p:txBody>
      </p:sp>
      <p:sp>
        <p:nvSpPr>
          <p:cNvPr id="29711" name="Rectangle 68"/>
          <p:cNvSpPr>
            <a:spLocks noChangeArrowheads="1"/>
          </p:cNvSpPr>
          <p:nvPr/>
        </p:nvSpPr>
        <p:spPr bwMode="auto">
          <a:xfrm>
            <a:off x="1692275" y="4149725"/>
            <a:ext cx="450850" cy="366713"/>
          </a:xfrm>
          <a:prstGeom prst="rect">
            <a:avLst/>
          </a:prstGeom>
          <a:noFill/>
          <a:ln w="9525" algn="ctr">
            <a:noFill/>
            <a:miter lim="800000"/>
            <a:headEnd/>
            <a:tailEnd/>
          </a:ln>
        </p:spPr>
        <p:txBody>
          <a:bodyPr wrap="none">
            <a:spAutoFit/>
          </a:bodyPr>
          <a:lstStyle/>
          <a:p>
            <a:r>
              <a:rPr lang="it-IT">
                <a:latin typeface="Constantia" pitchFamily="18" charset="0"/>
              </a:rPr>
              <a:t>T3</a:t>
            </a:r>
          </a:p>
        </p:txBody>
      </p:sp>
      <p:sp>
        <p:nvSpPr>
          <p:cNvPr id="29712" name="Rectangle 69"/>
          <p:cNvSpPr>
            <a:spLocks noChangeArrowheads="1"/>
          </p:cNvSpPr>
          <p:nvPr/>
        </p:nvSpPr>
        <p:spPr bwMode="auto">
          <a:xfrm>
            <a:off x="1692275" y="4797425"/>
            <a:ext cx="450850" cy="366713"/>
          </a:xfrm>
          <a:prstGeom prst="rect">
            <a:avLst/>
          </a:prstGeom>
          <a:noFill/>
          <a:ln w="9525" algn="ctr">
            <a:noFill/>
            <a:miter lim="800000"/>
            <a:headEnd/>
            <a:tailEnd/>
          </a:ln>
        </p:spPr>
        <p:txBody>
          <a:bodyPr wrap="none">
            <a:spAutoFit/>
          </a:bodyPr>
          <a:lstStyle/>
          <a:p>
            <a:r>
              <a:rPr lang="it-IT">
                <a:latin typeface="Constantia" pitchFamily="18" charset="0"/>
              </a:rPr>
              <a:t>T4</a:t>
            </a:r>
          </a:p>
        </p:txBody>
      </p:sp>
      <p:sp>
        <p:nvSpPr>
          <p:cNvPr id="29713" name="Rectangle 70"/>
          <p:cNvSpPr>
            <a:spLocks noChangeArrowheads="1"/>
          </p:cNvSpPr>
          <p:nvPr/>
        </p:nvSpPr>
        <p:spPr bwMode="auto">
          <a:xfrm>
            <a:off x="1692275" y="5445125"/>
            <a:ext cx="450850" cy="366713"/>
          </a:xfrm>
          <a:prstGeom prst="rect">
            <a:avLst/>
          </a:prstGeom>
          <a:noFill/>
          <a:ln w="9525" algn="ctr">
            <a:noFill/>
            <a:miter lim="800000"/>
            <a:headEnd/>
            <a:tailEnd/>
          </a:ln>
        </p:spPr>
        <p:txBody>
          <a:bodyPr wrap="none">
            <a:spAutoFit/>
          </a:bodyPr>
          <a:lstStyle/>
          <a:p>
            <a:r>
              <a:rPr lang="it-IT">
                <a:latin typeface="Constantia" pitchFamily="18" charset="0"/>
              </a:rPr>
              <a:t>T5</a:t>
            </a:r>
          </a:p>
        </p:txBody>
      </p:sp>
      <p:sp>
        <p:nvSpPr>
          <p:cNvPr id="29714" name="Rectangle 71"/>
          <p:cNvSpPr>
            <a:spLocks noChangeArrowheads="1"/>
          </p:cNvSpPr>
          <p:nvPr/>
        </p:nvSpPr>
        <p:spPr bwMode="auto">
          <a:xfrm>
            <a:off x="6156325" y="3573463"/>
            <a:ext cx="1689100" cy="366712"/>
          </a:xfrm>
          <a:prstGeom prst="rect">
            <a:avLst/>
          </a:prstGeom>
          <a:noFill/>
          <a:ln w="9525" algn="ctr">
            <a:noFill/>
            <a:miter lim="800000"/>
            <a:headEnd/>
            <a:tailEnd/>
          </a:ln>
        </p:spPr>
        <p:txBody>
          <a:bodyPr wrap="none">
            <a:spAutoFit/>
          </a:bodyPr>
          <a:lstStyle/>
          <a:p>
            <a:r>
              <a:rPr lang="it-IT">
                <a:latin typeface="Constantia" pitchFamily="18" charset="0"/>
              </a:rPr>
              <a:t>C1={T1,T2,T5}</a:t>
            </a:r>
          </a:p>
        </p:txBody>
      </p:sp>
      <p:sp>
        <p:nvSpPr>
          <p:cNvPr id="29715" name="Rectangle 72"/>
          <p:cNvSpPr>
            <a:spLocks noChangeArrowheads="1"/>
          </p:cNvSpPr>
          <p:nvPr/>
        </p:nvSpPr>
        <p:spPr bwMode="auto">
          <a:xfrm>
            <a:off x="6227763" y="4797425"/>
            <a:ext cx="1358900" cy="366713"/>
          </a:xfrm>
          <a:prstGeom prst="rect">
            <a:avLst/>
          </a:prstGeom>
          <a:noFill/>
          <a:ln w="9525" algn="ctr">
            <a:noFill/>
            <a:miter lim="800000"/>
            <a:headEnd/>
            <a:tailEnd/>
          </a:ln>
        </p:spPr>
        <p:txBody>
          <a:bodyPr wrap="none">
            <a:spAutoFit/>
          </a:bodyPr>
          <a:lstStyle/>
          <a:p>
            <a:r>
              <a:rPr lang="it-IT">
                <a:latin typeface="Constantia" pitchFamily="18" charset="0"/>
              </a:rPr>
              <a:t>C2={T3,T4}</a:t>
            </a:r>
          </a:p>
        </p:txBody>
      </p:sp>
      <p:sp>
        <p:nvSpPr>
          <p:cNvPr id="67" name="Rectangle 63"/>
          <p:cNvSpPr>
            <a:spLocks noChangeArrowheads="1"/>
          </p:cNvSpPr>
          <p:nvPr/>
        </p:nvSpPr>
        <p:spPr bwMode="auto">
          <a:xfrm>
            <a:off x="5461021" y="3287730"/>
            <a:ext cx="574676" cy="5762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fontAlgn="auto">
              <a:spcBef>
                <a:spcPts val="0"/>
              </a:spcBef>
              <a:spcAft>
                <a:spcPts val="0"/>
              </a:spcAft>
              <a:defRPr/>
            </a:pPr>
            <a:endParaRPr lang="it-IT"/>
          </a:p>
        </p:txBody>
      </p:sp>
      <p:sp>
        <p:nvSpPr>
          <p:cNvPr id="68" name="Rectangle 64"/>
          <p:cNvSpPr>
            <a:spLocks noChangeArrowheads="1"/>
          </p:cNvSpPr>
          <p:nvPr/>
        </p:nvSpPr>
        <p:spPr bwMode="auto">
          <a:xfrm>
            <a:off x="5461021" y="3432193"/>
            <a:ext cx="574676" cy="431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fontAlgn="auto">
              <a:spcBef>
                <a:spcPts val="0"/>
              </a:spcBef>
              <a:spcAft>
                <a:spcPts val="0"/>
              </a:spcAft>
              <a:defRPr/>
            </a:pPr>
            <a:endParaRPr lang="it-IT"/>
          </a:p>
        </p:txBody>
      </p:sp>
      <p:sp>
        <p:nvSpPr>
          <p:cNvPr id="69" name="Line 65"/>
          <p:cNvSpPr>
            <a:spLocks noChangeShapeType="1"/>
          </p:cNvSpPr>
          <p:nvPr/>
        </p:nvSpPr>
        <p:spPr bwMode="auto">
          <a:xfrm>
            <a:off x="5456238" y="3287730"/>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it-IT"/>
          </a:p>
        </p:txBody>
      </p:sp>
      <p:sp>
        <p:nvSpPr>
          <p:cNvPr id="70" name="Line 66"/>
          <p:cNvSpPr>
            <a:spLocks noChangeShapeType="1"/>
          </p:cNvSpPr>
          <p:nvPr/>
        </p:nvSpPr>
        <p:spPr bwMode="auto">
          <a:xfrm>
            <a:off x="5602288" y="3287730"/>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it-IT"/>
          </a:p>
        </p:txBody>
      </p:sp>
      <p:sp>
        <p:nvSpPr>
          <p:cNvPr id="71" name="Line 67"/>
          <p:cNvSpPr>
            <a:spLocks noChangeShapeType="1"/>
          </p:cNvSpPr>
          <p:nvPr/>
        </p:nvSpPr>
        <p:spPr bwMode="auto">
          <a:xfrm>
            <a:off x="5748338" y="3287730"/>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it-IT"/>
          </a:p>
        </p:txBody>
      </p:sp>
      <p:sp>
        <p:nvSpPr>
          <p:cNvPr id="72" name="Line 68"/>
          <p:cNvSpPr>
            <a:spLocks noChangeShapeType="1"/>
          </p:cNvSpPr>
          <p:nvPr/>
        </p:nvSpPr>
        <p:spPr bwMode="auto">
          <a:xfrm>
            <a:off x="5888038" y="3287730"/>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it-IT"/>
          </a:p>
        </p:txBody>
      </p:sp>
      <p:sp>
        <p:nvSpPr>
          <p:cNvPr id="74" name="Document"/>
          <p:cNvSpPr>
            <a:spLocks noEditPoints="1" noChangeArrowheads="1"/>
          </p:cNvSpPr>
          <p:nvPr/>
        </p:nvSpPr>
        <p:spPr bwMode="auto">
          <a:xfrm>
            <a:off x="5276848" y="3214686"/>
            <a:ext cx="774700" cy="96839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a:lstStyle/>
          <a:p>
            <a:pPr fontAlgn="auto">
              <a:spcBef>
                <a:spcPts val="0"/>
              </a:spcBef>
              <a:spcAft>
                <a:spcPts val="0"/>
              </a:spcAft>
              <a:defRPr/>
            </a:pPr>
            <a:endParaRPr lang="it-IT"/>
          </a:p>
        </p:txBody>
      </p:sp>
      <p:sp>
        <p:nvSpPr>
          <p:cNvPr id="75" name="Rectangle 63"/>
          <p:cNvSpPr>
            <a:spLocks noChangeArrowheads="1"/>
          </p:cNvSpPr>
          <p:nvPr/>
        </p:nvSpPr>
        <p:spPr bwMode="auto">
          <a:xfrm>
            <a:off x="5380051" y="3359168"/>
            <a:ext cx="574676" cy="5762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fontAlgn="auto">
              <a:spcBef>
                <a:spcPts val="0"/>
              </a:spcBef>
              <a:spcAft>
                <a:spcPts val="0"/>
              </a:spcAft>
              <a:defRPr/>
            </a:pPr>
            <a:endParaRPr lang="it-IT"/>
          </a:p>
        </p:txBody>
      </p:sp>
      <p:sp>
        <p:nvSpPr>
          <p:cNvPr id="76" name="Rectangle 64"/>
          <p:cNvSpPr>
            <a:spLocks noChangeArrowheads="1"/>
          </p:cNvSpPr>
          <p:nvPr/>
        </p:nvSpPr>
        <p:spPr bwMode="auto">
          <a:xfrm>
            <a:off x="5380051" y="3503631"/>
            <a:ext cx="574676" cy="431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fontAlgn="auto">
              <a:spcBef>
                <a:spcPts val="0"/>
              </a:spcBef>
              <a:spcAft>
                <a:spcPts val="0"/>
              </a:spcAft>
              <a:defRPr/>
            </a:pPr>
            <a:endParaRPr lang="it-IT"/>
          </a:p>
        </p:txBody>
      </p:sp>
      <p:sp>
        <p:nvSpPr>
          <p:cNvPr id="77" name="Line 65"/>
          <p:cNvSpPr>
            <a:spLocks noChangeShapeType="1"/>
          </p:cNvSpPr>
          <p:nvPr/>
        </p:nvSpPr>
        <p:spPr bwMode="auto">
          <a:xfrm>
            <a:off x="5376863" y="3359168"/>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it-IT"/>
          </a:p>
        </p:txBody>
      </p:sp>
      <p:sp>
        <p:nvSpPr>
          <p:cNvPr id="78" name="Line 66"/>
          <p:cNvSpPr>
            <a:spLocks noChangeShapeType="1"/>
          </p:cNvSpPr>
          <p:nvPr/>
        </p:nvSpPr>
        <p:spPr bwMode="auto">
          <a:xfrm>
            <a:off x="5522913" y="3359168"/>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it-IT"/>
          </a:p>
        </p:txBody>
      </p:sp>
      <p:sp>
        <p:nvSpPr>
          <p:cNvPr id="79" name="Line 67"/>
          <p:cNvSpPr>
            <a:spLocks noChangeShapeType="1"/>
          </p:cNvSpPr>
          <p:nvPr/>
        </p:nvSpPr>
        <p:spPr bwMode="auto">
          <a:xfrm>
            <a:off x="5662613" y="3359168"/>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it-IT"/>
          </a:p>
        </p:txBody>
      </p:sp>
      <p:sp>
        <p:nvSpPr>
          <p:cNvPr id="80" name="Line 68"/>
          <p:cNvSpPr>
            <a:spLocks noChangeShapeType="1"/>
          </p:cNvSpPr>
          <p:nvPr/>
        </p:nvSpPr>
        <p:spPr bwMode="auto">
          <a:xfrm>
            <a:off x="5810250" y="3359168"/>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it-IT"/>
          </a:p>
        </p:txBody>
      </p:sp>
      <p:sp>
        <p:nvSpPr>
          <p:cNvPr id="81" name="Document"/>
          <p:cNvSpPr>
            <a:spLocks noEditPoints="1" noChangeArrowheads="1"/>
          </p:cNvSpPr>
          <p:nvPr/>
        </p:nvSpPr>
        <p:spPr bwMode="auto">
          <a:xfrm>
            <a:off x="5192718" y="3321048"/>
            <a:ext cx="774700" cy="96839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a:lstStyle/>
          <a:p>
            <a:pPr fontAlgn="auto">
              <a:spcBef>
                <a:spcPts val="0"/>
              </a:spcBef>
              <a:spcAft>
                <a:spcPts val="0"/>
              </a:spcAft>
              <a:defRPr/>
            </a:pPr>
            <a:endParaRPr lang="it-IT"/>
          </a:p>
        </p:txBody>
      </p:sp>
      <p:sp>
        <p:nvSpPr>
          <p:cNvPr id="82" name="Rectangle 63"/>
          <p:cNvSpPr>
            <a:spLocks noChangeArrowheads="1"/>
          </p:cNvSpPr>
          <p:nvPr/>
        </p:nvSpPr>
        <p:spPr bwMode="auto">
          <a:xfrm>
            <a:off x="5295921" y="3465530"/>
            <a:ext cx="574676" cy="5762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fontAlgn="auto">
              <a:spcBef>
                <a:spcPts val="0"/>
              </a:spcBef>
              <a:spcAft>
                <a:spcPts val="0"/>
              </a:spcAft>
              <a:defRPr/>
            </a:pPr>
            <a:endParaRPr lang="it-IT"/>
          </a:p>
        </p:txBody>
      </p:sp>
      <p:sp>
        <p:nvSpPr>
          <p:cNvPr id="83" name="Rectangle 64"/>
          <p:cNvSpPr>
            <a:spLocks noChangeArrowheads="1"/>
          </p:cNvSpPr>
          <p:nvPr/>
        </p:nvSpPr>
        <p:spPr bwMode="auto">
          <a:xfrm>
            <a:off x="5295921" y="3609993"/>
            <a:ext cx="574676" cy="431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fontAlgn="auto">
              <a:spcBef>
                <a:spcPts val="0"/>
              </a:spcBef>
              <a:spcAft>
                <a:spcPts val="0"/>
              </a:spcAft>
              <a:defRPr/>
            </a:pPr>
            <a:endParaRPr lang="it-IT"/>
          </a:p>
        </p:txBody>
      </p:sp>
      <p:sp>
        <p:nvSpPr>
          <p:cNvPr id="84" name="Line 65"/>
          <p:cNvSpPr>
            <a:spLocks noChangeShapeType="1"/>
          </p:cNvSpPr>
          <p:nvPr/>
        </p:nvSpPr>
        <p:spPr bwMode="auto">
          <a:xfrm>
            <a:off x="5291138" y="3465530"/>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it-IT"/>
          </a:p>
        </p:txBody>
      </p:sp>
      <p:sp>
        <p:nvSpPr>
          <p:cNvPr id="85" name="Line 66"/>
          <p:cNvSpPr>
            <a:spLocks noChangeShapeType="1"/>
          </p:cNvSpPr>
          <p:nvPr/>
        </p:nvSpPr>
        <p:spPr bwMode="auto">
          <a:xfrm>
            <a:off x="5437188" y="3465530"/>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it-IT"/>
          </a:p>
        </p:txBody>
      </p:sp>
      <p:sp>
        <p:nvSpPr>
          <p:cNvPr id="86" name="Line 67"/>
          <p:cNvSpPr>
            <a:spLocks noChangeShapeType="1"/>
          </p:cNvSpPr>
          <p:nvPr/>
        </p:nvSpPr>
        <p:spPr bwMode="auto">
          <a:xfrm>
            <a:off x="5583238" y="3465530"/>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it-IT"/>
          </a:p>
        </p:txBody>
      </p:sp>
      <p:sp>
        <p:nvSpPr>
          <p:cNvPr id="87" name="Line 68"/>
          <p:cNvSpPr>
            <a:spLocks noChangeShapeType="1"/>
          </p:cNvSpPr>
          <p:nvPr/>
        </p:nvSpPr>
        <p:spPr bwMode="auto">
          <a:xfrm>
            <a:off x="5724525" y="3465530"/>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it-IT"/>
          </a:p>
        </p:txBody>
      </p:sp>
      <p:sp>
        <p:nvSpPr>
          <p:cNvPr id="88" name="Document"/>
          <p:cNvSpPr>
            <a:spLocks noEditPoints="1" noChangeArrowheads="1"/>
          </p:cNvSpPr>
          <p:nvPr/>
        </p:nvSpPr>
        <p:spPr bwMode="auto">
          <a:xfrm>
            <a:off x="5432420" y="4487854"/>
            <a:ext cx="774700" cy="96839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a:lstStyle/>
          <a:p>
            <a:pPr fontAlgn="auto">
              <a:spcBef>
                <a:spcPts val="0"/>
              </a:spcBef>
              <a:spcAft>
                <a:spcPts val="0"/>
              </a:spcAft>
              <a:defRPr/>
            </a:pPr>
            <a:endParaRPr lang="it-IT"/>
          </a:p>
        </p:txBody>
      </p:sp>
      <p:sp>
        <p:nvSpPr>
          <p:cNvPr id="29779" name="Line 48"/>
          <p:cNvSpPr>
            <a:spLocks noChangeShapeType="1"/>
          </p:cNvSpPr>
          <p:nvPr/>
        </p:nvSpPr>
        <p:spPr bwMode="auto">
          <a:xfrm>
            <a:off x="5584825" y="5494338"/>
            <a:ext cx="0" cy="0"/>
          </a:xfrm>
          <a:prstGeom prst="line">
            <a:avLst/>
          </a:prstGeom>
          <a:noFill/>
          <a:ln w="9525">
            <a:solidFill>
              <a:schemeClr val="tx1"/>
            </a:solidFill>
            <a:round/>
            <a:headEnd/>
            <a:tailEnd type="triangle" w="med" len="med"/>
          </a:ln>
        </p:spPr>
        <p:txBody>
          <a:bodyPr/>
          <a:lstStyle/>
          <a:p>
            <a:endParaRPr lang="it-IT"/>
          </a:p>
        </p:txBody>
      </p:sp>
      <p:sp>
        <p:nvSpPr>
          <p:cNvPr id="90" name="Rectangle 63"/>
          <p:cNvSpPr>
            <a:spLocks noChangeArrowheads="1"/>
          </p:cNvSpPr>
          <p:nvPr/>
        </p:nvSpPr>
        <p:spPr bwMode="auto">
          <a:xfrm>
            <a:off x="5535623" y="4632336"/>
            <a:ext cx="574676" cy="5762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fontAlgn="auto">
              <a:spcBef>
                <a:spcPts val="0"/>
              </a:spcBef>
              <a:spcAft>
                <a:spcPts val="0"/>
              </a:spcAft>
              <a:defRPr/>
            </a:pPr>
            <a:endParaRPr lang="it-IT"/>
          </a:p>
        </p:txBody>
      </p:sp>
      <p:sp>
        <p:nvSpPr>
          <p:cNvPr id="91" name="Rectangle 64"/>
          <p:cNvSpPr>
            <a:spLocks noChangeArrowheads="1"/>
          </p:cNvSpPr>
          <p:nvPr/>
        </p:nvSpPr>
        <p:spPr bwMode="auto">
          <a:xfrm>
            <a:off x="5535623" y="4776799"/>
            <a:ext cx="574676" cy="431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fontAlgn="auto">
              <a:spcBef>
                <a:spcPts val="0"/>
              </a:spcBef>
              <a:spcAft>
                <a:spcPts val="0"/>
              </a:spcAft>
              <a:defRPr/>
            </a:pPr>
            <a:endParaRPr lang="it-IT"/>
          </a:p>
        </p:txBody>
      </p:sp>
      <p:sp>
        <p:nvSpPr>
          <p:cNvPr id="92" name="Line 65"/>
          <p:cNvSpPr>
            <a:spLocks noChangeShapeType="1"/>
          </p:cNvSpPr>
          <p:nvPr/>
        </p:nvSpPr>
        <p:spPr bwMode="auto">
          <a:xfrm>
            <a:off x="5535613" y="4632336"/>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it-IT"/>
          </a:p>
        </p:txBody>
      </p:sp>
      <p:sp>
        <p:nvSpPr>
          <p:cNvPr id="93" name="Line 66"/>
          <p:cNvSpPr>
            <a:spLocks noChangeShapeType="1"/>
          </p:cNvSpPr>
          <p:nvPr/>
        </p:nvSpPr>
        <p:spPr bwMode="auto">
          <a:xfrm>
            <a:off x="5675313" y="4632336"/>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it-IT"/>
          </a:p>
        </p:txBody>
      </p:sp>
      <p:sp>
        <p:nvSpPr>
          <p:cNvPr id="94" name="Line 67"/>
          <p:cNvSpPr>
            <a:spLocks noChangeShapeType="1"/>
          </p:cNvSpPr>
          <p:nvPr/>
        </p:nvSpPr>
        <p:spPr bwMode="auto">
          <a:xfrm>
            <a:off x="5821363" y="4632336"/>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it-IT"/>
          </a:p>
        </p:txBody>
      </p:sp>
      <p:sp>
        <p:nvSpPr>
          <p:cNvPr id="95" name="Line 68"/>
          <p:cNvSpPr>
            <a:spLocks noChangeShapeType="1"/>
          </p:cNvSpPr>
          <p:nvPr/>
        </p:nvSpPr>
        <p:spPr bwMode="auto">
          <a:xfrm>
            <a:off x="5967413" y="4632336"/>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it-IT"/>
          </a:p>
        </p:txBody>
      </p:sp>
      <p:sp>
        <p:nvSpPr>
          <p:cNvPr id="96" name="Document"/>
          <p:cNvSpPr>
            <a:spLocks noEditPoints="1" noChangeArrowheads="1"/>
          </p:cNvSpPr>
          <p:nvPr/>
        </p:nvSpPr>
        <p:spPr bwMode="auto">
          <a:xfrm>
            <a:off x="5351450" y="4559292"/>
            <a:ext cx="774700" cy="96839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a:lstStyle/>
          <a:p>
            <a:pPr fontAlgn="auto">
              <a:spcBef>
                <a:spcPts val="0"/>
              </a:spcBef>
              <a:spcAft>
                <a:spcPts val="0"/>
              </a:spcAft>
              <a:defRPr/>
            </a:pPr>
            <a:endParaRPr lang="it-IT"/>
          </a:p>
        </p:txBody>
      </p:sp>
      <p:sp>
        <p:nvSpPr>
          <p:cNvPr id="97" name="Rectangle 63"/>
          <p:cNvSpPr>
            <a:spLocks noChangeArrowheads="1"/>
          </p:cNvSpPr>
          <p:nvPr/>
        </p:nvSpPr>
        <p:spPr bwMode="auto">
          <a:xfrm>
            <a:off x="5454653" y="4703774"/>
            <a:ext cx="574676" cy="5762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fontAlgn="auto">
              <a:spcBef>
                <a:spcPts val="0"/>
              </a:spcBef>
              <a:spcAft>
                <a:spcPts val="0"/>
              </a:spcAft>
              <a:defRPr/>
            </a:pPr>
            <a:endParaRPr lang="it-IT"/>
          </a:p>
        </p:txBody>
      </p:sp>
      <p:sp>
        <p:nvSpPr>
          <p:cNvPr id="98" name="Rectangle 64"/>
          <p:cNvSpPr>
            <a:spLocks noChangeArrowheads="1"/>
          </p:cNvSpPr>
          <p:nvPr/>
        </p:nvSpPr>
        <p:spPr bwMode="auto">
          <a:xfrm>
            <a:off x="5454653" y="4848237"/>
            <a:ext cx="574676" cy="431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fontAlgn="auto">
              <a:spcBef>
                <a:spcPts val="0"/>
              </a:spcBef>
              <a:spcAft>
                <a:spcPts val="0"/>
              </a:spcAft>
              <a:defRPr/>
            </a:pPr>
            <a:endParaRPr lang="it-IT"/>
          </a:p>
        </p:txBody>
      </p:sp>
      <p:sp>
        <p:nvSpPr>
          <p:cNvPr id="99" name="Line 65"/>
          <p:cNvSpPr>
            <a:spLocks noChangeShapeType="1"/>
          </p:cNvSpPr>
          <p:nvPr/>
        </p:nvSpPr>
        <p:spPr bwMode="auto">
          <a:xfrm>
            <a:off x="5449888" y="4703774"/>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it-IT"/>
          </a:p>
        </p:txBody>
      </p:sp>
      <p:sp>
        <p:nvSpPr>
          <p:cNvPr id="100" name="Line 66"/>
          <p:cNvSpPr>
            <a:spLocks noChangeShapeType="1"/>
          </p:cNvSpPr>
          <p:nvPr/>
        </p:nvSpPr>
        <p:spPr bwMode="auto">
          <a:xfrm>
            <a:off x="5595938" y="4703774"/>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it-IT"/>
          </a:p>
        </p:txBody>
      </p:sp>
      <p:sp>
        <p:nvSpPr>
          <p:cNvPr id="101" name="Line 67"/>
          <p:cNvSpPr>
            <a:spLocks noChangeShapeType="1"/>
          </p:cNvSpPr>
          <p:nvPr/>
        </p:nvSpPr>
        <p:spPr bwMode="auto">
          <a:xfrm>
            <a:off x="5741988" y="4703774"/>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it-IT"/>
          </a:p>
        </p:txBody>
      </p:sp>
      <p:sp>
        <p:nvSpPr>
          <p:cNvPr id="102" name="Line 68"/>
          <p:cNvSpPr>
            <a:spLocks noChangeShapeType="1"/>
          </p:cNvSpPr>
          <p:nvPr/>
        </p:nvSpPr>
        <p:spPr bwMode="auto">
          <a:xfrm>
            <a:off x="5883275" y="4703774"/>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it-IT"/>
          </a:p>
        </p:txBody>
      </p:sp>
      <p:sp>
        <p:nvSpPr>
          <p:cNvPr id="103" name="Document"/>
          <p:cNvSpPr>
            <a:spLocks noEditPoints="1" noChangeArrowheads="1"/>
          </p:cNvSpPr>
          <p:nvPr/>
        </p:nvSpPr>
        <p:spPr bwMode="auto">
          <a:xfrm>
            <a:off x="5267320" y="4665654"/>
            <a:ext cx="774700" cy="96839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a:lstStyle/>
          <a:p>
            <a:pPr fontAlgn="auto">
              <a:spcBef>
                <a:spcPts val="0"/>
              </a:spcBef>
              <a:spcAft>
                <a:spcPts val="0"/>
              </a:spcAft>
              <a:defRPr/>
            </a:pPr>
            <a:endParaRPr lang="it-IT"/>
          </a:p>
        </p:txBody>
      </p:sp>
      <p:sp>
        <p:nvSpPr>
          <p:cNvPr id="104" name="Rectangle 63"/>
          <p:cNvSpPr>
            <a:spLocks noChangeArrowheads="1"/>
          </p:cNvSpPr>
          <p:nvPr/>
        </p:nvSpPr>
        <p:spPr bwMode="auto">
          <a:xfrm>
            <a:off x="5370523" y="4810136"/>
            <a:ext cx="574676" cy="5762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fontAlgn="auto">
              <a:spcBef>
                <a:spcPts val="0"/>
              </a:spcBef>
              <a:spcAft>
                <a:spcPts val="0"/>
              </a:spcAft>
              <a:defRPr/>
            </a:pPr>
            <a:endParaRPr lang="it-IT"/>
          </a:p>
        </p:txBody>
      </p:sp>
      <p:sp>
        <p:nvSpPr>
          <p:cNvPr id="105" name="Rectangle 64"/>
          <p:cNvSpPr>
            <a:spLocks noChangeArrowheads="1"/>
          </p:cNvSpPr>
          <p:nvPr/>
        </p:nvSpPr>
        <p:spPr bwMode="auto">
          <a:xfrm>
            <a:off x="5370523" y="4954599"/>
            <a:ext cx="574676" cy="431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fontAlgn="auto">
              <a:spcBef>
                <a:spcPts val="0"/>
              </a:spcBef>
              <a:spcAft>
                <a:spcPts val="0"/>
              </a:spcAft>
              <a:defRPr/>
            </a:pPr>
            <a:endParaRPr lang="it-IT"/>
          </a:p>
        </p:txBody>
      </p:sp>
      <p:sp>
        <p:nvSpPr>
          <p:cNvPr id="106" name="Line 65"/>
          <p:cNvSpPr>
            <a:spLocks noChangeShapeType="1"/>
          </p:cNvSpPr>
          <p:nvPr/>
        </p:nvSpPr>
        <p:spPr bwMode="auto">
          <a:xfrm>
            <a:off x="5364163" y="4810136"/>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it-IT"/>
          </a:p>
        </p:txBody>
      </p:sp>
      <p:sp>
        <p:nvSpPr>
          <p:cNvPr id="107" name="Line 66"/>
          <p:cNvSpPr>
            <a:spLocks noChangeShapeType="1"/>
          </p:cNvSpPr>
          <p:nvPr/>
        </p:nvSpPr>
        <p:spPr bwMode="auto">
          <a:xfrm>
            <a:off x="5510213" y="4810136"/>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it-IT"/>
          </a:p>
        </p:txBody>
      </p:sp>
      <p:sp>
        <p:nvSpPr>
          <p:cNvPr id="108" name="Line 67"/>
          <p:cNvSpPr>
            <a:spLocks noChangeShapeType="1"/>
          </p:cNvSpPr>
          <p:nvPr/>
        </p:nvSpPr>
        <p:spPr bwMode="auto">
          <a:xfrm>
            <a:off x="5657850" y="4810136"/>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it-IT"/>
          </a:p>
        </p:txBody>
      </p:sp>
      <p:sp>
        <p:nvSpPr>
          <p:cNvPr id="109" name="Line 68"/>
          <p:cNvSpPr>
            <a:spLocks noChangeShapeType="1"/>
          </p:cNvSpPr>
          <p:nvPr/>
        </p:nvSpPr>
        <p:spPr bwMode="auto">
          <a:xfrm>
            <a:off x="5803900" y="4810136"/>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it-IT"/>
          </a:p>
        </p:txBody>
      </p:sp>
      <p:sp>
        <p:nvSpPr>
          <p:cNvPr id="110" name="AutoShape 34"/>
          <p:cNvSpPr>
            <a:spLocks noChangeArrowheads="1"/>
          </p:cNvSpPr>
          <p:nvPr/>
        </p:nvSpPr>
        <p:spPr bwMode="auto">
          <a:xfrm rot="16200000">
            <a:off x="6842919" y="3944144"/>
            <a:ext cx="2592388" cy="70485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ln>
            <a:headEnd/>
            <a:tailEnd/>
          </a:ln>
        </p:spPr>
        <p:style>
          <a:lnRef idx="3">
            <a:schemeClr val="lt1"/>
          </a:lnRef>
          <a:fillRef idx="1">
            <a:schemeClr val="accent1"/>
          </a:fillRef>
          <a:effectRef idx="1">
            <a:schemeClr val="accent1"/>
          </a:effectRef>
          <a:fontRef idx="minor">
            <a:schemeClr val="lt1"/>
          </a:fontRef>
        </p:style>
        <p:txBody>
          <a:bodyPr vert="eaVert" wrap="none" anchor="ctr"/>
          <a:lstStyle/>
          <a:p>
            <a:pPr algn="ctr" fontAlgn="auto">
              <a:spcBef>
                <a:spcPts val="0"/>
              </a:spcBef>
              <a:spcAft>
                <a:spcPts val="0"/>
              </a:spcAft>
              <a:defRPr/>
            </a:pPr>
            <a:r>
              <a:rPr lang="it-IT" dirty="0"/>
              <a:t>R</a:t>
            </a:r>
          </a:p>
          <a:p>
            <a:pPr algn="ctr" fontAlgn="auto">
              <a:spcBef>
                <a:spcPts val="0"/>
              </a:spcBef>
              <a:spcAft>
                <a:spcPts val="0"/>
              </a:spcAft>
              <a:defRPr/>
            </a:pPr>
            <a:r>
              <a:rPr lang="it-IT" dirty="0"/>
              <a:t>A</a:t>
            </a:r>
          </a:p>
          <a:p>
            <a:pPr algn="ctr" fontAlgn="auto">
              <a:spcBef>
                <a:spcPts val="0"/>
              </a:spcBef>
              <a:spcAft>
                <a:spcPts val="0"/>
              </a:spcAft>
              <a:defRPr/>
            </a:pPr>
            <a:r>
              <a:rPr lang="it-IT" dirty="0"/>
              <a:t>N</a:t>
            </a:r>
          </a:p>
          <a:p>
            <a:pPr algn="ctr" fontAlgn="auto">
              <a:spcBef>
                <a:spcPts val="0"/>
              </a:spcBef>
              <a:spcAft>
                <a:spcPts val="0"/>
              </a:spcAft>
              <a:defRPr/>
            </a:pPr>
            <a:r>
              <a:rPr lang="it-IT" dirty="0"/>
              <a:t>K</a:t>
            </a:r>
          </a:p>
        </p:txBody>
      </p:sp>
      <p:sp>
        <p:nvSpPr>
          <p:cNvPr id="111" name="AutoShape 34"/>
          <p:cNvSpPr>
            <a:spLocks noChangeArrowheads="1"/>
          </p:cNvSpPr>
          <p:nvPr/>
        </p:nvSpPr>
        <p:spPr bwMode="auto">
          <a:xfrm rot="16200000">
            <a:off x="-157956" y="4015582"/>
            <a:ext cx="2592387" cy="70485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ln>
            <a:headEnd/>
            <a:tailEnd/>
          </a:ln>
        </p:spPr>
        <p:style>
          <a:lnRef idx="3">
            <a:schemeClr val="lt1"/>
          </a:lnRef>
          <a:fillRef idx="1">
            <a:schemeClr val="accent1"/>
          </a:fillRef>
          <a:effectRef idx="1">
            <a:schemeClr val="accent1"/>
          </a:effectRef>
          <a:fontRef idx="minor">
            <a:schemeClr val="lt1"/>
          </a:fontRef>
        </p:style>
        <p:txBody>
          <a:bodyPr vert="eaVert" wrap="none" anchor="ctr"/>
          <a:lstStyle/>
          <a:p>
            <a:pPr algn="ctr" fontAlgn="auto">
              <a:spcBef>
                <a:spcPts val="0"/>
              </a:spcBef>
              <a:spcAft>
                <a:spcPts val="0"/>
              </a:spcAft>
              <a:defRPr/>
            </a:pPr>
            <a:r>
              <a:rPr lang="it-IT" dirty="0"/>
              <a:t>R</a:t>
            </a:r>
          </a:p>
          <a:p>
            <a:pPr algn="ctr" fontAlgn="auto">
              <a:spcBef>
                <a:spcPts val="0"/>
              </a:spcBef>
              <a:spcAft>
                <a:spcPts val="0"/>
              </a:spcAft>
              <a:defRPr/>
            </a:pPr>
            <a:r>
              <a:rPr lang="it-IT" dirty="0"/>
              <a:t>A</a:t>
            </a:r>
          </a:p>
          <a:p>
            <a:pPr algn="ctr" fontAlgn="auto">
              <a:spcBef>
                <a:spcPts val="0"/>
              </a:spcBef>
              <a:spcAft>
                <a:spcPts val="0"/>
              </a:spcAft>
              <a:defRPr/>
            </a:pPr>
            <a:r>
              <a:rPr lang="it-IT" dirty="0"/>
              <a:t>N</a:t>
            </a:r>
          </a:p>
          <a:p>
            <a:pPr algn="ctr" fontAlgn="auto">
              <a:spcBef>
                <a:spcPts val="0"/>
              </a:spcBef>
              <a:spcAft>
                <a:spcPts val="0"/>
              </a:spcAft>
              <a:defRPr/>
            </a:pPr>
            <a:r>
              <a:rPr lang="it-IT" dirty="0"/>
              <a:t>K</a:t>
            </a:r>
          </a:p>
        </p:txBody>
      </p:sp>
      <p:sp>
        <p:nvSpPr>
          <p:cNvPr id="123" name="Rectangle 63"/>
          <p:cNvSpPr>
            <a:spLocks noChangeArrowheads="1"/>
          </p:cNvSpPr>
          <p:nvPr/>
        </p:nvSpPr>
        <p:spPr bwMode="auto">
          <a:xfrm>
            <a:off x="2189146" y="2738433"/>
            <a:ext cx="574676" cy="5762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fontAlgn="auto">
              <a:spcBef>
                <a:spcPts val="0"/>
              </a:spcBef>
              <a:spcAft>
                <a:spcPts val="0"/>
              </a:spcAft>
              <a:defRPr/>
            </a:pPr>
            <a:endParaRPr lang="it-IT"/>
          </a:p>
        </p:txBody>
      </p:sp>
      <p:sp>
        <p:nvSpPr>
          <p:cNvPr id="124" name="Rectangle 64"/>
          <p:cNvSpPr>
            <a:spLocks noChangeArrowheads="1"/>
          </p:cNvSpPr>
          <p:nvPr/>
        </p:nvSpPr>
        <p:spPr bwMode="auto">
          <a:xfrm>
            <a:off x="2189146" y="2882896"/>
            <a:ext cx="574676" cy="431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fontAlgn="auto">
              <a:spcBef>
                <a:spcPts val="0"/>
              </a:spcBef>
              <a:spcAft>
                <a:spcPts val="0"/>
              </a:spcAft>
              <a:defRPr/>
            </a:pPr>
            <a:endParaRPr lang="it-IT"/>
          </a:p>
        </p:txBody>
      </p:sp>
      <p:sp>
        <p:nvSpPr>
          <p:cNvPr id="125" name="Line 65"/>
          <p:cNvSpPr>
            <a:spLocks noChangeShapeType="1"/>
          </p:cNvSpPr>
          <p:nvPr/>
        </p:nvSpPr>
        <p:spPr bwMode="auto">
          <a:xfrm>
            <a:off x="2189163" y="2738433"/>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it-IT"/>
          </a:p>
        </p:txBody>
      </p:sp>
      <p:sp>
        <p:nvSpPr>
          <p:cNvPr id="126" name="Line 66"/>
          <p:cNvSpPr>
            <a:spLocks noChangeShapeType="1"/>
          </p:cNvSpPr>
          <p:nvPr/>
        </p:nvSpPr>
        <p:spPr bwMode="auto">
          <a:xfrm>
            <a:off x="2328863" y="2738433"/>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it-IT"/>
          </a:p>
        </p:txBody>
      </p:sp>
      <p:sp>
        <p:nvSpPr>
          <p:cNvPr id="127" name="Line 67"/>
          <p:cNvSpPr>
            <a:spLocks noChangeShapeType="1"/>
          </p:cNvSpPr>
          <p:nvPr/>
        </p:nvSpPr>
        <p:spPr bwMode="auto">
          <a:xfrm>
            <a:off x="2474913" y="2738433"/>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it-IT"/>
          </a:p>
        </p:txBody>
      </p:sp>
      <p:sp>
        <p:nvSpPr>
          <p:cNvPr id="128" name="Line 68"/>
          <p:cNvSpPr>
            <a:spLocks noChangeShapeType="1"/>
          </p:cNvSpPr>
          <p:nvPr/>
        </p:nvSpPr>
        <p:spPr bwMode="auto">
          <a:xfrm>
            <a:off x="2620963" y="2738433"/>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it-IT"/>
          </a:p>
        </p:txBody>
      </p:sp>
      <p:sp>
        <p:nvSpPr>
          <p:cNvPr id="146" name="Rectangle 63"/>
          <p:cNvSpPr>
            <a:spLocks noChangeArrowheads="1"/>
          </p:cNvSpPr>
          <p:nvPr/>
        </p:nvSpPr>
        <p:spPr bwMode="auto">
          <a:xfrm>
            <a:off x="2187562" y="3421062"/>
            <a:ext cx="574676" cy="5762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fontAlgn="auto">
              <a:spcBef>
                <a:spcPts val="0"/>
              </a:spcBef>
              <a:spcAft>
                <a:spcPts val="0"/>
              </a:spcAft>
              <a:defRPr/>
            </a:pPr>
            <a:endParaRPr lang="it-IT"/>
          </a:p>
        </p:txBody>
      </p:sp>
      <p:sp>
        <p:nvSpPr>
          <p:cNvPr id="147" name="Rectangle 64"/>
          <p:cNvSpPr>
            <a:spLocks noChangeArrowheads="1"/>
          </p:cNvSpPr>
          <p:nvPr/>
        </p:nvSpPr>
        <p:spPr bwMode="auto">
          <a:xfrm>
            <a:off x="2187562" y="3565525"/>
            <a:ext cx="574676" cy="431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fontAlgn="auto">
              <a:spcBef>
                <a:spcPts val="0"/>
              </a:spcBef>
              <a:spcAft>
                <a:spcPts val="0"/>
              </a:spcAft>
              <a:defRPr/>
            </a:pPr>
            <a:endParaRPr lang="it-IT"/>
          </a:p>
        </p:txBody>
      </p:sp>
      <p:sp>
        <p:nvSpPr>
          <p:cNvPr id="148" name="Line 65"/>
          <p:cNvSpPr>
            <a:spLocks noChangeShapeType="1"/>
          </p:cNvSpPr>
          <p:nvPr/>
        </p:nvSpPr>
        <p:spPr bwMode="auto">
          <a:xfrm>
            <a:off x="2182813" y="3421062"/>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it-IT"/>
          </a:p>
        </p:txBody>
      </p:sp>
      <p:sp>
        <p:nvSpPr>
          <p:cNvPr id="149" name="Line 66"/>
          <p:cNvSpPr>
            <a:spLocks noChangeShapeType="1"/>
          </p:cNvSpPr>
          <p:nvPr/>
        </p:nvSpPr>
        <p:spPr bwMode="auto">
          <a:xfrm>
            <a:off x="2328863" y="3421062"/>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it-IT"/>
          </a:p>
        </p:txBody>
      </p:sp>
      <p:sp>
        <p:nvSpPr>
          <p:cNvPr id="150" name="Line 67"/>
          <p:cNvSpPr>
            <a:spLocks noChangeShapeType="1"/>
          </p:cNvSpPr>
          <p:nvPr/>
        </p:nvSpPr>
        <p:spPr bwMode="auto">
          <a:xfrm>
            <a:off x="2474913" y="3421062"/>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it-IT"/>
          </a:p>
        </p:txBody>
      </p:sp>
      <p:sp>
        <p:nvSpPr>
          <p:cNvPr id="151" name="Line 68"/>
          <p:cNvSpPr>
            <a:spLocks noChangeShapeType="1"/>
          </p:cNvSpPr>
          <p:nvPr/>
        </p:nvSpPr>
        <p:spPr bwMode="auto">
          <a:xfrm>
            <a:off x="2614613" y="3421062"/>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it-IT"/>
          </a:p>
        </p:txBody>
      </p:sp>
      <p:sp>
        <p:nvSpPr>
          <p:cNvPr id="152" name="Rectangle 63"/>
          <p:cNvSpPr>
            <a:spLocks noChangeArrowheads="1"/>
          </p:cNvSpPr>
          <p:nvPr/>
        </p:nvSpPr>
        <p:spPr bwMode="auto">
          <a:xfrm>
            <a:off x="2181226" y="4090986"/>
            <a:ext cx="574676" cy="5762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fontAlgn="auto">
              <a:spcBef>
                <a:spcPts val="0"/>
              </a:spcBef>
              <a:spcAft>
                <a:spcPts val="0"/>
              </a:spcAft>
              <a:defRPr/>
            </a:pPr>
            <a:endParaRPr lang="it-IT"/>
          </a:p>
        </p:txBody>
      </p:sp>
      <p:sp>
        <p:nvSpPr>
          <p:cNvPr id="153" name="Rectangle 64"/>
          <p:cNvSpPr>
            <a:spLocks noChangeArrowheads="1"/>
          </p:cNvSpPr>
          <p:nvPr/>
        </p:nvSpPr>
        <p:spPr bwMode="auto">
          <a:xfrm>
            <a:off x="2181226" y="4235449"/>
            <a:ext cx="574676" cy="431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fontAlgn="auto">
              <a:spcBef>
                <a:spcPts val="0"/>
              </a:spcBef>
              <a:spcAft>
                <a:spcPts val="0"/>
              </a:spcAft>
              <a:defRPr/>
            </a:pPr>
            <a:endParaRPr lang="it-IT"/>
          </a:p>
        </p:txBody>
      </p:sp>
      <p:sp>
        <p:nvSpPr>
          <p:cNvPr id="154" name="Line 65"/>
          <p:cNvSpPr>
            <a:spLocks noChangeShapeType="1"/>
          </p:cNvSpPr>
          <p:nvPr/>
        </p:nvSpPr>
        <p:spPr bwMode="auto">
          <a:xfrm>
            <a:off x="2176463" y="4090986"/>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it-IT"/>
          </a:p>
        </p:txBody>
      </p:sp>
      <p:sp>
        <p:nvSpPr>
          <p:cNvPr id="155" name="Line 66"/>
          <p:cNvSpPr>
            <a:spLocks noChangeShapeType="1"/>
          </p:cNvSpPr>
          <p:nvPr/>
        </p:nvSpPr>
        <p:spPr bwMode="auto">
          <a:xfrm>
            <a:off x="2322513" y="4090986"/>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it-IT"/>
          </a:p>
        </p:txBody>
      </p:sp>
      <p:sp>
        <p:nvSpPr>
          <p:cNvPr id="156" name="Line 67"/>
          <p:cNvSpPr>
            <a:spLocks noChangeShapeType="1"/>
          </p:cNvSpPr>
          <p:nvPr/>
        </p:nvSpPr>
        <p:spPr bwMode="auto">
          <a:xfrm>
            <a:off x="2468563" y="4090986"/>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it-IT"/>
          </a:p>
        </p:txBody>
      </p:sp>
      <p:sp>
        <p:nvSpPr>
          <p:cNvPr id="157" name="Line 68"/>
          <p:cNvSpPr>
            <a:spLocks noChangeShapeType="1"/>
          </p:cNvSpPr>
          <p:nvPr/>
        </p:nvSpPr>
        <p:spPr bwMode="auto">
          <a:xfrm>
            <a:off x="2609850" y="4090986"/>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it-IT"/>
          </a:p>
        </p:txBody>
      </p:sp>
      <p:sp>
        <p:nvSpPr>
          <p:cNvPr id="158" name="Rectangle 63"/>
          <p:cNvSpPr>
            <a:spLocks noChangeArrowheads="1"/>
          </p:cNvSpPr>
          <p:nvPr/>
        </p:nvSpPr>
        <p:spPr bwMode="auto">
          <a:xfrm>
            <a:off x="2184396" y="4764085"/>
            <a:ext cx="574676" cy="5762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fontAlgn="auto">
              <a:spcBef>
                <a:spcPts val="0"/>
              </a:spcBef>
              <a:spcAft>
                <a:spcPts val="0"/>
              </a:spcAft>
              <a:defRPr/>
            </a:pPr>
            <a:endParaRPr lang="it-IT"/>
          </a:p>
        </p:txBody>
      </p:sp>
      <p:sp>
        <p:nvSpPr>
          <p:cNvPr id="159" name="Rectangle 64"/>
          <p:cNvSpPr>
            <a:spLocks noChangeArrowheads="1"/>
          </p:cNvSpPr>
          <p:nvPr/>
        </p:nvSpPr>
        <p:spPr bwMode="auto">
          <a:xfrm>
            <a:off x="2184396" y="4908548"/>
            <a:ext cx="574676" cy="431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fontAlgn="auto">
              <a:spcBef>
                <a:spcPts val="0"/>
              </a:spcBef>
              <a:spcAft>
                <a:spcPts val="0"/>
              </a:spcAft>
              <a:defRPr/>
            </a:pPr>
            <a:endParaRPr lang="it-IT"/>
          </a:p>
        </p:txBody>
      </p:sp>
      <p:sp>
        <p:nvSpPr>
          <p:cNvPr id="160" name="Line 65"/>
          <p:cNvSpPr>
            <a:spLocks noChangeShapeType="1"/>
          </p:cNvSpPr>
          <p:nvPr/>
        </p:nvSpPr>
        <p:spPr bwMode="auto">
          <a:xfrm>
            <a:off x="2182813" y="4764085"/>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it-IT"/>
          </a:p>
        </p:txBody>
      </p:sp>
      <p:sp>
        <p:nvSpPr>
          <p:cNvPr id="161" name="Line 66"/>
          <p:cNvSpPr>
            <a:spLocks noChangeShapeType="1"/>
          </p:cNvSpPr>
          <p:nvPr/>
        </p:nvSpPr>
        <p:spPr bwMode="auto">
          <a:xfrm>
            <a:off x="2322513" y="4764085"/>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it-IT"/>
          </a:p>
        </p:txBody>
      </p:sp>
      <p:sp>
        <p:nvSpPr>
          <p:cNvPr id="162" name="Line 67"/>
          <p:cNvSpPr>
            <a:spLocks noChangeShapeType="1"/>
          </p:cNvSpPr>
          <p:nvPr/>
        </p:nvSpPr>
        <p:spPr bwMode="auto">
          <a:xfrm>
            <a:off x="2468563" y="4764085"/>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it-IT"/>
          </a:p>
        </p:txBody>
      </p:sp>
      <p:sp>
        <p:nvSpPr>
          <p:cNvPr id="163" name="Line 68"/>
          <p:cNvSpPr>
            <a:spLocks noChangeShapeType="1"/>
          </p:cNvSpPr>
          <p:nvPr/>
        </p:nvSpPr>
        <p:spPr bwMode="auto">
          <a:xfrm>
            <a:off x="2614613" y="4764085"/>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it-IT"/>
          </a:p>
        </p:txBody>
      </p:sp>
      <p:sp>
        <p:nvSpPr>
          <p:cNvPr id="164" name="Rectangle 63"/>
          <p:cNvSpPr>
            <a:spLocks noChangeArrowheads="1"/>
          </p:cNvSpPr>
          <p:nvPr/>
        </p:nvSpPr>
        <p:spPr bwMode="auto">
          <a:xfrm>
            <a:off x="2187562" y="5480064"/>
            <a:ext cx="574676" cy="5762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fontAlgn="auto">
              <a:spcBef>
                <a:spcPts val="0"/>
              </a:spcBef>
              <a:spcAft>
                <a:spcPts val="0"/>
              </a:spcAft>
              <a:defRPr/>
            </a:pPr>
            <a:endParaRPr lang="it-IT"/>
          </a:p>
        </p:txBody>
      </p:sp>
      <p:sp>
        <p:nvSpPr>
          <p:cNvPr id="165" name="Rectangle 64"/>
          <p:cNvSpPr>
            <a:spLocks noChangeArrowheads="1"/>
          </p:cNvSpPr>
          <p:nvPr/>
        </p:nvSpPr>
        <p:spPr bwMode="auto">
          <a:xfrm>
            <a:off x="2187562" y="5624527"/>
            <a:ext cx="574676" cy="431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fontAlgn="auto">
              <a:spcBef>
                <a:spcPts val="0"/>
              </a:spcBef>
              <a:spcAft>
                <a:spcPts val="0"/>
              </a:spcAft>
              <a:defRPr/>
            </a:pPr>
            <a:endParaRPr lang="it-IT"/>
          </a:p>
        </p:txBody>
      </p:sp>
      <p:sp>
        <p:nvSpPr>
          <p:cNvPr id="166" name="Line 65"/>
          <p:cNvSpPr>
            <a:spLocks noChangeShapeType="1"/>
          </p:cNvSpPr>
          <p:nvPr/>
        </p:nvSpPr>
        <p:spPr bwMode="auto">
          <a:xfrm>
            <a:off x="2182813" y="5480064"/>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it-IT"/>
          </a:p>
        </p:txBody>
      </p:sp>
      <p:sp>
        <p:nvSpPr>
          <p:cNvPr id="167" name="Line 66"/>
          <p:cNvSpPr>
            <a:spLocks noChangeShapeType="1"/>
          </p:cNvSpPr>
          <p:nvPr/>
        </p:nvSpPr>
        <p:spPr bwMode="auto">
          <a:xfrm>
            <a:off x="2328863" y="5480064"/>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it-IT"/>
          </a:p>
        </p:txBody>
      </p:sp>
      <p:sp>
        <p:nvSpPr>
          <p:cNvPr id="168" name="Line 67"/>
          <p:cNvSpPr>
            <a:spLocks noChangeShapeType="1"/>
          </p:cNvSpPr>
          <p:nvPr/>
        </p:nvSpPr>
        <p:spPr bwMode="auto">
          <a:xfrm>
            <a:off x="2474913" y="5480064"/>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it-IT"/>
          </a:p>
        </p:txBody>
      </p:sp>
      <p:sp>
        <p:nvSpPr>
          <p:cNvPr id="169" name="Line 68"/>
          <p:cNvSpPr>
            <a:spLocks noChangeShapeType="1"/>
          </p:cNvSpPr>
          <p:nvPr/>
        </p:nvSpPr>
        <p:spPr bwMode="auto">
          <a:xfrm>
            <a:off x="2614613" y="5480064"/>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9705"/>
                                        </p:tgtEl>
                                        <p:attrNameLst>
                                          <p:attrName>style.visibility</p:attrName>
                                        </p:attrNameLst>
                                      </p:cBhvr>
                                      <p:to>
                                        <p:strVal val="visible"/>
                                      </p:to>
                                    </p:set>
                                    <p:anim calcmode="lin" valueType="num">
                                      <p:cBhvr>
                                        <p:cTn id="7" dur="1000" fill="hold"/>
                                        <p:tgtEl>
                                          <p:spTgt spid="29705"/>
                                        </p:tgtEl>
                                        <p:attrNameLst>
                                          <p:attrName>ppt_w</p:attrName>
                                        </p:attrNameLst>
                                      </p:cBhvr>
                                      <p:tavLst>
                                        <p:tav tm="0">
                                          <p:val>
                                            <p:fltVal val="0"/>
                                          </p:val>
                                        </p:tav>
                                        <p:tav tm="100000">
                                          <p:val>
                                            <p:strVal val="#ppt_w"/>
                                          </p:val>
                                        </p:tav>
                                      </p:tavLst>
                                    </p:anim>
                                    <p:anim calcmode="lin" valueType="num">
                                      <p:cBhvr>
                                        <p:cTn id="8" dur="1000" fill="hold"/>
                                        <p:tgtEl>
                                          <p:spTgt spid="29705"/>
                                        </p:tgtEl>
                                        <p:attrNameLst>
                                          <p:attrName>ppt_h</p:attrName>
                                        </p:attrNameLst>
                                      </p:cBhvr>
                                      <p:tavLst>
                                        <p:tav tm="0">
                                          <p:val>
                                            <p:fltVal val="0"/>
                                          </p:val>
                                        </p:tav>
                                        <p:tav tm="100000">
                                          <p:val>
                                            <p:strVal val="#ppt_h"/>
                                          </p:val>
                                        </p:tav>
                                      </p:tavLst>
                                    </p:anim>
                                    <p:animEffect transition="in" filter="fade">
                                      <p:cBhvr>
                                        <p:cTn id="9" dur="1000"/>
                                        <p:tgtEl>
                                          <p:spTgt spid="297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5"/>
          <p:cNvSpPr>
            <a:spLocks noChangeArrowheads="1"/>
          </p:cNvSpPr>
          <p:nvPr/>
        </p:nvSpPr>
        <p:spPr bwMode="auto">
          <a:xfrm>
            <a:off x="179388" y="1125538"/>
            <a:ext cx="8353425" cy="792162"/>
          </a:xfrm>
          <a:prstGeom prst="rect">
            <a:avLst/>
          </a:prstGeom>
          <a:noFill/>
          <a:ln w="9525">
            <a:noFill/>
            <a:miter lim="800000"/>
            <a:headEnd/>
            <a:tailEnd/>
          </a:ln>
        </p:spPr>
        <p:txBody>
          <a:bodyPr/>
          <a:lstStyle/>
          <a:p>
            <a:pPr marL="342900" indent="-342900">
              <a:lnSpc>
                <a:spcPct val="80000"/>
              </a:lnSpc>
              <a:spcBef>
                <a:spcPct val="20000"/>
              </a:spcBef>
            </a:pPr>
            <a:r>
              <a:rPr lang="it-IT" sz="2400">
                <a:latin typeface="Constantia" pitchFamily="18" charset="0"/>
              </a:rPr>
              <a:t>Calcola la distanza coseno fra i testi delle tabelle interessate.</a:t>
            </a:r>
          </a:p>
        </p:txBody>
      </p:sp>
      <p:sp>
        <p:nvSpPr>
          <p:cNvPr id="30722" name="Rectangle 7"/>
          <p:cNvSpPr>
            <a:spLocks noChangeArrowheads="1"/>
          </p:cNvSpPr>
          <p:nvPr/>
        </p:nvSpPr>
        <p:spPr bwMode="auto">
          <a:xfrm>
            <a:off x="539750" y="4437063"/>
            <a:ext cx="8137525" cy="822325"/>
          </a:xfrm>
          <a:prstGeom prst="rect">
            <a:avLst/>
          </a:prstGeom>
          <a:noFill/>
          <a:ln w="9525" algn="ctr">
            <a:noFill/>
            <a:miter lim="800000"/>
            <a:headEnd/>
            <a:tailEnd/>
          </a:ln>
        </p:spPr>
        <p:txBody>
          <a:bodyPr>
            <a:spAutoFit/>
          </a:bodyPr>
          <a:lstStyle/>
          <a:p>
            <a:r>
              <a:rPr lang="it-IT" sz="2400" dirty="0">
                <a:latin typeface="Constantia" pitchFamily="18" charset="0"/>
              </a:rPr>
              <a:t>sim(T1,T2) =      T1</a:t>
            </a:r>
            <a:r>
              <a:rPr lang="it-IT" sz="2400" dirty="0">
                <a:latin typeface="Constantia" pitchFamily="18" charset="0"/>
                <a:cs typeface="Arial" charset="0"/>
              </a:rPr>
              <a:t>●T2      =         ∑</a:t>
            </a:r>
            <a:r>
              <a:rPr lang="el-GR" sz="2400" dirty="0">
                <a:latin typeface="Constantia" pitchFamily="18" charset="0"/>
                <a:cs typeface="Arial" charset="0"/>
              </a:rPr>
              <a:t> </a:t>
            </a:r>
            <a:r>
              <a:rPr lang="it-IT" sz="2400" b="1" baseline="-25000" dirty="0">
                <a:latin typeface="Constantia" pitchFamily="18" charset="0"/>
                <a:cs typeface="Arial" charset="0"/>
              </a:rPr>
              <a:t>i=1..3</a:t>
            </a:r>
            <a:r>
              <a:rPr lang="it-IT" sz="2400" baseline="-25000" dirty="0">
                <a:latin typeface="Constantia" pitchFamily="18" charset="0"/>
                <a:cs typeface="Arial" charset="0"/>
              </a:rPr>
              <a:t> </a:t>
            </a:r>
            <a:r>
              <a:rPr lang="it-IT" sz="2400" dirty="0">
                <a:latin typeface="Constantia" pitchFamily="18" charset="0"/>
                <a:cs typeface="Arial" charset="0"/>
              </a:rPr>
              <a:t>wi1 x wi2</a:t>
            </a:r>
            <a:endParaRPr lang="it-IT" sz="2400" baseline="-25000" dirty="0">
              <a:latin typeface="Constantia" pitchFamily="18" charset="0"/>
              <a:cs typeface="Arial" charset="0"/>
            </a:endParaRPr>
          </a:p>
          <a:p>
            <a:r>
              <a:rPr lang="it-IT" sz="2400" dirty="0">
                <a:latin typeface="Constantia" pitchFamily="18" charset="0"/>
                <a:cs typeface="Arial" charset="0"/>
              </a:rPr>
              <a:t>	           ║T1║x║T2</a:t>
            </a:r>
            <a:r>
              <a:rPr lang="it-IT" sz="2400" dirty="0">
                <a:latin typeface="Constantia" pitchFamily="18" charset="0"/>
              </a:rPr>
              <a:t>║    </a:t>
            </a:r>
            <a:r>
              <a:rPr lang="it-IT" sz="2400" dirty="0">
                <a:latin typeface="Constantia" pitchFamily="18" charset="0"/>
                <a:cs typeface="Arial" charset="0"/>
              </a:rPr>
              <a:t>√</a:t>
            </a:r>
            <a:r>
              <a:rPr lang="it-IT" sz="2400" dirty="0">
                <a:latin typeface="Constantia" pitchFamily="18" charset="0"/>
              </a:rPr>
              <a:t>(</a:t>
            </a:r>
            <a:r>
              <a:rPr lang="it-IT" sz="2400" dirty="0">
                <a:latin typeface="Constantia" pitchFamily="18" charset="0"/>
                <a:cs typeface="Arial" charset="0"/>
              </a:rPr>
              <a:t>∑</a:t>
            </a:r>
            <a:r>
              <a:rPr lang="el-GR" sz="2400" dirty="0">
                <a:latin typeface="Constantia" pitchFamily="18" charset="0"/>
                <a:cs typeface="Arial" charset="0"/>
              </a:rPr>
              <a:t> </a:t>
            </a:r>
            <a:r>
              <a:rPr lang="it-IT" sz="2400" b="1" baseline="-25000" dirty="0">
                <a:latin typeface="Constantia" pitchFamily="18" charset="0"/>
                <a:cs typeface="Arial" charset="0"/>
              </a:rPr>
              <a:t>i=1..3</a:t>
            </a:r>
            <a:r>
              <a:rPr lang="it-IT" sz="2400" baseline="-25000" dirty="0">
                <a:latin typeface="Constantia" pitchFamily="18" charset="0"/>
                <a:cs typeface="Arial" charset="0"/>
              </a:rPr>
              <a:t> </a:t>
            </a:r>
            <a:r>
              <a:rPr lang="it-IT" sz="2400" dirty="0">
                <a:latin typeface="Constantia" pitchFamily="18" charset="0"/>
                <a:cs typeface="Arial" charset="0"/>
              </a:rPr>
              <a:t>wi1) x √</a:t>
            </a:r>
            <a:r>
              <a:rPr lang="it-IT" sz="2400" dirty="0">
                <a:latin typeface="Constantia" pitchFamily="18" charset="0"/>
              </a:rPr>
              <a:t>(</a:t>
            </a:r>
            <a:r>
              <a:rPr lang="it-IT" sz="2400" dirty="0">
                <a:latin typeface="Constantia" pitchFamily="18" charset="0"/>
                <a:cs typeface="Arial" charset="0"/>
              </a:rPr>
              <a:t>∑</a:t>
            </a:r>
            <a:r>
              <a:rPr lang="el-GR" sz="2400" dirty="0">
                <a:latin typeface="Constantia" pitchFamily="18" charset="0"/>
                <a:cs typeface="Arial" charset="0"/>
              </a:rPr>
              <a:t> </a:t>
            </a:r>
            <a:r>
              <a:rPr lang="it-IT" sz="2400" b="1" baseline="-25000" dirty="0">
                <a:latin typeface="Constantia" pitchFamily="18" charset="0"/>
                <a:cs typeface="Arial" charset="0"/>
              </a:rPr>
              <a:t>i=1..3</a:t>
            </a:r>
            <a:r>
              <a:rPr lang="it-IT" sz="2400" baseline="-25000" dirty="0">
                <a:latin typeface="Constantia" pitchFamily="18" charset="0"/>
                <a:cs typeface="Arial" charset="0"/>
              </a:rPr>
              <a:t> </a:t>
            </a:r>
            <a:r>
              <a:rPr lang="it-IT" sz="2400" dirty="0">
                <a:latin typeface="Constantia" pitchFamily="18" charset="0"/>
                <a:cs typeface="Arial" charset="0"/>
              </a:rPr>
              <a:t>wi2)</a:t>
            </a:r>
          </a:p>
        </p:txBody>
      </p:sp>
      <p:sp>
        <p:nvSpPr>
          <p:cNvPr id="20" name="Titolo 1"/>
          <p:cNvSpPr>
            <a:spLocks noGrp="1"/>
          </p:cNvSpPr>
          <p:nvPr>
            <p:ph type="title"/>
          </p:nvPr>
        </p:nvSpPr>
        <p:spPr>
          <a:xfrm>
            <a:off x="500063" y="142875"/>
            <a:ext cx="8229600" cy="776288"/>
          </a:xfrm>
        </p:spPr>
        <p:txBody>
          <a:bodyPr>
            <a:normAutofit fontScale="90000"/>
          </a:bodyPr>
          <a:lstStyle/>
          <a:p>
            <a:pPr eaLnBrk="1" fontAlgn="auto" hangingPunct="1">
              <a:spcAft>
                <a:spcPts val="0"/>
              </a:spcAft>
              <a:defRPr/>
            </a:pPr>
            <a:r>
              <a:rPr lang="it-IT" dirty="0" smtClean="0"/>
              <a:t>SEARCH - </a:t>
            </a:r>
            <a:r>
              <a:rPr lang="it-IT" i="1" dirty="0" err="1" smtClean="0">
                <a:effectLst>
                  <a:outerShdw blurRad="38100" dist="38100" dir="2700000" algn="tl">
                    <a:srgbClr val="000000">
                      <a:alpha val="43137"/>
                    </a:srgbClr>
                  </a:outerShdw>
                </a:effectLst>
              </a:rPr>
              <a:t>TextCluster</a:t>
            </a:r>
            <a:endParaRPr lang="it-IT" i="1" dirty="0">
              <a:effectLst>
                <a:outerShdw blurRad="38100" dist="38100" dir="2700000" algn="tl">
                  <a:srgbClr val="000000">
                    <a:alpha val="43137"/>
                  </a:srgbClr>
                </a:outerShdw>
              </a:effectLst>
            </a:endParaRPr>
          </a:p>
        </p:txBody>
      </p:sp>
      <p:graphicFrame>
        <p:nvGraphicFramePr>
          <p:cNvPr id="12343" name="Group 55"/>
          <p:cNvGraphicFramePr>
            <a:graphicFrameLocks noGrp="1"/>
          </p:cNvGraphicFramePr>
          <p:nvPr>
            <p:ph type="tbl" idx="1"/>
          </p:nvPr>
        </p:nvGraphicFramePr>
        <p:xfrm>
          <a:off x="1619250" y="2351088"/>
          <a:ext cx="2808288" cy="1554480"/>
        </p:xfrm>
        <a:graphic>
          <a:graphicData uri="http://schemas.openxmlformats.org/drawingml/2006/table">
            <a:tbl>
              <a:tblPr/>
              <a:tblGrid>
                <a:gridCol w="1404938"/>
                <a:gridCol w="1403350"/>
              </a:tblGrid>
              <a:tr h="198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dirty="0" smtClean="0">
                          <a:ln>
                            <a:noFill/>
                          </a:ln>
                          <a:solidFill>
                            <a:schemeClr val="tx1"/>
                          </a:solidFill>
                          <a:effectLst/>
                          <a:latin typeface="Arial" charset="0"/>
                        </a:rPr>
                        <a:t>w11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charset="0"/>
                        </a:rPr>
                        <a:t>w12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196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charset="0"/>
                        </a:rPr>
                        <a:t>w21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charset="0"/>
                        </a:rPr>
                        <a:t>w22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198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charset="0"/>
                        </a:rPr>
                        <a:t>w31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dirty="0" smtClean="0">
                          <a:ln>
                            <a:noFill/>
                          </a:ln>
                          <a:solidFill>
                            <a:schemeClr val="tx1"/>
                          </a:solidFill>
                          <a:effectLst/>
                          <a:latin typeface="Arial" charset="0"/>
                        </a:rPr>
                        <a:t>w32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30738" name="Rectangle 51"/>
          <p:cNvSpPr>
            <a:spLocks noChangeArrowheads="1"/>
          </p:cNvSpPr>
          <p:nvPr/>
        </p:nvSpPr>
        <p:spPr bwMode="auto">
          <a:xfrm>
            <a:off x="1619250" y="1989138"/>
            <a:ext cx="1368425" cy="366712"/>
          </a:xfrm>
          <a:prstGeom prst="rect">
            <a:avLst/>
          </a:prstGeom>
          <a:noFill/>
          <a:ln w="9525" algn="ctr">
            <a:noFill/>
            <a:miter lim="800000"/>
            <a:headEnd/>
            <a:tailEnd/>
          </a:ln>
        </p:spPr>
        <p:txBody>
          <a:bodyPr>
            <a:spAutoFit/>
          </a:bodyPr>
          <a:lstStyle/>
          <a:p>
            <a:r>
              <a:rPr lang="it-IT">
                <a:latin typeface="Constantia" pitchFamily="18" charset="0"/>
              </a:rPr>
              <a:t>TABELLA1</a:t>
            </a:r>
          </a:p>
        </p:txBody>
      </p:sp>
      <p:sp>
        <p:nvSpPr>
          <p:cNvPr id="30739" name="Rectangle 52"/>
          <p:cNvSpPr>
            <a:spLocks noChangeArrowheads="1"/>
          </p:cNvSpPr>
          <p:nvPr/>
        </p:nvSpPr>
        <p:spPr bwMode="auto">
          <a:xfrm>
            <a:off x="250825" y="2420938"/>
            <a:ext cx="1366838" cy="366712"/>
          </a:xfrm>
          <a:prstGeom prst="rect">
            <a:avLst/>
          </a:prstGeom>
          <a:noFill/>
          <a:ln w="9525" algn="ctr">
            <a:noFill/>
            <a:miter lim="800000"/>
            <a:headEnd/>
            <a:tailEnd/>
          </a:ln>
        </p:spPr>
        <p:txBody>
          <a:bodyPr>
            <a:spAutoFit/>
          </a:bodyPr>
          <a:lstStyle/>
          <a:p>
            <a:r>
              <a:rPr lang="it-IT">
                <a:latin typeface="Constantia" pitchFamily="18" charset="0"/>
              </a:rPr>
              <a:t>TERMINE1</a:t>
            </a:r>
          </a:p>
        </p:txBody>
      </p:sp>
      <p:sp>
        <p:nvSpPr>
          <p:cNvPr id="30740" name="Rectangle 53"/>
          <p:cNvSpPr>
            <a:spLocks noChangeArrowheads="1"/>
          </p:cNvSpPr>
          <p:nvPr/>
        </p:nvSpPr>
        <p:spPr bwMode="auto">
          <a:xfrm>
            <a:off x="250825" y="2925763"/>
            <a:ext cx="1366838" cy="366712"/>
          </a:xfrm>
          <a:prstGeom prst="rect">
            <a:avLst/>
          </a:prstGeom>
          <a:noFill/>
          <a:ln w="9525" algn="ctr">
            <a:noFill/>
            <a:miter lim="800000"/>
            <a:headEnd/>
            <a:tailEnd/>
          </a:ln>
        </p:spPr>
        <p:txBody>
          <a:bodyPr>
            <a:spAutoFit/>
          </a:bodyPr>
          <a:lstStyle/>
          <a:p>
            <a:r>
              <a:rPr lang="it-IT">
                <a:latin typeface="Constantia" pitchFamily="18" charset="0"/>
              </a:rPr>
              <a:t>TERMINE2</a:t>
            </a:r>
          </a:p>
        </p:txBody>
      </p:sp>
      <p:sp>
        <p:nvSpPr>
          <p:cNvPr id="30741" name="Rectangle 54"/>
          <p:cNvSpPr>
            <a:spLocks noChangeArrowheads="1"/>
          </p:cNvSpPr>
          <p:nvPr/>
        </p:nvSpPr>
        <p:spPr bwMode="auto">
          <a:xfrm>
            <a:off x="250825" y="3429000"/>
            <a:ext cx="1366838" cy="366713"/>
          </a:xfrm>
          <a:prstGeom prst="rect">
            <a:avLst/>
          </a:prstGeom>
          <a:noFill/>
          <a:ln w="9525" algn="ctr">
            <a:noFill/>
            <a:miter lim="800000"/>
            <a:headEnd/>
            <a:tailEnd/>
          </a:ln>
        </p:spPr>
        <p:txBody>
          <a:bodyPr>
            <a:spAutoFit/>
          </a:bodyPr>
          <a:lstStyle/>
          <a:p>
            <a:r>
              <a:rPr lang="it-IT">
                <a:latin typeface="Constantia" pitchFamily="18" charset="0"/>
              </a:rPr>
              <a:t>TERMINE3</a:t>
            </a:r>
          </a:p>
        </p:txBody>
      </p:sp>
      <p:sp>
        <p:nvSpPr>
          <p:cNvPr id="30742" name="Rectangle 56"/>
          <p:cNvSpPr>
            <a:spLocks noChangeArrowheads="1"/>
          </p:cNvSpPr>
          <p:nvPr/>
        </p:nvSpPr>
        <p:spPr bwMode="auto">
          <a:xfrm>
            <a:off x="3059113" y="1989138"/>
            <a:ext cx="1368425" cy="366712"/>
          </a:xfrm>
          <a:prstGeom prst="rect">
            <a:avLst/>
          </a:prstGeom>
          <a:noFill/>
          <a:ln w="9525" algn="ctr">
            <a:noFill/>
            <a:miter lim="800000"/>
            <a:headEnd/>
            <a:tailEnd/>
          </a:ln>
        </p:spPr>
        <p:txBody>
          <a:bodyPr>
            <a:spAutoFit/>
          </a:bodyPr>
          <a:lstStyle/>
          <a:p>
            <a:r>
              <a:rPr lang="it-IT">
                <a:latin typeface="Constantia" pitchFamily="18" charset="0"/>
              </a:rPr>
              <a:t>TABELLA2</a:t>
            </a:r>
          </a:p>
        </p:txBody>
      </p:sp>
      <p:sp>
        <p:nvSpPr>
          <p:cNvPr id="30743" name="Rectangle 57"/>
          <p:cNvSpPr>
            <a:spLocks noChangeArrowheads="1"/>
          </p:cNvSpPr>
          <p:nvPr/>
        </p:nvSpPr>
        <p:spPr bwMode="auto">
          <a:xfrm>
            <a:off x="4787900" y="1844675"/>
            <a:ext cx="2016125" cy="701675"/>
          </a:xfrm>
          <a:prstGeom prst="rect">
            <a:avLst/>
          </a:prstGeom>
          <a:noFill/>
          <a:ln w="9525" algn="ctr">
            <a:noFill/>
            <a:miter lim="800000"/>
            <a:headEnd/>
            <a:tailEnd/>
          </a:ln>
        </p:spPr>
        <p:txBody>
          <a:bodyPr>
            <a:spAutoFit/>
          </a:bodyPr>
          <a:lstStyle/>
          <a:p>
            <a:r>
              <a:rPr lang="it-IT" sz="2000" dirty="0">
                <a:latin typeface="Constantia" pitchFamily="18" charset="0"/>
              </a:rPr>
              <a:t>Pesi </a:t>
            </a:r>
            <a:r>
              <a:rPr lang="it-IT" sz="2000" dirty="0" err="1">
                <a:latin typeface="Constantia" pitchFamily="18" charset="0"/>
              </a:rPr>
              <a:t>tf.idf</a:t>
            </a:r>
            <a:r>
              <a:rPr lang="it-IT" sz="2000" dirty="0">
                <a:latin typeface="Constantia" pitchFamily="18" charset="0"/>
              </a:rPr>
              <a:t>:</a:t>
            </a:r>
          </a:p>
          <a:p>
            <a:r>
              <a:rPr lang="it-IT" sz="2000" dirty="0" err="1">
                <a:latin typeface="Constantia" pitchFamily="18" charset="0"/>
              </a:rPr>
              <a:t>w</a:t>
            </a:r>
            <a:r>
              <a:rPr lang="it-IT" sz="2000" b="1" baseline="-25000" dirty="0" err="1">
                <a:latin typeface="Constantia" pitchFamily="18" charset="0"/>
              </a:rPr>
              <a:t>ij</a:t>
            </a:r>
            <a:r>
              <a:rPr lang="it-IT" sz="2000" dirty="0">
                <a:latin typeface="Constantia" pitchFamily="18" charset="0"/>
              </a:rPr>
              <a:t> = </a:t>
            </a:r>
            <a:r>
              <a:rPr lang="it-IT" sz="2000" dirty="0" err="1">
                <a:latin typeface="Constantia" pitchFamily="18" charset="0"/>
              </a:rPr>
              <a:t>tf</a:t>
            </a:r>
            <a:r>
              <a:rPr lang="it-IT" sz="2000" b="1" baseline="-25000" dirty="0" err="1">
                <a:latin typeface="Constantia" pitchFamily="18" charset="0"/>
              </a:rPr>
              <a:t>ij</a:t>
            </a:r>
            <a:r>
              <a:rPr lang="it-IT" sz="2000" dirty="0">
                <a:latin typeface="Constantia" pitchFamily="18" charset="0"/>
              </a:rPr>
              <a:t> x </a:t>
            </a:r>
            <a:r>
              <a:rPr lang="it-IT" sz="2000" dirty="0" err="1">
                <a:latin typeface="Constantia" pitchFamily="18" charset="0"/>
              </a:rPr>
              <a:t>idf</a:t>
            </a:r>
            <a:r>
              <a:rPr lang="it-IT" sz="2000" b="1" baseline="-25000" dirty="0" err="1">
                <a:latin typeface="Constantia" pitchFamily="18" charset="0"/>
              </a:rPr>
              <a:t>i</a:t>
            </a:r>
            <a:endParaRPr lang="it-IT" sz="2000" b="1" baseline="-25000" dirty="0">
              <a:latin typeface="Constantia" pitchFamily="18" charset="0"/>
            </a:endParaRPr>
          </a:p>
        </p:txBody>
      </p:sp>
      <p:sp>
        <p:nvSpPr>
          <p:cNvPr id="30744" name="Rectangle 59"/>
          <p:cNvSpPr>
            <a:spLocks noChangeArrowheads="1"/>
          </p:cNvSpPr>
          <p:nvPr/>
        </p:nvSpPr>
        <p:spPr bwMode="auto">
          <a:xfrm>
            <a:off x="4716463" y="2657475"/>
            <a:ext cx="3781425" cy="641350"/>
          </a:xfrm>
          <a:prstGeom prst="rect">
            <a:avLst/>
          </a:prstGeom>
          <a:noFill/>
          <a:ln w="9525" algn="ctr">
            <a:noFill/>
            <a:miter lim="800000"/>
            <a:headEnd/>
            <a:tailEnd/>
          </a:ln>
        </p:spPr>
        <p:txBody>
          <a:bodyPr>
            <a:spAutoFit/>
          </a:bodyPr>
          <a:lstStyle/>
          <a:p>
            <a:r>
              <a:rPr lang="it-IT" b="1" dirty="0" err="1">
                <a:latin typeface="Constantia" pitchFamily="18" charset="0"/>
              </a:rPr>
              <a:t>Term</a:t>
            </a:r>
            <a:r>
              <a:rPr lang="it-IT" b="1" dirty="0">
                <a:latin typeface="Constantia" pitchFamily="18" charset="0"/>
              </a:rPr>
              <a:t> </a:t>
            </a:r>
            <a:r>
              <a:rPr lang="it-IT" b="1" dirty="0" err="1">
                <a:latin typeface="Constantia" pitchFamily="18" charset="0"/>
              </a:rPr>
              <a:t>Frequency</a:t>
            </a:r>
            <a:r>
              <a:rPr lang="it-IT" b="1" dirty="0">
                <a:latin typeface="Constantia" pitchFamily="18" charset="0"/>
              </a:rPr>
              <a:t> (</a:t>
            </a:r>
            <a:r>
              <a:rPr lang="it-IT" b="1" dirty="0" err="1">
                <a:latin typeface="Constantia" pitchFamily="18" charset="0"/>
              </a:rPr>
              <a:t>normalized</a:t>
            </a:r>
            <a:r>
              <a:rPr lang="it-IT" b="1" dirty="0">
                <a:latin typeface="Constantia" pitchFamily="18" charset="0"/>
              </a:rPr>
              <a:t>):</a:t>
            </a:r>
          </a:p>
          <a:p>
            <a:r>
              <a:rPr lang="it-IT" dirty="0" err="1">
                <a:latin typeface="Constantia" pitchFamily="18" charset="0"/>
              </a:rPr>
              <a:t>tf</a:t>
            </a:r>
            <a:r>
              <a:rPr lang="it-IT" b="1" baseline="-25000" dirty="0" err="1">
                <a:latin typeface="Constantia" pitchFamily="18" charset="0"/>
              </a:rPr>
              <a:t>ij</a:t>
            </a:r>
            <a:r>
              <a:rPr lang="it-IT" dirty="0">
                <a:latin typeface="Constantia" pitchFamily="18" charset="0"/>
              </a:rPr>
              <a:t> = </a:t>
            </a:r>
            <a:r>
              <a:rPr lang="it-IT" dirty="0" err="1">
                <a:latin typeface="Constantia" pitchFamily="18" charset="0"/>
              </a:rPr>
              <a:t>frequenza</a:t>
            </a:r>
            <a:r>
              <a:rPr lang="it-IT" b="1" baseline="-25000" dirty="0" err="1">
                <a:latin typeface="Constantia" pitchFamily="18" charset="0"/>
              </a:rPr>
              <a:t>ij</a:t>
            </a:r>
            <a:r>
              <a:rPr lang="it-IT" b="1" baseline="-25000" dirty="0">
                <a:latin typeface="Constantia" pitchFamily="18" charset="0"/>
              </a:rPr>
              <a:t>   </a:t>
            </a:r>
            <a:r>
              <a:rPr lang="it-IT" b="1" baseline="-25000" dirty="0" smtClean="0">
                <a:latin typeface="Constantia" pitchFamily="18" charset="0"/>
              </a:rPr>
              <a:t>  </a:t>
            </a:r>
            <a:r>
              <a:rPr lang="it-IT" dirty="0" smtClean="0">
                <a:latin typeface="Constantia" pitchFamily="18" charset="0"/>
              </a:rPr>
              <a:t>max</a:t>
            </a:r>
            <a:r>
              <a:rPr lang="it-IT" b="1" baseline="-25000" dirty="0" smtClean="0">
                <a:latin typeface="Constantia" pitchFamily="18" charset="0"/>
              </a:rPr>
              <a:t>i</a:t>
            </a:r>
            <a:r>
              <a:rPr lang="it-IT" dirty="0" smtClean="0">
                <a:latin typeface="Constantia" pitchFamily="18" charset="0"/>
              </a:rPr>
              <a:t> </a:t>
            </a:r>
            <a:r>
              <a:rPr lang="it-IT" dirty="0">
                <a:latin typeface="Constantia" pitchFamily="18" charset="0"/>
              </a:rPr>
              <a:t>{</a:t>
            </a:r>
            <a:r>
              <a:rPr lang="it-IT" dirty="0" err="1">
                <a:latin typeface="Constantia" pitchFamily="18" charset="0"/>
              </a:rPr>
              <a:t>frequenza</a:t>
            </a:r>
            <a:r>
              <a:rPr lang="it-IT" b="1" baseline="-25000" dirty="0" err="1">
                <a:latin typeface="Constantia" pitchFamily="18" charset="0"/>
              </a:rPr>
              <a:t>ij</a:t>
            </a:r>
            <a:r>
              <a:rPr lang="it-IT" dirty="0">
                <a:latin typeface="Constantia" pitchFamily="18" charset="0"/>
              </a:rPr>
              <a:t>}</a:t>
            </a:r>
          </a:p>
        </p:txBody>
      </p:sp>
      <p:sp>
        <p:nvSpPr>
          <p:cNvPr id="30745" name="Line 60"/>
          <p:cNvSpPr>
            <a:spLocks noChangeShapeType="1"/>
          </p:cNvSpPr>
          <p:nvPr/>
        </p:nvSpPr>
        <p:spPr bwMode="auto">
          <a:xfrm flipH="1">
            <a:off x="6421411" y="3005142"/>
            <a:ext cx="144463" cy="287337"/>
          </a:xfrm>
          <a:prstGeom prst="line">
            <a:avLst/>
          </a:prstGeom>
          <a:noFill/>
          <a:ln w="19050">
            <a:solidFill>
              <a:schemeClr val="tx1"/>
            </a:solidFill>
            <a:round/>
            <a:headEnd/>
            <a:tailEnd/>
          </a:ln>
        </p:spPr>
        <p:txBody>
          <a:bodyPr/>
          <a:lstStyle/>
          <a:p>
            <a:endParaRPr lang="it-IT"/>
          </a:p>
        </p:txBody>
      </p:sp>
      <p:sp>
        <p:nvSpPr>
          <p:cNvPr id="30746" name="Rectangle 61"/>
          <p:cNvSpPr>
            <a:spLocks noChangeArrowheads="1"/>
          </p:cNvSpPr>
          <p:nvPr/>
        </p:nvSpPr>
        <p:spPr bwMode="auto">
          <a:xfrm>
            <a:off x="4716463" y="3284538"/>
            <a:ext cx="4176712" cy="915987"/>
          </a:xfrm>
          <a:prstGeom prst="rect">
            <a:avLst/>
          </a:prstGeom>
          <a:noFill/>
          <a:ln w="9525" algn="ctr">
            <a:noFill/>
            <a:miter lim="800000"/>
            <a:headEnd/>
            <a:tailEnd/>
          </a:ln>
        </p:spPr>
        <p:txBody>
          <a:bodyPr>
            <a:spAutoFit/>
          </a:bodyPr>
          <a:lstStyle/>
          <a:p>
            <a:r>
              <a:rPr lang="it-IT" b="1" dirty="0">
                <a:latin typeface="Constantia" pitchFamily="18" charset="0"/>
              </a:rPr>
              <a:t>Inverse </a:t>
            </a:r>
            <a:r>
              <a:rPr lang="it-IT" b="1" dirty="0" err="1">
                <a:latin typeface="Constantia" pitchFamily="18" charset="0"/>
              </a:rPr>
              <a:t>Document</a:t>
            </a:r>
            <a:r>
              <a:rPr lang="it-IT" b="1" dirty="0">
                <a:latin typeface="Constantia" pitchFamily="18" charset="0"/>
              </a:rPr>
              <a:t> </a:t>
            </a:r>
            <a:r>
              <a:rPr lang="it-IT" b="1" dirty="0" err="1">
                <a:latin typeface="Constantia" pitchFamily="18" charset="0"/>
              </a:rPr>
              <a:t>Frequency</a:t>
            </a:r>
            <a:r>
              <a:rPr lang="it-IT" b="1" dirty="0">
                <a:latin typeface="Constantia" pitchFamily="18" charset="0"/>
              </a:rPr>
              <a:t>:</a:t>
            </a:r>
          </a:p>
          <a:p>
            <a:r>
              <a:rPr lang="it-IT" dirty="0" err="1">
                <a:latin typeface="Constantia" pitchFamily="18" charset="0"/>
              </a:rPr>
              <a:t>idf</a:t>
            </a:r>
            <a:r>
              <a:rPr lang="it-IT" b="1" baseline="-25000" dirty="0" err="1">
                <a:latin typeface="Constantia" pitchFamily="18" charset="0"/>
              </a:rPr>
              <a:t>i</a:t>
            </a:r>
            <a:r>
              <a:rPr lang="it-IT" b="1" baseline="-25000" dirty="0">
                <a:latin typeface="Constantia" pitchFamily="18" charset="0"/>
              </a:rPr>
              <a:t>  </a:t>
            </a:r>
            <a:r>
              <a:rPr lang="it-IT" dirty="0">
                <a:latin typeface="Constantia" pitchFamily="18" charset="0"/>
              </a:rPr>
              <a:t>= log (numero tabelle </a:t>
            </a:r>
          </a:p>
          <a:p>
            <a:r>
              <a:rPr lang="it-IT" dirty="0">
                <a:latin typeface="Constantia" pitchFamily="18" charset="0"/>
              </a:rPr>
              <a:t>     numero tabelle contenenti termine i)</a:t>
            </a:r>
          </a:p>
        </p:txBody>
      </p:sp>
      <p:sp>
        <p:nvSpPr>
          <p:cNvPr id="30747" name="Line 62"/>
          <p:cNvSpPr>
            <a:spLocks noChangeShapeType="1"/>
          </p:cNvSpPr>
          <p:nvPr/>
        </p:nvSpPr>
        <p:spPr bwMode="auto">
          <a:xfrm>
            <a:off x="2484438" y="4797425"/>
            <a:ext cx="1728787" cy="0"/>
          </a:xfrm>
          <a:prstGeom prst="line">
            <a:avLst/>
          </a:prstGeom>
          <a:noFill/>
          <a:ln w="19050">
            <a:solidFill>
              <a:schemeClr val="tx1"/>
            </a:solidFill>
            <a:round/>
            <a:headEnd/>
            <a:tailEnd/>
          </a:ln>
        </p:spPr>
        <p:txBody>
          <a:bodyPr/>
          <a:lstStyle/>
          <a:p>
            <a:endParaRPr lang="it-IT"/>
          </a:p>
        </p:txBody>
      </p:sp>
      <p:sp>
        <p:nvSpPr>
          <p:cNvPr id="30748" name="Line 63"/>
          <p:cNvSpPr>
            <a:spLocks noChangeShapeType="1"/>
          </p:cNvSpPr>
          <p:nvPr/>
        </p:nvSpPr>
        <p:spPr bwMode="auto">
          <a:xfrm>
            <a:off x="4500563" y="4868863"/>
            <a:ext cx="3816350" cy="0"/>
          </a:xfrm>
          <a:prstGeom prst="line">
            <a:avLst/>
          </a:prstGeom>
          <a:noFill/>
          <a:ln w="19050">
            <a:solidFill>
              <a:schemeClr val="tx1"/>
            </a:solidFill>
            <a:round/>
            <a:headEnd/>
            <a:tailEnd/>
          </a:ln>
        </p:spPr>
        <p:txBody>
          <a:bodyPr/>
          <a:lstStyle/>
          <a:p>
            <a:endParaRPr lang="it-IT"/>
          </a:p>
        </p:txBody>
      </p:sp>
      <p:sp>
        <p:nvSpPr>
          <p:cNvPr id="30749" name="Line 64"/>
          <p:cNvSpPr>
            <a:spLocks noChangeShapeType="1"/>
          </p:cNvSpPr>
          <p:nvPr/>
        </p:nvSpPr>
        <p:spPr bwMode="auto">
          <a:xfrm flipV="1">
            <a:off x="7308850" y="3573463"/>
            <a:ext cx="215900" cy="360362"/>
          </a:xfrm>
          <a:prstGeom prst="line">
            <a:avLst/>
          </a:prstGeom>
          <a:noFill/>
          <a:ln w="19050">
            <a:solidFill>
              <a:schemeClr val="tx1"/>
            </a:solidFill>
            <a:round/>
            <a:headEnd/>
            <a:tailEnd/>
          </a:ln>
        </p:spPr>
        <p:txBody>
          <a:bodyPr/>
          <a:lstStyle/>
          <a:p>
            <a:endParaRPr lang="it-IT"/>
          </a:p>
        </p:txBody>
      </p:sp>
      <p:sp>
        <p:nvSpPr>
          <p:cNvPr id="30750" name="Rectangle 65"/>
          <p:cNvSpPr>
            <a:spLocks noChangeArrowheads="1"/>
          </p:cNvSpPr>
          <p:nvPr/>
        </p:nvSpPr>
        <p:spPr bwMode="auto">
          <a:xfrm>
            <a:off x="323850" y="5661025"/>
            <a:ext cx="8424863" cy="822325"/>
          </a:xfrm>
          <a:prstGeom prst="rect">
            <a:avLst/>
          </a:prstGeom>
          <a:noFill/>
          <a:ln w="9525" algn="ctr">
            <a:noFill/>
            <a:miter lim="800000"/>
            <a:headEnd/>
            <a:tailEnd/>
          </a:ln>
        </p:spPr>
        <p:txBody>
          <a:bodyPr>
            <a:spAutoFit/>
          </a:bodyPr>
          <a:lstStyle/>
          <a:p>
            <a:r>
              <a:rPr lang="it-IT" sz="2400" dirty="0">
                <a:latin typeface="Constantia" pitchFamily="18" charset="0"/>
              </a:rPr>
              <a:t>Per tabelle anche aventi lo stesso schema, ma nessun termine in comune la </a:t>
            </a:r>
            <a:r>
              <a:rPr lang="it-IT" sz="2400" dirty="0" err="1">
                <a:latin typeface="Constantia" pitchFamily="18" charset="0"/>
              </a:rPr>
              <a:t>similarity</a:t>
            </a:r>
            <a:r>
              <a:rPr lang="it-IT" sz="2400" dirty="0">
                <a:latin typeface="Constantia" pitchFamily="18" charset="0"/>
              </a:rPr>
              <a:t> </a:t>
            </a:r>
            <a:r>
              <a:rPr lang="it-IT" sz="2400" dirty="0" err="1">
                <a:latin typeface="Constantia" pitchFamily="18" charset="0"/>
              </a:rPr>
              <a:t>distance</a:t>
            </a:r>
            <a:r>
              <a:rPr lang="it-IT" sz="2400" dirty="0">
                <a:latin typeface="Constantia" pitchFamily="18" charset="0"/>
              </a:rPr>
              <a:t> è nulla </a:t>
            </a:r>
            <a:r>
              <a:rPr lang="it-IT" sz="2400" dirty="0">
                <a:latin typeface="Constantia" pitchFamily="18" charset="0"/>
                <a:sym typeface="Wingdings" pitchFamily="2" charset="2"/>
              </a:rPr>
              <a:t></a:t>
            </a:r>
            <a:endParaRPr lang="it-IT" sz="2400" dirty="0">
              <a:latin typeface="Constant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43"/>
                                        </p:tgtEl>
                                        <p:attrNameLst>
                                          <p:attrName>style.visibility</p:attrName>
                                        </p:attrNameLst>
                                      </p:cBhvr>
                                      <p:to>
                                        <p:strVal val="visible"/>
                                      </p:to>
                                    </p:set>
                                    <p:animEffect transition="in" filter="fade">
                                      <p:cBhvr>
                                        <p:cTn id="7" dur="2000"/>
                                        <p:tgtEl>
                                          <p:spTgt spid="123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738"/>
                                        </p:tgtEl>
                                        <p:attrNameLst>
                                          <p:attrName>style.visibility</p:attrName>
                                        </p:attrNameLst>
                                      </p:cBhvr>
                                      <p:to>
                                        <p:strVal val="visible"/>
                                      </p:to>
                                    </p:set>
                                    <p:animEffect transition="in" filter="fade">
                                      <p:cBhvr>
                                        <p:cTn id="10" dur="2000"/>
                                        <p:tgtEl>
                                          <p:spTgt spid="3073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739"/>
                                        </p:tgtEl>
                                        <p:attrNameLst>
                                          <p:attrName>style.visibility</p:attrName>
                                        </p:attrNameLst>
                                      </p:cBhvr>
                                      <p:to>
                                        <p:strVal val="visible"/>
                                      </p:to>
                                    </p:set>
                                    <p:animEffect transition="in" filter="fade">
                                      <p:cBhvr>
                                        <p:cTn id="13" dur="2000"/>
                                        <p:tgtEl>
                                          <p:spTgt spid="3073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740"/>
                                        </p:tgtEl>
                                        <p:attrNameLst>
                                          <p:attrName>style.visibility</p:attrName>
                                        </p:attrNameLst>
                                      </p:cBhvr>
                                      <p:to>
                                        <p:strVal val="visible"/>
                                      </p:to>
                                    </p:set>
                                    <p:animEffect transition="in" filter="fade">
                                      <p:cBhvr>
                                        <p:cTn id="16" dur="2000"/>
                                        <p:tgtEl>
                                          <p:spTgt spid="3074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741"/>
                                        </p:tgtEl>
                                        <p:attrNameLst>
                                          <p:attrName>style.visibility</p:attrName>
                                        </p:attrNameLst>
                                      </p:cBhvr>
                                      <p:to>
                                        <p:strVal val="visible"/>
                                      </p:to>
                                    </p:set>
                                    <p:animEffect transition="in" filter="fade">
                                      <p:cBhvr>
                                        <p:cTn id="19" dur="2000"/>
                                        <p:tgtEl>
                                          <p:spTgt spid="3074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0742"/>
                                        </p:tgtEl>
                                        <p:attrNameLst>
                                          <p:attrName>style.visibility</p:attrName>
                                        </p:attrNameLst>
                                      </p:cBhvr>
                                      <p:to>
                                        <p:strVal val="visible"/>
                                      </p:to>
                                    </p:set>
                                    <p:animEffect transition="in" filter="fade">
                                      <p:cBhvr>
                                        <p:cTn id="22" dur="2000"/>
                                        <p:tgtEl>
                                          <p:spTgt spid="3074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0743"/>
                                        </p:tgtEl>
                                        <p:attrNameLst>
                                          <p:attrName>style.visibility</p:attrName>
                                        </p:attrNameLst>
                                      </p:cBhvr>
                                      <p:to>
                                        <p:strVal val="visible"/>
                                      </p:to>
                                    </p:set>
                                    <p:animEffect transition="in" filter="blinds(horizontal)">
                                      <p:cBhvr>
                                        <p:cTn id="27" dur="500"/>
                                        <p:tgtEl>
                                          <p:spTgt spid="3074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0744"/>
                                        </p:tgtEl>
                                        <p:attrNameLst>
                                          <p:attrName>style.visibility</p:attrName>
                                        </p:attrNameLst>
                                      </p:cBhvr>
                                      <p:to>
                                        <p:strVal val="visible"/>
                                      </p:to>
                                    </p:set>
                                    <p:animEffect transition="in" filter="fade">
                                      <p:cBhvr>
                                        <p:cTn id="32" dur="2000"/>
                                        <p:tgtEl>
                                          <p:spTgt spid="3074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0745"/>
                                        </p:tgtEl>
                                        <p:attrNameLst>
                                          <p:attrName>style.visibility</p:attrName>
                                        </p:attrNameLst>
                                      </p:cBhvr>
                                      <p:to>
                                        <p:strVal val="visible"/>
                                      </p:to>
                                    </p:set>
                                    <p:animEffect transition="in" filter="fade">
                                      <p:cBhvr>
                                        <p:cTn id="35" dur="2000"/>
                                        <p:tgtEl>
                                          <p:spTgt spid="3074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0746"/>
                                        </p:tgtEl>
                                        <p:attrNameLst>
                                          <p:attrName>style.visibility</p:attrName>
                                        </p:attrNameLst>
                                      </p:cBhvr>
                                      <p:to>
                                        <p:strVal val="visible"/>
                                      </p:to>
                                    </p:set>
                                    <p:animEffect transition="in" filter="fade">
                                      <p:cBhvr>
                                        <p:cTn id="40" dur="2000"/>
                                        <p:tgtEl>
                                          <p:spTgt spid="3074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0749"/>
                                        </p:tgtEl>
                                        <p:attrNameLst>
                                          <p:attrName>style.visibility</p:attrName>
                                        </p:attrNameLst>
                                      </p:cBhvr>
                                      <p:to>
                                        <p:strVal val="visible"/>
                                      </p:to>
                                    </p:set>
                                    <p:animEffect transition="in" filter="fade">
                                      <p:cBhvr>
                                        <p:cTn id="43" dur="2000"/>
                                        <p:tgtEl>
                                          <p:spTgt spid="30749"/>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0722"/>
                                        </p:tgtEl>
                                        <p:attrNameLst>
                                          <p:attrName>style.visibility</p:attrName>
                                        </p:attrNameLst>
                                      </p:cBhvr>
                                      <p:to>
                                        <p:strVal val="visible"/>
                                      </p:to>
                                    </p:set>
                                    <p:anim calcmode="lin" valueType="num">
                                      <p:cBhvr additive="base">
                                        <p:cTn id="48" dur="500" fill="hold"/>
                                        <p:tgtEl>
                                          <p:spTgt spid="30722"/>
                                        </p:tgtEl>
                                        <p:attrNameLst>
                                          <p:attrName>ppt_x</p:attrName>
                                        </p:attrNameLst>
                                      </p:cBhvr>
                                      <p:tavLst>
                                        <p:tav tm="0">
                                          <p:val>
                                            <p:strVal val="#ppt_x"/>
                                          </p:val>
                                        </p:tav>
                                        <p:tav tm="100000">
                                          <p:val>
                                            <p:strVal val="#ppt_x"/>
                                          </p:val>
                                        </p:tav>
                                      </p:tavLst>
                                    </p:anim>
                                    <p:anim calcmode="lin" valueType="num">
                                      <p:cBhvr additive="base">
                                        <p:cTn id="49" dur="500" fill="hold"/>
                                        <p:tgtEl>
                                          <p:spTgt spid="30722"/>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30748"/>
                                        </p:tgtEl>
                                        <p:attrNameLst>
                                          <p:attrName>style.visibility</p:attrName>
                                        </p:attrNameLst>
                                      </p:cBhvr>
                                      <p:to>
                                        <p:strVal val="visible"/>
                                      </p:to>
                                    </p:set>
                                    <p:anim calcmode="lin" valueType="num">
                                      <p:cBhvr additive="base">
                                        <p:cTn id="52" dur="500" fill="hold"/>
                                        <p:tgtEl>
                                          <p:spTgt spid="30748"/>
                                        </p:tgtEl>
                                        <p:attrNameLst>
                                          <p:attrName>ppt_x</p:attrName>
                                        </p:attrNameLst>
                                      </p:cBhvr>
                                      <p:tavLst>
                                        <p:tav tm="0">
                                          <p:val>
                                            <p:strVal val="#ppt_x"/>
                                          </p:val>
                                        </p:tav>
                                        <p:tav tm="100000">
                                          <p:val>
                                            <p:strVal val="#ppt_x"/>
                                          </p:val>
                                        </p:tav>
                                      </p:tavLst>
                                    </p:anim>
                                    <p:anim calcmode="lin" valueType="num">
                                      <p:cBhvr additive="base">
                                        <p:cTn id="53" dur="500" fill="hold"/>
                                        <p:tgtEl>
                                          <p:spTgt spid="30748"/>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30747"/>
                                        </p:tgtEl>
                                        <p:attrNameLst>
                                          <p:attrName>style.visibility</p:attrName>
                                        </p:attrNameLst>
                                      </p:cBhvr>
                                      <p:to>
                                        <p:strVal val="visible"/>
                                      </p:to>
                                    </p:set>
                                    <p:anim calcmode="lin" valueType="num">
                                      <p:cBhvr additive="base">
                                        <p:cTn id="56" dur="500" fill="hold"/>
                                        <p:tgtEl>
                                          <p:spTgt spid="30747"/>
                                        </p:tgtEl>
                                        <p:attrNameLst>
                                          <p:attrName>ppt_x</p:attrName>
                                        </p:attrNameLst>
                                      </p:cBhvr>
                                      <p:tavLst>
                                        <p:tav tm="0">
                                          <p:val>
                                            <p:strVal val="#ppt_x"/>
                                          </p:val>
                                        </p:tav>
                                        <p:tav tm="100000">
                                          <p:val>
                                            <p:strVal val="#ppt_x"/>
                                          </p:val>
                                        </p:tav>
                                      </p:tavLst>
                                    </p:anim>
                                    <p:anim calcmode="lin" valueType="num">
                                      <p:cBhvr additive="base">
                                        <p:cTn id="57" dur="500" fill="hold"/>
                                        <p:tgtEl>
                                          <p:spTgt spid="30747"/>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0750"/>
                                        </p:tgtEl>
                                        <p:attrNameLst>
                                          <p:attrName>style.visibility</p:attrName>
                                        </p:attrNameLst>
                                      </p:cBhvr>
                                      <p:to>
                                        <p:strVal val="visible"/>
                                      </p:to>
                                    </p:set>
                                    <p:animEffect transition="in" filter="fade">
                                      <p:cBhvr>
                                        <p:cTn id="62" dur="1000"/>
                                        <p:tgtEl>
                                          <p:spTgt spid="307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38" grpId="0"/>
      <p:bldP spid="30739" grpId="0"/>
      <p:bldP spid="30740" grpId="0"/>
      <p:bldP spid="30741" grpId="0"/>
      <p:bldP spid="30742" grpId="0"/>
      <p:bldP spid="30743" grpId="0"/>
      <p:bldP spid="30744" grpId="0"/>
      <p:bldP spid="30745" grpId="0" animBg="1"/>
      <p:bldP spid="30746" grpId="0"/>
      <p:bldP spid="30747" grpId="0" animBg="1"/>
      <p:bldP spid="30748" grpId="0" animBg="1"/>
      <p:bldP spid="30749" grpId="0" animBg="1"/>
      <p:bldP spid="3075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olo 1"/>
          <p:cNvSpPr>
            <a:spLocks noGrp="1"/>
          </p:cNvSpPr>
          <p:nvPr>
            <p:ph type="title"/>
          </p:nvPr>
        </p:nvSpPr>
        <p:spPr>
          <a:xfrm>
            <a:off x="500063" y="142875"/>
            <a:ext cx="8229600" cy="776288"/>
          </a:xfrm>
        </p:spPr>
        <p:txBody>
          <a:bodyPr>
            <a:normAutofit fontScale="90000"/>
          </a:bodyPr>
          <a:lstStyle/>
          <a:p>
            <a:pPr eaLnBrk="1" fontAlgn="auto" hangingPunct="1">
              <a:spcAft>
                <a:spcPts val="0"/>
              </a:spcAft>
              <a:defRPr/>
            </a:pPr>
            <a:r>
              <a:rPr lang="it-IT" dirty="0" smtClean="0"/>
              <a:t>SEARCH - </a:t>
            </a:r>
            <a:r>
              <a:rPr lang="it-IT" i="1" dirty="0" err="1" smtClean="0">
                <a:effectLst>
                  <a:outerShdw blurRad="38100" dist="38100" dir="2700000" algn="tl">
                    <a:srgbClr val="000000">
                      <a:alpha val="43137"/>
                    </a:srgbClr>
                  </a:outerShdw>
                </a:effectLst>
              </a:rPr>
              <a:t>SizeCluster</a:t>
            </a:r>
            <a:endParaRPr lang="it-IT" i="1" dirty="0">
              <a:effectLst>
                <a:outerShdw blurRad="38100" dist="38100" dir="2700000" algn="tl">
                  <a:srgbClr val="000000">
                    <a:alpha val="43137"/>
                  </a:srgbClr>
                </a:outerShdw>
              </a:effectLst>
            </a:endParaRPr>
          </a:p>
        </p:txBody>
      </p:sp>
      <p:sp>
        <p:nvSpPr>
          <p:cNvPr id="32770" name="Rectangle 7"/>
          <p:cNvSpPr>
            <a:spLocks noGrp="1" noChangeArrowheads="1"/>
          </p:cNvSpPr>
          <p:nvPr>
            <p:ph type="body" sz="half" idx="1"/>
          </p:nvPr>
        </p:nvSpPr>
        <p:spPr>
          <a:xfrm>
            <a:off x="395288" y="1700213"/>
            <a:ext cx="8147050" cy="1397000"/>
          </a:xfrm>
        </p:spPr>
        <p:txBody>
          <a:bodyPr/>
          <a:lstStyle/>
          <a:p>
            <a:pPr eaLnBrk="1" hangingPunct="1">
              <a:lnSpc>
                <a:spcPct val="90000"/>
              </a:lnSpc>
              <a:buFontTx/>
              <a:buNone/>
            </a:pPr>
            <a:r>
              <a:rPr lang="it-IT" sz="2800" dirty="0" err="1" smtClean="0">
                <a:effectLst>
                  <a:outerShdw blurRad="38100" dist="38100" dir="2700000" algn="tl">
                    <a:srgbClr val="000000">
                      <a:alpha val="43137"/>
                    </a:srgbClr>
                  </a:outerShdw>
                </a:effectLst>
              </a:rPr>
              <a:t>SizeCluster</a:t>
            </a:r>
            <a:r>
              <a:rPr lang="it-IT" sz="2800" dirty="0" smtClean="0"/>
              <a:t>: </a:t>
            </a:r>
            <a:r>
              <a:rPr lang="it-IT" sz="2200" dirty="0" smtClean="0"/>
              <a:t>calcola un </a:t>
            </a:r>
            <a:r>
              <a:rPr lang="it-IT" sz="2200" dirty="0" err="1" smtClean="0"/>
              <a:t>similarity</a:t>
            </a:r>
            <a:r>
              <a:rPr lang="it-IT" sz="2200" dirty="0" smtClean="0"/>
              <a:t> score fra colonne che valuta la differenza fra le lunghezze medie delle loro stringhe. La distanza di similarità fra tabelle è la somma dei punteggi del miglior match fra colonne.</a:t>
            </a:r>
          </a:p>
        </p:txBody>
      </p:sp>
      <p:graphicFrame>
        <p:nvGraphicFramePr>
          <p:cNvPr id="14363" name="Group 27"/>
          <p:cNvGraphicFramePr>
            <a:graphicFrameLocks noGrp="1"/>
          </p:cNvGraphicFramePr>
          <p:nvPr>
            <p:ph sz="half" idx="2"/>
          </p:nvPr>
        </p:nvGraphicFramePr>
        <p:xfrm>
          <a:off x="3419475" y="3429000"/>
          <a:ext cx="1152525" cy="1789113"/>
        </p:xfrm>
        <a:graphic>
          <a:graphicData uri="http://schemas.openxmlformats.org/drawingml/2006/table">
            <a:tbl>
              <a:tblPr/>
              <a:tblGrid>
                <a:gridCol w="576263"/>
                <a:gridCol w="576262"/>
              </a:tblGrid>
              <a:tr h="596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595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596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32785" name="Rectangle 5"/>
          <p:cNvSpPr>
            <a:spLocks noChangeArrowheads="1"/>
          </p:cNvSpPr>
          <p:nvPr/>
        </p:nvSpPr>
        <p:spPr bwMode="auto">
          <a:xfrm>
            <a:off x="323850" y="981075"/>
            <a:ext cx="8424863" cy="719138"/>
          </a:xfrm>
          <a:prstGeom prst="rect">
            <a:avLst/>
          </a:prstGeom>
          <a:noFill/>
          <a:ln w="9525">
            <a:noFill/>
            <a:miter lim="800000"/>
            <a:headEnd/>
            <a:tailEnd/>
          </a:ln>
        </p:spPr>
        <p:txBody>
          <a:bodyPr/>
          <a:lstStyle/>
          <a:p>
            <a:pPr marL="342900" indent="-342900">
              <a:lnSpc>
                <a:spcPct val="80000"/>
              </a:lnSpc>
              <a:spcBef>
                <a:spcPct val="20000"/>
              </a:spcBef>
            </a:pPr>
            <a:r>
              <a:rPr lang="it-IT" sz="2400">
                <a:latin typeface="Constantia" pitchFamily="18" charset="0"/>
              </a:rPr>
              <a:t>Un diverso approccio: </a:t>
            </a:r>
            <a:r>
              <a:rPr lang="it-IT" sz="2400" u="sng">
                <a:latin typeface="Constantia" pitchFamily="18" charset="0"/>
              </a:rPr>
              <a:t>stringhe dello stesso tipo avranno lunghezza simile.</a:t>
            </a:r>
          </a:p>
        </p:txBody>
      </p:sp>
      <p:graphicFrame>
        <p:nvGraphicFramePr>
          <p:cNvPr id="14379" name="Group 43"/>
          <p:cNvGraphicFramePr>
            <a:graphicFrameLocks noGrp="1"/>
          </p:cNvGraphicFramePr>
          <p:nvPr/>
        </p:nvGraphicFramePr>
        <p:xfrm>
          <a:off x="1692275" y="3429000"/>
          <a:ext cx="1152525" cy="1789113"/>
        </p:xfrm>
        <a:graphic>
          <a:graphicData uri="http://schemas.openxmlformats.org/drawingml/2006/table">
            <a:tbl>
              <a:tblPr/>
              <a:tblGrid>
                <a:gridCol w="576263"/>
                <a:gridCol w="576262"/>
              </a:tblGrid>
              <a:tr h="596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595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596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32800" name="Rectangle 57"/>
          <p:cNvSpPr>
            <a:spLocks noChangeArrowheads="1"/>
          </p:cNvSpPr>
          <p:nvPr/>
        </p:nvSpPr>
        <p:spPr bwMode="auto">
          <a:xfrm>
            <a:off x="1835150" y="3068638"/>
            <a:ext cx="311150" cy="366712"/>
          </a:xfrm>
          <a:prstGeom prst="rect">
            <a:avLst/>
          </a:prstGeom>
          <a:noFill/>
          <a:ln w="9525" algn="ctr">
            <a:noFill/>
            <a:miter lim="800000"/>
            <a:headEnd/>
            <a:tailEnd/>
          </a:ln>
        </p:spPr>
        <p:txBody>
          <a:bodyPr wrap="none">
            <a:spAutoFit/>
          </a:bodyPr>
          <a:lstStyle/>
          <a:p>
            <a:r>
              <a:rPr lang="it-IT">
                <a:latin typeface="Constantia" pitchFamily="18" charset="0"/>
              </a:rPr>
              <a:t>a</a:t>
            </a:r>
          </a:p>
        </p:txBody>
      </p:sp>
      <p:sp>
        <p:nvSpPr>
          <p:cNvPr id="32801" name="Rectangle 58"/>
          <p:cNvSpPr>
            <a:spLocks noChangeArrowheads="1"/>
          </p:cNvSpPr>
          <p:nvPr/>
        </p:nvSpPr>
        <p:spPr bwMode="auto">
          <a:xfrm>
            <a:off x="2339975" y="3068638"/>
            <a:ext cx="311150" cy="366712"/>
          </a:xfrm>
          <a:prstGeom prst="rect">
            <a:avLst/>
          </a:prstGeom>
          <a:noFill/>
          <a:ln w="9525" algn="ctr">
            <a:noFill/>
            <a:miter lim="800000"/>
            <a:headEnd/>
            <a:tailEnd/>
          </a:ln>
        </p:spPr>
        <p:txBody>
          <a:bodyPr wrap="none">
            <a:spAutoFit/>
          </a:bodyPr>
          <a:lstStyle/>
          <a:p>
            <a:r>
              <a:rPr lang="it-IT">
                <a:latin typeface="Constantia" pitchFamily="18" charset="0"/>
              </a:rPr>
              <a:t>b</a:t>
            </a:r>
          </a:p>
        </p:txBody>
      </p:sp>
      <p:sp>
        <p:nvSpPr>
          <p:cNvPr id="32802" name="Rectangle 59"/>
          <p:cNvSpPr>
            <a:spLocks noChangeArrowheads="1"/>
          </p:cNvSpPr>
          <p:nvPr/>
        </p:nvSpPr>
        <p:spPr bwMode="auto">
          <a:xfrm>
            <a:off x="3562350" y="3068638"/>
            <a:ext cx="336550" cy="366712"/>
          </a:xfrm>
          <a:prstGeom prst="rect">
            <a:avLst/>
          </a:prstGeom>
          <a:noFill/>
          <a:ln w="9525" algn="ctr">
            <a:noFill/>
            <a:miter lim="800000"/>
            <a:headEnd/>
            <a:tailEnd/>
          </a:ln>
        </p:spPr>
        <p:txBody>
          <a:bodyPr wrap="none">
            <a:spAutoFit/>
          </a:bodyPr>
          <a:lstStyle/>
          <a:p>
            <a:r>
              <a:rPr lang="it-IT">
                <a:latin typeface="Constantia" pitchFamily="18" charset="0"/>
              </a:rPr>
              <a:t>A</a:t>
            </a:r>
          </a:p>
        </p:txBody>
      </p:sp>
      <p:sp>
        <p:nvSpPr>
          <p:cNvPr id="32803" name="Rectangle 60"/>
          <p:cNvSpPr>
            <a:spLocks noChangeArrowheads="1"/>
          </p:cNvSpPr>
          <p:nvPr/>
        </p:nvSpPr>
        <p:spPr bwMode="auto">
          <a:xfrm>
            <a:off x="4138613" y="3068638"/>
            <a:ext cx="336550" cy="366712"/>
          </a:xfrm>
          <a:prstGeom prst="rect">
            <a:avLst/>
          </a:prstGeom>
          <a:noFill/>
          <a:ln w="9525" algn="ctr">
            <a:noFill/>
            <a:miter lim="800000"/>
            <a:headEnd/>
            <a:tailEnd/>
          </a:ln>
        </p:spPr>
        <p:txBody>
          <a:bodyPr wrap="none">
            <a:spAutoFit/>
          </a:bodyPr>
          <a:lstStyle/>
          <a:p>
            <a:r>
              <a:rPr lang="it-IT">
                <a:latin typeface="Constantia" pitchFamily="18" charset="0"/>
              </a:rPr>
              <a:t>B</a:t>
            </a:r>
          </a:p>
        </p:txBody>
      </p:sp>
      <p:sp>
        <p:nvSpPr>
          <p:cNvPr id="32804" name="Rectangle 61"/>
          <p:cNvSpPr>
            <a:spLocks noChangeArrowheads="1"/>
          </p:cNvSpPr>
          <p:nvPr/>
        </p:nvSpPr>
        <p:spPr bwMode="auto">
          <a:xfrm>
            <a:off x="179388" y="3068638"/>
            <a:ext cx="1163637" cy="366712"/>
          </a:xfrm>
          <a:prstGeom prst="rect">
            <a:avLst/>
          </a:prstGeom>
          <a:noFill/>
          <a:ln w="9525" algn="ctr">
            <a:noFill/>
            <a:miter lim="800000"/>
            <a:headEnd/>
            <a:tailEnd/>
          </a:ln>
        </p:spPr>
        <p:txBody>
          <a:bodyPr>
            <a:spAutoFit/>
          </a:bodyPr>
          <a:lstStyle/>
          <a:p>
            <a:r>
              <a:rPr lang="it-IT">
                <a:latin typeface="Constantia" pitchFamily="18" charset="0"/>
              </a:rPr>
              <a:t>colonne</a:t>
            </a:r>
          </a:p>
        </p:txBody>
      </p:sp>
      <p:sp>
        <p:nvSpPr>
          <p:cNvPr id="32805" name="Line 63"/>
          <p:cNvSpPr>
            <a:spLocks noChangeShapeType="1"/>
          </p:cNvSpPr>
          <p:nvPr/>
        </p:nvSpPr>
        <p:spPr bwMode="auto">
          <a:xfrm>
            <a:off x="1187450" y="3284538"/>
            <a:ext cx="288925" cy="0"/>
          </a:xfrm>
          <a:prstGeom prst="line">
            <a:avLst/>
          </a:prstGeom>
          <a:noFill/>
          <a:ln w="19050">
            <a:solidFill>
              <a:schemeClr val="tx1"/>
            </a:solidFill>
            <a:round/>
            <a:headEnd/>
            <a:tailEnd type="triangle" w="med" len="med"/>
          </a:ln>
        </p:spPr>
        <p:txBody>
          <a:bodyPr/>
          <a:lstStyle/>
          <a:p>
            <a:endParaRPr lang="it-IT"/>
          </a:p>
        </p:txBody>
      </p:sp>
      <p:sp>
        <p:nvSpPr>
          <p:cNvPr id="32806" name="Rectangle 64"/>
          <p:cNvSpPr>
            <a:spLocks noChangeArrowheads="1"/>
          </p:cNvSpPr>
          <p:nvPr/>
        </p:nvSpPr>
        <p:spPr bwMode="auto">
          <a:xfrm>
            <a:off x="1187450" y="3500438"/>
            <a:ext cx="450850" cy="366712"/>
          </a:xfrm>
          <a:prstGeom prst="rect">
            <a:avLst/>
          </a:prstGeom>
          <a:noFill/>
          <a:ln w="9525" algn="ctr">
            <a:noFill/>
            <a:miter lim="800000"/>
            <a:headEnd/>
            <a:tailEnd/>
          </a:ln>
        </p:spPr>
        <p:txBody>
          <a:bodyPr wrap="none">
            <a:spAutoFit/>
          </a:bodyPr>
          <a:lstStyle/>
          <a:p>
            <a:r>
              <a:rPr lang="it-IT">
                <a:latin typeface="Constantia" pitchFamily="18" charset="0"/>
              </a:rPr>
              <a:t>T1</a:t>
            </a:r>
          </a:p>
        </p:txBody>
      </p:sp>
      <p:sp>
        <p:nvSpPr>
          <p:cNvPr id="32807" name="Rectangle 65"/>
          <p:cNvSpPr>
            <a:spLocks noChangeArrowheads="1"/>
          </p:cNvSpPr>
          <p:nvPr/>
        </p:nvSpPr>
        <p:spPr bwMode="auto">
          <a:xfrm>
            <a:off x="2916238" y="3500438"/>
            <a:ext cx="450850" cy="366712"/>
          </a:xfrm>
          <a:prstGeom prst="rect">
            <a:avLst/>
          </a:prstGeom>
          <a:noFill/>
          <a:ln w="9525" algn="ctr">
            <a:noFill/>
            <a:miter lim="800000"/>
            <a:headEnd/>
            <a:tailEnd/>
          </a:ln>
        </p:spPr>
        <p:txBody>
          <a:bodyPr wrap="none">
            <a:spAutoFit/>
          </a:bodyPr>
          <a:lstStyle/>
          <a:p>
            <a:r>
              <a:rPr lang="it-IT">
                <a:latin typeface="Constantia" pitchFamily="18" charset="0"/>
              </a:rPr>
              <a:t>T2</a:t>
            </a:r>
          </a:p>
        </p:txBody>
      </p:sp>
      <p:sp>
        <p:nvSpPr>
          <p:cNvPr id="32808" name="Rectangle 66"/>
          <p:cNvSpPr>
            <a:spLocks noChangeArrowheads="1"/>
          </p:cNvSpPr>
          <p:nvPr/>
        </p:nvSpPr>
        <p:spPr bwMode="auto">
          <a:xfrm>
            <a:off x="1692275" y="5229225"/>
            <a:ext cx="501650" cy="366713"/>
          </a:xfrm>
          <a:prstGeom prst="rect">
            <a:avLst/>
          </a:prstGeom>
          <a:noFill/>
          <a:ln w="9525" algn="ctr">
            <a:noFill/>
            <a:miter lim="800000"/>
            <a:headEnd/>
            <a:tailEnd/>
          </a:ln>
        </p:spPr>
        <p:txBody>
          <a:bodyPr wrap="none">
            <a:spAutoFit/>
          </a:bodyPr>
          <a:lstStyle/>
          <a:p>
            <a:r>
              <a:rPr lang="it-IT">
                <a:latin typeface="Constantia" pitchFamily="18" charset="0"/>
              </a:rPr>
              <a:t>ma</a:t>
            </a:r>
          </a:p>
        </p:txBody>
      </p:sp>
      <p:sp>
        <p:nvSpPr>
          <p:cNvPr id="32809" name="Rectangle 67"/>
          <p:cNvSpPr>
            <a:spLocks noChangeArrowheads="1"/>
          </p:cNvSpPr>
          <p:nvPr/>
        </p:nvSpPr>
        <p:spPr bwMode="auto">
          <a:xfrm>
            <a:off x="2339975" y="5229225"/>
            <a:ext cx="501650" cy="366713"/>
          </a:xfrm>
          <a:prstGeom prst="rect">
            <a:avLst/>
          </a:prstGeom>
          <a:noFill/>
          <a:ln w="9525" algn="ctr">
            <a:noFill/>
            <a:miter lim="800000"/>
            <a:headEnd/>
            <a:tailEnd/>
          </a:ln>
        </p:spPr>
        <p:txBody>
          <a:bodyPr wrap="none">
            <a:spAutoFit/>
          </a:bodyPr>
          <a:lstStyle/>
          <a:p>
            <a:r>
              <a:rPr lang="it-IT">
                <a:latin typeface="Constantia" pitchFamily="18" charset="0"/>
              </a:rPr>
              <a:t>mb</a:t>
            </a:r>
          </a:p>
        </p:txBody>
      </p:sp>
      <p:sp>
        <p:nvSpPr>
          <p:cNvPr id="32810" name="Rectangle 68"/>
          <p:cNvSpPr>
            <a:spLocks noChangeArrowheads="1"/>
          </p:cNvSpPr>
          <p:nvPr/>
        </p:nvSpPr>
        <p:spPr bwMode="auto">
          <a:xfrm>
            <a:off x="3384550" y="5229225"/>
            <a:ext cx="527050" cy="366713"/>
          </a:xfrm>
          <a:prstGeom prst="rect">
            <a:avLst/>
          </a:prstGeom>
          <a:noFill/>
          <a:ln w="9525" algn="ctr">
            <a:noFill/>
            <a:miter lim="800000"/>
            <a:headEnd/>
            <a:tailEnd/>
          </a:ln>
        </p:spPr>
        <p:txBody>
          <a:bodyPr wrap="none">
            <a:spAutoFit/>
          </a:bodyPr>
          <a:lstStyle/>
          <a:p>
            <a:r>
              <a:rPr lang="it-IT">
                <a:latin typeface="Constantia" pitchFamily="18" charset="0"/>
              </a:rPr>
              <a:t>mA</a:t>
            </a:r>
          </a:p>
        </p:txBody>
      </p:sp>
      <p:sp>
        <p:nvSpPr>
          <p:cNvPr id="32811" name="Rectangle 69"/>
          <p:cNvSpPr>
            <a:spLocks noChangeArrowheads="1"/>
          </p:cNvSpPr>
          <p:nvPr/>
        </p:nvSpPr>
        <p:spPr bwMode="auto">
          <a:xfrm>
            <a:off x="4054475" y="5229225"/>
            <a:ext cx="527050" cy="366713"/>
          </a:xfrm>
          <a:prstGeom prst="rect">
            <a:avLst/>
          </a:prstGeom>
          <a:noFill/>
          <a:ln w="9525" algn="ctr">
            <a:noFill/>
            <a:miter lim="800000"/>
            <a:headEnd/>
            <a:tailEnd/>
          </a:ln>
        </p:spPr>
        <p:txBody>
          <a:bodyPr wrap="none">
            <a:spAutoFit/>
          </a:bodyPr>
          <a:lstStyle/>
          <a:p>
            <a:r>
              <a:rPr lang="it-IT">
                <a:latin typeface="Constantia" pitchFamily="18" charset="0"/>
              </a:rPr>
              <a:t>mB</a:t>
            </a:r>
          </a:p>
        </p:txBody>
      </p:sp>
      <p:sp>
        <p:nvSpPr>
          <p:cNvPr id="32812" name="Rectangle 70"/>
          <p:cNvSpPr>
            <a:spLocks noChangeArrowheads="1"/>
          </p:cNvSpPr>
          <p:nvPr/>
        </p:nvSpPr>
        <p:spPr bwMode="auto">
          <a:xfrm>
            <a:off x="179388" y="4652963"/>
            <a:ext cx="1293812" cy="915987"/>
          </a:xfrm>
          <a:prstGeom prst="rect">
            <a:avLst/>
          </a:prstGeom>
          <a:noFill/>
          <a:ln w="9525" algn="ctr">
            <a:noFill/>
            <a:miter lim="800000"/>
            <a:headEnd/>
            <a:tailEnd/>
          </a:ln>
        </p:spPr>
        <p:txBody>
          <a:bodyPr>
            <a:spAutoFit/>
          </a:bodyPr>
          <a:lstStyle/>
          <a:p>
            <a:r>
              <a:rPr lang="it-IT">
                <a:latin typeface="Constantia" pitchFamily="18" charset="0"/>
              </a:rPr>
              <a:t>lunghezza</a:t>
            </a:r>
          </a:p>
          <a:p>
            <a:r>
              <a:rPr lang="it-IT">
                <a:latin typeface="Constantia" pitchFamily="18" charset="0"/>
              </a:rPr>
              <a:t>media</a:t>
            </a:r>
          </a:p>
          <a:p>
            <a:r>
              <a:rPr lang="it-IT">
                <a:latin typeface="Constantia" pitchFamily="18" charset="0"/>
              </a:rPr>
              <a:t>stringhe</a:t>
            </a:r>
          </a:p>
        </p:txBody>
      </p:sp>
      <p:sp>
        <p:nvSpPr>
          <p:cNvPr id="32813" name="Line 72"/>
          <p:cNvSpPr>
            <a:spLocks noChangeShapeType="1"/>
          </p:cNvSpPr>
          <p:nvPr/>
        </p:nvSpPr>
        <p:spPr bwMode="auto">
          <a:xfrm>
            <a:off x="1187450" y="5445125"/>
            <a:ext cx="288925" cy="0"/>
          </a:xfrm>
          <a:prstGeom prst="line">
            <a:avLst/>
          </a:prstGeom>
          <a:noFill/>
          <a:ln w="19050">
            <a:solidFill>
              <a:schemeClr val="tx1"/>
            </a:solidFill>
            <a:round/>
            <a:headEnd/>
            <a:tailEnd type="triangle" w="med" len="med"/>
          </a:ln>
        </p:spPr>
        <p:txBody>
          <a:bodyPr/>
          <a:lstStyle/>
          <a:p>
            <a:endParaRPr lang="it-IT"/>
          </a:p>
        </p:txBody>
      </p:sp>
      <p:sp>
        <p:nvSpPr>
          <p:cNvPr id="32814" name="Rectangle 75"/>
          <p:cNvSpPr>
            <a:spLocks noChangeArrowheads="1"/>
          </p:cNvSpPr>
          <p:nvPr/>
        </p:nvSpPr>
        <p:spPr bwMode="auto">
          <a:xfrm>
            <a:off x="5148263" y="3213100"/>
            <a:ext cx="2501900" cy="366713"/>
          </a:xfrm>
          <a:prstGeom prst="rect">
            <a:avLst/>
          </a:prstGeom>
          <a:noFill/>
          <a:ln w="9525" algn="ctr">
            <a:noFill/>
            <a:miter lim="800000"/>
            <a:headEnd/>
            <a:tailEnd/>
          </a:ln>
        </p:spPr>
        <p:txBody>
          <a:bodyPr wrap="none">
            <a:spAutoFit/>
          </a:bodyPr>
          <a:lstStyle/>
          <a:p>
            <a:r>
              <a:rPr lang="it-IT" dirty="0">
                <a:latin typeface="Constantia" pitchFamily="18" charset="0"/>
              </a:rPr>
              <a:t>s(</a:t>
            </a:r>
            <a:r>
              <a:rPr lang="it-IT" dirty="0" err="1">
                <a:latin typeface="Constantia" pitchFamily="18" charset="0"/>
              </a:rPr>
              <a:t>aA</a:t>
            </a:r>
            <a:r>
              <a:rPr lang="it-IT" dirty="0">
                <a:latin typeface="Constantia" pitchFamily="18" charset="0"/>
              </a:rPr>
              <a:t>) = score (</a:t>
            </a:r>
            <a:r>
              <a:rPr lang="it-IT" dirty="0" err="1">
                <a:latin typeface="Constantia" pitchFamily="18" charset="0"/>
              </a:rPr>
              <a:t>ma-mA</a:t>
            </a:r>
            <a:r>
              <a:rPr lang="it-IT" dirty="0">
                <a:latin typeface="Constantia" pitchFamily="18" charset="0"/>
              </a:rPr>
              <a:t>)</a:t>
            </a:r>
          </a:p>
        </p:txBody>
      </p:sp>
      <p:sp>
        <p:nvSpPr>
          <p:cNvPr id="32815" name="Rectangle 76"/>
          <p:cNvSpPr>
            <a:spLocks noChangeArrowheads="1"/>
          </p:cNvSpPr>
          <p:nvPr/>
        </p:nvSpPr>
        <p:spPr bwMode="auto">
          <a:xfrm>
            <a:off x="5154613" y="3573463"/>
            <a:ext cx="2501900" cy="366712"/>
          </a:xfrm>
          <a:prstGeom prst="rect">
            <a:avLst/>
          </a:prstGeom>
          <a:noFill/>
          <a:ln w="9525" algn="ctr">
            <a:noFill/>
            <a:miter lim="800000"/>
            <a:headEnd/>
            <a:tailEnd/>
          </a:ln>
        </p:spPr>
        <p:txBody>
          <a:bodyPr wrap="none">
            <a:spAutoFit/>
          </a:bodyPr>
          <a:lstStyle/>
          <a:p>
            <a:r>
              <a:rPr lang="it-IT">
                <a:latin typeface="Constantia" pitchFamily="18" charset="0"/>
              </a:rPr>
              <a:t>s(aB) = score (ma-mB)</a:t>
            </a:r>
          </a:p>
        </p:txBody>
      </p:sp>
      <p:sp>
        <p:nvSpPr>
          <p:cNvPr id="32816" name="Rectangle 77"/>
          <p:cNvSpPr>
            <a:spLocks noChangeArrowheads="1"/>
          </p:cNvSpPr>
          <p:nvPr/>
        </p:nvSpPr>
        <p:spPr bwMode="auto">
          <a:xfrm>
            <a:off x="5154613" y="3933825"/>
            <a:ext cx="2501900" cy="366713"/>
          </a:xfrm>
          <a:prstGeom prst="rect">
            <a:avLst/>
          </a:prstGeom>
          <a:noFill/>
          <a:ln w="9525" algn="ctr">
            <a:noFill/>
            <a:miter lim="800000"/>
            <a:headEnd/>
            <a:tailEnd/>
          </a:ln>
        </p:spPr>
        <p:txBody>
          <a:bodyPr wrap="none">
            <a:spAutoFit/>
          </a:bodyPr>
          <a:lstStyle/>
          <a:p>
            <a:r>
              <a:rPr lang="it-IT">
                <a:latin typeface="Constantia" pitchFamily="18" charset="0"/>
              </a:rPr>
              <a:t>s(bA) = score (mb-mA)</a:t>
            </a:r>
          </a:p>
        </p:txBody>
      </p:sp>
      <p:sp>
        <p:nvSpPr>
          <p:cNvPr id="32817" name="Rectangle 78"/>
          <p:cNvSpPr>
            <a:spLocks noChangeArrowheads="1"/>
          </p:cNvSpPr>
          <p:nvPr/>
        </p:nvSpPr>
        <p:spPr bwMode="auto">
          <a:xfrm>
            <a:off x="5154613" y="4294188"/>
            <a:ext cx="2501900" cy="366712"/>
          </a:xfrm>
          <a:prstGeom prst="rect">
            <a:avLst/>
          </a:prstGeom>
          <a:noFill/>
          <a:ln w="9525" algn="ctr">
            <a:noFill/>
            <a:miter lim="800000"/>
            <a:headEnd/>
            <a:tailEnd/>
          </a:ln>
        </p:spPr>
        <p:txBody>
          <a:bodyPr wrap="none">
            <a:spAutoFit/>
          </a:bodyPr>
          <a:lstStyle/>
          <a:p>
            <a:r>
              <a:rPr lang="it-IT">
                <a:latin typeface="Constantia" pitchFamily="18" charset="0"/>
              </a:rPr>
              <a:t>s(bB) = score (mb-mB)</a:t>
            </a:r>
          </a:p>
        </p:txBody>
      </p:sp>
      <p:sp>
        <p:nvSpPr>
          <p:cNvPr id="32818" name="Rectangle 79"/>
          <p:cNvSpPr>
            <a:spLocks noChangeArrowheads="1"/>
          </p:cNvSpPr>
          <p:nvPr/>
        </p:nvSpPr>
        <p:spPr bwMode="auto">
          <a:xfrm>
            <a:off x="7286644" y="4786322"/>
            <a:ext cx="1643074" cy="646331"/>
          </a:xfrm>
          <a:prstGeom prst="rect">
            <a:avLst/>
          </a:prstGeom>
          <a:noFill/>
          <a:ln w="9525" algn="ctr">
            <a:noFill/>
            <a:miter lim="800000"/>
            <a:headEnd/>
            <a:tailEnd/>
          </a:ln>
        </p:spPr>
        <p:txBody>
          <a:bodyPr wrap="square">
            <a:spAutoFit/>
          </a:bodyPr>
          <a:lstStyle/>
          <a:p>
            <a:r>
              <a:rPr lang="it-IT" dirty="0" smtClean="0">
                <a:latin typeface="Constantia" pitchFamily="18" charset="0"/>
              </a:rPr>
              <a:t>(s(</a:t>
            </a:r>
            <a:r>
              <a:rPr lang="it-IT" dirty="0" err="1" smtClean="0">
                <a:latin typeface="Constantia" pitchFamily="18" charset="0"/>
              </a:rPr>
              <a:t>aA</a:t>
            </a:r>
            <a:r>
              <a:rPr lang="it-IT" dirty="0">
                <a:latin typeface="Constantia" pitchFamily="18" charset="0"/>
              </a:rPr>
              <a:t>)</a:t>
            </a:r>
            <a:r>
              <a:rPr lang="it-IT" dirty="0" err="1">
                <a:latin typeface="Constantia" pitchFamily="18" charset="0"/>
              </a:rPr>
              <a:t>+s</a:t>
            </a:r>
            <a:r>
              <a:rPr lang="it-IT" dirty="0">
                <a:latin typeface="Constantia" pitchFamily="18" charset="0"/>
              </a:rPr>
              <a:t>(</a:t>
            </a:r>
            <a:r>
              <a:rPr lang="it-IT" dirty="0" err="1">
                <a:latin typeface="Constantia" pitchFamily="18" charset="0"/>
              </a:rPr>
              <a:t>bB</a:t>
            </a:r>
            <a:r>
              <a:rPr lang="it-IT" dirty="0">
                <a:latin typeface="Constantia" pitchFamily="18" charset="0"/>
              </a:rPr>
              <a:t>)),</a:t>
            </a:r>
          </a:p>
          <a:p>
            <a:r>
              <a:rPr lang="it-IT" dirty="0" smtClean="0">
                <a:latin typeface="Constantia" pitchFamily="18" charset="0"/>
              </a:rPr>
              <a:t>(</a:t>
            </a:r>
            <a:r>
              <a:rPr lang="it-IT" dirty="0">
                <a:latin typeface="Constantia" pitchFamily="18" charset="0"/>
              </a:rPr>
              <a:t>s(</a:t>
            </a:r>
            <a:r>
              <a:rPr lang="it-IT" dirty="0" err="1">
                <a:latin typeface="Constantia" pitchFamily="18" charset="0"/>
              </a:rPr>
              <a:t>aB</a:t>
            </a:r>
            <a:r>
              <a:rPr lang="it-IT" dirty="0">
                <a:latin typeface="Constantia" pitchFamily="18" charset="0"/>
              </a:rPr>
              <a:t>)</a:t>
            </a:r>
            <a:r>
              <a:rPr lang="it-IT" dirty="0" err="1">
                <a:latin typeface="Constantia" pitchFamily="18" charset="0"/>
              </a:rPr>
              <a:t>+s</a:t>
            </a:r>
            <a:r>
              <a:rPr lang="it-IT" dirty="0">
                <a:latin typeface="Constantia" pitchFamily="18" charset="0"/>
              </a:rPr>
              <a:t>(</a:t>
            </a:r>
            <a:r>
              <a:rPr lang="it-IT" dirty="0" err="1">
                <a:latin typeface="Constantia" pitchFamily="18" charset="0"/>
              </a:rPr>
              <a:t>bA</a:t>
            </a:r>
            <a:r>
              <a:rPr lang="it-IT" dirty="0" smtClean="0">
                <a:latin typeface="Constantia" pitchFamily="18" charset="0"/>
              </a:rPr>
              <a:t>))</a:t>
            </a:r>
            <a:endParaRPr lang="it-IT" dirty="0">
              <a:latin typeface="Constantia" pitchFamily="18" charset="0"/>
            </a:endParaRPr>
          </a:p>
        </p:txBody>
      </p:sp>
      <p:sp>
        <p:nvSpPr>
          <p:cNvPr id="32819" name="Rectangle 80"/>
          <p:cNvSpPr>
            <a:spLocks noChangeArrowheads="1"/>
          </p:cNvSpPr>
          <p:nvPr/>
        </p:nvSpPr>
        <p:spPr bwMode="auto">
          <a:xfrm>
            <a:off x="179388" y="5805488"/>
            <a:ext cx="8785225" cy="854075"/>
          </a:xfrm>
          <a:prstGeom prst="rect">
            <a:avLst/>
          </a:prstGeom>
          <a:noFill/>
          <a:ln w="9525" algn="ctr">
            <a:noFill/>
            <a:miter lim="800000"/>
            <a:headEnd/>
            <a:tailEnd/>
          </a:ln>
        </p:spPr>
        <p:txBody>
          <a:bodyPr>
            <a:spAutoFit/>
          </a:bodyPr>
          <a:lstStyle/>
          <a:p>
            <a:r>
              <a:rPr lang="it-IT" sz="2800" dirty="0" err="1">
                <a:latin typeface="Constantia" pitchFamily="18" charset="0"/>
              </a:rPr>
              <a:t>ColumnTextCluster</a:t>
            </a:r>
            <a:r>
              <a:rPr lang="it-IT" sz="2800" dirty="0">
                <a:latin typeface="Constantia" pitchFamily="18" charset="0"/>
              </a:rPr>
              <a:t>:</a:t>
            </a:r>
            <a:r>
              <a:rPr lang="it-IT" dirty="0">
                <a:latin typeface="Constantia" pitchFamily="18" charset="0"/>
              </a:rPr>
              <a:t> </a:t>
            </a:r>
            <a:r>
              <a:rPr lang="it-IT" sz="2200" dirty="0">
                <a:latin typeface="Constantia" pitchFamily="18" charset="0"/>
              </a:rPr>
              <a:t>come </a:t>
            </a:r>
            <a:r>
              <a:rPr lang="it-IT" sz="2200" dirty="0" err="1">
                <a:latin typeface="Constantia" pitchFamily="18" charset="0"/>
              </a:rPr>
              <a:t>SizeCluster</a:t>
            </a:r>
            <a:r>
              <a:rPr lang="it-IT" sz="2200" dirty="0">
                <a:latin typeface="Constantia" pitchFamily="18" charset="0"/>
              </a:rPr>
              <a:t>, ma calcola lo score fra colonne utilizzando la distanza coseno.</a:t>
            </a:r>
          </a:p>
        </p:txBody>
      </p:sp>
      <p:sp>
        <p:nvSpPr>
          <p:cNvPr id="27" name="Rettangolo 26"/>
          <p:cNvSpPr/>
          <p:nvPr/>
        </p:nvSpPr>
        <p:spPr>
          <a:xfrm>
            <a:off x="4643438" y="4929198"/>
            <a:ext cx="2567049" cy="369332"/>
          </a:xfrm>
          <a:prstGeom prst="rect">
            <a:avLst/>
          </a:prstGeom>
        </p:spPr>
        <p:txBody>
          <a:bodyPr wrap="none">
            <a:spAutoFit/>
          </a:bodyPr>
          <a:lstStyle/>
          <a:p>
            <a:r>
              <a:rPr lang="it-IT" dirty="0" smtClean="0">
                <a:latin typeface="Constantia" pitchFamily="18" charset="0"/>
              </a:rPr>
              <a:t>Similarità(T1,T2) = </a:t>
            </a:r>
            <a:r>
              <a:rPr lang="it-IT" dirty="0" err="1" smtClean="0">
                <a:latin typeface="Constantia" pitchFamily="18" charset="0"/>
              </a:rPr>
              <a:t>max</a:t>
            </a:r>
            <a:r>
              <a:rPr lang="it-IT" dirty="0" smtClean="0">
                <a:latin typeface="Constantia" pitchFamily="18" charset="0"/>
              </a:rPr>
              <a:t> </a:t>
            </a:r>
            <a:endParaRPr lang="it-IT" dirty="0"/>
          </a:p>
        </p:txBody>
      </p:sp>
      <p:sp>
        <p:nvSpPr>
          <p:cNvPr id="29" name="Parentesi graffa aperta 28"/>
          <p:cNvSpPr/>
          <p:nvPr/>
        </p:nvSpPr>
        <p:spPr>
          <a:xfrm>
            <a:off x="7143768" y="4786322"/>
            <a:ext cx="214314" cy="642942"/>
          </a:xfrm>
          <a:prstGeom prst="lef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770">
                                            <p:txEl>
                                              <p:pRg st="0" end="0"/>
                                            </p:txEl>
                                          </p:spTgt>
                                        </p:tgtEl>
                                        <p:attrNameLst>
                                          <p:attrName>style.visibility</p:attrName>
                                        </p:attrNameLst>
                                      </p:cBhvr>
                                      <p:to>
                                        <p:strVal val="visible"/>
                                      </p:to>
                                    </p:set>
                                    <p:animEffect transition="in" filter="fade">
                                      <p:cBhvr>
                                        <p:cTn id="7" dur="1000"/>
                                        <p:tgtEl>
                                          <p:spTgt spid="327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363"/>
                                        </p:tgtEl>
                                        <p:attrNameLst>
                                          <p:attrName>style.visibility</p:attrName>
                                        </p:attrNameLst>
                                      </p:cBhvr>
                                      <p:to>
                                        <p:strVal val="visible"/>
                                      </p:to>
                                    </p:set>
                                    <p:animEffect transition="in" filter="dissolve">
                                      <p:cBhvr>
                                        <p:cTn id="12" dur="500"/>
                                        <p:tgtEl>
                                          <p:spTgt spid="14363"/>
                                        </p:tgtEl>
                                      </p:cBhvr>
                                    </p:animEffect>
                                  </p:childTnLst>
                                </p:cTn>
                              </p:par>
                              <p:par>
                                <p:cTn id="13" presetID="9" presetClass="entr" presetSubtype="0" fill="hold" nodeType="withEffect">
                                  <p:stCondLst>
                                    <p:cond delay="0"/>
                                  </p:stCondLst>
                                  <p:childTnLst>
                                    <p:set>
                                      <p:cBhvr>
                                        <p:cTn id="14" dur="1" fill="hold">
                                          <p:stCondLst>
                                            <p:cond delay="0"/>
                                          </p:stCondLst>
                                        </p:cTn>
                                        <p:tgtEl>
                                          <p:spTgt spid="14379"/>
                                        </p:tgtEl>
                                        <p:attrNameLst>
                                          <p:attrName>style.visibility</p:attrName>
                                        </p:attrNameLst>
                                      </p:cBhvr>
                                      <p:to>
                                        <p:strVal val="visible"/>
                                      </p:to>
                                    </p:set>
                                    <p:animEffect transition="in" filter="dissolve">
                                      <p:cBhvr>
                                        <p:cTn id="15" dur="500"/>
                                        <p:tgtEl>
                                          <p:spTgt spid="14379"/>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2807"/>
                                        </p:tgtEl>
                                        <p:attrNameLst>
                                          <p:attrName>style.visibility</p:attrName>
                                        </p:attrNameLst>
                                      </p:cBhvr>
                                      <p:to>
                                        <p:strVal val="visible"/>
                                      </p:to>
                                    </p:set>
                                    <p:animEffect transition="in" filter="dissolve">
                                      <p:cBhvr>
                                        <p:cTn id="18" dur="500"/>
                                        <p:tgtEl>
                                          <p:spTgt spid="32807"/>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2808"/>
                                        </p:tgtEl>
                                        <p:attrNameLst>
                                          <p:attrName>style.visibility</p:attrName>
                                        </p:attrNameLst>
                                      </p:cBhvr>
                                      <p:to>
                                        <p:strVal val="visible"/>
                                      </p:to>
                                    </p:set>
                                    <p:animEffect transition="in" filter="dissolve">
                                      <p:cBhvr>
                                        <p:cTn id="21" dur="500"/>
                                        <p:tgtEl>
                                          <p:spTgt spid="32808"/>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2809"/>
                                        </p:tgtEl>
                                        <p:attrNameLst>
                                          <p:attrName>style.visibility</p:attrName>
                                        </p:attrNameLst>
                                      </p:cBhvr>
                                      <p:to>
                                        <p:strVal val="visible"/>
                                      </p:to>
                                    </p:set>
                                    <p:animEffect transition="in" filter="dissolve">
                                      <p:cBhvr>
                                        <p:cTn id="24" dur="500"/>
                                        <p:tgtEl>
                                          <p:spTgt spid="32809"/>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32810"/>
                                        </p:tgtEl>
                                        <p:attrNameLst>
                                          <p:attrName>style.visibility</p:attrName>
                                        </p:attrNameLst>
                                      </p:cBhvr>
                                      <p:to>
                                        <p:strVal val="visible"/>
                                      </p:to>
                                    </p:set>
                                    <p:animEffect transition="in" filter="dissolve">
                                      <p:cBhvr>
                                        <p:cTn id="27" dur="500"/>
                                        <p:tgtEl>
                                          <p:spTgt spid="32810"/>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32811"/>
                                        </p:tgtEl>
                                        <p:attrNameLst>
                                          <p:attrName>style.visibility</p:attrName>
                                        </p:attrNameLst>
                                      </p:cBhvr>
                                      <p:to>
                                        <p:strVal val="visible"/>
                                      </p:to>
                                    </p:set>
                                    <p:animEffect transition="in" filter="dissolve">
                                      <p:cBhvr>
                                        <p:cTn id="30" dur="500"/>
                                        <p:tgtEl>
                                          <p:spTgt spid="32811"/>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32800"/>
                                        </p:tgtEl>
                                        <p:attrNameLst>
                                          <p:attrName>style.visibility</p:attrName>
                                        </p:attrNameLst>
                                      </p:cBhvr>
                                      <p:to>
                                        <p:strVal val="visible"/>
                                      </p:to>
                                    </p:set>
                                    <p:animEffect transition="in" filter="dissolve">
                                      <p:cBhvr>
                                        <p:cTn id="33" dur="500"/>
                                        <p:tgtEl>
                                          <p:spTgt spid="32800"/>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32801"/>
                                        </p:tgtEl>
                                        <p:attrNameLst>
                                          <p:attrName>style.visibility</p:attrName>
                                        </p:attrNameLst>
                                      </p:cBhvr>
                                      <p:to>
                                        <p:strVal val="visible"/>
                                      </p:to>
                                    </p:set>
                                    <p:animEffect transition="in" filter="dissolve">
                                      <p:cBhvr>
                                        <p:cTn id="36" dur="500"/>
                                        <p:tgtEl>
                                          <p:spTgt spid="32801"/>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32802"/>
                                        </p:tgtEl>
                                        <p:attrNameLst>
                                          <p:attrName>style.visibility</p:attrName>
                                        </p:attrNameLst>
                                      </p:cBhvr>
                                      <p:to>
                                        <p:strVal val="visible"/>
                                      </p:to>
                                    </p:set>
                                    <p:animEffect transition="in" filter="dissolve">
                                      <p:cBhvr>
                                        <p:cTn id="39" dur="500"/>
                                        <p:tgtEl>
                                          <p:spTgt spid="32802"/>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32803"/>
                                        </p:tgtEl>
                                        <p:attrNameLst>
                                          <p:attrName>style.visibility</p:attrName>
                                        </p:attrNameLst>
                                      </p:cBhvr>
                                      <p:to>
                                        <p:strVal val="visible"/>
                                      </p:to>
                                    </p:set>
                                    <p:animEffect transition="in" filter="dissolve">
                                      <p:cBhvr>
                                        <p:cTn id="42" dur="500"/>
                                        <p:tgtEl>
                                          <p:spTgt spid="32803"/>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32806"/>
                                        </p:tgtEl>
                                        <p:attrNameLst>
                                          <p:attrName>style.visibility</p:attrName>
                                        </p:attrNameLst>
                                      </p:cBhvr>
                                      <p:to>
                                        <p:strVal val="visible"/>
                                      </p:to>
                                    </p:set>
                                    <p:animEffect transition="in" filter="dissolve">
                                      <p:cBhvr>
                                        <p:cTn id="45" dur="500"/>
                                        <p:tgtEl>
                                          <p:spTgt spid="32806"/>
                                        </p:tgtEl>
                                      </p:cBhvr>
                                    </p:animEffect>
                                  </p:childTnLst>
                                </p:cTn>
                              </p:par>
                            </p:childTnLst>
                          </p:cTn>
                        </p:par>
                        <p:par>
                          <p:cTn id="46" fill="hold">
                            <p:stCondLst>
                              <p:cond delay="500"/>
                            </p:stCondLst>
                            <p:childTnLst>
                              <p:par>
                                <p:cTn id="47" presetID="54" presetClass="entr" presetSubtype="0" accel="100000" fill="hold" grpId="0" nodeType="afterEffect">
                                  <p:stCondLst>
                                    <p:cond delay="0"/>
                                  </p:stCondLst>
                                  <p:childTnLst>
                                    <p:set>
                                      <p:cBhvr>
                                        <p:cTn id="48" dur="1" fill="hold">
                                          <p:stCondLst>
                                            <p:cond delay="0"/>
                                          </p:stCondLst>
                                        </p:cTn>
                                        <p:tgtEl>
                                          <p:spTgt spid="32805"/>
                                        </p:tgtEl>
                                        <p:attrNameLst>
                                          <p:attrName>style.visibility</p:attrName>
                                        </p:attrNameLst>
                                      </p:cBhvr>
                                      <p:to>
                                        <p:strVal val="visible"/>
                                      </p:to>
                                    </p:set>
                                    <p:anim calcmode="lin" valueType="num">
                                      <p:cBhvr>
                                        <p:cTn id="49" dur="1000" fill="hold"/>
                                        <p:tgtEl>
                                          <p:spTgt spid="32805"/>
                                        </p:tgtEl>
                                        <p:attrNameLst>
                                          <p:attrName>ppt_w</p:attrName>
                                        </p:attrNameLst>
                                      </p:cBhvr>
                                      <p:tavLst>
                                        <p:tav tm="0">
                                          <p:val>
                                            <p:strVal val="#ppt_w*0.05"/>
                                          </p:val>
                                        </p:tav>
                                        <p:tav tm="100000">
                                          <p:val>
                                            <p:strVal val="#ppt_w"/>
                                          </p:val>
                                        </p:tav>
                                      </p:tavLst>
                                    </p:anim>
                                    <p:anim calcmode="lin" valueType="num">
                                      <p:cBhvr>
                                        <p:cTn id="50" dur="1000" fill="hold"/>
                                        <p:tgtEl>
                                          <p:spTgt spid="32805"/>
                                        </p:tgtEl>
                                        <p:attrNameLst>
                                          <p:attrName>ppt_h</p:attrName>
                                        </p:attrNameLst>
                                      </p:cBhvr>
                                      <p:tavLst>
                                        <p:tav tm="0">
                                          <p:val>
                                            <p:strVal val="#ppt_h"/>
                                          </p:val>
                                        </p:tav>
                                        <p:tav tm="100000">
                                          <p:val>
                                            <p:strVal val="#ppt_h"/>
                                          </p:val>
                                        </p:tav>
                                      </p:tavLst>
                                    </p:anim>
                                    <p:anim calcmode="lin" valueType="num">
                                      <p:cBhvr>
                                        <p:cTn id="51" dur="1000" fill="hold"/>
                                        <p:tgtEl>
                                          <p:spTgt spid="32805"/>
                                        </p:tgtEl>
                                        <p:attrNameLst>
                                          <p:attrName>ppt_x</p:attrName>
                                        </p:attrNameLst>
                                      </p:cBhvr>
                                      <p:tavLst>
                                        <p:tav tm="0">
                                          <p:val>
                                            <p:strVal val="#ppt_x-.2"/>
                                          </p:val>
                                        </p:tav>
                                        <p:tav tm="100000">
                                          <p:val>
                                            <p:strVal val="#ppt_x"/>
                                          </p:val>
                                        </p:tav>
                                      </p:tavLst>
                                    </p:anim>
                                    <p:anim calcmode="lin" valueType="num">
                                      <p:cBhvr>
                                        <p:cTn id="52" dur="1000" fill="hold"/>
                                        <p:tgtEl>
                                          <p:spTgt spid="32805"/>
                                        </p:tgtEl>
                                        <p:attrNameLst>
                                          <p:attrName>ppt_y</p:attrName>
                                        </p:attrNameLst>
                                      </p:cBhvr>
                                      <p:tavLst>
                                        <p:tav tm="0">
                                          <p:val>
                                            <p:strVal val="#ppt_y"/>
                                          </p:val>
                                        </p:tav>
                                        <p:tav tm="100000">
                                          <p:val>
                                            <p:strVal val="#ppt_y"/>
                                          </p:val>
                                        </p:tav>
                                      </p:tavLst>
                                    </p:anim>
                                    <p:animEffect transition="in" filter="fade">
                                      <p:cBhvr>
                                        <p:cTn id="53" dur="1000"/>
                                        <p:tgtEl>
                                          <p:spTgt spid="32805"/>
                                        </p:tgtEl>
                                      </p:cBhvr>
                                    </p:animEffect>
                                  </p:childTnLst>
                                </p:cTn>
                              </p:par>
                              <p:par>
                                <p:cTn id="54" presetID="54" presetClass="entr" presetSubtype="0" accel="100000" fill="hold" grpId="0" nodeType="withEffect">
                                  <p:stCondLst>
                                    <p:cond delay="0"/>
                                  </p:stCondLst>
                                  <p:childTnLst>
                                    <p:set>
                                      <p:cBhvr>
                                        <p:cTn id="55" dur="1" fill="hold">
                                          <p:stCondLst>
                                            <p:cond delay="0"/>
                                          </p:stCondLst>
                                        </p:cTn>
                                        <p:tgtEl>
                                          <p:spTgt spid="32804"/>
                                        </p:tgtEl>
                                        <p:attrNameLst>
                                          <p:attrName>style.visibility</p:attrName>
                                        </p:attrNameLst>
                                      </p:cBhvr>
                                      <p:to>
                                        <p:strVal val="visible"/>
                                      </p:to>
                                    </p:set>
                                    <p:anim calcmode="lin" valueType="num">
                                      <p:cBhvr>
                                        <p:cTn id="56" dur="1000" fill="hold"/>
                                        <p:tgtEl>
                                          <p:spTgt spid="32804"/>
                                        </p:tgtEl>
                                        <p:attrNameLst>
                                          <p:attrName>ppt_w</p:attrName>
                                        </p:attrNameLst>
                                      </p:cBhvr>
                                      <p:tavLst>
                                        <p:tav tm="0">
                                          <p:val>
                                            <p:strVal val="#ppt_w*0.05"/>
                                          </p:val>
                                        </p:tav>
                                        <p:tav tm="100000">
                                          <p:val>
                                            <p:strVal val="#ppt_w"/>
                                          </p:val>
                                        </p:tav>
                                      </p:tavLst>
                                    </p:anim>
                                    <p:anim calcmode="lin" valueType="num">
                                      <p:cBhvr>
                                        <p:cTn id="57" dur="1000" fill="hold"/>
                                        <p:tgtEl>
                                          <p:spTgt spid="32804"/>
                                        </p:tgtEl>
                                        <p:attrNameLst>
                                          <p:attrName>ppt_h</p:attrName>
                                        </p:attrNameLst>
                                      </p:cBhvr>
                                      <p:tavLst>
                                        <p:tav tm="0">
                                          <p:val>
                                            <p:strVal val="#ppt_h"/>
                                          </p:val>
                                        </p:tav>
                                        <p:tav tm="100000">
                                          <p:val>
                                            <p:strVal val="#ppt_h"/>
                                          </p:val>
                                        </p:tav>
                                      </p:tavLst>
                                    </p:anim>
                                    <p:anim calcmode="lin" valueType="num">
                                      <p:cBhvr>
                                        <p:cTn id="58" dur="1000" fill="hold"/>
                                        <p:tgtEl>
                                          <p:spTgt spid="32804"/>
                                        </p:tgtEl>
                                        <p:attrNameLst>
                                          <p:attrName>ppt_x</p:attrName>
                                        </p:attrNameLst>
                                      </p:cBhvr>
                                      <p:tavLst>
                                        <p:tav tm="0">
                                          <p:val>
                                            <p:strVal val="#ppt_x-.2"/>
                                          </p:val>
                                        </p:tav>
                                        <p:tav tm="100000">
                                          <p:val>
                                            <p:strVal val="#ppt_x"/>
                                          </p:val>
                                        </p:tav>
                                      </p:tavLst>
                                    </p:anim>
                                    <p:anim calcmode="lin" valueType="num">
                                      <p:cBhvr>
                                        <p:cTn id="59" dur="1000" fill="hold"/>
                                        <p:tgtEl>
                                          <p:spTgt spid="32804"/>
                                        </p:tgtEl>
                                        <p:attrNameLst>
                                          <p:attrName>ppt_y</p:attrName>
                                        </p:attrNameLst>
                                      </p:cBhvr>
                                      <p:tavLst>
                                        <p:tav tm="0">
                                          <p:val>
                                            <p:strVal val="#ppt_y"/>
                                          </p:val>
                                        </p:tav>
                                        <p:tav tm="100000">
                                          <p:val>
                                            <p:strVal val="#ppt_y"/>
                                          </p:val>
                                        </p:tav>
                                      </p:tavLst>
                                    </p:anim>
                                    <p:animEffect transition="in" filter="fade">
                                      <p:cBhvr>
                                        <p:cTn id="60" dur="1000"/>
                                        <p:tgtEl>
                                          <p:spTgt spid="32804"/>
                                        </p:tgtEl>
                                      </p:cBhvr>
                                    </p:animEffect>
                                  </p:childTnLst>
                                </p:cTn>
                              </p:par>
                              <p:par>
                                <p:cTn id="61" presetID="54" presetClass="entr" presetSubtype="0" accel="100000" fill="hold" grpId="0" nodeType="withEffect">
                                  <p:stCondLst>
                                    <p:cond delay="0"/>
                                  </p:stCondLst>
                                  <p:childTnLst>
                                    <p:set>
                                      <p:cBhvr>
                                        <p:cTn id="62" dur="1" fill="hold">
                                          <p:stCondLst>
                                            <p:cond delay="0"/>
                                          </p:stCondLst>
                                        </p:cTn>
                                        <p:tgtEl>
                                          <p:spTgt spid="32813"/>
                                        </p:tgtEl>
                                        <p:attrNameLst>
                                          <p:attrName>style.visibility</p:attrName>
                                        </p:attrNameLst>
                                      </p:cBhvr>
                                      <p:to>
                                        <p:strVal val="visible"/>
                                      </p:to>
                                    </p:set>
                                    <p:anim calcmode="lin" valueType="num">
                                      <p:cBhvr>
                                        <p:cTn id="63" dur="1000" fill="hold"/>
                                        <p:tgtEl>
                                          <p:spTgt spid="32813"/>
                                        </p:tgtEl>
                                        <p:attrNameLst>
                                          <p:attrName>ppt_w</p:attrName>
                                        </p:attrNameLst>
                                      </p:cBhvr>
                                      <p:tavLst>
                                        <p:tav tm="0">
                                          <p:val>
                                            <p:strVal val="#ppt_w*0.05"/>
                                          </p:val>
                                        </p:tav>
                                        <p:tav tm="100000">
                                          <p:val>
                                            <p:strVal val="#ppt_w"/>
                                          </p:val>
                                        </p:tav>
                                      </p:tavLst>
                                    </p:anim>
                                    <p:anim calcmode="lin" valueType="num">
                                      <p:cBhvr>
                                        <p:cTn id="64" dur="1000" fill="hold"/>
                                        <p:tgtEl>
                                          <p:spTgt spid="32813"/>
                                        </p:tgtEl>
                                        <p:attrNameLst>
                                          <p:attrName>ppt_h</p:attrName>
                                        </p:attrNameLst>
                                      </p:cBhvr>
                                      <p:tavLst>
                                        <p:tav tm="0">
                                          <p:val>
                                            <p:strVal val="#ppt_h"/>
                                          </p:val>
                                        </p:tav>
                                        <p:tav tm="100000">
                                          <p:val>
                                            <p:strVal val="#ppt_h"/>
                                          </p:val>
                                        </p:tav>
                                      </p:tavLst>
                                    </p:anim>
                                    <p:anim calcmode="lin" valueType="num">
                                      <p:cBhvr>
                                        <p:cTn id="65" dur="1000" fill="hold"/>
                                        <p:tgtEl>
                                          <p:spTgt spid="32813"/>
                                        </p:tgtEl>
                                        <p:attrNameLst>
                                          <p:attrName>ppt_x</p:attrName>
                                        </p:attrNameLst>
                                      </p:cBhvr>
                                      <p:tavLst>
                                        <p:tav tm="0">
                                          <p:val>
                                            <p:strVal val="#ppt_x-.2"/>
                                          </p:val>
                                        </p:tav>
                                        <p:tav tm="100000">
                                          <p:val>
                                            <p:strVal val="#ppt_x"/>
                                          </p:val>
                                        </p:tav>
                                      </p:tavLst>
                                    </p:anim>
                                    <p:anim calcmode="lin" valueType="num">
                                      <p:cBhvr>
                                        <p:cTn id="66" dur="1000" fill="hold"/>
                                        <p:tgtEl>
                                          <p:spTgt spid="32813"/>
                                        </p:tgtEl>
                                        <p:attrNameLst>
                                          <p:attrName>ppt_y</p:attrName>
                                        </p:attrNameLst>
                                      </p:cBhvr>
                                      <p:tavLst>
                                        <p:tav tm="0">
                                          <p:val>
                                            <p:strVal val="#ppt_y"/>
                                          </p:val>
                                        </p:tav>
                                        <p:tav tm="100000">
                                          <p:val>
                                            <p:strVal val="#ppt_y"/>
                                          </p:val>
                                        </p:tav>
                                      </p:tavLst>
                                    </p:anim>
                                    <p:animEffect transition="in" filter="fade">
                                      <p:cBhvr>
                                        <p:cTn id="67" dur="1000"/>
                                        <p:tgtEl>
                                          <p:spTgt spid="32813"/>
                                        </p:tgtEl>
                                      </p:cBhvr>
                                    </p:animEffect>
                                  </p:childTnLst>
                                </p:cTn>
                              </p:par>
                              <p:par>
                                <p:cTn id="68" presetID="54" presetClass="entr" presetSubtype="0" accel="100000" fill="hold" grpId="0" nodeType="withEffect">
                                  <p:stCondLst>
                                    <p:cond delay="0"/>
                                  </p:stCondLst>
                                  <p:childTnLst>
                                    <p:set>
                                      <p:cBhvr>
                                        <p:cTn id="69" dur="1" fill="hold">
                                          <p:stCondLst>
                                            <p:cond delay="0"/>
                                          </p:stCondLst>
                                        </p:cTn>
                                        <p:tgtEl>
                                          <p:spTgt spid="32812"/>
                                        </p:tgtEl>
                                        <p:attrNameLst>
                                          <p:attrName>style.visibility</p:attrName>
                                        </p:attrNameLst>
                                      </p:cBhvr>
                                      <p:to>
                                        <p:strVal val="visible"/>
                                      </p:to>
                                    </p:set>
                                    <p:anim calcmode="lin" valueType="num">
                                      <p:cBhvr>
                                        <p:cTn id="70" dur="1000" fill="hold"/>
                                        <p:tgtEl>
                                          <p:spTgt spid="32812"/>
                                        </p:tgtEl>
                                        <p:attrNameLst>
                                          <p:attrName>ppt_w</p:attrName>
                                        </p:attrNameLst>
                                      </p:cBhvr>
                                      <p:tavLst>
                                        <p:tav tm="0">
                                          <p:val>
                                            <p:strVal val="#ppt_w*0.05"/>
                                          </p:val>
                                        </p:tav>
                                        <p:tav tm="100000">
                                          <p:val>
                                            <p:strVal val="#ppt_w"/>
                                          </p:val>
                                        </p:tav>
                                      </p:tavLst>
                                    </p:anim>
                                    <p:anim calcmode="lin" valueType="num">
                                      <p:cBhvr>
                                        <p:cTn id="71" dur="1000" fill="hold"/>
                                        <p:tgtEl>
                                          <p:spTgt spid="32812"/>
                                        </p:tgtEl>
                                        <p:attrNameLst>
                                          <p:attrName>ppt_h</p:attrName>
                                        </p:attrNameLst>
                                      </p:cBhvr>
                                      <p:tavLst>
                                        <p:tav tm="0">
                                          <p:val>
                                            <p:strVal val="#ppt_h"/>
                                          </p:val>
                                        </p:tav>
                                        <p:tav tm="100000">
                                          <p:val>
                                            <p:strVal val="#ppt_h"/>
                                          </p:val>
                                        </p:tav>
                                      </p:tavLst>
                                    </p:anim>
                                    <p:anim calcmode="lin" valueType="num">
                                      <p:cBhvr>
                                        <p:cTn id="72" dur="1000" fill="hold"/>
                                        <p:tgtEl>
                                          <p:spTgt spid="32812"/>
                                        </p:tgtEl>
                                        <p:attrNameLst>
                                          <p:attrName>ppt_x</p:attrName>
                                        </p:attrNameLst>
                                      </p:cBhvr>
                                      <p:tavLst>
                                        <p:tav tm="0">
                                          <p:val>
                                            <p:strVal val="#ppt_x-.2"/>
                                          </p:val>
                                        </p:tav>
                                        <p:tav tm="100000">
                                          <p:val>
                                            <p:strVal val="#ppt_x"/>
                                          </p:val>
                                        </p:tav>
                                      </p:tavLst>
                                    </p:anim>
                                    <p:anim calcmode="lin" valueType="num">
                                      <p:cBhvr>
                                        <p:cTn id="73" dur="1000" fill="hold"/>
                                        <p:tgtEl>
                                          <p:spTgt spid="32812"/>
                                        </p:tgtEl>
                                        <p:attrNameLst>
                                          <p:attrName>ppt_y</p:attrName>
                                        </p:attrNameLst>
                                      </p:cBhvr>
                                      <p:tavLst>
                                        <p:tav tm="0">
                                          <p:val>
                                            <p:strVal val="#ppt_y"/>
                                          </p:val>
                                        </p:tav>
                                        <p:tav tm="100000">
                                          <p:val>
                                            <p:strVal val="#ppt_y"/>
                                          </p:val>
                                        </p:tav>
                                      </p:tavLst>
                                    </p:anim>
                                    <p:animEffect transition="in" filter="fade">
                                      <p:cBhvr>
                                        <p:cTn id="74" dur="1000"/>
                                        <p:tgtEl>
                                          <p:spTgt spid="32812"/>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32815"/>
                                        </p:tgtEl>
                                        <p:attrNameLst>
                                          <p:attrName>style.visibility</p:attrName>
                                        </p:attrNameLst>
                                      </p:cBhvr>
                                      <p:to>
                                        <p:strVal val="visible"/>
                                      </p:to>
                                    </p:set>
                                    <p:animEffect transition="in" filter="fade">
                                      <p:cBhvr>
                                        <p:cTn id="79" dur="1000"/>
                                        <p:tgtEl>
                                          <p:spTgt spid="32815"/>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2816"/>
                                        </p:tgtEl>
                                        <p:attrNameLst>
                                          <p:attrName>style.visibility</p:attrName>
                                        </p:attrNameLst>
                                      </p:cBhvr>
                                      <p:to>
                                        <p:strVal val="visible"/>
                                      </p:to>
                                    </p:set>
                                    <p:animEffect transition="in" filter="fade">
                                      <p:cBhvr>
                                        <p:cTn id="82" dur="1000"/>
                                        <p:tgtEl>
                                          <p:spTgt spid="32816"/>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2817"/>
                                        </p:tgtEl>
                                        <p:attrNameLst>
                                          <p:attrName>style.visibility</p:attrName>
                                        </p:attrNameLst>
                                      </p:cBhvr>
                                      <p:to>
                                        <p:strVal val="visible"/>
                                      </p:to>
                                    </p:set>
                                    <p:animEffect transition="in" filter="fade">
                                      <p:cBhvr>
                                        <p:cTn id="85" dur="1000"/>
                                        <p:tgtEl>
                                          <p:spTgt spid="32817"/>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2814"/>
                                        </p:tgtEl>
                                        <p:attrNameLst>
                                          <p:attrName>style.visibility</p:attrName>
                                        </p:attrNameLst>
                                      </p:cBhvr>
                                      <p:to>
                                        <p:strVal val="visible"/>
                                      </p:to>
                                    </p:set>
                                    <p:animEffect transition="in" filter="fade">
                                      <p:cBhvr>
                                        <p:cTn id="88" dur="1000"/>
                                        <p:tgtEl>
                                          <p:spTgt spid="32814"/>
                                        </p:tgtEl>
                                      </p:cBhvr>
                                    </p:animEffect>
                                  </p:childTnLst>
                                </p:cTn>
                              </p:par>
                            </p:childTnLst>
                          </p:cTn>
                        </p:par>
                      </p:childTnLst>
                    </p:cTn>
                  </p:par>
                  <p:par>
                    <p:cTn id="89" fill="hold">
                      <p:stCondLst>
                        <p:cond delay="indefinite"/>
                      </p:stCondLst>
                      <p:childTnLst>
                        <p:par>
                          <p:cTn id="90" fill="hold">
                            <p:stCondLst>
                              <p:cond delay="0"/>
                            </p:stCondLst>
                            <p:childTnLst>
                              <p:par>
                                <p:cTn id="91" presetID="55" presetClass="entr" presetSubtype="0" fill="hold" grpId="0" nodeType="clickEffect">
                                  <p:stCondLst>
                                    <p:cond delay="0"/>
                                  </p:stCondLst>
                                  <p:childTnLst>
                                    <p:set>
                                      <p:cBhvr>
                                        <p:cTn id="92" dur="1" fill="hold">
                                          <p:stCondLst>
                                            <p:cond delay="0"/>
                                          </p:stCondLst>
                                        </p:cTn>
                                        <p:tgtEl>
                                          <p:spTgt spid="32818"/>
                                        </p:tgtEl>
                                        <p:attrNameLst>
                                          <p:attrName>style.visibility</p:attrName>
                                        </p:attrNameLst>
                                      </p:cBhvr>
                                      <p:to>
                                        <p:strVal val="visible"/>
                                      </p:to>
                                    </p:set>
                                    <p:anim calcmode="lin" valueType="num">
                                      <p:cBhvr>
                                        <p:cTn id="93" dur="1000" fill="hold"/>
                                        <p:tgtEl>
                                          <p:spTgt spid="32818"/>
                                        </p:tgtEl>
                                        <p:attrNameLst>
                                          <p:attrName>ppt_w</p:attrName>
                                        </p:attrNameLst>
                                      </p:cBhvr>
                                      <p:tavLst>
                                        <p:tav tm="0">
                                          <p:val>
                                            <p:strVal val="#ppt_w*0.70"/>
                                          </p:val>
                                        </p:tav>
                                        <p:tav tm="100000">
                                          <p:val>
                                            <p:strVal val="#ppt_w"/>
                                          </p:val>
                                        </p:tav>
                                      </p:tavLst>
                                    </p:anim>
                                    <p:anim calcmode="lin" valueType="num">
                                      <p:cBhvr>
                                        <p:cTn id="94" dur="1000" fill="hold"/>
                                        <p:tgtEl>
                                          <p:spTgt spid="32818"/>
                                        </p:tgtEl>
                                        <p:attrNameLst>
                                          <p:attrName>ppt_h</p:attrName>
                                        </p:attrNameLst>
                                      </p:cBhvr>
                                      <p:tavLst>
                                        <p:tav tm="0">
                                          <p:val>
                                            <p:strVal val="#ppt_h"/>
                                          </p:val>
                                        </p:tav>
                                        <p:tav tm="100000">
                                          <p:val>
                                            <p:strVal val="#ppt_h"/>
                                          </p:val>
                                        </p:tav>
                                      </p:tavLst>
                                    </p:anim>
                                    <p:animEffect transition="in" filter="fade">
                                      <p:cBhvr>
                                        <p:cTn id="95" dur="1000"/>
                                        <p:tgtEl>
                                          <p:spTgt spid="32818"/>
                                        </p:tgtEl>
                                      </p:cBhvr>
                                    </p:animEffect>
                                  </p:childTnLst>
                                </p:cTn>
                              </p:par>
                              <p:par>
                                <p:cTn id="96" presetID="54" presetClass="entr" presetSubtype="0" accel="100000" fill="hold" grpId="1" nodeType="withEffect">
                                  <p:stCondLst>
                                    <p:cond delay="0"/>
                                  </p:stCondLst>
                                  <p:childTnLst>
                                    <p:set>
                                      <p:cBhvr>
                                        <p:cTn id="97" dur="1" fill="hold">
                                          <p:stCondLst>
                                            <p:cond delay="0"/>
                                          </p:stCondLst>
                                        </p:cTn>
                                        <p:tgtEl>
                                          <p:spTgt spid="32818"/>
                                        </p:tgtEl>
                                        <p:attrNameLst>
                                          <p:attrName>style.visibility</p:attrName>
                                        </p:attrNameLst>
                                      </p:cBhvr>
                                      <p:to>
                                        <p:strVal val="visible"/>
                                      </p:to>
                                    </p:set>
                                    <p:anim calcmode="lin" valueType="num">
                                      <p:cBhvr>
                                        <p:cTn id="98" dur="500" fill="hold"/>
                                        <p:tgtEl>
                                          <p:spTgt spid="32818"/>
                                        </p:tgtEl>
                                        <p:attrNameLst>
                                          <p:attrName>ppt_w</p:attrName>
                                        </p:attrNameLst>
                                      </p:cBhvr>
                                      <p:tavLst>
                                        <p:tav tm="0">
                                          <p:val>
                                            <p:strVal val="#ppt_w*0.05"/>
                                          </p:val>
                                        </p:tav>
                                        <p:tav tm="100000">
                                          <p:val>
                                            <p:strVal val="#ppt_w"/>
                                          </p:val>
                                        </p:tav>
                                      </p:tavLst>
                                    </p:anim>
                                    <p:anim calcmode="lin" valueType="num">
                                      <p:cBhvr>
                                        <p:cTn id="99" dur="500" fill="hold"/>
                                        <p:tgtEl>
                                          <p:spTgt spid="32818"/>
                                        </p:tgtEl>
                                        <p:attrNameLst>
                                          <p:attrName>ppt_h</p:attrName>
                                        </p:attrNameLst>
                                      </p:cBhvr>
                                      <p:tavLst>
                                        <p:tav tm="0">
                                          <p:val>
                                            <p:strVal val="#ppt_h"/>
                                          </p:val>
                                        </p:tav>
                                        <p:tav tm="100000">
                                          <p:val>
                                            <p:strVal val="#ppt_h"/>
                                          </p:val>
                                        </p:tav>
                                      </p:tavLst>
                                    </p:anim>
                                    <p:anim calcmode="lin" valueType="num">
                                      <p:cBhvr>
                                        <p:cTn id="100" dur="500" fill="hold"/>
                                        <p:tgtEl>
                                          <p:spTgt spid="32818"/>
                                        </p:tgtEl>
                                        <p:attrNameLst>
                                          <p:attrName>ppt_x</p:attrName>
                                        </p:attrNameLst>
                                      </p:cBhvr>
                                      <p:tavLst>
                                        <p:tav tm="0">
                                          <p:val>
                                            <p:strVal val="#ppt_x-.2"/>
                                          </p:val>
                                        </p:tav>
                                        <p:tav tm="100000">
                                          <p:val>
                                            <p:strVal val="#ppt_x"/>
                                          </p:val>
                                        </p:tav>
                                      </p:tavLst>
                                    </p:anim>
                                    <p:anim calcmode="lin" valueType="num">
                                      <p:cBhvr>
                                        <p:cTn id="101" dur="500" fill="hold"/>
                                        <p:tgtEl>
                                          <p:spTgt spid="32818"/>
                                        </p:tgtEl>
                                        <p:attrNameLst>
                                          <p:attrName>ppt_y</p:attrName>
                                        </p:attrNameLst>
                                      </p:cBhvr>
                                      <p:tavLst>
                                        <p:tav tm="0">
                                          <p:val>
                                            <p:strVal val="#ppt_y"/>
                                          </p:val>
                                        </p:tav>
                                        <p:tav tm="100000">
                                          <p:val>
                                            <p:strVal val="#ppt_y"/>
                                          </p:val>
                                        </p:tav>
                                      </p:tavLst>
                                    </p:anim>
                                    <p:animEffect transition="in" filter="fade">
                                      <p:cBhvr>
                                        <p:cTn id="102" dur="500"/>
                                        <p:tgtEl>
                                          <p:spTgt spid="32818"/>
                                        </p:tgtEl>
                                      </p:cBhvr>
                                    </p:animEffect>
                                  </p:childTnLst>
                                </p:cTn>
                              </p:par>
                              <p:par>
                                <p:cTn id="103" presetID="54" presetClass="entr" presetSubtype="0" accel="100000" fill="hold" nodeType="withEffect">
                                  <p:stCondLst>
                                    <p:cond delay="0"/>
                                  </p:stCondLst>
                                  <p:childTnLst>
                                    <p:set>
                                      <p:cBhvr>
                                        <p:cTn id="104" dur="1" fill="hold">
                                          <p:stCondLst>
                                            <p:cond delay="0"/>
                                          </p:stCondLst>
                                        </p:cTn>
                                        <p:tgtEl>
                                          <p:spTgt spid="27"/>
                                        </p:tgtEl>
                                        <p:attrNameLst>
                                          <p:attrName>style.visibility</p:attrName>
                                        </p:attrNameLst>
                                      </p:cBhvr>
                                      <p:to>
                                        <p:strVal val="visible"/>
                                      </p:to>
                                    </p:set>
                                    <p:anim calcmode="lin" valueType="num">
                                      <p:cBhvr>
                                        <p:cTn id="105" dur="500" fill="hold"/>
                                        <p:tgtEl>
                                          <p:spTgt spid="27"/>
                                        </p:tgtEl>
                                        <p:attrNameLst>
                                          <p:attrName>ppt_w</p:attrName>
                                        </p:attrNameLst>
                                      </p:cBhvr>
                                      <p:tavLst>
                                        <p:tav tm="0">
                                          <p:val>
                                            <p:strVal val="#ppt_w*0.05"/>
                                          </p:val>
                                        </p:tav>
                                        <p:tav tm="100000">
                                          <p:val>
                                            <p:strVal val="#ppt_w"/>
                                          </p:val>
                                        </p:tav>
                                      </p:tavLst>
                                    </p:anim>
                                    <p:anim calcmode="lin" valueType="num">
                                      <p:cBhvr>
                                        <p:cTn id="106" dur="500" fill="hold"/>
                                        <p:tgtEl>
                                          <p:spTgt spid="27"/>
                                        </p:tgtEl>
                                        <p:attrNameLst>
                                          <p:attrName>ppt_h</p:attrName>
                                        </p:attrNameLst>
                                      </p:cBhvr>
                                      <p:tavLst>
                                        <p:tav tm="0">
                                          <p:val>
                                            <p:strVal val="#ppt_h"/>
                                          </p:val>
                                        </p:tav>
                                        <p:tav tm="100000">
                                          <p:val>
                                            <p:strVal val="#ppt_h"/>
                                          </p:val>
                                        </p:tav>
                                      </p:tavLst>
                                    </p:anim>
                                    <p:anim calcmode="lin" valueType="num">
                                      <p:cBhvr>
                                        <p:cTn id="107" dur="500" fill="hold"/>
                                        <p:tgtEl>
                                          <p:spTgt spid="27"/>
                                        </p:tgtEl>
                                        <p:attrNameLst>
                                          <p:attrName>ppt_x</p:attrName>
                                        </p:attrNameLst>
                                      </p:cBhvr>
                                      <p:tavLst>
                                        <p:tav tm="0">
                                          <p:val>
                                            <p:strVal val="#ppt_x-.2"/>
                                          </p:val>
                                        </p:tav>
                                        <p:tav tm="100000">
                                          <p:val>
                                            <p:strVal val="#ppt_x"/>
                                          </p:val>
                                        </p:tav>
                                      </p:tavLst>
                                    </p:anim>
                                    <p:anim calcmode="lin" valueType="num">
                                      <p:cBhvr>
                                        <p:cTn id="108" dur="500" fill="hold"/>
                                        <p:tgtEl>
                                          <p:spTgt spid="27"/>
                                        </p:tgtEl>
                                        <p:attrNameLst>
                                          <p:attrName>ppt_y</p:attrName>
                                        </p:attrNameLst>
                                      </p:cBhvr>
                                      <p:tavLst>
                                        <p:tav tm="0">
                                          <p:val>
                                            <p:strVal val="#ppt_y"/>
                                          </p:val>
                                        </p:tav>
                                        <p:tav tm="100000">
                                          <p:val>
                                            <p:strVal val="#ppt_y"/>
                                          </p:val>
                                        </p:tav>
                                      </p:tavLst>
                                    </p:anim>
                                    <p:animEffect transition="in" filter="fade">
                                      <p:cBhvr>
                                        <p:cTn id="109" dur="500"/>
                                        <p:tgtEl>
                                          <p:spTgt spid="27"/>
                                        </p:tgtEl>
                                      </p:cBhvr>
                                    </p:animEffect>
                                  </p:childTnLst>
                                </p:cTn>
                              </p:par>
                              <p:par>
                                <p:cTn id="110" presetID="54" presetClass="entr" presetSubtype="0" accel="100000" fill="hold" nodeType="withEffect">
                                  <p:stCondLst>
                                    <p:cond delay="0"/>
                                  </p:stCondLst>
                                  <p:childTnLst>
                                    <p:set>
                                      <p:cBhvr>
                                        <p:cTn id="111" dur="1" fill="hold">
                                          <p:stCondLst>
                                            <p:cond delay="0"/>
                                          </p:stCondLst>
                                        </p:cTn>
                                        <p:tgtEl>
                                          <p:spTgt spid="29"/>
                                        </p:tgtEl>
                                        <p:attrNameLst>
                                          <p:attrName>style.visibility</p:attrName>
                                        </p:attrNameLst>
                                      </p:cBhvr>
                                      <p:to>
                                        <p:strVal val="visible"/>
                                      </p:to>
                                    </p:set>
                                    <p:anim calcmode="lin" valueType="num">
                                      <p:cBhvr>
                                        <p:cTn id="112" dur="500" fill="hold"/>
                                        <p:tgtEl>
                                          <p:spTgt spid="29"/>
                                        </p:tgtEl>
                                        <p:attrNameLst>
                                          <p:attrName>ppt_w</p:attrName>
                                        </p:attrNameLst>
                                      </p:cBhvr>
                                      <p:tavLst>
                                        <p:tav tm="0">
                                          <p:val>
                                            <p:strVal val="#ppt_w*0.05"/>
                                          </p:val>
                                        </p:tav>
                                        <p:tav tm="100000">
                                          <p:val>
                                            <p:strVal val="#ppt_w"/>
                                          </p:val>
                                        </p:tav>
                                      </p:tavLst>
                                    </p:anim>
                                    <p:anim calcmode="lin" valueType="num">
                                      <p:cBhvr>
                                        <p:cTn id="113" dur="500" fill="hold"/>
                                        <p:tgtEl>
                                          <p:spTgt spid="29"/>
                                        </p:tgtEl>
                                        <p:attrNameLst>
                                          <p:attrName>ppt_h</p:attrName>
                                        </p:attrNameLst>
                                      </p:cBhvr>
                                      <p:tavLst>
                                        <p:tav tm="0">
                                          <p:val>
                                            <p:strVal val="#ppt_h"/>
                                          </p:val>
                                        </p:tav>
                                        <p:tav tm="100000">
                                          <p:val>
                                            <p:strVal val="#ppt_h"/>
                                          </p:val>
                                        </p:tav>
                                      </p:tavLst>
                                    </p:anim>
                                    <p:anim calcmode="lin" valueType="num">
                                      <p:cBhvr>
                                        <p:cTn id="114" dur="500" fill="hold"/>
                                        <p:tgtEl>
                                          <p:spTgt spid="29"/>
                                        </p:tgtEl>
                                        <p:attrNameLst>
                                          <p:attrName>ppt_x</p:attrName>
                                        </p:attrNameLst>
                                      </p:cBhvr>
                                      <p:tavLst>
                                        <p:tav tm="0">
                                          <p:val>
                                            <p:strVal val="#ppt_x-.2"/>
                                          </p:val>
                                        </p:tav>
                                        <p:tav tm="100000">
                                          <p:val>
                                            <p:strVal val="#ppt_x"/>
                                          </p:val>
                                        </p:tav>
                                      </p:tavLst>
                                    </p:anim>
                                    <p:anim calcmode="lin" valueType="num">
                                      <p:cBhvr>
                                        <p:cTn id="115" dur="500" fill="hold"/>
                                        <p:tgtEl>
                                          <p:spTgt spid="29"/>
                                        </p:tgtEl>
                                        <p:attrNameLst>
                                          <p:attrName>ppt_y</p:attrName>
                                        </p:attrNameLst>
                                      </p:cBhvr>
                                      <p:tavLst>
                                        <p:tav tm="0">
                                          <p:val>
                                            <p:strVal val="#ppt_y"/>
                                          </p:val>
                                        </p:tav>
                                        <p:tav tm="100000">
                                          <p:val>
                                            <p:strVal val="#ppt_y"/>
                                          </p:val>
                                        </p:tav>
                                      </p:tavLst>
                                    </p:anim>
                                    <p:animEffect transition="in" filter="fade">
                                      <p:cBhvr>
                                        <p:cTn id="116" dur="500"/>
                                        <p:tgtEl>
                                          <p:spTgt spid="29"/>
                                        </p:tgtEl>
                                      </p:cBhvr>
                                    </p:animEffect>
                                  </p:childTnLst>
                                </p:cTn>
                              </p:par>
                            </p:childTnLst>
                          </p:cTn>
                        </p:par>
                      </p:childTnLst>
                    </p:cTn>
                  </p:par>
                  <p:par>
                    <p:cTn id="117" fill="hold">
                      <p:stCondLst>
                        <p:cond delay="indefinite"/>
                      </p:stCondLst>
                      <p:childTnLst>
                        <p:par>
                          <p:cTn id="118" fill="hold">
                            <p:stCondLst>
                              <p:cond delay="0"/>
                            </p:stCondLst>
                            <p:childTnLst>
                              <p:par>
                                <p:cTn id="119" presetID="50" presetClass="entr" presetSubtype="0" decel="100000" fill="hold" nodeType="clickEffect">
                                  <p:stCondLst>
                                    <p:cond delay="0"/>
                                  </p:stCondLst>
                                  <p:childTnLst>
                                    <p:set>
                                      <p:cBhvr>
                                        <p:cTn id="120" dur="1" fill="hold">
                                          <p:stCondLst>
                                            <p:cond delay="0"/>
                                          </p:stCondLst>
                                        </p:cTn>
                                        <p:tgtEl>
                                          <p:spTgt spid="32819"/>
                                        </p:tgtEl>
                                        <p:attrNameLst>
                                          <p:attrName>style.visibility</p:attrName>
                                        </p:attrNameLst>
                                      </p:cBhvr>
                                      <p:to>
                                        <p:strVal val="visible"/>
                                      </p:to>
                                    </p:set>
                                    <p:anim calcmode="lin" valueType="num">
                                      <p:cBhvr>
                                        <p:cTn id="121" dur="1000" fill="hold"/>
                                        <p:tgtEl>
                                          <p:spTgt spid="32819"/>
                                        </p:tgtEl>
                                        <p:attrNameLst>
                                          <p:attrName>ppt_w</p:attrName>
                                        </p:attrNameLst>
                                      </p:cBhvr>
                                      <p:tavLst>
                                        <p:tav tm="0">
                                          <p:val>
                                            <p:strVal val="#ppt_w+.3"/>
                                          </p:val>
                                        </p:tav>
                                        <p:tav tm="100000">
                                          <p:val>
                                            <p:strVal val="#ppt_w"/>
                                          </p:val>
                                        </p:tav>
                                      </p:tavLst>
                                    </p:anim>
                                    <p:anim calcmode="lin" valueType="num">
                                      <p:cBhvr>
                                        <p:cTn id="122" dur="1000" fill="hold"/>
                                        <p:tgtEl>
                                          <p:spTgt spid="32819"/>
                                        </p:tgtEl>
                                        <p:attrNameLst>
                                          <p:attrName>ppt_h</p:attrName>
                                        </p:attrNameLst>
                                      </p:cBhvr>
                                      <p:tavLst>
                                        <p:tav tm="0">
                                          <p:val>
                                            <p:strVal val="#ppt_h"/>
                                          </p:val>
                                        </p:tav>
                                        <p:tav tm="100000">
                                          <p:val>
                                            <p:strVal val="#ppt_h"/>
                                          </p:val>
                                        </p:tav>
                                      </p:tavLst>
                                    </p:anim>
                                    <p:animEffect transition="in" filter="fade">
                                      <p:cBhvr>
                                        <p:cTn id="123" dur="1000"/>
                                        <p:tgtEl>
                                          <p:spTgt spid="32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build="p"/>
      <p:bldP spid="32800" grpId="0"/>
      <p:bldP spid="32801" grpId="0"/>
      <p:bldP spid="32802" grpId="0"/>
      <p:bldP spid="32803" grpId="0"/>
      <p:bldP spid="32804" grpId="0"/>
      <p:bldP spid="32805" grpId="0" animBg="1"/>
      <p:bldP spid="32806" grpId="0"/>
      <p:bldP spid="32807" grpId="0"/>
      <p:bldP spid="32808" grpId="0"/>
      <p:bldP spid="32809" grpId="0"/>
      <p:bldP spid="32810" grpId="0"/>
      <p:bldP spid="32811" grpId="0"/>
      <p:bldP spid="32812" grpId="0"/>
      <p:bldP spid="32813" grpId="0" animBg="1"/>
      <p:bldP spid="32814" grpId="0"/>
      <p:bldP spid="32815" grpId="0"/>
      <p:bldP spid="32816" grpId="0"/>
      <p:bldP spid="32817" grpId="0"/>
      <p:bldP spid="32818" grpId="0"/>
      <p:bldP spid="32818"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1"/>
          <p:cNvSpPr>
            <a:spLocks noGrp="1"/>
          </p:cNvSpPr>
          <p:nvPr>
            <p:ph type="title"/>
          </p:nvPr>
        </p:nvSpPr>
        <p:spPr>
          <a:xfrm>
            <a:off x="500063" y="142875"/>
            <a:ext cx="8229600" cy="776288"/>
          </a:xfrm>
        </p:spPr>
        <p:txBody>
          <a:bodyPr>
            <a:normAutofit fontScale="90000"/>
          </a:bodyPr>
          <a:lstStyle/>
          <a:p>
            <a:pPr eaLnBrk="1" fontAlgn="auto" hangingPunct="1">
              <a:spcAft>
                <a:spcPts val="0"/>
              </a:spcAft>
              <a:defRPr/>
            </a:pPr>
            <a:r>
              <a:rPr lang="it-IT" dirty="0" smtClean="0"/>
              <a:t>SEARCH</a:t>
            </a:r>
            <a:endParaRPr lang="it-IT" dirty="0"/>
          </a:p>
        </p:txBody>
      </p:sp>
      <p:sp>
        <p:nvSpPr>
          <p:cNvPr id="18438" name="Rectangle 6"/>
          <p:cNvSpPr>
            <a:spLocks noGrp="1" noChangeArrowheads="1"/>
          </p:cNvSpPr>
          <p:nvPr>
            <p:ph type="body" sz="half" idx="1"/>
          </p:nvPr>
        </p:nvSpPr>
        <p:spPr>
          <a:xfrm>
            <a:off x="468313" y="981075"/>
            <a:ext cx="2735262" cy="431800"/>
          </a:xfrm>
        </p:spPr>
        <p:txBody>
          <a:bodyPr>
            <a:normAutofit/>
          </a:bodyPr>
          <a:lstStyle/>
          <a:p>
            <a:pPr marL="274320" indent="-274320" eaLnBrk="1" fontAlgn="auto" hangingPunct="1">
              <a:spcAft>
                <a:spcPts val="0"/>
              </a:spcAft>
              <a:buClr>
                <a:schemeClr val="accent3"/>
              </a:buClr>
              <a:buFontTx/>
              <a:buNone/>
              <a:defRPr/>
            </a:pPr>
            <a:r>
              <a:rPr lang="it-IT" sz="2000" b="1" i="1" dirty="0" smtClean="0">
                <a:effectLst>
                  <a:outerShdw blurRad="38100" dist="38100" dir="2700000" algn="tl">
                    <a:srgbClr val="000000">
                      <a:alpha val="43137"/>
                    </a:srgbClr>
                  </a:outerShdw>
                </a:effectLst>
              </a:rPr>
              <a:t>PERFORMANCES</a:t>
            </a:r>
            <a:endParaRPr lang="it-IT" sz="2000" b="1" i="1" dirty="0">
              <a:effectLst>
                <a:outerShdw blurRad="38100" dist="38100" dir="2700000" algn="tl">
                  <a:srgbClr val="000000">
                    <a:alpha val="43137"/>
                  </a:srgbClr>
                </a:outerShdw>
              </a:effectLst>
            </a:endParaRPr>
          </a:p>
          <a:p>
            <a:pPr marL="274320" indent="-274320" eaLnBrk="1" fontAlgn="auto" hangingPunct="1">
              <a:spcAft>
                <a:spcPts val="0"/>
              </a:spcAft>
              <a:buClr>
                <a:schemeClr val="accent3"/>
              </a:buClr>
              <a:buFontTx/>
              <a:buNone/>
              <a:defRPr/>
            </a:pPr>
            <a:endParaRPr lang="it-IT" sz="2000" b="1" dirty="0"/>
          </a:p>
          <a:p>
            <a:pPr marL="274320" indent="-274320" eaLnBrk="1" fontAlgn="auto" hangingPunct="1">
              <a:spcAft>
                <a:spcPts val="0"/>
              </a:spcAft>
              <a:buClr>
                <a:schemeClr val="accent3"/>
              </a:buClr>
              <a:buFontTx/>
              <a:buNone/>
              <a:defRPr/>
            </a:pPr>
            <a:endParaRPr lang="it-IT" sz="1800" dirty="0"/>
          </a:p>
        </p:txBody>
      </p:sp>
      <p:graphicFrame>
        <p:nvGraphicFramePr>
          <p:cNvPr id="18492" name="Group 60"/>
          <p:cNvGraphicFramePr>
            <a:graphicFrameLocks noGrp="1"/>
          </p:cNvGraphicFramePr>
          <p:nvPr>
            <p:ph sz="half" idx="2"/>
          </p:nvPr>
        </p:nvGraphicFramePr>
        <p:xfrm>
          <a:off x="827088" y="3429000"/>
          <a:ext cx="7200900" cy="1584960"/>
        </p:xfrm>
        <a:graphic>
          <a:graphicData uri="http://schemas.openxmlformats.org/drawingml/2006/table">
            <a:tbl>
              <a:tblPr/>
              <a:tblGrid>
                <a:gridCol w="2471737"/>
                <a:gridCol w="1552575"/>
                <a:gridCol w="1625600"/>
                <a:gridCol w="1550988"/>
              </a:tblGrid>
              <a:tr h="233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charset="0"/>
                        </a:rPr>
                        <a:t>ALGORITMO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charset="0"/>
                        </a:rPr>
                        <a:t>K=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charset="0"/>
                        </a:rPr>
                        <a:t>K= 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charset="0"/>
                        </a:rPr>
                        <a:t>K= 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3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charset="0"/>
                        </a:rPr>
                        <a:t>SizeCluster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charset="0"/>
                        </a:rPr>
                        <a:t>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charset="0"/>
                        </a:rPr>
                        <a:t>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charset="0"/>
                        </a:rPr>
                        <a:t>97%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3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charset="0"/>
                        </a:rPr>
                        <a:t>TextCluster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charset="0"/>
                        </a:rPr>
                        <a:t>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charset="0"/>
                        </a:rPr>
                        <a:t>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charset="0"/>
                        </a:rPr>
                        <a:t>91%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3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charset="0"/>
                        </a:rPr>
                        <a:t>ColumnTextCluster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charset="0"/>
                        </a:rPr>
                        <a:t>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charset="0"/>
                        </a:rPr>
                        <a:t>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charset="0"/>
                        </a:rPr>
                        <a:t>97%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3822" name="Rectangle 53"/>
          <p:cNvSpPr>
            <a:spLocks noChangeArrowheads="1"/>
          </p:cNvSpPr>
          <p:nvPr/>
        </p:nvSpPr>
        <p:spPr bwMode="auto">
          <a:xfrm>
            <a:off x="468313" y="2420938"/>
            <a:ext cx="8351837" cy="749300"/>
          </a:xfrm>
          <a:prstGeom prst="rect">
            <a:avLst/>
          </a:prstGeom>
          <a:noFill/>
          <a:ln w="9525" algn="ctr">
            <a:noFill/>
            <a:miter lim="800000"/>
            <a:headEnd/>
            <a:tailEnd/>
          </a:ln>
        </p:spPr>
        <p:txBody>
          <a:bodyPr>
            <a:spAutoFit/>
          </a:bodyPr>
          <a:lstStyle/>
          <a:p>
            <a:pPr>
              <a:lnSpc>
                <a:spcPct val="80000"/>
              </a:lnSpc>
              <a:spcBef>
                <a:spcPct val="20000"/>
              </a:spcBef>
            </a:pPr>
            <a:r>
              <a:rPr lang="it-IT">
                <a:latin typeface="Constantia" pitchFamily="18" charset="0"/>
              </a:rPr>
              <a:t>Misuriamo la qualità degli algoritmi di clustering calcolando la percentuale di raggruppamenti di dimensione </a:t>
            </a:r>
            <a:r>
              <a:rPr lang="it-IT" i="1">
                <a:latin typeface="Constantia" pitchFamily="18" charset="0"/>
              </a:rPr>
              <a:t>k</a:t>
            </a:r>
            <a:r>
              <a:rPr lang="it-IT">
                <a:latin typeface="Constantia" pitchFamily="18" charset="0"/>
              </a:rPr>
              <a:t> in cui esiste almeno una tabella simile a quella giudicata più rilevante per una determinata query.</a:t>
            </a:r>
          </a:p>
        </p:txBody>
      </p:sp>
      <p:sp>
        <p:nvSpPr>
          <p:cNvPr id="33823" name="Rectangle 54"/>
          <p:cNvSpPr>
            <a:spLocks noChangeArrowheads="1"/>
          </p:cNvSpPr>
          <p:nvPr/>
        </p:nvSpPr>
        <p:spPr bwMode="auto">
          <a:xfrm>
            <a:off x="468313" y="1412875"/>
            <a:ext cx="7777162" cy="968375"/>
          </a:xfrm>
          <a:prstGeom prst="rect">
            <a:avLst/>
          </a:prstGeom>
          <a:noFill/>
          <a:ln w="9525" algn="ctr">
            <a:noFill/>
            <a:miter lim="800000"/>
            <a:headEnd/>
            <a:tailEnd/>
          </a:ln>
        </p:spPr>
        <p:txBody>
          <a:bodyPr>
            <a:spAutoFit/>
          </a:bodyPr>
          <a:lstStyle/>
          <a:p>
            <a:pPr>
              <a:lnSpc>
                <a:spcPct val="80000"/>
              </a:lnSpc>
              <a:spcBef>
                <a:spcPct val="20000"/>
              </a:spcBef>
            </a:pPr>
            <a:r>
              <a:rPr lang="it-IT">
                <a:latin typeface="Constantia" pitchFamily="18" charset="0"/>
              </a:rPr>
              <a:t>Si è richiesto a due giudici (selezionati casualmente da Amazon Mechanical Turk) di valutare la similarità di due tabelle con un voto compreso tra 1 e 5. Due tabelle sono considerate simili se entrambi i giudici hanno espresso un voto &gt;= 4.</a:t>
            </a:r>
          </a:p>
        </p:txBody>
      </p:sp>
      <p:sp>
        <p:nvSpPr>
          <p:cNvPr id="33824" name="Rectangle 59"/>
          <p:cNvSpPr>
            <a:spLocks noChangeArrowheads="1"/>
          </p:cNvSpPr>
          <p:nvPr/>
        </p:nvSpPr>
        <p:spPr bwMode="auto">
          <a:xfrm>
            <a:off x="323850" y="5373688"/>
            <a:ext cx="8640763" cy="1006475"/>
          </a:xfrm>
          <a:prstGeom prst="rect">
            <a:avLst/>
          </a:prstGeom>
          <a:noFill/>
          <a:ln w="9525" algn="ctr">
            <a:noFill/>
            <a:miter lim="800000"/>
            <a:headEnd/>
            <a:tailEnd/>
          </a:ln>
        </p:spPr>
        <p:txBody>
          <a:bodyPr>
            <a:spAutoFit/>
          </a:bodyPr>
          <a:lstStyle/>
          <a:p>
            <a:pPr>
              <a:buFontTx/>
              <a:buChar char="•"/>
            </a:pPr>
            <a:r>
              <a:rPr lang="it-IT">
                <a:latin typeface="Constantia" pitchFamily="18" charset="0"/>
              </a:rPr>
              <a:t> </a:t>
            </a:r>
            <a:r>
              <a:rPr lang="it-IT" sz="2000">
                <a:latin typeface="Constantia" pitchFamily="18" charset="0"/>
              </a:rPr>
              <a:t>Anche quando il cluster ha soli due elementi la qualità è interessante nel 70% dei casi</a:t>
            </a:r>
          </a:p>
          <a:p>
            <a:pPr>
              <a:buFontTx/>
              <a:buChar char="•"/>
            </a:pPr>
            <a:r>
              <a:rPr lang="it-IT" sz="2000">
                <a:latin typeface="Constantia" pitchFamily="18" charset="0"/>
              </a:rPr>
              <a:t> Le performances aumentano con l’aumentare delle dimensioni del cluster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1"/>
          <p:cNvSpPr>
            <a:spLocks noGrp="1"/>
          </p:cNvSpPr>
          <p:nvPr>
            <p:ph type="title"/>
          </p:nvPr>
        </p:nvSpPr>
        <p:spPr>
          <a:xfrm>
            <a:off x="500063" y="142875"/>
            <a:ext cx="8229600" cy="776288"/>
          </a:xfrm>
        </p:spPr>
        <p:txBody>
          <a:bodyPr>
            <a:normAutofit fontScale="90000"/>
          </a:bodyPr>
          <a:lstStyle/>
          <a:p>
            <a:pPr eaLnBrk="1" fontAlgn="auto" hangingPunct="1">
              <a:spcAft>
                <a:spcPts val="0"/>
              </a:spcAft>
              <a:defRPr/>
            </a:pPr>
            <a:r>
              <a:rPr lang="it-IT" dirty="0" smtClean="0"/>
              <a:t>SEARCH</a:t>
            </a:r>
            <a:endParaRPr lang="it-IT" dirty="0"/>
          </a:p>
        </p:txBody>
      </p:sp>
      <p:graphicFrame>
        <p:nvGraphicFramePr>
          <p:cNvPr id="20524" name="Group 44"/>
          <p:cNvGraphicFramePr>
            <a:graphicFrameLocks noGrp="1"/>
          </p:cNvGraphicFramePr>
          <p:nvPr>
            <p:ph sz="half" idx="2"/>
          </p:nvPr>
        </p:nvGraphicFramePr>
        <p:xfrm>
          <a:off x="971550" y="2997200"/>
          <a:ext cx="6840538" cy="1585595"/>
        </p:xfrm>
        <a:graphic>
          <a:graphicData uri="http://schemas.openxmlformats.org/drawingml/2006/table">
            <a:tbl>
              <a:tblPr/>
              <a:tblGrid>
                <a:gridCol w="2447925"/>
                <a:gridCol w="1374775"/>
                <a:gridCol w="1543050"/>
                <a:gridCol w="1474788"/>
              </a:tblGrid>
              <a:tr h="396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charset="0"/>
                        </a:rPr>
                        <a:t>ALGORITMO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charset="0"/>
                        </a:rPr>
                        <a:t>K=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charset="0"/>
                        </a:rPr>
                        <a:t>K= 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charset="0"/>
                        </a:rPr>
                        <a:t>K= 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charset="0"/>
                        </a:rPr>
                        <a:t>SizeCluster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charset="0"/>
                        </a:rPr>
                        <a:t>3.17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charset="0"/>
                        </a:rPr>
                        <a:t>2.82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charset="0"/>
                        </a:rPr>
                        <a:t>2.57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163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charset="0"/>
                        </a:rPr>
                        <a:t>TextCluster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charset="0"/>
                        </a:rPr>
                        <a:t>3.32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charset="0"/>
                        </a:rPr>
                        <a:t>2.85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charset="0"/>
                        </a:rPr>
                        <a:t>2.53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73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charset="0"/>
                        </a:rPr>
                        <a:t>ColumnTextCluster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charset="0"/>
                        </a:rPr>
                        <a:t>3.13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charset="0"/>
                        </a:rPr>
                        <a:t>2.79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dirty="0" smtClean="0">
                          <a:ln>
                            <a:noFill/>
                          </a:ln>
                          <a:solidFill>
                            <a:schemeClr val="tx1"/>
                          </a:solidFill>
                          <a:effectLst/>
                          <a:latin typeface="Arial" charset="0"/>
                        </a:rPr>
                        <a:t>2.48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4845" name="Rectangle 8"/>
          <p:cNvSpPr>
            <a:spLocks noChangeArrowheads="1"/>
          </p:cNvSpPr>
          <p:nvPr/>
        </p:nvSpPr>
        <p:spPr bwMode="auto">
          <a:xfrm>
            <a:off x="468313" y="1773238"/>
            <a:ext cx="8351837" cy="749300"/>
          </a:xfrm>
          <a:prstGeom prst="rect">
            <a:avLst/>
          </a:prstGeom>
          <a:noFill/>
          <a:ln w="9525" algn="ctr">
            <a:noFill/>
            <a:miter lim="800000"/>
            <a:headEnd/>
            <a:tailEnd/>
          </a:ln>
        </p:spPr>
        <p:txBody>
          <a:bodyPr>
            <a:spAutoFit/>
          </a:bodyPr>
          <a:lstStyle/>
          <a:p>
            <a:pPr>
              <a:lnSpc>
                <a:spcPct val="80000"/>
              </a:lnSpc>
              <a:spcBef>
                <a:spcPct val="20000"/>
              </a:spcBef>
            </a:pPr>
            <a:r>
              <a:rPr lang="it-IT">
                <a:latin typeface="Constantia" pitchFamily="18" charset="0"/>
              </a:rPr>
              <a:t>Valutiamo inoltre la qualità degli algoritmi di clustering calcolando il valore medio di similarità fra le tabelle appartenenti allo stesso raggruppamento al variare della dimensione del cluster </a:t>
            </a:r>
            <a:r>
              <a:rPr lang="it-IT" i="1">
                <a:latin typeface="Constantia" pitchFamily="18" charset="0"/>
              </a:rPr>
              <a:t>k.</a:t>
            </a:r>
          </a:p>
        </p:txBody>
      </p:sp>
      <p:sp>
        <p:nvSpPr>
          <p:cNvPr id="34846" name="Rectangle 43"/>
          <p:cNvSpPr>
            <a:spLocks noChangeArrowheads="1"/>
          </p:cNvSpPr>
          <p:nvPr/>
        </p:nvSpPr>
        <p:spPr bwMode="auto">
          <a:xfrm>
            <a:off x="323850" y="5084763"/>
            <a:ext cx="8351838" cy="885825"/>
          </a:xfrm>
          <a:prstGeom prst="rect">
            <a:avLst/>
          </a:prstGeom>
          <a:noFill/>
          <a:ln w="9525" algn="ctr">
            <a:noFill/>
            <a:miter lim="800000"/>
            <a:headEnd/>
            <a:tailEnd/>
          </a:ln>
        </p:spPr>
        <p:txBody>
          <a:bodyPr>
            <a:spAutoFit/>
          </a:bodyPr>
          <a:lstStyle/>
          <a:p>
            <a:pPr>
              <a:lnSpc>
                <a:spcPct val="80000"/>
              </a:lnSpc>
              <a:spcBef>
                <a:spcPct val="20000"/>
              </a:spcBef>
              <a:buFontTx/>
              <a:buChar char="•"/>
            </a:pPr>
            <a:r>
              <a:rPr lang="it-IT">
                <a:latin typeface="Constantia" pitchFamily="18" charset="0"/>
              </a:rPr>
              <a:t> </a:t>
            </a:r>
            <a:r>
              <a:rPr lang="it-IT" sz="2000">
                <a:latin typeface="Constantia" pitchFamily="18" charset="0"/>
              </a:rPr>
              <a:t>Performances simili per i vari algoritmi</a:t>
            </a:r>
          </a:p>
          <a:p>
            <a:pPr>
              <a:lnSpc>
                <a:spcPct val="80000"/>
              </a:lnSpc>
              <a:spcBef>
                <a:spcPct val="20000"/>
              </a:spcBef>
              <a:buFontTx/>
              <a:buChar char="•"/>
            </a:pPr>
            <a:r>
              <a:rPr lang="it-IT" sz="2000">
                <a:latin typeface="Constantia" pitchFamily="18" charset="0"/>
              </a:rPr>
              <a:t> Anche tecniche semplici come SizeCluster permettono di ottenere buoni risultati</a:t>
            </a:r>
          </a:p>
        </p:txBody>
      </p:sp>
      <p:sp>
        <p:nvSpPr>
          <p:cNvPr id="10" name="Rectangle 6"/>
          <p:cNvSpPr txBox="1">
            <a:spLocks noChangeArrowheads="1"/>
          </p:cNvSpPr>
          <p:nvPr/>
        </p:nvSpPr>
        <p:spPr>
          <a:xfrm>
            <a:off x="468313" y="981075"/>
            <a:ext cx="2735262" cy="431800"/>
          </a:xfrm>
          <a:prstGeom prst="rect">
            <a:avLst/>
          </a:prstGeom>
          <a:noFill/>
          <a:ln/>
        </p:spPr>
        <p:txBody>
          <a:bodyPr>
            <a:normAutofit/>
          </a:bodyPr>
          <a:lstStyle/>
          <a:p>
            <a:pPr marL="274320" indent="-274320" fontAlgn="auto">
              <a:spcBef>
                <a:spcPct val="20000"/>
              </a:spcBef>
              <a:spcAft>
                <a:spcPts val="0"/>
              </a:spcAft>
              <a:buClr>
                <a:schemeClr val="accent3"/>
              </a:buClr>
              <a:buSzPct val="95000"/>
              <a:defRPr/>
            </a:pPr>
            <a:r>
              <a:rPr lang="it-IT" sz="2000" b="1" i="1">
                <a:effectLst>
                  <a:outerShdw blurRad="38100" dist="38100" dir="2700000" algn="tl">
                    <a:srgbClr val="000000">
                      <a:alpha val="43137"/>
                    </a:srgbClr>
                  </a:outerShdw>
                </a:effectLst>
                <a:latin typeface="+mn-lt"/>
              </a:rPr>
              <a:t>PERFORMANCES</a:t>
            </a:r>
          </a:p>
          <a:p>
            <a:pPr marL="274320" indent="-274320" fontAlgn="auto">
              <a:spcBef>
                <a:spcPct val="20000"/>
              </a:spcBef>
              <a:spcAft>
                <a:spcPts val="0"/>
              </a:spcAft>
              <a:buClr>
                <a:schemeClr val="accent3"/>
              </a:buClr>
              <a:buSzPct val="95000"/>
              <a:defRPr/>
            </a:pPr>
            <a:endParaRPr lang="it-IT" sz="2000" b="1">
              <a:latin typeface="+mn-lt"/>
            </a:endParaRPr>
          </a:p>
          <a:p>
            <a:pPr marL="274320" indent="-274320" fontAlgn="auto">
              <a:spcBef>
                <a:spcPct val="20000"/>
              </a:spcBef>
              <a:spcAft>
                <a:spcPts val="0"/>
              </a:spcAft>
              <a:buClr>
                <a:schemeClr val="accent3"/>
              </a:buClr>
              <a:buSzPct val="95000"/>
              <a:defRPr/>
            </a:pPr>
            <a:endParaRPr lang="it-IT" dirty="0">
              <a:latin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txBox="1">
            <a:spLocks/>
          </p:cNvSpPr>
          <p:nvPr/>
        </p:nvSpPr>
        <p:spPr>
          <a:xfrm>
            <a:off x="500063" y="142875"/>
            <a:ext cx="8229600" cy="776288"/>
          </a:xfrm>
          <a:prstGeom prst="rect">
            <a:avLst/>
          </a:prstGeom>
        </p:spPr>
        <p:txBody>
          <a:bodyPr lIns="0" rIns="0" bIns="0" anchor="b">
            <a:normAutofit fontScale="97500" lnSpcReduction="10000"/>
          </a:bodyPr>
          <a:lstStyle/>
          <a:p>
            <a:pPr fontAlgn="auto">
              <a:spcAft>
                <a:spcPts val="0"/>
              </a:spcAft>
              <a:defRPr/>
            </a:pPr>
            <a:r>
              <a:rPr lang="it-IT" sz="5000" dirty="0">
                <a:solidFill>
                  <a:schemeClr val="tx2"/>
                </a:solidFill>
                <a:latin typeface="+mj-lt"/>
                <a:ea typeface="+mj-ea"/>
                <a:cs typeface="+mj-cs"/>
              </a:rPr>
              <a:t>CONTEXT</a:t>
            </a:r>
          </a:p>
        </p:txBody>
      </p:sp>
      <p:pic>
        <p:nvPicPr>
          <p:cNvPr id="36866" name="Picture 3"/>
          <p:cNvPicPr>
            <a:picLocks noChangeAspect="1" noChangeArrowheads="1"/>
          </p:cNvPicPr>
          <p:nvPr/>
        </p:nvPicPr>
        <p:blipFill>
          <a:blip r:embed="rId3" cstate="print"/>
          <a:srcRect b="11758"/>
          <a:stretch>
            <a:fillRect/>
          </a:stretch>
        </p:blipFill>
        <p:spPr bwMode="auto">
          <a:xfrm>
            <a:off x="1908175" y="2924175"/>
            <a:ext cx="4929188" cy="2717800"/>
          </a:xfrm>
          <a:prstGeom prst="rect">
            <a:avLst/>
          </a:prstGeom>
          <a:noFill/>
          <a:ln w="9525">
            <a:noFill/>
            <a:miter lim="800000"/>
            <a:headEnd/>
            <a:tailEnd/>
          </a:ln>
        </p:spPr>
      </p:pic>
      <p:graphicFrame>
        <p:nvGraphicFramePr>
          <p:cNvPr id="15" name="Segnaposto contenuto 3"/>
          <p:cNvGraphicFramePr>
            <a:graphicFrameLocks noGrp="1"/>
          </p:cNvGraphicFramePr>
          <p:nvPr>
            <p:ph idx="1"/>
          </p:nvPr>
        </p:nvGraphicFramePr>
        <p:xfrm>
          <a:off x="323850" y="1052513"/>
          <a:ext cx="2000250" cy="1678305"/>
        </p:xfrm>
        <a:graphic>
          <a:graphicData uri="http://schemas.openxmlformats.org/drawingml/2006/table">
            <a:tbl>
              <a:tblPr/>
              <a:tblGrid>
                <a:gridCol w="1154113"/>
                <a:gridCol w="846137"/>
              </a:tblGrid>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1" i="0" u="none" strike="noStrike" cap="none" normalizeH="0" baseline="0" smtClean="0">
                          <a:ln>
                            <a:noFill/>
                          </a:ln>
                          <a:solidFill>
                            <a:srgbClr val="FFFFFF"/>
                          </a:solidFill>
                          <a:effectLst/>
                          <a:latin typeface="Constantia" pitchFamily="18" charset="0"/>
                        </a:rPr>
                        <a:t>Componenti</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1" i="0" u="none" strike="noStrike" cap="none" normalizeH="0" baseline="0" smtClean="0">
                          <a:ln>
                            <a:noFill/>
                          </a:ln>
                          <a:solidFill>
                            <a:srgbClr val="FFFFFF"/>
                          </a:solidFill>
                          <a:effectLst/>
                          <a:latin typeface="Constantia" pitchFamily="18" charset="0"/>
                        </a:rPr>
                        <a:t>Gruppo</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540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D0D0D"/>
                          </a:solidFill>
                          <a:effectLst/>
                          <a:latin typeface="Constantia" pitchFamily="18" charset="0"/>
                        </a:rPr>
                        <a:t>Laudizio</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D0D0D"/>
                          </a:solidFill>
                          <a:effectLst/>
                          <a:latin typeface="Constantia" pitchFamily="18" charset="0"/>
                        </a:rPr>
                        <a:t>Vincenzo</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00"/>
                          </a:solidFill>
                          <a:effectLst/>
                          <a:latin typeface="Constantia" pitchFamily="18" charset="0"/>
                        </a:rPr>
                        <a:t>18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96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smtClean="0">
                          <a:ln>
                            <a:noFill/>
                          </a:ln>
                          <a:solidFill>
                            <a:srgbClr val="000000"/>
                          </a:solidFill>
                          <a:effectLst/>
                          <a:latin typeface="Constantia" pitchFamily="18" charset="0"/>
                        </a:rPr>
                        <a:t>Gottardi</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smtClean="0">
                          <a:ln>
                            <a:noFill/>
                          </a:ln>
                          <a:solidFill>
                            <a:srgbClr val="000000"/>
                          </a:solidFill>
                          <a:effectLst/>
                          <a:latin typeface="Constantia" pitchFamily="18" charset="0"/>
                        </a:rPr>
                        <a:t>Alessandro</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AD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00"/>
                          </a:solidFill>
                          <a:effectLst/>
                          <a:latin typeface="Constantia" pitchFamily="18" charset="0"/>
                        </a:rPr>
                        <a:t>18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ADFFF"/>
                    </a:solidFill>
                  </a:tcPr>
                </a:tc>
              </a:tr>
              <a:tr h="3540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smtClean="0">
                          <a:ln>
                            <a:noFill/>
                          </a:ln>
                          <a:solidFill>
                            <a:srgbClr val="000000"/>
                          </a:solidFill>
                          <a:effectLst/>
                          <a:latin typeface="Constantia" pitchFamily="18" charset="0"/>
                        </a:rPr>
                        <a:t>Umiliacchi</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smtClean="0">
                          <a:ln>
                            <a:noFill/>
                          </a:ln>
                          <a:solidFill>
                            <a:srgbClr val="000000"/>
                          </a:solidFill>
                          <a:effectLst/>
                          <a:latin typeface="Constantia" pitchFamily="18" charset="0"/>
                        </a:rPr>
                        <a:t>Silvia</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1C6F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00"/>
                          </a:solidFill>
                          <a:effectLst/>
                          <a:latin typeface="Constantia" pitchFamily="18" charset="0"/>
                        </a:rPr>
                        <a:t>18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1C6F7"/>
                    </a:solid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00"/>
                          </a:solidFill>
                          <a:effectLst/>
                          <a:latin typeface="Constantia" pitchFamily="18"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AD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00"/>
                          </a:solidFill>
                          <a:effectLst/>
                          <a:latin typeface="Constantia" pitchFamily="18"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ADFFF"/>
                    </a:solidFill>
                  </a:tcPr>
                </a:tc>
              </a:tr>
            </a:tbl>
          </a:graphicData>
        </a:graphic>
      </p:graphicFrame>
      <p:sp>
        <p:nvSpPr>
          <p:cNvPr id="20" name="Rectangle 30"/>
          <p:cNvSpPr>
            <a:spLocks noChangeArrowheads="1"/>
          </p:cNvSpPr>
          <p:nvPr/>
        </p:nvSpPr>
        <p:spPr bwMode="auto">
          <a:xfrm>
            <a:off x="3563938" y="1412875"/>
            <a:ext cx="1643062" cy="785813"/>
          </a:xfrm>
          <a:prstGeom prst="roundRect">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pPr marL="342900" indent="-342900" algn="ctr" fontAlgn="auto">
              <a:spcBef>
                <a:spcPts val="0"/>
              </a:spcBef>
              <a:spcAft>
                <a:spcPts val="0"/>
              </a:spcAft>
              <a:defRPr/>
            </a:pPr>
            <a:r>
              <a:rPr lang="it-IT" sz="1600" b="1" dirty="0"/>
              <a:t>CONTEXT</a:t>
            </a:r>
          </a:p>
        </p:txBody>
      </p:sp>
      <p:sp>
        <p:nvSpPr>
          <p:cNvPr id="21" name="Freccia a destra 20"/>
          <p:cNvSpPr/>
          <p:nvPr/>
        </p:nvSpPr>
        <p:spPr>
          <a:xfrm>
            <a:off x="2627304" y="1674805"/>
            <a:ext cx="357190" cy="285753"/>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grpSp>
        <p:nvGrpSpPr>
          <p:cNvPr id="36891" name="Freccia a destra 21"/>
          <p:cNvGrpSpPr>
            <a:grpSpLocks/>
          </p:cNvGrpSpPr>
          <p:nvPr/>
        </p:nvGrpSpPr>
        <p:grpSpPr bwMode="auto">
          <a:xfrm>
            <a:off x="4211638" y="2420938"/>
            <a:ext cx="444500" cy="504825"/>
            <a:chOff x="2830" y="2001"/>
            <a:chExt cx="280" cy="318"/>
          </a:xfrm>
        </p:grpSpPr>
        <p:pic>
          <p:nvPicPr>
            <p:cNvPr id="36923" name="Freccia a destra 21"/>
            <p:cNvPicPr>
              <a:picLocks noChangeArrowheads="1"/>
            </p:cNvPicPr>
            <p:nvPr/>
          </p:nvPicPr>
          <p:blipFill>
            <a:blip r:embed="rId4" cstate="print"/>
            <a:srcRect/>
            <a:stretch>
              <a:fillRect/>
            </a:stretch>
          </p:blipFill>
          <p:spPr bwMode="auto">
            <a:xfrm>
              <a:off x="2830" y="2001"/>
              <a:ext cx="280" cy="318"/>
            </a:xfrm>
            <a:prstGeom prst="rect">
              <a:avLst/>
            </a:prstGeom>
            <a:noFill/>
            <a:ln w="9525">
              <a:noFill/>
              <a:miter lim="800000"/>
              <a:headEnd/>
              <a:tailEnd/>
            </a:ln>
          </p:spPr>
        </p:pic>
        <p:sp>
          <p:nvSpPr>
            <p:cNvPr id="36924" name="Text Box 28"/>
            <p:cNvSpPr txBox="1">
              <a:spLocks noChangeArrowheads="1"/>
            </p:cNvSpPr>
            <p:nvPr/>
          </p:nvSpPr>
          <p:spPr bwMode="auto">
            <a:xfrm rot="-5400000">
              <a:off x="2880" y="2115"/>
              <a:ext cx="180" cy="90"/>
            </a:xfrm>
            <a:prstGeom prst="rect">
              <a:avLst/>
            </a:prstGeom>
            <a:noFill/>
            <a:ln w="9525">
              <a:noFill/>
              <a:miter lim="800000"/>
              <a:headEnd/>
              <a:tailEnd/>
            </a:ln>
          </p:spPr>
          <p:txBody>
            <a:bodyPr vert="eaVert" anchor="ctr"/>
            <a:lstStyle/>
            <a:p>
              <a:pPr algn="ctr"/>
              <a:endParaRPr lang="it-IT">
                <a:solidFill>
                  <a:srgbClr val="FFFFFF"/>
                </a:solidFill>
                <a:latin typeface="Constantia" pitchFamily="18" charset="0"/>
              </a:endParaRPr>
            </a:p>
          </p:txBody>
        </p:sp>
      </p:grpSp>
      <p:sp>
        <p:nvSpPr>
          <p:cNvPr id="23" name="Freccia a destra 22"/>
          <p:cNvSpPr/>
          <p:nvPr/>
        </p:nvSpPr>
        <p:spPr>
          <a:xfrm>
            <a:off x="5654684" y="1674805"/>
            <a:ext cx="357189" cy="285753"/>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graphicFrame>
        <p:nvGraphicFramePr>
          <p:cNvPr id="24" name="Segnaposto contenuto 3"/>
          <p:cNvGraphicFramePr>
            <a:graphicFrameLocks noGrp="1"/>
          </p:cNvGraphicFramePr>
          <p:nvPr>
            <p:ph idx="1"/>
          </p:nvPr>
        </p:nvGraphicFramePr>
        <p:xfrm>
          <a:off x="6300788" y="1052513"/>
          <a:ext cx="2428875" cy="1678305"/>
        </p:xfrm>
        <a:graphic>
          <a:graphicData uri="http://schemas.openxmlformats.org/drawingml/2006/table">
            <a:tbl>
              <a:tblPr/>
              <a:tblGrid>
                <a:gridCol w="984250"/>
                <a:gridCol w="722312"/>
                <a:gridCol w="722313"/>
              </a:tblGrid>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1" i="0" u="none" strike="noStrike" cap="none" normalizeH="0" baseline="0" smtClean="0">
                          <a:ln>
                            <a:noFill/>
                          </a:ln>
                          <a:solidFill>
                            <a:srgbClr val="FFFFFF"/>
                          </a:solidFill>
                          <a:effectLst/>
                          <a:latin typeface="Constantia" pitchFamily="18" charset="0"/>
                        </a:rPr>
                        <a:t>Componenti</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1" i="0" u="none" strike="noStrike" cap="none" normalizeH="0" baseline="0" smtClean="0">
                          <a:ln>
                            <a:noFill/>
                          </a:ln>
                          <a:solidFill>
                            <a:srgbClr val="FFFFFF"/>
                          </a:solidFill>
                          <a:effectLst/>
                          <a:latin typeface="Constantia" pitchFamily="18" charset="0"/>
                        </a:rPr>
                        <a:t>Gruppo</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1" i="0" u="none" strike="noStrike" cap="none" normalizeH="0" baseline="0" smtClean="0">
                          <a:ln>
                            <a:noFill/>
                          </a:ln>
                          <a:solidFill>
                            <a:srgbClr val="FFFFFF"/>
                          </a:solidFill>
                          <a:effectLst/>
                          <a:latin typeface="Constantia" pitchFamily="18" charset="0"/>
                        </a:rPr>
                        <a:t>Sessione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540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D0D0D"/>
                          </a:solidFill>
                          <a:effectLst/>
                          <a:latin typeface="Constantia" pitchFamily="18" charset="0"/>
                        </a:rPr>
                        <a:t>Laudizio</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D0D0D"/>
                          </a:solidFill>
                          <a:effectLst/>
                          <a:latin typeface="Constantia" pitchFamily="18" charset="0"/>
                        </a:rPr>
                        <a:t>Vincenzo</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00"/>
                          </a:solidFill>
                          <a:effectLst/>
                          <a:latin typeface="Constantia" pitchFamily="18" charset="0"/>
                        </a:rPr>
                        <a:t>18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00"/>
                          </a:solidFill>
                          <a:effectLst/>
                          <a:latin typeface="Constantia" pitchFamily="18" charset="0"/>
                        </a:rPr>
                        <a:t>Sessione 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96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smtClean="0">
                          <a:ln>
                            <a:noFill/>
                          </a:ln>
                          <a:solidFill>
                            <a:srgbClr val="000000"/>
                          </a:solidFill>
                          <a:effectLst/>
                          <a:latin typeface="Constantia" pitchFamily="18" charset="0"/>
                        </a:rPr>
                        <a:t>Gottardi</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smtClean="0">
                          <a:ln>
                            <a:noFill/>
                          </a:ln>
                          <a:solidFill>
                            <a:srgbClr val="000000"/>
                          </a:solidFill>
                          <a:effectLst/>
                          <a:latin typeface="Constantia" pitchFamily="18" charset="0"/>
                        </a:rPr>
                        <a:t>Alessandro</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AD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00"/>
                          </a:solidFill>
                          <a:effectLst/>
                          <a:latin typeface="Constantia" pitchFamily="18" charset="0"/>
                        </a:rPr>
                        <a:t>18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AD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00"/>
                          </a:solidFill>
                          <a:effectLst/>
                          <a:latin typeface="Constantia" pitchFamily="18" charset="0"/>
                        </a:rPr>
                        <a:t>Sessione 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ADFFF"/>
                    </a:solidFill>
                  </a:tcPr>
                </a:tc>
              </a:tr>
              <a:tr h="3540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smtClean="0">
                          <a:ln>
                            <a:noFill/>
                          </a:ln>
                          <a:solidFill>
                            <a:srgbClr val="000000"/>
                          </a:solidFill>
                          <a:effectLst/>
                          <a:latin typeface="Constantia" pitchFamily="18" charset="0"/>
                        </a:rPr>
                        <a:t>Umiliacchi</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smtClean="0">
                          <a:ln>
                            <a:noFill/>
                          </a:ln>
                          <a:solidFill>
                            <a:srgbClr val="000000"/>
                          </a:solidFill>
                          <a:effectLst/>
                          <a:latin typeface="Constantia" pitchFamily="18" charset="0"/>
                        </a:rPr>
                        <a:t>Silvia</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1C6F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00"/>
                          </a:solidFill>
                          <a:effectLst/>
                          <a:latin typeface="Constantia" pitchFamily="18" charset="0"/>
                        </a:rPr>
                        <a:t>18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1C6F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00"/>
                          </a:solidFill>
                          <a:effectLst/>
                          <a:latin typeface="Constantia" pitchFamily="18" charset="0"/>
                        </a:rPr>
                        <a:t>Sessione 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1C6F7"/>
                    </a:solid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00"/>
                          </a:solidFill>
                          <a:effectLst/>
                          <a:latin typeface="Constantia" pitchFamily="18"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AD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00"/>
                          </a:solidFill>
                          <a:effectLst/>
                          <a:latin typeface="Constantia" pitchFamily="18"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AD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00"/>
                          </a:solidFill>
                          <a:effectLst/>
                          <a:latin typeface="Constantia" pitchFamily="18"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ADFFF"/>
                    </a:solidFill>
                  </a:tcPr>
                </a:tc>
              </a:tr>
            </a:tbl>
          </a:graphicData>
        </a:graphic>
      </p:graphicFrame>
      <p:sp>
        <p:nvSpPr>
          <p:cNvPr id="36921" name="CasellaDiTesto 24"/>
          <p:cNvSpPr txBox="1">
            <a:spLocks noChangeArrowheads="1"/>
          </p:cNvSpPr>
          <p:nvPr/>
        </p:nvSpPr>
        <p:spPr bwMode="auto">
          <a:xfrm>
            <a:off x="323850" y="5805488"/>
            <a:ext cx="8496300" cy="822325"/>
          </a:xfrm>
          <a:prstGeom prst="rect">
            <a:avLst/>
          </a:prstGeom>
          <a:noFill/>
          <a:ln w="9525">
            <a:noFill/>
            <a:miter lim="800000"/>
            <a:headEnd/>
            <a:tailEnd/>
          </a:ln>
        </p:spPr>
        <p:txBody>
          <a:bodyPr>
            <a:spAutoFit/>
          </a:bodyPr>
          <a:lstStyle/>
          <a:p>
            <a:r>
              <a:rPr lang="it-IT" sz="2400">
                <a:latin typeface="Constantia" pitchFamily="18" charset="0"/>
              </a:rPr>
              <a:t>Aggiunge ad una tabella estratta da una pagina Web una o più colonne usando dati presenti all’interno della pagina stessa</a:t>
            </a:r>
            <a:endParaRPr lang="it-IT">
              <a:latin typeface="Constantia" pitchFamily="18" charset="0"/>
            </a:endParaRPr>
          </a:p>
        </p:txBody>
      </p:sp>
      <p:sp>
        <p:nvSpPr>
          <p:cNvPr id="36922" name="Oval 61"/>
          <p:cNvSpPr>
            <a:spLocks noChangeArrowheads="1"/>
          </p:cNvSpPr>
          <p:nvPr/>
        </p:nvSpPr>
        <p:spPr bwMode="auto">
          <a:xfrm>
            <a:off x="3276600" y="3213100"/>
            <a:ext cx="503238" cy="287338"/>
          </a:xfrm>
          <a:prstGeom prst="ellipse">
            <a:avLst/>
          </a:prstGeom>
          <a:noFill/>
          <a:ln w="28575">
            <a:solidFill>
              <a:srgbClr val="FF0000"/>
            </a:solidFill>
            <a:round/>
            <a:headEnd/>
            <a:tailEnd/>
          </a:ln>
        </p:spPr>
        <p:txBody>
          <a:bodyPr wrap="none" anchor="ctr"/>
          <a:lstStyle/>
          <a:p>
            <a:endParaRPr lang="it-IT"/>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79388" y="908050"/>
            <a:ext cx="8572500" cy="1096963"/>
          </a:xfrm>
          <a:prstGeom prst="rect">
            <a:avLst/>
          </a:prstGeom>
          <a:noFill/>
        </p:spPr>
        <p:txBody>
          <a:bodyPr>
            <a:spAutoFit/>
          </a:bodyPr>
          <a:lstStyle/>
          <a:p>
            <a:pPr>
              <a:defRPr/>
            </a:pPr>
            <a:r>
              <a:rPr lang="it-IT" sz="2200" dirty="0">
                <a:latin typeface="Constantia" pitchFamily="18" charset="0"/>
              </a:rPr>
              <a:t>Considera la pagina web da cui è stata estratta la tabella sorgente e restituisce in output i </a:t>
            </a:r>
            <a:r>
              <a:rPr lang="it-IT" sz="2200" dirty="0">
                <a:effectLst>
                  <a:outerShdw blurRad="38100" dist="38100" dir="2700000" algn="tl">
                    <a:srgbClr val="C0C0C0"/>
                  </a:outerShdw>
                </a:effectLst>
                <a:latin typeface="Constantia" pitchFamily="18" charset="0"/>
              </a:rPr>
              <a:t>K</a:t>
            </a:r>
            <a:r>
              <a:rPr lang="it-IT" sz="2200" dirty="0">
                <a:latin typeface="Constantia" pitchFamily="18" charset="0"/>
              </a:rPr>
              <a:t> termini con score </a:t>
            </a:r>
            <a:r>
              <a:rPr lang="it-IT" sz="2200" dirty="0" err="1">
                <a:latin typeface="Constantia" pitchFamily="18" charset="0"/>
              </a:rPr>
              <a:t>tf-idf</a:t>
            </a:r>
            <a:r>
              <a:rPr lang="it-IT" sz="2200" dirty="0">
                <a:latin typeface="Constantia" pitchFamily="18" charset="0"/>
              </a:rPr>
              <a:t> più elevato presenti nella pagina ma NON nella tabella.  </a:t>
            </a:r>
          </a:p>
        </p:txBody>
      </p:sp>
      <p:sp>
        <p:nvSpPr>
          <p:cNvPr id="1027" name="Document"/>
          <p:cNvSpPr>
            <a:spLocks noEditPoints="1" noChangeArrowheads="1"/>
          </p:cNvSpPr>
          <p:nvPr/>
        </p:nvSpPr>
        <p:spPr bwMode="auto">
          <a:xfrm>
            <a:off x="2395033" y="2149417"/>
            <a:ext cx="3855193" cy="3500566"/>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r>
              <a:rPr lang="it-IT" sz="1200">
                <a:solidFill>
                  <a:srgbClr val="000000"/>
                </a:solidFill>
                <a:hlinkClick r:id="rId2"/>
              </a:rPr>
              <a:t>http://www.ing.unibo.it/Studenti</a:t>
            </a:r>
            <a:endParaRPr lang="it-IT" sz="1200">
              <a:solidFill>
                <a:srgbClr val="000000"/>
              </a:solidFill>
            </a:endParaRPr>
          </a:p>
          <a:p>
            <a:pPr>
              <a:defRPr/>
            </a:pPr>
            <a:endParaRPr lang="it-IT">
              <a:solidFill>
                <a:srgbClr val="000000"/>
              </a:solidFill>
            </a:endParaRPr>
          </a:p>
          <a:p>
            <a:pPr>
              <a:defRPr/>
            </a:pPr>
            <a:r>
              <a:rPr lang="it-IT" sz="1400">
                <a:solidFill>
                  <a:srgbClr val="000000"/>
                </a:solidFill>
              </a:rPr>
              <a:t>Studenti della facoltà di ingegneria nell’anno 2009</a:t>
            </a:r>
          </a:p>
          <a:p>
            <a:pPr>
              <a:defRPr/>
            </a:pPr>
            <a:endParaRPr lang="it-IT">
              <a:solidFill>
                <a:srgbClr val="000000"/>
              </a:solidFill>
            </a:endParaRPr>
          </a:p>
          <a:p>
            <a:pPr>
              <a:defRPr/>
            </a:pPr>
            <a:endParaRPr lang="it-IT">
              <a:solidFill>
                <a:srgbClr val="000000"/>
              </a:solidFill>
            </a:endParaRPr>
          </a:p>
          <a:p>
            <a:pPr>
              <a:defRPr/>
            </a:pPr>
            <a:endParaRPr lang="it-IT">
              <a:solidFill>
                <a:srgbClr val="000000"/>
              </a:solidFill>
            </a:endParaRPr>
          </a:p>
          <a:p>
            <a:pPr>
              <a:defRPr/>
            </a:pPr>
            <a:endParaRPr lang="it-IT">
              <a:solidFill>
                <a:srgbClr val="000000"/>
              </a:solidFill>
            </a:endParaRPr>
          </a:p>
          <a:p>
            <a:pPr>
              <a:defRPr/>
            </a:pPr>
            <a:endParaRPr lang="it-IT">
              <a:solidFill>
                <a:srgbClr val="000000"/>
              </a:solidFill>
            </a:endParaRPr>
          </a:p>
          <a:p>
            <a:pPr>
              <a:defRPr/>
            </a:pPr>
            <a:endParaRPr lang="it-IT">
              <a:solidFill>
                <a:srgbClr val="000000"/>
              </a:solidFill>
            </a:endParaRPr>
          </a:p>
          <a:p>
            <a:pPr>
              <a:defRPr/>
            </a:pPr>
            <a:endParaRPr lang="it-IT">
              <a:solidFill>
                <a:srgbClr val="000000"/>
              </a:solidFill>
            </a:endParaRPr>
          </a:p>
          <a:p>
            <a:pPr>
              <a:defRPr/>
            </a:pPr>
            <a:r>
              <a:rPr lang="it-IT">
                <a:solidFill>
                  <a:srgbClr val="000000"/>
                </a:solidFill>
              </a:rPr>
              <a:t>	……2009…..</a:t>
            </a:r>
          </a:p>
          <a:p>
            <a:pPr>
              <a:defRPr/>
            </a:pPr>
            <a:endParaRPr lang="it-IT">
              <a:solidFill>
                <a:srgbClr val="000000"/>
              </a:solidFill>
            </a:endParaRPr>
          </a:p>
          <a:p>
            <a:pPr>
              <a:defRPr/>
            </a:pPr>
            <a:endParaRPr lang="it-IT">
              <a:solidFill>
                <a:srgbClr val="000000"/>
              </a:solidFill>
            </a:endParaRPr>
          </a:p>
        </p:txBody>
      </p:sp>
      <p:graphicFrame>
        <p:nvGraphicFramePr>
          <p:cNvPr id="10" name="Segnaposto contenuto 3"/>
          <p:cNvGraphicFramePr>
            <a:graphicFrameLocks/>
          </p:cNvGraphicFramePr>
          <p:nvPr/>
        </p:nvGraphicFramePr>
        <p:xfrm>
          <a:off x="3132138" y="3357563"/>
          <a:ext cx="2571768" cy="1428760"/>
        </p:xfrm>
        <a:graphic>
          <a:graphicData uri="http://schemas.openxmlformats.org/drawingml/2006/table">
            <a:tbl>
              <a:tblPr firstRow="1" bandRow="1">
                <a:tableStyleId>{5C22544A-7EE6-4342-B048-85BDC9FD1C3A}</a:tableStyleId>
              </a:tblPr>
              <a:tblGrid>
                <a:gridCol w="1322623"/>
                <a:gridCol w="1249145"/>
              </a:tblGrid>
              <a:tr h="285752">
                <a:tc>
                  <a:txBody>
                    <a:bodyPr/>
                    <a:lstStyle/>
                    <a:p>
                      <a:r>
                        <a:rPr lang="it-IT" sz="1100" baseline="0" dirty="0" smtClean="0"/>
                        <a:t>Nome</a:t>
                      </a:r>
                      <a:endParaRPr lang="it-IT" sz="1100" baseline="0" dirty="0"/>
                    </a:p>
                  </a:txBody>
                  <a:tcPr/>
                </a:tc>
                <a:tc>
                  <a:txBody>
                    <a:bodyPr/>
                    <a:lstStyle/>
                    <a:p>
                      <a:r>
                        <a:rPr lang="it-IT" sz="1100" baseline="0" dirty="0" smtClean="0"/>
                        <a:t>Matricola</a:t>
                      </a:r>
                      <a:endParaRPr lang="it-IT" sz="1100" baseline="0" dirty="0"/>
                    </a:p>
                  </a:txBody>
                  <a:tcPr/>
                </a:tc>
              </a:tr>
              <a:tr h="285752">
                <a:tc>
                  <a:txBody>
                    <a:bodyPr/>
                    <a:lstStyle/>
                    <a:p>
                      <a:r>
                        <a:rPr lang="it-IT" sz="1100" i="0" baseline="0" dirty="0" smtClean="0">
                          <a:solidFill>
                            <a:schemeClr val="tx1">
                              <a:lumMod val="95000"/>
                              <a:lumOff val="5000"/>
                            </a:schemeClr>
                          </a:solidFill>
                        </a:rPr>
                        <a:t>Vincenzo</a:t>
                      </a:r>
                      <a:endParaRPr lang="it-IT" sz="1100" i="0" baseline="0" dirty="0">
                        <a:solidFill>
                          <a:schemeClr val="tx1">
                            <a:lumMod val="95000"/>
                            <a:lumOff val="5000"/>
                          </a:schemeClr>
                        </a:solidFill>
                      </a:endParaRPr>
                    </a:p>
                  </a:txBody>
                  <a:tcPr/>
                </a:tc>
                <a:tc>
                  <a:txBody>
                    <a:bodyPr/>
                    <a:lstStyle/>
                    <a:p>
                      <a:r>
                        <a:rPr lang="it-IT" sz="1100" baseline="0" dirty="0" smtClean="0"/>
                        <a:t>354001</a:t>
                      </a:r>
                      <a:endParaRPr lang="it-IT" sz="1100" baseline="0" dirty="0"/>
                    </a:p>
                  </a:txBody>
                  <a:tcPr/>
                </a:tc>
              </a:tr>
              <a:tr h="285752">
                <a:tc>
                  <a:txBody>
                    <a:bodyPr/>
                    <a:lstStyle/>
                    <a:p>
                      <a:r>
                        <a:rPr lang="it-IT" sz="1100" i="1" baseline="0" dirty="0" smtClean="0"/>
                        <a:t>Silvia</a:t>
                      </a:r>
                      <a:endParaRPr lang="it-IT" sz="1100" i="1" baseline="0" dirty="0"/>
                    </a:p>
                  </a:txBody>
                  <a:tcPr>
                    <a:solidFill>
                      <a:schemeClr val="accent2">
                        <a:lumMod val="40000"/>
                        <a:lumOff val="60000"/>
                      </a:schemeClr>
                    </a:solidFill>
                  </a:tcPr>
                </a:tc>
                <a:tc>
                  <a:txBody>
                    <a:bodyPr/>
                    <a:lstStyle/>
                    <a:p>
                      <a:r>
                        <a:rPr lang="it-IT" sz="1100" baseline="0" dirty="0" smtClean="0"/>
                        <a:t>340002</a:t>
                      </a:r>
                      <a:endParaRPr lang="it-IT" sz="1100" baseline="0" dirty="0"/>
                    </a:p>
                  </a:txBody>
                  <a:tcPr>
                    <a:solidFill>
                      <a:schemeClr val="accent2">
                        <a:lumMod val="40000"/>
                        <a:lumOff val="60000"/>
                      </a:schemeClr>
                    </a:solidFill>
                  </a:tcPr>
                </a:tc>
              </a:tr>
              <a:tr h="285752">
                <a:tc>
                  <a:txBody>
                    <a:bodyPr/>
                    <a:lstStyle/>
                    <a:p>
                      <a:r>
                        <a:rPr lang="it-IT" sz="1100" i="1" baseline="0" dirty="0" smtClean="0"/>
                        <a:t>Alessandro</a:t>
                      </a:r>
                      <a:endParaRPr lang="it-IT" sz="1100" i="1" baseline="0" dirty="0"/>
                    </a:p>
                  </a:txBody>
                  <a:tcPr>
                    <a:solidFill>
                      <a:schemeClr val="accent1">
                        <a:lumMod val="40000"/>
                        <a:lumOff val="60000"/>
                      </a:schemeClr>
                    </a:solidFill>
                  </a:tcPr>
                </a:tc>
                <a:tc>
                  <a:txBody>
                    <a:bodyPr/>
                    <a:lstStyle/>
                    <a:p>
                      <a:r>
                        <a:rPr lang="it-IT" sz="1100" baseline="0" dirty="0" smtClean="0"/>
                        <a:t>350003</a:t>
                      </a:r>
                      <a:endParaRPr lang="it-IT" sz="1100" baseline="0" dirty="0"/>
                    </a:p>
                  </a:txBody>
                  <a:tcPr>
                    <a:solidFill>
                      <a:schemeClr val="accent1">
                        <a:lumMod val="40000"/>
                        <a:lumOff val="60000"/>
                      </a:schemeClr>
                    </a:solidFill>
                  </a:tcPr>
                </a:tc>
              </a:tr>
              <a:tr h="285752">
                <a:tc>
                  <a:txBody>
                    <a:bodyPr/>
                    <a:lstStyle/>
                    <a:p>
                      <a:r>
                        <a:rPr lang="it-IT" sz="1100" baseline="0" dirty="0" smtClean="0"/>
                        <a:t>….</a:t>
                      </a:r>
                      <a:endParaRPr lang="it-IT" sz="1100" baseline="0" dirty="0"/>
                    </a:p>
                  </a:txBody>
                  <a:tcPr>
                    <a:solidFill>
                      <a:schemeClr val="accent2">
                        <a:lumMod val="40000"/>
                        <a:lumOff val="60000"/>
                      </a:schemeClr>
                    </a:solidFill>
                  </a:tcPr>
                </a:tc>
                <a:tc>
                  <a:txBody>
                    <a:bodyPr/>
                    <a:lstStyle/>
                    <a:p>
                      <a:r>
                        <a:rPr lang="it-IT" sz="1100" baseline="0" dirty="0" smtClean="0"/>
                        <a:t>….</a:t>
                      </a:r>
                      <a:endParaRPr lang="it-IT" sz="1100" baseline="0" dirty="0"/>
                    </a:p>
                  </a:txBody>
                  <a:tcPr>
                    <a:solidFill>
                      <a:schemeClr val="accent2">
                        <a:lumMod val="40000"/>
                        <a:lumOff val="60000"/>
                      </a:schemeClr>
                    </a:solidFill>
                  </a:tcPr>
                </a:tc>
              </a:tr>
            </a:tbl>
          </a:graphicData>
        </a:graphic>
      </p:graphicFrame>
      <p:sp>
        <p:nvSpPr>
          <p:cNvPr id="11" name="Rettangolo arrotondato 10"/>
          <p:cNvSpPr/>
          <p:nvPr/>
        </p:nvSpPr>
        <p:spPr>
          <a:xfrm>
            <a:off x="2555875" y="2349500"/>
            <a:ext cx="3143250" cy="21431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8" name="Titolo 1"/>
          <p:cNvSpPr txBox="1">
            <a:spLocks/>
          </p:cNvSpPr>
          <p:nvPr/>
        </p:nvSpPr>
        <p:spPr>
          <a:xfrm>
            <a:off x="500034" y="142852"/>
            <a:ext cx="8229600" cy="775542"/>
          </a:xfrm>
          <a:prstGeom prst="rect">
            <a:avLst/>
          </a:prstGeom>
        </p:spPr>
        <p:txBody>
          <a:bodyPr lIns="0" rIns="0" bIns="0" anchor="b">
            <a:normAutofit fontScale="97500" lnSpcReduction="10000"/>
            <a:scene3d>
              <a:camera prst="orthographicFront"/>
              <a:lightRig rig="freezing" dir="t">
                <a:rot lat="0" lon="0" rev="5640000"/>
              </a:lightRig>
            </a:scene3d>
            <a:sp3d prstMaterial="flat">
              <a:contourClr>
                <a:schemeClr val="tx2"/>
              </a:contourClr>
            </a:sp3d>
          </a:bodyPr>
          <a:lstStyle/>
          <a:p>
            <a:pPr fontAlgn="auto">
              <a:spcAft>
                <a:spcPts val="0"/>
              </a:spcAft>
              <a:defRPr/>
            </a:pPr>
            <a:r>
              <a:rPr lang="it-IT" sz="5000" dirty="0">
                <a:solidFill>
                  <a:schemeClr val="tx2"/>
                </a:solidFill>
                <a:latin typeface="+mj-lt"/>
                <a:ea typeface="+mj-ea"/>
                <a:cs typeface="+mj-cs"/>
              </a:rPr>
              <a:t>CONTEXT - </a:t>
            </a:r>
            <a:r>
              <a:rPr lang="it-IT" sz="5000" i="1" dirty="0" err="1">
                <a:solidFill>
                  <a:schemeClr val="tx2"/>
                </a:solidFill>
                <a:effectLst>
                  <a:outerShdw blurRad="38100" dist="38100" dir="2700000" algn="tl">
                    <a:srgbClr val="000000">
                      <a:alpha val="43137"/>
                    </a:srgbClr>
                  </a:outerShdw>
                </a:effectLst>
                <a:latin typeface="+mj-lt"/>
                <a:ea typeface="+mj-ea"/>
                <a:cs typeface="+mj-cs"/>
              </a:rPr>
              <a:t>SignificantTerms</a:t>
            </a:r>
            <a:endParaRPr lang="it-IT" sz="5000" i="1" dirty="0">
              <a:solidFill>
                <a:schemeClr val="tx2"/>
              </a:solidFill>
              <a:effectLst>
                <a:outerShdw blurRad="38100" dist="38100" dir="2700000" algn="tl">
                  <a:srgbClr val="000000">
                    <a:alpha val="43137"/>
                  </a:srgbClr>
                </a:outerShdw>
              </a:effectLst>
              <a:latin typeface="+mj-lt"/>
              <a:ea typeface="+mj-ea"/>
              <a:cs typeface="+mj-cs"/>
            </a:endParaRPr>
          </a:p>
        </p:txBody>
      </p:sp>
      <p:pic>
        <p:nvPicPr>
          <p:cNvPr id="12" name="Picture 2" descr="C:\Documents and Settings\s0000363815\Impostazioni locali\Temporary Internet Files\Content.IE5\R5YJFQ9I\MC900352220[1].wmf"/>
          <p:cNvPicPr>
            <a:picLocks noChangeAspect="1" noChangeArrowheads="1"/>
          </p:cNvPicPr>
          <p:nvPr/>
        </p:nvPicPr>
        <p:blipFill>
          <a:blip r:embed="rId3" cstate="print"/>
          <a:srcRect/>
          <a:stretch>
            <a:fillRect/>
          </a:stretch>
        </p:blipFill>
        <p:spPr bwMode="auto">
          <a:xfrm rot="-900000">
            <a:off x="5940425" y="1916113"/>
            <a:ext cx="947738" cy="1214437"/>
          </a:xfrm>
          <a:prstGeom prst="rect">
            <a:avLst/>
          </a:prstGeom>
          <a:noFill/>
          <a:ln w="9525">
            <a:noFill/>
            <a:miter lim="800000"/>
            <a:headEnd/>
            <a:tailEnd/>
          </a:ln>
        </p:spPr>
      </p:pic>
      <p:sp>
        <p:nvSpPr>
          <p:cNvPr id="9" name="Rettangolo 8"/>
          <p:cNvSpPr/>
          <p:nvPr/>
        </p:nvSpPr>
        <p:spPr>
          <a:xfrm>
            <a:off x="103202" y="5664200"/>
            <a:ext cx="8929718" cy="1015663"/>
          </a:xfrm>
          <a:prstGeom prst="rect">
            <a:avLst/>
          </a:prstGeom>
        </p:spPr>
        <p:txBody>
          <a:bodyPr wrap="square">
            <a:spAutoFit/>
          </a:bodyPr>
          <a:lstStyle/>
          <a:p>
            <a:pPr marL="274320" indent="-274320" eaLnBrk="1" fontAlgn="auto" hangingPunct="1">
              <a:spcAft>
                <a:spcPts val="0"/>
              </a:spcAft>
              <a:buClr>
                <a:schemeClr val="accent3"/>
              </a:buClr>
              <a:buFont typeface="Wingdings 2"/>
              <a:buChar char=""/>
              <a:defRPr/>
            </a:pPr>
            <a:r>
              <a:rPr lang="it-IT" sz="2000" dirty="0" smtClean="0">
                <a:latin typeface="+mn-lt"/>
              </a:rPr>
              <a:t>Semplice </a:t>
            </a:r>
            <a:r>
              <a:rPr lang="it-IT" sz="2000" dirty="0" smtClean="0">
                <a:latin typeface="+mn-lt"/>
                <a:sym typeface="Wingdings" pitchFamily="2" charset="2"/>
              </a:rPr>
              <a:t></a:t>
            </a:r>
          </a:p>
          <a:p>
            <a:pPr marL="274320" indent="-274320" fontAlgn="auto">
              <a:spcAft>
                <a:spcPts val="0"/>
              </a:spcAft>
              <a:buClr>
                <a:schemeClr val="accent3"/>
              </a:buClr>
              <a:buFont typeface="Wingdings 2"/>
              <a:buChar char=""/>
              <a:defRPr/>
            </a:pPr>
            <a:r>
              <a:rPr lang="it-IT" sz="2000" dirty="0" smtClean="0">
                <a:latin typeface="+mn-lt"/>
                <a:sym typeface="Wingdings" pitchFamily="2" charset="2"/>
              </a:rPr>
              <a:t>Si basa sull’assunzione che un termine rilevante per una pagina sia ripetuto spesso all’interno della pagina stessa </a:t>
            </a:r>
            <a:endParaRPr lang="it-IT" sz="2000" dirty="0" smtClean="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nodeType="clickEffect">
                                  <p:stCondLst>
                                    <p:cond delay="0"/>
                                  </p:stCondLst>
                                  <p:childTnLst>
                                    <p:animMotion origin="layout" path="M -4.72222E-6 -5.92593E-6 C -0.18402 -5.92593E-6 -0.36805 -5.92593E-6 -0.36371 -5.92593E-6 C -0.35937 -5.92593E-6 0.02657 -0.01089 0.02622 -5.92593E-6 C 0.02587 0.01087 -0.36822 0.04166 -0.36631 0.06504 C -0.3644 0.08842 0.03612 0.1162 0.0375 0.14004 C 0.03889 0.16388 -0.35434 0.19513 -0.35746 0.20833 C -0.36059 0.22152 0.01164 0.21203 0.01875 0.2199 C 0.02587 0.22777 -0.31909 0.24259 -0.3151 0.25509 C -0.31111 0.26759 0.04028 0.27985 0.04254 0.2949 C 0.0448 0.30995 -0.29913 0.33009 -0.30121 0.3449 C -0.30329 0.35972 0.03386 0.37337 0.03004 0.38333 C 0.02622 0.39328 -0.32395 0.39652 -0.32378 0.40509 C -0.32361 0.41365 0.03264 0.42546 0.03125 0.43495 C 0.02987 0.44444 -0.33472 0.44328 -0.33246 0.46157 C -0.3302 0.47985 -0.01111 0.53101 0.04497 0.5449 C 0.10105 0.55879 0.01198 0.54212 0.00365 0.5449 " pathEditMode="relative" ptsTypes="aaaaaaaaaaaaaaaA">
                                      <p:cBhvr>
                                        <p:cTn id="24" dur="5000" fill="hold"/>
                                        <p:tgtEl>
                                          <p:spTgt spid="12"/>
                                        </p:tgtEl>
                                        <p:attrNameLst>
                                          <p:attrName>ppt_x</p:attrName>
                                          <p:attrName>ppt_y</p:attrName>
                                        </p:attrNameLst>
                                      </p:cBhvr>
                                    </p:animMotion>
                                  </p:childTnLst>
                                </p:cTn>
                              </p:par>
                            </p:childTnLst>
                          </p:cTn>
                        </p:par>
                        <p:par>
                          <p:cTn id="25" fill="hold">
                            <p:stCondLst>
                              <p:cond delay="5000"/>
                            </p:stCondLst>
                            <p:childTnLst>
                              <p:par>
                                <p:cTn id="26" presetID="56" presetClass="path" presetSubtype="0" accel="50000" decel="50000" fill="hold" nodeType="afterEffect">
                                  <p:stCondLst>
                                    <p:cond delay="0"/>
                                  </p:stCondLst>
                                  <p:childTnLst>
                                    <p:animMotion origin="layout" path="M 0.00364 0.54491 L 0.08993 0.16366 " pathEditMode="relative" rAng="0" ptsTypes="AA">
                                      <p:cBhvr>
                                        <p:cTn id="27" dur="2000" fill="hold"/>
                                        <p:tgtEl>
                                          <p:spTgt spid="12"/>
                                        </p:tgtEl>
                                        <p:attrNameLst>
                                          <p:attrName>ppt_x</p:attrName>
                                          <p:attrName>ppt_y</p:attrName>
                                        </p:attrNameLst>
                                      </p:cBhvr>
                                      <p:rCtr x="43" y="-191"/>
                                    </p:animMotion>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blinds(horizontal)">
                                      <p:cBhvr>
                                        <p:cTn id="32" dur="500"/>
                                        <p:tgtEl>
                                          <p:spTgt spid="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9">
                                            <p:txEl>
                                              <p:pRg st="1" end="1"/>
                                            </p:txEl>
                                          </p:spTgt>
                                        </p:tgtEl>
                                        <p:attrNameLst>
                                          <p:attrName>style.visibility</p:attrName>
                                        </p:attrNameLst>
                                      </p:cBhvr>
                                      <p:to>
                                        <p:strVal val="visible"/>
                                      </p:to>
                                    </p:set>
                                    <p:animEffect transition="in" filter="blinds(horizontal)">
                                      <p:cBhvr>
                                        <p:cTn id="37"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1" name="Gruppo 220"/>
          <p:cNvGrpSpPr/>
          <p:nvPr/>
        </p:nvGrpSpPr>
        <p:grpSpPr>
          <a:xfrm>
            <a:off x="7143768" y="4572008"/>
            <a:ext cx="1047820" cy="890589"/>
            <a:chOff x="7069886" y="4572008"/>
            <a:chExt cx="1047820" cy="890589"/>
          </a:xfrm>
        </p:grpSpPr>
        <p:sp>
          <p:nvSpPr>
            <p:cNvPr id="222" name="Rectangle 63"/>
            <p:cNvSpPr>
              <a:spLocks noChangeArrowheads="1"/>
            </p:cNvSpPr>
            <p:nvPr/>
          </p:nvSpPr>
          <p:spPr bwMode="auto">
            <a:xfrm>
              <a:off x="7072346" y="4572009"/>
              <a:ext cx="587372" cy="366526"/>
            </a:xfrm>
            <a:prstGeom prst="rect">
              <a:avLst/>
            </a:prstGeom>
            <a:solidFill>
              <a:srgbClr val="00B050"/>
            </a:solidFill>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it-IT"/>
            </a:p>
          </p:txBody>
        </p:sp>
        <p:sp>
          <p:nvSpPr>
            <p:cNvPr id="223" name="Rectangle 64"/>
            <p:cNvSpPr>
              <a:spLocks noChangeArrowheads="1"/>
            </p:cNvSpPr>
            <p:nvPr/>
          </p:nvSpPr>
          <p:spPr bwMode="auto">
            <a:xfrm>
              <a:off x="7072346" y="4714885"/>
              <a:ext cx="588160" cy="28575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it-IT"/>
            </a:p>
          </p:txBody>
        </p:sp>
        <p:sp>
          <p:nvSpPr>
            <p:cNvPr id="224" name="Line 65"/>
            <p:cNvSpPr>
              <a:spLocks noChangeShapeType="1"/>
            </p:cNvSpPr>
            <p:nvPr/>
          </p:nvSpPr>
          <p:spPr bwMode="auto">
            <a:xfrm flipV="1">
              <a:off x="7069886" y="4856174"/>
              <a:ext cx="583487" cy="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225" name="Line 65"/>
            <p:cNvSpPr>
              <a:spLocks noChangeShapeType="1"/>
            </p:cNvSpPr>
            <p:nvPr/>
          </p:nvSpPr>
          <p:spPr bwMode="auto">
            <a:xfrm>
              <a:off x="7069887" y="4999050"/>
              <a:ext cx="573964" cy="1586"/>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226" name="Line 65"/>
            <p:cNvSpPr>
              <a:spLocks noChangeShapeType="1"/>
            </p:cNvSpPr>
            <p:nvPr/>
          </p:nvSpPr>
          <p:spPr bwMode="auto">
            <a:xfrm flipH="1">
              <a:off x="7215206" y="4572008"/>
              <a:ext cx="16" cy="428627"/>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227" name="Line 65"/>
            <p:cNvSpPr>
              <a:spLocks noChangeShapeType="1"/>
            </p:cNvSpPr>
            <p:nvPr/>
          </p:nvSpPr>
          <p:spPr bwMode="auto">
            <a:xfrm>
              <a:off x="7360462" y="4572010"/>
              <a:ext cx="17" cy="433387"/>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228" name="Line 65"/>
            <p:cNvSpPr>
              <a:spLocks noChangeShapeType="1"/>
            </p:cNvSpPr>
            <p:nvPr/>
          </p:nvSpPr>
          <p:spPr bwMode="auto">
            <a:xfrm flipH="1">
              <a:off x="7500956" y="4572009"/>
              <a:ext cx="34" cy="426244"/>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229" name="Rectangle 63"/>
            <p:cNvSpPr>
              <a:spLocks noChangeArrowheads="1"/>
            </p:cNvSpPr>
            <p:nvPr/>
          </p:nvSpPr>
          <p:spPr bwMode="auto">
            <a:xfrm>
              <a:off x="7224746" y="4724409"/>
              <a:ext cx="587372" cy="366526"/>
            </a:xfrm>
            <a:prstGeom prst="rect">
              <a:avLst/>
            </a:prstGeom>
            <a:solidFill>
              <a:srgbClr val="00B050"/>
            </a:solidFill>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it-IT"/>
            </a:p>
          </p:txBody>
        </p:sp>
        <p:sp>
          <p:nvSpPr>
            <p:cNvPr id="230" name="Rectangle 64"/>
            <p:cNvSpPr>
              <a:spLocks noChangeArrowheads="1"/>
            </p:cNvSpPr>
            <p:nvPr/>
          </p:nvSpPr>
          <p:spPr bwMode="auto">
            <a:xfrm>
              <a:off x="7224746" y="4867285"/>
              <a:ext cx="588160" cy="28575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it-IT"/>
            </a:p>
          </p:txBody>
        </p:sp>
        <p:sp>
          <p:nvSpPr>
            <p:cNvPr id="231" name="Line 65"/>
            <p:cNvSpPr>
              <a:spLocks noChangeShapeType="1"/>
            </p:cNvSpPr>
            <p:nvPr/>
          </p:nvSpPr>
          <p:spPr bwMode="auto">
            <a:xfrm flipV="1">
              <a:off x="7222286" y="5008574"/>
              <a:ext cx="583487" cy="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232" name="Line 65"/>
            <p:cNvSpPr>
              <a:spLocks noChangeShapeType="1"/>
            </p:cNvSpPr>
            <p:nvPr/>
          </p:nvSpPr>
          <p:spPr bwMode="auto">
            <a:xfrm>
              <a:off x="7222287" y="5151450"/>
              <a:ext cx="573964" cy="1586"/>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233" name="Line 65"/>
            <p:cNvSpPr>
              <a:spLocks noChangeShapeType="1"/>
            </p:cNvSpPr>
            <p:nvPr/>
          </p:nvSpPr>
          <p:spPr bwMode="auto">
            <a:xfrm flipH="1">
              <a:off x="7367606" y="4724408"/>
              <a:ext cx="16" cy="428627"/>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234" name="Line 65"/>
            <p:cNvSpPr>
              <a:spLocks noChangeShapeType="1"/>
            </p:cNvSpPr>
            <p:nvPr/>
          </p:nvSpPr>
          <p:spPr bwMode="auto">
            <a:xfrm>
              <a:off x="7512862" y="4724410"/>
              <a:ext cx="17" cy="433387"/>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235" name="Line 65"/>
            <p:cNvSpPr>
              <a:spLocks noChangeShapeType="1"/>
            </p:cNvSpPr>
            <p:nvPr/>
          </p:nvSpPr>
          <p:spPr bwMode="auto">
            <a:xfrm flipH="1">
              <a:off x="7653356" y="4724409"/>
              <a:ext cx="34" cy="426244"/>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236" name="Rectangle 63"/>
            <p:cNvSpPr>
              <a:spLocks noChangeArrowheads="1"/>
            </p:cNvSpPr>
            <p:nvPr/>
          </p:nvSpPr>
          <p:spPr bwMode="auto">
            <a:xfrm>
              <a:off x="7377146" y="4876809"/>
              <a:ext cx="587372" cy="366526"/>
            </a:xfrm>
            <a:prstGeom prst="rect">
              <a:avLst/>
            </a:prstGeom>
            <a:solidFill>
              <a:srgbClr val="00B050"/>
            </a:solidFill>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it-IT"/>
            </a:p>
          </p:txBody>
        </p:sp>
        <p:sp>
          <p:nvSpPr>
            <p:cNvPr id="237" name="Rectangle 64"/>
            <p:cNvSpPr>
              <a:spLocks noChangeArrowheads="1"/>
            </p:cNvSpPr>
            <p:nvPr/>
          </p:nvSpPr>
          <p:spPr bwMode="auto">
            <a:xfrm>
              <a:off x="7377146" y="5019685"/>
              <a:ext cx="588160" cy="28575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it-IT"/>
            </a:p>
          </p:txBody>
        </p:sp>
        <p:sp>
          <p:nvSpPr>
            <p:cNvPr id="238" name="Line 65"/>
            <p:cNvSpPr>
              <a:spLocks noChangeShapeType="1"/>
            </p:cNvSpPr>
            <p:nvPr/>
          </p:nvSpPr>
          <p:spPr bwMode="auto">
            <a:xfrm flipV="1">
              <a:off x="7374686" y="5160974"/>
              <a:ext cx="583487" cy="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239" name="Line 65"/>
            <p:cNvSpPr>
              <a:spLocks noChangeShapeType="1"/>
            </p:cNvSpPr>
            <p:nvPr/>
          </p:nvSpPr>
          <p:spPr bwMode="auto">
            <a:xfrm>
              <a:off x="7374687" y="5303850"/>
              <a:ext cx="573964" cy="1586"/>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240" name="Line 65"/>
            <p:cNvSpPr>
              <a:spLocks noChangeShapeType="1"/>
            </p:cNvSpPr>
            <p:nvPr/>
          </p:nvSpPr>
          <p:spPr bwMode="auto">
            <a:xfrm flipH="1">
              <a:off x="7520006" y="4876808"/>
              <a:ext cx="16" cy="428627"/>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241" name="Line 65"/>
            <p:cNvSpPr>
              <a:spLocks noChangeShapeType="1"/>
            </p:cNvSpPr>
            <p:nvPr/>
          </p:nvSpPr>
          <p:spPr bwMode="auto">
            <a:xfrm>
              <a:off x="7665262" y="4876810"/>
              <a:ext cx="17" cy="433387"/>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242" name="Line 65"/>
            <p:cNvSpPr>
              <a:spLocks noChangeShapeType="1"/>
            </p:cNvSpPr>
            <p:nvPr/>
          </p:nvSpPr>
          <p:spPr bwMode="auto">
            <a:xfrm flipH="1">
              <a:off x="7805756" y="4876809"/>
              <a:ext cx="34" cy="426244"/>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243" name="Rectangle 63"/>
            <p:cNvSpPr>
              <a:spLocks noChangeArrowheads="1"/>
            </p:cNvSpPr>
            <p:nvPr/>
          </p:nvSpPr>
          <p:spPr bwMode="auto">
            <a:xfrm>
              <a:off x="7529546" y="5029209"/>
              <a:ext cx="587372" cy="366526"/>
            </a:xfrm>
            <a:prstGeom prst="rect">
              <a:avLst/>
            </a:prstGeom>
            <a:solidFill>
              <a:srgbClr val="00B050"/>
            </a:solidFill>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it-IT"/>
            </a:p>
          </p:txBody>
        </p:sp>
        <p:sp>
          <p:nvSpPr>
            <p:cNvPr id="244" name="Rectangle 64"/>
            <p:cNvSpPr>
              <a:spLocks noChangeArrowheads="1"/>
            </p:cNvSpPr>
            <p:nvPr/>
          </p:nvSpPr>
          <p:spPr bwMode="auto">
            <a:xfrm>
              <a:off x="7529546" y="5172085"/>
              <a:ext cx="588160" cy="28575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it-IT"/>
            </a:p>
          </p:txBody>
        </p:sp>
        <p:sp>
          <p:nvSpPr>
            <p:cNvPr id="245" name="Line 65"/>
            <p:cNvSpPr>
              <a:spLocks noChangeShapeType="1"/>
            </p:cNvSpPr>
            <p:nvPr/>
          </p:nvSpPr>
          <p:spPr bwMode="auto">
            <a:xfrm flipV="1">
              <a:off x="7527086" y="5313374"/>
              <a:ext cx="583487" cy="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246" name="Line 65"/>
            <p:cNvSpPr>
              <a:spLocks noChangeShapeType="1"/>
            </p:cNvSpPr>
            <p:nvPr/>
          </p:nvSpPr>
          <p:spPr bwMode="auto">
            <a:xfrm>
              <a:off x="7527087" y="5456250"/>
              <a:ext cx="573964" cy="1586"/>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247" name="Line 65"/>
            <p:cNvSpPr>
              <a:spLocks noChangeShapeType="1"/>
            </p:cNvSpPr>
            <p:nvPr/>
          </p:nvSpPr>
          <p:spPr bwMode="auto">
            <a:xfrm flipH="1">
              <a:off x="7672406" y="5029208"/>
              <a:ext cx="16" cy="428627"/>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248" name="Line 65"/>
            <p:cNvSpPr>
              <a:spLocks noChangeShapeType="1"/>
            </p:cNvSpPr>
            <p:nvPr/>
          </p:nvSpPr>
          <p:spPr bwMode="auto">
            <a:xfrm>
              <a:off x="7817662" y="5029210"/>
              <a:ext cx="17" cy="433387"/>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249" name="Line 65"/>
            <p:cNvSpPr>
              <a:spLocks noChangeShapeType="1"/>
            </p:cNvSpPr>
            <p:nvPr/>
          </p:nvSpPr>
          <p:spPr bwMode="auto">
            <a:xfrm flipH="1">
              <a:off x="7958156" y="5029209"/>
              <a:ext cx="34" cy="426244"/>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grpSp>
      <p:grpSp>
        <p:nvGrpSpPr>
          <p:cNvPr id="177" name="Gruppo 176"/>
          <p:cNvGrpSpPr/>
          <p:nvPr/>
        </p:nvGrpSpPr>
        <p:grpSpPr>
          <a:xfrm>
            <a:off x="8143900" y="2357429"/>
            <a:ext cx="720724" cy="576264"/>
            <a:chOff x="8143900" y="2357429"/>
            <a:chExt cx="720724" cy="576264"/>
          </a:xfrm>
        </p:grpSpPr>
        <p:sp>
          <p:nvSpPr>
            <p:cNvPr id="178" name="Rectangle 63"/>
            <p:cNvSpPr>
              <a:spLocks noChangeArrowheads="1"/>
            </p:cNvSpPr>
            <p:nvPr/>
          </p:nvSpPr>
          <p:spPr bwMode="auto">
            <a:xfrm>
              <a:off x="8145487" y="2357429"/>
              <a:ext cx="719137" cy="576263"/>
            </a:xfrm>
            <a:prstGeom prst="rect">
              <a:avLst/>
            </a:prstGeom>
            <a:solidFill>
              <a:schemeClr val="tx2">
                <a:lumMod val="60000"/>
                <a:lumOff val="40000"/>
              </a:schemeClr>
            </a:solidFill>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it-IT"/>
            </a:p>
          </p:txBody>
        </p:sp>
        <p:sp>
          <p:nvSpPr>
            <p:cNvPr id="214" name="Rectangle 64"/>
            <p:cNvSpPr>
              <a:spLocks noChangeArrowheads="1"/>
            </p:cNvSpPr>
            <p:nvPr/>
          </p:nvSpPr>
          <p:spPr bwMode="auto">
            <a:xfrm>
              <a:off x="8145487" y="2501892"/>
              <a:ext cx="719137" cy="431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it-IT"/>
            </a:p>
          </p:txBody>
        </p:sp>
        <p:sp>
          <p:nvSpPr>
            <p:cNvPr id="215" name="Line 65"/>
            <p:cNvSpPr>
              <a:spLocks noChangeShapeType="1"/>
            </p:cNvSpPr>
            <p:nvPr/>
          </p:nvSpPr>
          <p:spPr bwMode="auto">
            <a:xfrm>
              <a:off x="8288362" y="2357429"/>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216" name="Line 66"/>
            <p:cNvSpPr>
              <a:spLocks noChangeShapeType="1"/>
            </p:cNvSpPr>
            <p:nvPr/>
          </p:nvSpPr>
          <p:spPr bwMode="auto">
            <a:xfrm>
              <a:off x="8429652" y="2357430"/>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217" name="Line 67"/>
            <p:cNvSpPr>
              <a:spLocks noChangeShapeType="1"/>
            </p:cNvSpPr>
            <p:nvPr/>
          </p:nvSpPr>
          <p:spPr bwMode="auto">
            <a:xfrm>
              <a:off x="8577287" y="2357429"/>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218" name="Line 68"/>
            <p:cNvSpPr>
              <a:spLocks noChangeShapeType="1"/>
            </p:cNvSpPr>
            <p:nvPr/>
          </p:nvSpPr>
          <p:spPr bwMode="auto">
            <a:xfrm>
              <a:off x="8721749" y="2357429"/>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219" name="Line 65"/>
            <p:cNvSpPr>
              <a:spLocks noChangeShapeType="1"/>
            </p:cNvSpPr>
            <p:nvPr/>
          </p:nvSpPr>
          <p:spPr bwMode="auto">
            <a:xfrm flipV="1">
              <a:off x="8143900" y="2643181"/>
              <a:ext cx="714380" cy="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220" name="Line 65"/>
            <p:cNvSpPr>
              <a:spLocks noChangeShapeType="1"/>
            </p:cNvSpPr>
            <p:nvPr/>
          </p:nvSpPr>
          <p:spPr bwMode="auto">
            <a:xfrm flipV="1">
              <a:off x="8143900" y="2786057"/>
              <a:ext cx="714380" cy="0"/>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grpSp>
      <p:sp>
        <p:nvSpPr>
          <p:cNvPr id="3" name="CasellaDiTesto 2"/>
          <p:cNvSpPr txBox="1">
            <a:spLocks noChangeArrowheads="1"/>
          </p:cNvSpPr>
          <p:nvPr/>
        </p:nvSpPr>
        <p:spPr bwMode="auto">
          <a:xfrm>
            <a:off x="179388" y="1268413"/>
            <a:ext cx="4284662" cy="5256212"/>
          </a:xfrm>
          <a:prstGeom prst="rect">
            <a:avLst/>
          </a:prstGeom>
          <a:noFill/>
          <a:ln w="9525">
            <a:noFill/>
            <a:miter lim="800000"/>
            <a:headEnd/>
            <a:tailEnd/>
          </a:ln>
        </p:spPr>
        <p:txBody>
          <a:bodyPr>
            <a:spAutoFit/>
          </a:bodyPr>
          <a:lstStyle/>
          <a:p>
            <a:r>
              <a:rPr lang="it-IT" sz="1600">
                <a:latin typeface="Constantia" pitchFamily="18" charset="0"/>
              </a:rPr>
              <a:t>L’analisi va oltre la pagina sorgente della tabella estratta.</a:t>
            </a:r>
          </a:p>
          <a:p>
            <a:endParaRPr lang="it-IT" sz="1600">
              <a:latin typeface="Constantia" pitchFamily="18" charset="0"/>
            </a:endParaRPr>
          </a:p>
          <a:p>
            <a:pPr>
              <a:buFont typeface="Calibri" pitchFamily="34" charset="0"/>
              <a:buAutoNum type="arabicPeriod"/>
            </a:pPr>
            <a:r>
              <a:rPr lang="it-IT" sz="1600">
                <a:latin typeface="Constantia" pitchFamily="18" charset="0"/>
              </a:rPr>
              <a:t> Si individuano i termini significativi, sig_terms, nella pagina della tabella in esame tramite l’algoritmo Significant Terms. </a:t>
            </a:r>
          </a:p>
          <a:p>
            <a:pPr>
              <a:buFont typeface="Calibri" pitchFamily="34" charset="0"/>
              <a:buAutoNum type="arabicPeriod"/>
            </a:pPr>
            <a:r>
              <a:rPr lang="it-IT" sz="1600">
                <a:latin typeface="Constantia" pitchFamily="18" charset="0"/>
              </a:rPr>
              <a:t> Per ogni riga della tabella :</a:t>
            </a:r>
          </a:p>
          <a:p>
            <a:pPr marL="800100" lvl="1" indent="-342900">
              <a:buFont typeface="Arial" charset="0"/>
              <a:buChar char="•"/>
            </a:pPr>
            <a:r>
              <a:rPr lang="it-IT" sz="1600">
                <a:latin typeface="Constantia" pitchFamily="18" charset="0"/>
              </a:rPr>
              <a:t>viene effettuata una ricerca web  e vengono memorizzate le prime top-k pagine, da cui vengono estratte le tabelle in esse presenti.	</a:t>
            </a:r>
          </a:p>
          <a:p>
            <a:pPr marL="800100" lvl="1" indent="-342900">
              <a:buFont typeface="Arial" charset="0"/>
              <a:buChar char="•"/>
            </a:pPr>
            <a:r>
              <a:rPr lang="it-IT" sz="1600">
                <a:latin typeface="Constantia" pitchFamily="18" charset="0"/>
              </a:rPr>
              <a:t>Vengono aggiunte ad una lista list_of_tables  solo le tabelle che contengono almeno uno dei termini significativi presenti in sig_terms.</a:t>
            </a:r>
          </a:p>
          <a:p>
            <a:pPr>
              <a:buFont typeface="Calibri" pitchFamily="34" charset="0"/>
              <a:buAutoNum type="arabicPeriod"/>
            </a:pPr>
            <a:r>
              <a:rPr lang="it-IT" sz="1600">
                <a:latin typeface="Constantia" pitchFamily="18" charset="0"/>
              </a:rPr>
              <a:t> Si riuniscono tutti i termini presenti in list_of_tables e si ordinano per frequenza, ovvero per n° di tabelle in cui compaiono.</a:t>
            </a:r>
          </a:p>
          <a:p>
            <a:pPr>
              <a:buFont typeface="Calibri" pitchFamily="34" charset="0"/>
              <a:buAutoNum type="arabicPeriod"/>
            </a:pPr>
            <a:r>
              <a:rPr lang="it-IT" sz="1600">
                <a:latin typeface="Constantia" pitchFamily="18" charset="0"/>
              </a:rPr>
              <a:t> Vengono restituiti solo i primi k termini.</a:t>
            </a:r>
          </a:p>
          <a:p>
            <a:endParaRPr lang="it-IT" sz="1600">
              <a:latin typeface="Constantia" pitchFamily="18" charset="0"/>
            </a:endParaRPr>
          </a:p>
          <a:p>
            <a:pPr>
              <a:buFont typeface="Calibri" pitchFamily="34" charset="0"/>
              <a:buAutoNum type="arabicPeriod"/>
            </a:pPr>
            <a:endParaRPr lang="it-IT">
              <a:latin typeface="Constantia" pitchFamily="18" charset="0"/>
            </a:endParaRPr>
          </a:p>
        </p:txBody>
      </p:sp>
      <p:cxnSp>
        <p:nvCxnSpPr>
          <p:cNvPr id="26" name="Connettore 7 25"/>
          <p:cNvCxnSpPr/>
          <p:nvPr/>
        </p:nvCxnSpPr>
        <p:spPr>
          <a:xfrm flipV="1">
            <a:off x="5643563" y="1357313"/>
            <a:ext cx="857250" cy="57150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pic>
        <p:nvPicPr>
          <p:cNvPr id="2052" name="Picture 4"/>
          <p:cNvPicPr>
            <a:picLocks noChangeAspect="1" noChangeArrowheads="1"/>
          </p:cNvPicPr>
          <p:nvPr/>
        </p:nvPicPr>
        <p:blipFill>
          <a:blip r:embed="rId3" cstate="print"/>
          <a:srcRect/>
          <a:stretch>
            <a:fillRect/>
          </a:stretch>
        </p:blipFill>
        <p:spPr bwMode="auto">
          <a:xfrm>
            <a:off x="6715125" y="1000125"/>
            <a:ext cx="1200150" cy="784225"/>
          </a:xfrm>
          <a:prstGeom prst="rect">
            <a:avLst/>
          </a:prstGeom>
          <a:noFill/>
          <a:ln w="9525">
            <a:noFill/>
            <a:miter lim="800000"/>
            <a:headEnd/>
            <a:tailEnd/>
          </a:ln>
        </p:spPr>
      </p:pic>
      <p:cxnSp>
        <p:nvCxnSpPr>
          <p:cNvPr id="29" name="Connettore 7 28"/>
          <p:cNvCxnSpPr/>
          <p:nvPr/>
        </p:nvCxnSpPr>
        <p:spPr>
          <a:xfrm rot="16200000" flipH="1">
            <a:off x="7965282" y="1678781"/>
            <a:ext cx="785812" cy="428625"/>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Rettangolo 39"/>
          <p:cNvSpPr/>
          <p:nvPr/>
        </p:nvSpPr>
        <p:spPr>
          <a:xfrm>
            <a:off x="8143875" y="2500313"/>
            <a:ext cx="714375" cy="1428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41" name="Rettangolo 40"/>
          <p:cNvSpPr/>
          <p:nvPr/>
        </p:nvSpPr>
        <p:spPr>
          <a:xfrm>
            <a:off x="8143875" y="2643188"/>
            <a:ext cx="714375" cy="1428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42" name="Rettangolo 41"/>
          <p:cNvSpPr/>
          <p:nvPr/>
        </p:nvSpPr>
        <p:spPr>
          <a:xfrm>
            <a:off x="8143875" y="2786063"/>
            <a:ext cx="714375" cy="1428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cxnSp>
        <p:nvCxnSpPr>
          <p:cNvPr id="53" name="Connettore 2 52"/>
          <p:cNvCxnSpPr/>
          <p:nvPr/>
        </p:nvCxnSpPr>
        <p:spPr>
          <a:xfrm rot="10800000" flipV="1">
            <a:off x="7786688" y="3071813"/>
            <a:ext cx="428625" cy="142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6" name="Connettore 2 75"/>
          <p:cNvCxnSpPr/>
          <p:nvPr/>
        </p:nvCxnSpPr>
        <p:spPr>
          <a:xfrm rot="16200000" flipH="1">
            <a:off x="7250907" y="4250531"/>
            <a:ext cx="285750" cy="2143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9" name="Connettore 2 98"/>
          <p:cNvCxnSpPr/>
          <p:nvPr/>
        </p:nvCxnSpPr>
        <p:spPr>
          <a:xfrm rot="10800000" flipV="1">
            <a:off x="7715250" y="5572125"/>
            <a:ext cx="285750" cy="2143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1" name="Connettore 7 100"/>
          <p:cNvCxnSpPr/>
          <p:nvPr/>
        </p:nvCxnSpPr>
        <p:spPr>
          <a:xfrm rot="10800000">
            <a:off x="5429250" y="5572125"/>
            <a:ext cx="1000125" cy="571500"/>
          </a:xfrm>
          <a:prstGeom prst="curvedConnector3">
            <a:avLst>
              <a:gd name="adj1" fmla="val 61610"/>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14" name="Gruppo 113"/>
          <p:cNvGrpSpPr>
            <a:grpSpLocks/>
          </p:cNvGrpSpPr>
          <p:nvPr/>
        </p:nvGrpSpPr>
        <p:grpSpPr bwMode="auto">
          <a:xfrm>
            <a:off x="7786688" y="5143500"/>
            <a:ext cx="876300" cy="647700"/>
            <a:chOff x="6426928" y="5572139"/>
            <a:chExt cx="876372" cy="647703"/>
          </a:xfrm>
        </p:grpSpPr>
        <p:sp>
          <p:nvSpPr>
            <p:cNvPr id="165" name="Rectangle 63"/>
            <p:cNvSpPr>
              <a:spLocks noChangeArrowheads="1"/>
            </p:cNvSpPr>
            <p:nvPr/>
          </p:nvSpPr>
          <p:spPr bwMode="auto">
            <a:xfrm>
              <a:off x="6430103" y="5572139"/>
              <a:ext cx="587423" cy="366715"/>
            </a:xfrm>
            <a:prstGeom prst="rect">
              <a:avLst/>
            </a:prstGeom>
            <a:solidFill>
              <a:srgbClr val="00B050"/>
            </a:solidFill>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fontAlgn="auto">
                <a:spcBef>
                  <a:spcPts val="0"/>
                </a:spcBef>
                <a:spcAft>
                  <a:spcPts val="0"/>
                </a:spcAft>
                <a:defRPr/>
              </a:pPr>
              <a:endParaRPr lang="it-IT"/>
            </a:p>
          </p:txBody>
        </p:sp>
        <p:sp>
          <p:nvSpPr>
            <p:cNvPr id="166" name="Rectangle 64"/>
            <p:cNvSpPr>
              <a:spLocks noChangeArrowheads="1"/>
            </p:cNvSpPr>
            <p:nvPr/>
          </p:nvSpPr>
          <p:spPr bwMode="auto">
            <a:xfrm>
              <a:off x="6429388" y="5715016"/>
              <a:ext cx="588160" cy="28575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fontAlgn="auto">
                <a:spcBef>
                  <a:spcPts val="0"/>
                </a:spcBef>
                <a:spcAft>
                  <a:spcPts val="0"/>
                </a:spcAft>
                <a:defRPr/>
              </a:pPr>
              <a:endParaRPr lang="it-IT"/>
            </a:p>
          </p:txBody>
        </p:sp>
        <p:sp>
          <p:nvSpPr>
            <p:cNvPr id="167" name="Line 65"/>
            <p:cNvSpPr>
              <a:spLocks noChangeShapeType="1"/>
            </p:cNvSpPr>
            <p:nvPr/>
          </p:nvSpPr>
          <p:spPr bwMode="auto">
            <a:xfrm flipV="1">
              <a:off x="6426928" y="5856305"/>
              <a:ext cx="583487" cy="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it-IT"/>
            </a:p>
          </p:txBody>
        </p:sp>
        <p:sp>
          <p:nvSpPr>
            <p:cNvPr id="168" name="Line 65"/>
            <p:cNvSpPr>
              <a:spLocks noChangeShapeType="1"/>
            </p:cNvSpPr>
            <p:nvPr/>
          </p:nvSpPr>
          <p:spPr bwMode="auto">
            <a:xfrm>
              <a:off x="6426929" y="5999181"/>
              <a:ext cx="573964" cy="1586"/>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it-IT"/>
            </a:p>
          </p:txBody>
        </p:sp>
        <p:sp>
          <p:nvSpPr>
            <p:cNvPr id="169" name="Line 65"/>
            <p:cNvSpPr>
              <a:spLocks noChangeShapeType="1"/>
            </p:cNvSpPr>
            <p:nvPr/>
          </p:nvSpPr>
          <p:spPr bwMode="auto">
            <a:xfrm flipH="1">
              <a:off x="6572248" y="5572139"/>
              <a:ext cx="16" cy="428627"/>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it-IT"/>
            </a:p>
          </p:txBody>
        </p:sp>
        <p:sp>
          <p:nvSpPr>
            <p:cNvPr id="170" name="Line 65"/>
            <p:cNvSpPr>
              <a:spLocks noChangeShapeType="1"/>
            </p:cNvSpPr>
            <p:nvPr/>
          </p:nvSpPr>
          <p:spPr bwMode="auto">
            <a:xfrm>
              <a:off x="6717504" y="5572141"/>
              <a:ext cx="17" cy="433387"/>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it-IT"/>
            </a:p>
          </p:txBody>
        </p:sp>
        <p:sp>
          <p:nvSpPr>
            <p:cNvPr id="171" name="Line 65"/>
            <p:cNvSpPr>
              <a:spLocks noChangeShapeType="1"/>
            </p:cNvSpPr>
            <p:nvPr/>
          </p:nvSpPr>
          <p:spPr bwMode="auto">
            <a:xfrm flipH="1">
              <a:off x="6857998" y="5572140"/>
              <a:ext cx="34" cy="426244"/>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it-IT"/>
            </a:p>
          </p:txBody>
        </p:sp>
        <p:sp>
          <p:nvSpPr>
            <p:cNvPr id="179" name="Rectangle 63"/>
            <p:cNvSpPr>
              <a:spLocks noChangeArrowheads="1"/>
            </p:cNvSpPr>
            <p:nvPr/>
          </p:nvSpPr>
          <p:spPr bwMode="auto">
            <a:xfrm>
              <a:off x="6715877" y="5786453"/>
              <a:ext cx="587423" cy="366714"/>
            </a:xfrm>
            <a:prstGeom prst="rect">
              <a:avLst/>
            </a:prstGeom>
            <a:solidFill>
              <a:srgbClr val="00B050"/>
            </a:solidFill>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fontAlgn="auto">
                <a:spcBef>
                  <a:spcPts val="0"/>
                </a:spcBef>
                <a:spcAft>
                  <a:spcPts val="0"/>
                </a:spcAft>
                <a:defRPr/>
              </a:pPr>
              <a:endParaRPr lang="it-IT"/>
            </a:p>
          </p:txBody>
        </p:sp>
        <p:sp>
          <p:nvSpPr>
            <p:cNvPr id="180" name="Rectangle 64"/>
            <p:cNvSpPr>
              <a:spLocks noChangeArrowheads="1"/>
            </p:cNvSpPr>
            <p:nvPr/>
          </p:nvSpPr>
          <p:spPr bwMode="auto">
            <a:xfrm>
              <a:off x="6715140" y="5929330"/>
              <a:ext cx="588160" cy="28575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fontAlgn="auto">
                <a:spcBef>
                  <a:spcPts val="0"/>
                </a:spcBef>
                <a:spcAft>
                  <a:spcPts val="0"/>
                </a:spcAft>
                <a:defRPr/>
              </a:pPr>
              <a:endParaRPr lang="it-IT"/>
            </a:p>
          </p:txBody>
        </p:sp>
        <p:sp>
          <p:nvSpPr>
            <p:cNvPr id="181" name="Line 65"/>
            <p:cNvSpPr>
              <a:spLocks noChangeShapeType="1"/>
            </p:cNvSpPr>
            <p:nvPr/>
          </p:nvSpPr>
          <p:spPr bwMode="auto">
            <a:xfrm flipV="1">
              <a:off x="6712680" y="6070619"/>
              <a:ext cx="583487" cy="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it-IT"/>
            </a:p>
          </p:txBody>
        </p:sp>
        <p:sp>
          <p:nvSpPr>
            <p:cNvPr id="182" name="Line 65"/>
            <p:cNvSpPr>
              <a:spLocks noChangeShapeType="1"/>
            </p:cNvSpPr>
            <p:nvPr/>
          </p:nvSpPr>
          <p:spPr bwMode="auto">
            <a:xfrm>
              <a:off x="6712681" y="6213495"/>
              <a:ext cx="573964" cy="1586"/>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it-IT"/>
            </a:p>
          </p:txBody>
        </p:sp>
        <p:sp>
          <p:nvSpPr>
            <p:cNvPr id="183" name="Line 65"/>
            <p:cNvSpPr>
              <a:spLocks noChangeShapeType="1"/>
            </p:cNvSpPr>
            <p:nvPr/>
          </p:nvSpPr>
          <p:spPr bwMode="auto">
            <a:xfrm flipH="1">
              <a:off x="6858000" y="5786453"/>
              <a:ext cx="16" cy="428627"/>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it-IT"/>
            </a:p>
          </p:txBody>
        </p:sp>
        <p:sp>
          <p:nvSpPr>
            <p:cNvPr id="184" name="Line 65"/>
            <p:cNvSpPr>
              <a:spLocks noChangeShapeType="1"/>
            </p:cNvSpPr>
            <p:nvPr/>
          </p:nvSpPr>
          <p:spPr bwMode="auto">
            <a:xfrm>
              <a:off x="7003256" y="5786455"/>
              <a:ext cx="17" cy="433387"/>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it-IT"/>
            </a:p>
          </p:txBody>
        </p:sp>
        <p:sp>
          <p:nvSpPr>
            <p:cNvPr id="185" name="Line 65"/>
            <p:cNvSpPr>
              <a:spLocks noChangeShapeType="1"/>
            </p:cNvSpPr>
            <p:nvPr/>
          </p:nvSpPr>
          <p:spPr bwMode="auto">
            <a:xfrm flipH="1">
              <a:off x="7143750" y="5786454"/>
              <a:ext cx="34" cy="426244"/>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it-IT"/>
            </a:p>
          </p:txBody>
        </p:sp>
      </p:grpSp>
      <p:cxnSp>
        <p:nvCxnSpPr>
          <p:cNvPr id="118" name="Connettore 7 117"/>
          <p:cNvCxnSpPr/>
          <p:nvPr/>
        </p:nvCxnSpPr>
        <p:spPr>
          <a:xfrm rot="5400000" flipH="1" flipV="1">
            <a:off x="4536281" y="4179094"/>
            <a:ext cx="357188" cy="285750"/>
          </a:xfrm>
          <a:prstGeom prst="curvedConnector3">
            <a:avLst>
              <a:gd name="adj1" fmla="val 25619"/>
            </a:avLst>
          </a:prstGeom>
          <a:ln>
            <a:tailEnd type="arrow"/>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4" cstate="print"/>
          <a:srcRect/>
          <a:stretch>
            <a:fillRect/>
          </a:stretch>
        </p:blipFill>
        <p:spPr bwMode="auto">
          <a:xfrm>
            <a:off x="4429125" y="3286125"/>
            <a:ext cx="1000125" cy="830263"/>
          </a:xfrm>
          <a:prstGeom prst="rect">
            <a:avLst/>
          </a:prstGeom>
          <a:noFill/>
          <a:ln w="9525">
            <a:noFill/>
            <a:miter lim="800000"/>
            <a:headEnd/>
            <a:tailEnd/>
          </a:ln>
        </p:spPr>
      </p:pic>
      <p:sp>
        <p:nvSpPr>
          <p:cNvPr id="131" name="Ovale 130"/>
          <p:cNvSpPr/>
          <p:nvPr/>
        </p:nvSpPr>
        <p:spPr>
          <a:xfrm>
            <a:off x="5929313" y="2786063"/>
            <a:ext cx="3000375" cy="4071937"/>
          </a:xfrm>
          <a:prstGeom prst="ellipse">
            <a:avLst/>
          </a:prstGeom>
          <a:noFill/>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it-IT"/>
          </a:p>
        </p:txBody>
      </p:sp>
      <p:sp>
        <p:nvSpPr>
          <p:cNvPr id="134" name="Titolo 1"/>
          <p:cNvSpPr txBox="1">
            <a:spLocks/>
          </p:cNvSpPr>
          <p:nvPr/>
        </p:nvSpPr>
        <p:spPr>
          <a:xfrm>
            <a:off x="500034" y="142852"/>
            <a:ext cx="8229600" cy="775542"/>
          </a:xfrm>
          <a:prstGeom prst="rect">
            <a:avLst/>
          </a:prstGeom>
        </p:spPr>
        <p:txBody>
          <a:bodyPr lIns="0" rIns="0" bIns="0" anchor="b">
            <a:normAutofit fontScale="97500" lnSpcReduction="10000"/>
            <a:scene3d>
              <a:camera prst="orthographicFront"/>
              <a:lightRig rig="freezing" dir="t">
                <a:rot lat="0" lon="0" rev="5640000"/>
              </a:lightRig>
            </a:scene3d>
            <a:sp3d prstMaterial="flat">
              <a:contourClr>
                <a:schemeClr val="tx2"/>
              </a:contourClr>
            </a:sp3d>
          </a:bodyPr>
          <a:lstStyle/>
          <a:p>
            <a:pPr fontAlgn="auto">
              <a:spcAft>
                <a:spcPts val="0"/>
              </a:spcAft>
              <a:defRPr/>
            </a:pPr>
            <a:r>
              <a:rPr lang="it-IT" sz="5000" dirty="0">
                <a:solidFill>
                  <a:schemeClr val="tx2"/>
                </a:solidFill>
                <a:latin typeface="+mj-lt"/>
                <a:ea typeface="+mj-ea"/>
                <a:cs typeface="+mj-cs"/>
              </a:rPr>
              <a:t>CONTEXT - </a:t>
            </a:r>
            <a:r>
              <a:rPr lang="it-IT" sz="5000" i="1" dirty="0">
                <a:solidFill>
                  <a:schemeClr val="tx2"/>
                </a:solidFill>
                <a:effectLst>
                  <a:outerShdw blurRad="38100" dist="38100" dir="2700000" algn="tl">
                    <a:srgbClr val="000000">
                      <a:alpha val="43137"/>
                    </a:srgbClr>
                  </a:outerShdw>
                </a:effectLst>
                <a:latin typeface="+mj-lt"/>
                <a:ea typeface="+mj-ea"/>
                <a:cs typeface="+mj-cs"/>
              </a:rPr>
              <a:t>RVP</a:t>
            </a:r>
          </a:p>
        </p:txBody>
      </p:sp>
      <p:grpSp>
        <p:nvGrpSpPr>
          <p:cNvPr id="60" name="Freccia a destra 59"/>
          <p:cNvGrpSpPr>
            <a:grpSpLocks/>
          </p:cNvGrpSpPr>
          <p:nvPr/>
        </p:nvGrpSpPr>
        <p:grpSpPr bwMode="auto">
          <a:xfrm rot="1600469">
            <a:off x="5148263" y="2997200"/>
            <a:ext cx="1000125" cy="1511300"/>
            <a:chOff x="2469" y="933"/>
            <a:chExt cx="630" cy="952"/>
          </a:xfrm>
        </p:grpSpPr>
        <p:pic>
          <p:nvPicPr>
            <p:cNvPr id="40983" name="Freccia a destra 59"/>
            <p:cNvPicPr>
              <a:picLocks noChangeArrowheads="1"/>
            </p:cNvPicPr>
            <p:nvPr/>
          </p:nvPicPr>
          <p:blipFill>
            <a:blip r:embed="rId5" cstate="print"/>
            <a:srcRect/>
            <a:stretch>
              <a:fillRect/>
            </a:stretch>
          </p:blipFill>
          <p:spPr bwMode="auto">
            <a:xfrm>
              <a:off x="2469" y="933"/>
              <a:ext cx="630" cy="952"/>
            </a:xfrm>
            <a:prstGeom prst="rect">
              <a:avLst/>
            </a:prstGeom>
            <a:noFill/>
            <a:ln w="9525">
              <a:noFill/>
              <a:miter lim="800000"/>
              <a:headEnd/>
              <a:tailEnd/>
            </a:ln>
          </p:spPr>
        </p:pic>
        <p:sp>
          <p:nvSpPr>
            <p:cNvPr id="40984" name="Text Box 287"/>
            <p:cNvSpPr txBox="1">
              <a:spLocks noChangeArrowheads="1"/>
            </p:cNvSpPr>
            <p:nvPr/>
          </p:nvSpPr>
          <p:spPr bwMode="auto">
            <a:xfrm rot="-6989352">
              <a:off x="2371" y="1331"/>
              <a:ext cx="859" cy="136"/>
            </a:xfrm>
            <a:prstGeom prst="rect">
              <a:avLst/>
            </a:prstGeom>
            <a:noFill/>
            <a:ln w="9525">
              <a:noFill/>
              <a:miter lim="800000"/>
              <a:headEnd/>
              <a:tailEnd/>
            </a:ln>
          </p:spPr>
          <p:txBody>
            <a:bodyPr vert="eaVert" anchor="ctr"/>
            <a:lstStyle/>
            <a:p>
              <a:pPr algn="ctr"/>
              <a:r>
                <a:rPr lang="it-IT" sz="1200" dirty="0" err="1">
                  <a:solidFill>
                    <a:srgbClr val="000000"/>
                  </a:solidFill>
                  <a:latin typeface="Constantia" pitchFamily="18" charset="0"/>
                </a:rPr>
                <a:t>Rank</a:t>
              </a:r>
              <a:endParaRPr lang="it-IT" sz="1200" dirty="0">
                <a:solidFill>
                  <a:srgbClr val="000000"/>
                </a:solidFill>
                <a:latin typeface="Constantia" pitchFamily="18" charset="0"/>
              </a:endParaRPr>
            </a:p>
          </p:txBody>
        </p:sp>
      </p:grpSp>
      <p:grpSp>
        <p:nvGrpSpPr>
          <p:cNvPr id="127" name="Gruppo 126"/>
          <p:cNvGrpSpPr/>
          <p:nvPr/>
        </p:nvGrpSpPr>
        <p:grpSpPr>
          <a:xfrm>
            <a:off x="4500562" y="1285860"/>
            <a:ext cx="1071570" cy="1357322"/>
            <a:chOff x="4357686" y="1714488"/>
            <a:chExt cx="1071570" cy="1357322"/>
          </a:xfrm>
        </p:grpSpPr>
        <p:sp>
          <p:nvSpPr>
            <p:cNvPr id="128" name="Document"/>
            <p:cNvSpPr>
              <a:spLocks noEditPoints="1" noChangeArrowheads="1"/>
            </p:cNvSpPr>
            <p:nvPr/>
          </p:nvSpPr>
          <p:spPr bwMode="auto">
            <a:xfrm>
              <a:off x="4357686" y="1714488"/>
              <a:ext cx="1071570" cy="1357322"/>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a:lstStyle/>
            <a:p>
              <a:endParaRPr lang="it-IT"/>
            </a:p>
          </p:txBody>
        </p:sp>
        <p:sp>
          <p:nvSpPr>
            <p:cNvPr id="129" name="Rectangle 63"/>
            <p:cNvSpPr>
              <a:spLocks noChangeArrowheads="1"/>
            </p:cNvSpPr>
            <p:nvPr/>
          </p:nvSpPr>
          <p:spPr bwMode="auto">
            <a:xfrm>
              <a:off x="4502149" y="1857363"/>
              <a:ext cx="719137" cy="576263"/>
            </a:xfrm>
            <a:prstGeom prst="rect">
              <a:avLst/>
            </a:prstGeom>
            <a:solidFill>
              <a:schemeClr val="tx2">
                <a:lumMod val="60000"/>
                <a:lumOff val="40000"/>
              </a:schemeClr>
            </a:solidFill>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it-IT"/>
            </a:p>
          </p:txBody>
        </p:sp>
        <p:sp>
          <p:nvSpPr>
            <p:cNvPr id="135" name="Rectangle 64"/>
            <p:cNvSpPr>
              <a:spLocks noChangeArrowheads="1"/>
            </p:cNvSpPr>
            <p:nvPr/>
          </p:nvSpPr>
          <p:spPr bwMode="auto">
            <a:xfrm>
              <a:off x="4502149" y="2001826"/>
              <a:ext cx="719137" cy="431800"/>
            </a:xfrm>
            <a:prstGeom prst="rect">
              <a:avLst/>
            </a:prstGeom>
            <a:solidFill>
              <a:schemeClr val="accent4">
                <a:lumMod val="20000"/>
                <a:lumOff val="80000"/>
              </a:schemeClr>
            </a:solidFill>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it-IT"/>
            </a:p>
          </p:txBody>
        </p:sp>
        <p:sp>
          <p:nvSpPr>
            <p:cNvPr id="136" name="Line 65"/>
            <p:cNvSpPr>
              <a:spLocks noChangeShapeType="1"/>
            </p:cNvSpPr>
            <p:nvPr/>
          </p:nvSpPr>
          <p:spPr bwMode="auto">
            <a:xfrm>
              <a:off x="4645024" y="1857363"/>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172" name="Line 66"/>
            <p:cNvSpPr>
              <a:spLocks noChangeShapeType="1"/>
            </p:cNvSpPr>
            <p:nvPr/>
          </p:nvSpPr>
          <p:spPr bwMode="auto">
            <a:xfrm>
              <a:off x="4786314" y="1857364"/>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173" name="Line 67"/>
            <p:cNvSpPr>
              <a:spLocks noChangeShapeType="1"/>
            </p:cNvSpPr>
            <p:nvPr/>
          </p:nvSpPr>
          <p:spPr bwMode="auto">
            <a:xfrm>
              <a:off x="4933949" y="1857363"/>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174" name="Line 68"/>
            <p:cNvSpPr>
              <a:spLocks noChangeShapeType="1"/>
            </p:cNvSpPr>
            <p:nvPr/>
          </p:nvSpPr>
          <p:spPr bwMode="auto">
            <a:xfrm>
              <a:off x="5078411" y="1857363"/>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175" name="Line 65"/>
            <p:cNvSpPr>
              <a:spLocks noChangeShapeType="1"/>
            </p:cNvSpPr>
            <p:nvPr/>
          </p:nvSpPr>
          <p:spPr bwMode="auto">
            <a:xfrm flipV="1">
              <a:off x="4500562" y="2143116"/>
              <a:ext cx="714380" cy="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176" name="Line 65"/>
            <p:cNvSpPr>
              <a:spLocks noChangeShapeType="1"/>
            </p:cNvSpPr>
            <p:nvPr/>
          </p:nvSpPr>
          <p:spPr bwMode="auto">
            <a:xfrm flipV="1">
              <a:off x="4500562" y="2285992"/>
              <a:ext cx="714380" cy="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grpSp>
      <p:grpSp>
        <p:nvGrpSpPr>
          <p:cNvPr id="250" name="Gruppo 249"/>
          <p:cNvGrpSpPr/>
          <p:nvPr/>
        </p:nvGrpSpPr>
        <p:grpSpPr>
          <a:xfrm>
            <a:off x="6715140" y="3071810"/>
            <a:ext cx="995360" cy="1071570"/>
            <a:chOff x="6643702" y="3000372"/>
            <a:chExt cx="995360" cy="1071570"/>
          </a:xfrm>
        </p:grpSpPr>
        <p:sp>
          <p:nvSpPr>
            <p:cNvPr id="251" name="Documents"/>
            <p:cNvSpPr>
              <a:spLocks noEditPoints="1" noChangeArrowheads="1"/>
            </p:cNvSpPr>
            <p:nvPr/>
          </p:nvSpPr>
          <p:spPr bwMode="auto">
            <a:xfrm>
              <a:off x="6643702" y="3000372"/>
              <a:ext cx="995360" cy="1071570"/>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ln>
              <a:headEnd/>
              <a:tailEnd/>
            </a:ln>
          </p:spPr>
          <p:style>
            <a:lnRef idx="1">
              <a:schemeClr val="accent2"/>
            </a:lnRef>
            <a:fillRef idx="3">
              <a:schemeClr val="accent2"/>
            </a:fillRef>
            <a:effectRef idx="2">
              <a:schemeClr val="accent2"/>
            </a:effectRef>
            <a:fontRef idx="minor">
              <a:schemeClr val="lt1"/>
            </a:fontRef>
          </p:style>
          <p:txBody>
            <a:bodyPr/>
            <a:lstStyle/>
            <a:p>
              <a:endParaRPr lang="it-IT">
                <a:solidFill>
                  <a:schemeClr val="lt1"/>
                </a:solidFill>
              </a:endParaRPr>
            </a:p>
          </p:txBody>
        </p:sp>
        <p:grpSp>
          <p:nvGrpSpPr>
            <p:cNvPr id="252" name="Gruppo 120"/>
            <p:cNvGrpSpPr/>
            <p:nvPr/>
          </p:nvGrpSpPr>
          <p:grpSpPr>
            <a:xfrm>
              <a:off x="6786578" y="3357562"/>
              <a:ext cx="589832" cy="433389"/>
              <a:chOff x="6784118" y="3357561"/>
              <a:chExt cx="589832" cy="433389"/>
            </a:xfrm>
          </p:grpSpPr>
          <p:sp>
            <p:nvSpPr>
              <p:cNvPr id="253" name="Rectangle 63"/>
              <p:cNvSpPr>
                <a:spLocks noChangeArrowheads="1"/>
              </p:cNvSpPr>
              <p:nvPr/>
            </p:nvSpPr>
            <p:spPr bwMode="auto">
              <a:xfrm>
                <a:off x="6786578" y="3357562"/>
                <a:ext cx="587372" cy="366526"/>
              </a:xfrm>
              <a:prstGeom prst="rect">
                <a:avLst/>
              </a:prstGeom>
              <a:solidFill>
                <a:srgbClr val="00B050"/>
              </a:solidFill>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it-IT"/>
              </a:p>
            </p:txBody>
          </p:sp>
          <p:sp>
            <p:nvSpPr>
              <p:cNvPr id="254" name="Rectangle 64"/>
              <p:cNvSpPr>
                <a:spLocks noChangeArrowheads="1"/>
              </p:cNvSpPr>
              <p:nvPr/>
            </p:nvSpPr>
            <p:spPr bwMode="auto">
              <a:xfrm>
                <a:off x="6784118" y="3500437"/>
                <a:ext cx="588160" cy="28575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it-IT"/>
              </a:p>
            </p:txBody>
          </p:sp>
          <p:sp>
            <p:nvSpPr>
              <p:cNvPr id="255" name="Line 65"/>
              <p:cNvSpPr>
                <a:spLocks noChangeShapeType="1"/>
              </p:cNvSpPr>
              <p:nvPr/>
            </p:nvSpPr>
            <p:spPr bwMode="auto">
              <a:xfrm flipV="1">
                <a:off x="6784118" y="3641727"/>
                <a:ext cx="583487" cy="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256" name="Line 65"/>
              <p:cNvSpPr>
                <a:spLocks noChangeShapeType="1"/>
              </p:cNvSpPr>
              <p:nvPr/>
            </p:nvSpPr>
            <p:spPr bwMode="auto">
              <a:xfrm>
                <a:off x="6784119" y="3784603"/>
                <a:ext cx="573964" cy="1586"/>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257" name="Line 65"/>
              <p:cNvSpPr>
                <a:spLocks noChangeShapeType="1"/>
              </p:cNvSpPr>
              <p:nvPr/>
            </p:nvSpPr>
            <p:spPr bwMode="auto">
              <a:xfrm flipH="1">
                <a:off x="6929438" y="3357561"/>
                <a:ext cx="16" cy="428627"/>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258" name="Line 65"/>
              <p:cNvSpPr>
                <a:spLocks noChangeShapeType="1"/>
              </p:cNvSpPr>
              <p:nvPr/>
            </p:nvSpPr>
            <p:spPr bwMode="auto">
              <a:xfrm>
                <a:off x="7074694" y="3357563"/>
                <a:ext cx="17" cy="433387"/>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259" name="Line 65"/>
              <p:cNvSpPr>
                <a:spLocks noChangeShapeType="1"/>
              </p:cNvSpPr>
              <p:nvPr/>
            </p:nvSpPr>
            <p:spPr bwMode="auto">
              <a:xfrm flipH="1">
                <a:off x="7215188" y="3357562"/>
                <a:ext cx="34" cy="426244"/>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grpSp>
      </p:grpSp>
      <p:grpSp>
        <p:nvGrpSpPr>
          <p:cNvPr id="260" name="Gruppo 259"/>
          <p:cNvGrpSpPr/>
          <p:nvPr/>
        </p:nvGrpSpPr>
        <p:grpSpPr>
          <a:xfrm>
            <a:off x="4572000" y="4572008"/>
            <a:ext cx="1047032" cy="890589"/>
            <a:chOff x="4569540" y="4572007"/>
            <a:chExt cx="1047032" cy="890589"/>
          </a:xfrm>
        </p:grpSpPr>
        <p:sp>
          <p:nvSpPr>
            <p:cNvPr id="261" name="Rectangle 63"/>
            <p:cNvSpPr>
              <a:spLocks noChangeArrowheads="1"/>
            </p:cNvSpPr>
            <p:nvPr/>
          </p:nvSpPr>
          <p:spPr bwMode="auto">
            <a:xfrm>
              <a:off x="4572000" y="4572008"/>
              <a:ext cx="587372" cy="366526"/>
            </a:xfrm>
            <a:prstGeom prst="rect">
              <a:avLst/>
            </a:prstGeom>
            <a:solidFill>
              <a:srgbClr val="00B050"/>
            </a:solidFill>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it-IT"/>
            </a:p>
          </p:txBody>
        </p:sp>
        <p:sp>
          <p:nvSpPr>
            <p:cNvPr id="262" name="Rectangle 64"/>
            <p:cNvSpPr>
              <a:spLocks noChangeArrowheads="1"/>
            </p:cNvSpPr>
            <p:nvPr/>
          </p:nvSpPr>
          <p:spPr bwMode="auto">
            <a:xfrm>
              <a:off x="4572000" y="4714884"/>
              <a:ext cx="588160" cy="28575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it-IT"/>
            </a:p>
          </p:txBody>
        </p:sp>
        <p:sp>
          <p:nvSpPr>
            <p:cNvPr id="263" name="Line 65"/>
            <p:cNvSpPr>
              <a:spLocks noChangeShapeType="1"/>
            </p:cNvSpPr>
            <p:nvPr/>
          </p:nvSpPr>
          <p:spPr bwMode="auto">
            <a:xfrm flipV="1">
              <a:off x="4569540" y="4856173"/>
              <a:ext cx="583487" cy="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264" name="Line 65"/>
            <p:cNvSpPr>
              <a:spLocks noChangeShapeType="1"/>
            </p:cNvSpPr>
            <p:nvPr/>
          </p:nvSpPr>
          <p:spPr bwMode="auto">
            <a:xfrm>
              <a:off x="4569541" y="4999049"/>
              <a:ext cx="573964" cy="1586"/>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265" name="Line 65"/>
            <p:cNvSpPr>
              <a:spLocks noChangeShapeType="1"/>
            </p:cNvSpPr>
            <p:nvPr/>
          </p:nvSpPr>
          <p:spPr bwMode="auto">
            <a:xfrm flipH="1">
              <a:off x="4714860" y="4572007"/>
              <a:ext cx="16" cy="428627"/>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266" name="Line 65"/>
            <p:cNvSpPr>
              <a:spLocks noChangeShapeType="1"/>
            </p:cNvSpPr>
            <p:nvPr/>
          </p:nvSpPr>
          <p:spPr bwMode="auto">
            <a:xfrm>
              <a:off x="4860116" y="4572009"/>
              <a:ext cx="17" cy="433387"/>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267" name="Line 65"/>
            <p:cNvSpPr>
              <a:spLocks noChangeShapeType="1"/>
            </p:cNvSpPr>
            <p:nvPr/>
          </p:nvSpPr>
          <p:spPr bwMode="auto">
            <a:xfrm flipH="1">
              <a:off x="5000610" y="4572008"/>
              <a:ext cx="34" cy="426244"/>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268" name="Rectangle 63"/>
            <p:cNvSpPr>
              <a:spLocks noChangeArrowheads="1"/>
            </p:cNvSpPr>
            <p:nvPr/>
          </p:nvSpPr>
          <p:spPr bwMode="auto">
            <a:xfrm>
              <a:off x="4724400" y="4724408"/>
              <a:ext cx="587372" cy="366526"/>
            </a:xfrm>
            <a:prstGeom prst="rect">
              <a:avLst/>
            </a:prstGeom>
            <a:solidFill>
              <a:srgbClr val="00B050"/>
            </a:solidFill>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it-IT"/>
            </a:p>
          </p:txBody>
        </p:sp>
        <p:sp>
          <p:nvSpPr>
            <p:cNvPr id="269" name="Rectangle 64"/>
            <p:cNvSpPr>
              <a:spLocks noChangeArrowheads="1"/>
            </p:cNvSpPr>
            <p:nvPr/>
          </p:nvSpPr>
          <p:spPr bwMode="auto">
            <a:xfrm>
              <a:off x="4724400" y="4867284"/>
              <a:ext cx="588160" cy="28575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it-IT"/>
            </a:p>
          </p:txBody>
        </p:sp>
        <p:sp>
          <p:nvSpPr>
            <p:cNvPr id="270" name="Line 65"/>
            <p:cNvSpPr>
              <a:spLocks noChangeShapeType="1"/>
            </p:cNvSpPr>
            <p:nvPr/>
          </p:nvSpPr>
          <p:spPr bwMode="auto">
            <a:xfrm flipV="1">
              <a:off x="4721940" y="5008573"/>
              <a:ext cx="583487" cy="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271" name="Line 65"/>
            <p:cNvSpPr>
              <a:spLocks noChangeShapeType="1"/>
            </p:cNvSpPr>
            <p:nvPr/>
          </p:nvSpPr>
          <p:spPr bwMode="auto">
            <a:xfrm>
              <a:off x="4721941" y="5151449"/>
              <a:ext cx="573964" cy="1586"/>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272" name="Line 65"/>
            <p:cNvSpPr>
              <a:spLocks noChangeShapeType="1"/>
            </p:cNvSpPr>
            <p:nvPr/>
          </p:nvSpPr>
          <p:spPr bwMode="auto">
            <a:xfrm flipH="1">
              <a:off x="4867260" y="4724407"/>
              <a:ext cx="16" cy="428627"/>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273" name="Line 65"/>
            <p:cNvSpPr>
              <a:spLocks noChangeShapeType="1"/>
            </p:cNvSpPr>
            <p:nvPr/>
          </p:nvSpPr>
          <p:spPr bwMode="auto">
            <a:xfrm>
              <a:off x="5012516" y="4724409"/>
              <a:ext cx="17" cy="433387"/>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274" name="Line 65"/>
            <p:cNvSpPr>
              <a:spLocks noChangeShapeType="1"/>
            </p:cNvSpPr>
            <p:nvPr/>
          </p:nvSpPr>
          <p:spPr bwMode="auto">
            <a:xfrm flipH="1">
              <a:off x="5153010" y="4724408"/>
              <a:ext cx="34" cy="426244"/>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275" name="Rectangle 63"/>
            <p:cNvSpPr>
              <a:spLocks noChangeArrowheads="1"/>
            </p:cNvSpPr>
            <p:nvPr/>
          </p:nvSpPr>
          <p:spPr bwMode="auto">
            <a:xfrm>
              <a:off x="4876800" y="4876808"/>
              <a:ext cx="587372" cy="366526"/>
            </a:xfrm>
            <a:prstGeom prst="rect">
              <a:avLst/>
            </a:prstGeom>
            <a:solidFill>
              <a:srgbClr val="7030A0"/>
            </a:solidFill>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it-IT"/>
            </a:p>
          </p:txBody>
        </p:sp>
        <p:sp>
          <p:nvSpPr>
            <p:cNvPr id="276" name="Rectangle 64"/>
            <p:cNvSpPr>
              <a:spLocks noChangeArrowheads="1"/>
            </p:cNvSpPr>
            <p:nvPr/>
          </p:nvSpPr>
          <p:spPr bwMode="auto">
            <a:xfrm>
              <a:off x="4876800" y="5019684"/>
              <a:ext cx="588160" cy="28575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it-IT"/>
            </a:p>
          </p:txBody>
        </p:sp>
        <p:sp>
          <p:nvSpPr>
            <p:cNvPr id="277" name="Line 65"/>
            <p:cNvSpPr>
              <a:spLocks noChangeShapeType="1"/>
            </p:cNvSpPr>
            <p:nvPr/>
          </p:nvSpPr>
          <p:spPr bwMode="auto">
            <a:xfrm flipV="1">
              <a:off x="4874340" y="5160973"/>
              <a:ext cx="583487" cy="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278" name="Line 65"/>
            <p:cNvSpPr>
              <a:spLocks noChangeShapeType="1"/>
            </p:cNvSpPr>
            <p:nvPr/>
          </p:nvSpPr>
          <p:spPr bwMode="auto">
            <a:xfrm>
              <a:off x="4874341" y="5303849"/>
              <a:ext cx="573964" cy="1586"/>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279" name="Line 65"/>
            <p:cNvSpPr>
              <a:spLocks noChangeShapeType="1"/>
            </p:cNvSpPr>
            <p:nvPr/>
          </p:nvSpPr>
          <p:spPr bwMode="auto">
            <a:xfrm flipH="1">
              <a:off x="5019660" y="4876807"/>
              <a:ext cx="16" cy="428627"/>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280" name="Line 65"/>
            <p:cNvSpPr>
              <a:spLocks noChangeShapeType="1"/>
            </p:cNvSpPr>
            <p:nvPr/>
          </p:nvSpPr>
          <p:spPr bwMode="auto">
            <a:xfrm>
              <a:off x="5164916" y="4876809"/>
              <a:ext cx="17" cy="433387"/>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281" name="Line 65"/>
            <p:cNvSpPr>
              <a:spLocks noChangeShapeType="1"/>
            </p:cNvSpPr>
            <p:nvPr/>
          </p:nvSpPr>
          <p:spPr bwMode="auto">
            <a:xfrm flipH="1">
              <a:off x="5305410" y="4876808"/>
              <a:ext cx="34" cy="426244"/>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282" name="Rectangle 63"/>
            <p:cNvSpPr>
              <a:spLocks noChangeArrowheads="1"/>
            </p:cNvSpPr>
            <p:nvPr/>
          </p:nvSpPr>
          <p:spPr bwMode="auto">
            <a:xfrm>
              <a:off x="5029200" y="5029208"/>
              <a:ext cx="587372" cy="366526"/>
            </a:xfrm>
            <a:prstGeom prst="rect">
              <a:avLst/>
            </a:prstGeom>
            <a:solidFill>
              <a:srgbClr val="FF0000"/>
            </a:solidFill>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it-IT"/>
            </a:p>
          </p:txBody>
        </p:sp>
        <p:sp>
          <p:nvSpPr>
            <p:cNvPr id="283" name="Rectangle 64"/>
            <p:cNvSpPr>
              <a:spLocks noChangeArrowheads="1"/>
            </p:cNvSpPr>
            <p:nvPr/>
          </p:nvSpPr>
          <p:spPr bwMode="auto">
            <a:xfrm>
              <a:off x="5029200" y="5181599"/>
              <a:ext cx="581740" cy="27623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it-IT"/>
            </a:p>
          </p:txBody>
        </p:sp>
        <p:sp>
          <p:nvSpPr>
            <p:cNvPr id="284" name="Line 65"/>
            <p:cNvSpPr>
              <a:spLocks noChangeShapeType="1"/>
            </p:cNvSpPr>
            <p:nvPr/>
          </p:nvSpPr>
          <p:spPr bwMode="auto">
            <a:xfrm flipV="1">
              <a:off x="5026740" y="5313373"/>
              <a:ext cx="583487" cy="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285" name="Line 65"/>
            <p:cNvSpPr>
              <a:spLocks noChangeShapeType="1"/>
            </p:cNvSpPr>
            <p:nvPr/>
          </p:nvSpPr>
          <p:spPr bwMode="auto">
            <a:xfrm>
              <a:off x="5026741" y="5456249"/>
              <a:ext cx="573964" cy="1586"/>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286" name="Line 65"/>
            <p:cNvSpPr>
              <a:spLocks noChangeShapeType="1"/>
            </p:cNvSpPr>
            <p:nvPr/>
          </p:nvSpPr>
          <p:spPr bwMode="auto">
            <a:xfrm flipH="1">
              <a:off x="5172060" y="5029207"/>
              <a:ext cx="16" cy="428627"/>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287" name="Line 65"/>
            <p:cNvSpPr>
              <a:spLocks noChangeShapeType="1"/>
            </p:cNvSpPr>
            <p:nvPr/>
          </p:nvSpPr>
          <p:spPr bwMode="auto">
            <a:xfrm>
              <a:off x="5317316" y="5029209"/>
              <a:ext cx="17" cy="433387"/>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288" name="Line 65"/>
            <p:cNvSpPr>
              <a:spLocks noChangeShapeType="1"/>
            </p:cNvSpPr>
            <p:nvPr/>
          </p:nvSpPr>
          <p:spPr bwMode="auto">
            <a:xfrm flipH="1">
              <a:off x="5457810" y="5029208"/>
              <a:ext cx="34" cy="426244"/>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27"/>
                                        </p:tgtEl>
                                        <p:attrNameLst>
                                          <p:attrName>style.visibility</p:attrName>
                                        </p:attrNameLst>
                                      </p:cBhvr>
                                      <p:to>
                                        <p:strVal val="visible"/>
                                      </p:to>
                                    </p:set>
                                    <p:animEffect transition="in" filter="fade">
                                      <p:cBhvr>
                                        <p:cTn id="14" dur="2000"/>
                                        <p:tgtEl>
                                          <p:spTgt spid="127"/>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2" end="2"/>
                                            </p:txEl>
                                          </p:spTgt>
                                        </p:tgtEl>
                                      </p:cBhvr>
                                    </p:animEffect>
                                  </p:childTnLst>
                                </p:cTn>
                              </p:par>
                            </p:childTnLst>
                          </p:cTn>
                        </p:par>
                        <p:par>
                          <p:cTn id="22" fill="hold">
                            <p:stCondLst>
                              <p:cond delay="1000"/>
                            </p:stCondLst>
                            <p:childTnLst>
                              <p:par>
                                <p:cTn id="23" presetID="55" presetClass="entr" presetSubtype="0" fill="hold" nodeType="afterEffect">
                                  <p:stCondLst>
                                    <p:cond delay="1000"/>
                                  </p:stCondLst>
                                  <p:childTnLst>
                                    <p:set>
                                      <p:cBhvr>
                                        <p:cTn id="24" dur="1" fill="hold">
                                          <p:stCondLst>
                                            <p:cond delay="0"/>
                                          </p:stCondLst>
                                        </p:cTn>
                                        <p:tgtEl>
                                          <p:spTgt spid="26"/>
                                        </p:tgtEl>
                                        <p:attrNameLst>
                                          <p:attrName>style.visibility</p:attrName>
                                        </p:attrNameLst>
                                      </p:cBhvr>
                                      <p:to>
                                        <p:strVal val="visible"/>
                                      </p:to>
                                    </p:set>
                                    <p:anim calcmode="lin" valueType="num">
                                      <p:cBhvr>
                                        <p:cTn id="25" dur="1000" fill="hold"/>
                                        <p:tgtEl>
                                          <p:spTgt spid="26"/>
                                        </p:tgtEl>
                                        <p:attrNameLst>
                                          <p:attrName>ppt_w</p:attrName>
                                        </p:attrNameLst>
                                      </p:cBhvr>
                                      <p:tavLst>
                                        <p:tav tm="0">
                                          <p:val>
                                            <p:strVal val="#ppt_w*0.70"/>
                                          </p:val>
                                        </p:tav>
                                        <p:tav tm="100000">
                                          <p:val>
                                            <p:strVal val="#ppt_w"/>
                                          </p:val>
                                        </p:tav>
                                      </p:tavLst>
                                    </p:anim>
                                    <p:anim calcmode="lin" valueType="num">
                                      <p:cBhvr>
                                        <p:cTn id="26" dur="1000" fill="hold"/>
                                        <p:tgtEl>
                                          <p:spTgt spid="26"/>
                                        </p:tgtEl>
                                        <p:attrNameLst>
                                          <p:attrName>ppt_h</p:attrName>
                                        </p:attrNameLst>
                                      </p:cBhvr>
                                      <p:tavLst>
                                        <p:tav tm="0">
                                          <p:val>
                                            <p:strVal val="#ppt_h"/>
                                          </p:val>
                                        </p:tav>
                                        <p:tav tm="100000">
                                          <p:val>
                                            <p:strVal val="#ppt_h"/>
                                          </p:val>
                                        </p:tav>
                                      </p:tavLst>
                                    </p:anim>
                                    <p:animEffect transition="in" filter="fade">
                                      <p:cBhvr>
                                        <p:cTn id="27" dur="1000"/>
                                        <p:tgtEl>
                                          <p:spTgt spid="26"/>
                                        </p:tgtEl>
                                      </p:cBhvr>
                                    </p:animEffect>
                                  </p:childTnLst>
                                </p:cTn>
                              </p:par>
                            </p:childTnLst>
                          </p:cTn>
                        </p:par>
                        <p:par>
                          <p:cTn id="28" fill="hold">
                            <p:stCondLst>
                              <p:cond delay="3000"/>
                            </p:stCondLst>
                            <p:childTnLst>
                              <p:par>
                                <p:cTn id="29" presetID="10" presetClass="entr" presetSubtype="0" fill="hold" nodeType="afterEffect">
                                  <p:stCondLst>
                                    <p:cond delay="500"/>
                                  </p:stCondLst>
                                  <p:childTnLst>
                                    <p:set>
                                      <p:cBhvr>
                                        <p:cTn id="30" dur="1" fill="hold">
                                          <p:stCondLst>
                                            <p:cond delay="0"/>
                                          </p:stCondLst>
                                        </p:cTn>
                                        <p:tgtEl>
                                          <p:spTgt spid="2052"/>
                                        </p:tgtEl>
                                        <p:attrNameLst>
                                          <p:attrName>style.visibility</p:attrName>
                                        </p:attrNameLst>
                                      </p:cBhvr>
                                      <p:to>
                                        <p:strVal val="visible"/>
                                      </p:to>
                                    </p:set>
                                    <p:animEffect transition="in" filter="fade">
                                      <p:cBhvr>
                                        <p:cTn id="31" dur="2000"/>
                                        <p:tgtEl>
                                          <p:spTgt spid="2052"/>
                                        </p:tgtEl>
                                      </p:cBhvr>
                                    </p:animEffect>
                                  </p:childTnLst>
                                </p:cTn>
                              </p:par>
                            </p:childTnLst>
                          </p:cTn>
                        </p:par>
                        <p:par>
                          <p:cTn id="32" fill="hold">
                            <p:stCondLst>
                              <p:cond delay="5500"/>
                            </p:stCondLst>
                            <p:childTnLst>
                              <p:par>
                                <p:cTn id="33" presetID="10" presetClass="entr" presetSubtype="0" fill="hold" nodeType="afterEffect">
                                  <p:stCondLst>
                                    <p:cond delay="100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20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 calcmode="lin" valueType="num">
                                      <p:cBhvr>
                                        <p:cTn id="40"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41"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42" dur="1000"/>
                                        <p:tgtEl>
                                          <p:spTgt spid="3">
                                            <p:txEl>
                                              <p:pRg st="3" end="3"/>
                                            </p:txEl>
                                          </p:spTgt>
                                        </p:tgtEl>
                                      </p:cBhvr>
                                    </p:animEffect>
                                  </p:childTnLst>
                                </p:cTn>
                              </p:par>
                              <p:par>
                                <p:cTn id="43" presetID="14" presetClass="entr" presetSubtype="10" fill="hold" nodeType="withEffect">
                                  <p:stCondLst>
                                    <p:cond delay="0"/>
                                  </p:stCondLst>
                                  <p:childTnLst>
                                    <p:set>
                                      <p:cBhvr>
                                        <p:cTn id="44" dur="1" fill="hold">
                                          <p:stCondLst>
                                            <p:cond delay="0"/>
                                          </p:stCondLst>
                                        </p:cTn>
                                        <p:tgtEl>
                                          <p:spTgt spid="177"/>
                                        </p:tgtEl>
                                        <p:attrNameLst>
                                          <p:attrName>style.visibility</p:attrName>
                                        </p:attrNameLst>
                                      </p:cBhvr>
                                      <p:to>
                                        <p:strVal val="visible"/>
                                      </p:to>
                                    </p:set>
                                    <p:animEffect transition="in" filter="randombar(horizontal)">
                                      <p:cBhvr>
                                        <p:cTn id="45" dur="500"/>
                                        <p:tgtEl>
                                          <p:spTgt spid="17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2000"/>
                                        <p:tgtEl>
                                          <p:spTgt spid="40"/>
                                        </p:tgtEl>
                                      </p:cBhvr>
                                    </p:animEffect>
                                  </p:childTnLst>
                                </p:cTn>
                              </p:par>
                            </p:childTnLst>
                          </p:cTn>
                        </p:par>
                        <p:par>
                          <p:cTn id="49" fill="hold">
                            <p:stCondLst>
                              <p:cond delay="2000"/>
                            </p:stCondLst>
                            <p:childTnLst>
                              <p:par>
                                <p:cTn id="50" presetID="10" presetClass="entr" presetSubtype="0" fill="hold" nodeType="afterEffect">
                                  <p:stCondLst>
                                    <p:cond delay="1000"/>
                                  </p:stCondLst>
                                  <p:childTnLst>
                                    <p:set>
                                      <p:cBhvr>
                                        <p:cTn id="51" dur="1" fill="hold">
                                          <p:stCondLst>
                                            <p:cond delay="0"/>
                                          </p:stCondLst>
                                        </p:cTn>
                                        <p:tgtEl>
                                          <p:spTgt spid="53"/>
                                        </p:tgtEl>
                                        <p:attrNameLst>
                                          <p:attrName>style.visibility</p:attrName>
                                        </p:attrNameLst>
                                      </p:cBhvr>
                                      <p:to>
                                        <p:strVal val="visible"/>
                                      </p:to>
                                    </p:set>
                                    <p:animEffect transition="in" filter="fade">
                                      <p:cBhvr>
                                        <p:cTn id="52" dur="2000"/>
                                        <p:tgtEl>
                                          <p:spTgt spid="53"/>
                                        </p:tgtEl>
                                      </p:cBhvr>
                                    </p:animEffect>
                                  </p:childTnLst>
                                </p:cTn>
                              </p:par>
                            </p:childTnLst>
                          </p:cTn>
                        </p:par>
                      </p:childTnLst>
                    </p:cTn>
                  </p:par>
                  <p:par>
                    <p:cTn id="53" fill="hold">
                      <p:stCondLst>
                        <p:cond delay="indefinite"/>
                      </p:stCondLst>
                      <p:childTnLst>
                        <p:par>
                          <p:cTn id="54" fill="hold">
                            <p:stCondLst>
                              <p:cond delay="0"/>
                            </p:stCondLst>
                            <p:childTnLst>
                              <p:par>
                                <p:cTn id="55" presetID="55" presetClass="entr" presetSubtype="0" fill="hold" nodeType="clickEffect">
                                  <p:stCondLst>
                                    <p:cond delay="0"/>
                                  </p:stCondLst>
                                  <p:childTnLst>
                                    <p:set>
                                      <p:cBhvr>
                                        <p:cTn id="56" dur="1" fill="hold">
                                          <p:stCondLst>
                                            <p:cond delay="0"/>
                                          </p:stCondLst>
                                        </p:cTn>
                                        <p:tgtEl>
                                          <p:spTgt spid="3">
                                            <p:txEl>
                                              <p:pRg st="4" end="4"/>
                                            </p:txEl>
                                          </p:spTgt>
                                        </p:tgtEl>
                                        <p:attrNameLst>
                                          <p:attrName>style.visibility</p:attrName>
                                        </p:attrNameLst>
                                      </p:cBhvr>
                                      <p:to>
                                        <p:strVal val="visible"/>
                                      </p:to>
                                    </p:set>
                                    <p:anim calcmode="lin" valueType="num">
                                      <p:cBhvr>
                                        <p:cTn id="57"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58"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59" dur="1000"/>
                                        <p:tgtEl>
                                          <p:spTgt spid="3">
                                            <p:txEl>
                                              <p:pRg st="4" end="4"/>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2" presetClass="entr" presetSubtype="2" fill="hold" nodeType="clickEffect">
                                  <p:stCondLst>
                                    <p:cond delay="0"/>
                                  </p:stCondLst>
                                  <p:childTnLst>
                                    <p:set>
                                      <p:cBhvr>
                                        <p:cTn id="63" dur="1" fill="hold">
                                          <p:stCondLst>
                                            <p:cond delay="0"/>
                                          </p:stCondLst>
                                        </p:cTn>
                                        <p:tgtEl>
                                          <p:spTgt spid="250"/>
                                        </p:tgtEl>
                                        <p:attrNameLst>
                                          <p:attrName>style.visibility</p:attrName>
                                        </p:attrNameLst>
                                      </p:cBhvr>
                                      <p:to>
                                        <p:strVal val="visible"/>
                                      </p:to>
                                    </p:set>
                                    <p:animEffect transition="in" filter="slide(fromRight)">
                                      <p:cBhvr>
                                        <p:cTn id="64" dur="500"/>
                                        <p:tgtEl>
                                          <p:spTgt spid="250"/>
                                        </p:tgtEl>
                                      </p:cBhvr>
                                    </p:animEffect>
                                  </p:childTnLst>
                                </p:cTn>
                              </p:par>
                              <p:par>
                                <p:cTn id="65" presetID="12" presetClass="entr" presetSubtype="1" fill="hold" nodeType="withEffect">
                                  <p:stCondLst>
                                    <p:cond delay="0"/>
                                  </p:stCondLst>
                                  <p:childTnLst>
                                    <p:set>
                                      <p:cBhvr>
                                        <p:cTn id="66" dur="1" fill="hold">
                                          <p:stCondLst>
                                            <p:cond delay="0"/>
                                          </p:stCondLst>
                                        </p:cTn>
                                        <p:tgtEl>
                                          <p:spTgt spid="221"/>
                                        </p:tgtEl>
                                        <p:attrNameLst>
                                          <p:attrName>style.visibility</p:attrName>
                                        </p:attrNameLst>
                                      </p:cBhvr>
                                      <p:to>
                                        <p:strVal val="visible"/>
                                      </p:to>
                                    </p:set>
                                    <p:animEffect transition="in" filter="slide(fromTop)">
                                      <p:cBhvr>
                                        <p:cTn id="67" dur="2000"/>
                                        <p:tgtEl>
                                          <p:spTgt spid="221"/>
                                        </p:tgtEl>
                                      </p:cBhvr>
                                    </p:animEffect>
                                  </p:childTnLst>
                                </p:cTn>
                              </p:par>
                              <p:par>
                                <p:cTn id="68" presetID="12" presetClass="entr" presetSubtype="1" fill="hold" nodeType="withEffect">
                                  <p:stCondLst>
                                    <p:cond delay="0"/>
                                  </p:stCondLst>
                                  <p:childTnLst>
                                    <p:set>
                                      <p:cBhvr>
                                        <p:cTn id="69" dur="1" fill="hold">
                                          <p:stCondLst>
                                            <p:cond delay="0"/>
                                          </p:stCondLst>
                                        </p:cTn>
                                        <p:tgtEl>
                                          <p:spTgt spid="114"/>
                                        </p:tgtEl>
                                        <p:attrNameLst>
                                          <p:attrName>style.visibility</p:attrName>
                                        </p:attrNameLst>
                                      </p:cBhvr>
                                      <p:to>
                                        <p:strVal val="visible"/>
                                      </p:to>
                                    </p:set>
                                    <p:animEffect transition="in" filter="slide(fromTop)">
                                      <p:cBhvr>
                                        <p:cTn id="70" dur="2000"/>
                                        <p:tgtEl>
                                          <p:spTgt spid="114"/>
                                        </p:tgtEl>
                                      </p:cBhvr>
                                    </p:animEffect>
                                  </p:childTnLst>
                                </p:cTn>
                              </p:par>
                              <p:par>
                                <p:cTn id="71" presetID="10" presetClass="entr" presetSubtype="0" fill="hold"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2000"/>
                                        <p:tgtEl>
                                          <p:spTgt spid="76"/>
                                        </p:tgtEl>
                                      </p:cBhvr>
                                    </p:animEffect>
                                  </p:childTnLst>
                                </p:cTn>
                              </p:par>
                            </p:childTnLst>
                          </p:cTn>
                        </p:par>
                      </p:childTnLst>
                    </p:cTn>
                  </p:par>
                  <p:par>
                    <p:cTn id="74" fill="hold">
                      <p:stCondLst>
                        <p:cond delay="indefinite"/>
                      </p:stCondLst>
                      <p:childTnLst>
                        <p:par>
                          <p:cTn id="75" fill="hold">
                            <p:stCondLst>
                              <p:cond delay="0"/>
                            </p:stCondLst>
                            <p:childTnLst>
                              <p:par>
                                <p:cTn id="76" presetID="55" presetClass="entr" presetSubtype="0" fill="hold" nodeType="clickEffect">
                                  <p:stCondLst>
                                    <p:cond delay="0"/>
                                  </p:stCondLst>
                                  <p:childTnLst>
                                    <p:set>
                                      <p:cBhvr>
                                        <p:cTn id="77" dur="1" fill="hold">
                                          <p:stCondLst>
                                            <p:cond delay="0"/>
                                          </p:stCondLst>
                                        </p:cTn>
                                        <p:tgtEl>
                                          <p:spTgt spid="3">
                                            <p:txEl>
                                              <p:pRg st="5" end="5"/>
                                            </p:txEl>
                                          </p:spTgt>
                                        </p:tgtEl>
                                        <p:attrNameLst>
                                          <p:attrName>style.visibility</p:attrName>
                                        </p:attrNameLst>
                                      </p:cBhvr>
                                      <p:to>
                                        <p:strVal val="visible"/>
                                      </p:to>
                                    </p:set>
                                    <p:anim calcmode="lin" valueType="num">
                                      <p:cBhvr>
                                        <p:cTn id="78"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79"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80" dur="1000"/>
                                        <p:tgtEl>
                                          <p:spTgt spid="3">
                                            <p:txEl>
                                              <p:pRg st="5" end="5"/>
                                            </p:txEl>
                                          </p:spTgt>
                                        </p:tgtEl>
                                      </p:cBhvr>
                                    </p:animEffect>
                                  </p:childTnLst>
                                </p:cTn>
                              </p:par>
                            </p:childTnLst>
                          </p:cTn>
                        </p:par>
                        <p:par>
                          <p:cTn id="81" fill="hold">
                            <p:stCondLst>
                              <p:cond delay="1000"/>
                            </p:stCondLst>
                            <p:childTnLst>
                              <p:par>
                                <p:cTn id="82" presetID="12" presetClass="entr" presetSubtype="1" fill="hold" nodeType="afterEffect">
                                  <p:stCondLst>
                                    <p:cond delay="0"/>
                                  </p:stCondLst>
                                  <p:childTnLst>
                                    <p:set>
                                      <p:cBhvr>
                                        <p:cTn id="83" dur="1" fill="hold">
                                          <p:stCondLst>
                                            <p:cond delay="0"/>
                                          </p:stCondLst>
                                        </p:cTn>
                                        <p:tgtEl>
                                          <p:spTgt spid="99"/>
                                        </p:tgtEl>
                                        <p:attrNameLst>
                                          <p:attrName>style.visibility</p:attrName>
                                        </p:attrNameLst>
                                      </p:cBhvr>
                                      <p:to>
                                        <p:strVal val="visible"/>
                                      </p:to>
                                    </p:set>
                                    <p:animEffect transition="in" filter="slide(fromTop)">
                                      <p:cBhvr>
                                        <p:cTn id="84" dur="500"/>
                                        <p:tgtEl>
                                          <p:spTgt spid="99"/>
                                        </p:tgtEl>
                                      </p:cBhvr>
                                    </p:animEffect>
                                  </p:childTnLst>
                                </p:cTn>
                              </p:par>
                              <p:par>
                                <p:cTn id="85" presetID="0" presetClass="path" presetSubtype="0" accel="50000" decel="50000" fill="hold" nodeType="withEffect">
                                  <p:stCondLst>
                                    <p:cond delay="0"/>
                                  </p:stCondLst>
                                  <p:childTnLst>
                                    <p:animMotion origin="layout" path="M 2.5E-6 1.04046E-6 L -0.07882 0.08393 " pathEditMode="relative" rAng="0" ptsTypes="AA">
                                      <p:cBhvr>
                                        <p:cTn id="86" dur="2000" fill="hold"/>
                                        <p:tgtEl>
                                          <p:spTgt spid="114"/>
                                        </p:tgtEl>
                                        <p:attrNameLst>
                                          <p:attrName>ppt_x</p:attrName>
                                          <p:attrName>ppt_y</p:attrName>
                                        </p:attrNameLst>
                                      </p:cBhvr>
                                      <p:rCtr x="-39" y="42"/>
                                    </p:animMotion>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fade">
                                      <p:cBhvr>
                                        <p:cTn id="91" dur="2000"/>
                                        <p:tgtEl>
                                          <p:spTgt spid="41"/>
                                        </p:tgtEl>
                                      </p:cBhvr>
                                    </p:animEffect>
                                  </p:childTnLst>
                                </p:cTn>
                              </p:par>
                              <p:par>
                                <p:cTn id="92" presetID="55" presetClass="entr" presetSubtype="0" fill="hold" grpId="0" nodeType="withEffect">
                                  <p:stCondLst>
                                    <p:cond delay="0"/>
                                  </p:stCondLst>
                                  <p:childTnLst>
                                    <p:set>
                                      <p:cBhvr>
                                        <p:cTn id="93" dur="1" fill="hold">
                                          <p:stCondLst>
                                            <p:cond delay="0"/>
                                          </p:stCondLst>
                                        </p:cTn>
                                        <p:tgtEl>
                                          <p:spTgt spid="131"/>
                                        </p:tgtEl>
                                        <p:attrNameLst>
                                          <p:attrName>style.visibility</p:attrName>
                                        </p:attrNameLst>
                                      </p:cBhvr>
                                      <p:to>
                                        <p:strVal val="visible"/>
                                      </p:to>
                                    </p:set>
                                    <p:anim calcmode="lin" valueType="num">
                                      <p:cBhvr>
                                        <p:cTn id="94" dur="1000" fill="hold"/>
                                        <p:tgtEl>
                                          <p:spTgt spid="131"/>
                                        </p:tgtEl>
                                        <p:attrNameLst>
                                          <p:attrName>ppt_w</p:attrName>
                                        </p:attrNameLst>
                                      </p:cBhvr>
                                      <p:tavLst>
                                        <p:tav tm="0">
                                          <p:val>
                                            <p:strVal val="#ppt_w*0.70"/>
                                          </p:val>
                                        </p:tav>
                                        <p:tav tm="100000">
                                          <p:val>
                                            <p:strVal val="#ppt_w"/>
                                          </p:val>
                                        </p:tav>
                                      </p:tavLst>
                                    </p:anim>
                                    <p:anim calcmode="lin" valueType="num">
                                      <p:cBhvr>
                                        <p:cTn id="95" dur="1000" fill="hold"/>
                                        <p:tgtEl>
                                          <p:spTgt spid="131"/>
                                        </p:tgtEl>
                                        <p:attrNameLst>
                                          <p:attrName>ppt_h</p:attrName>
                                        </p:attrNameLst>
                                      </p:cBhvr>
                                      <p:tavLst>
                                        <p:tav tm="0">
                                          <p:val>
                                            <p:strVal val="#ppt_h"/>
                                          </p:val>
                                        </p:tav>
                                        <p:tav tm="100000">
                                          <p:val>
                                            <p:strVal val="#ppt_h"/>
                                          </p:val>
                                        </p:tav>
                                      </p:tavLst>
                                    </p:anim>
                                    <p:animEffect transition="in" filter="fade">
                                      <p:cBhvr>
                                        <p:cTn id="96" dur="1000"/>
                                        <p:tgtEl>
                                          <p:spTgt spid="131"/>
                                        </p:tgtEl>
                                      </p:cBhvr>
                                    </p:animEffect>
                                  </p:childTnLst>
                                </p:cTn>
                              </p:par>
                            </p:childTnLst>
                          </p:cTn>
                        </p:par>
                      </p:childTnLst>
                    </p:cTn>
                  </p:par>
                  <p:par>
                    <p:cTn id="97" fill="hold">
                      <p:stCondLst>
                        <p:cond delay="indefinite"/>
                      </p:stCondLst>
                      <p:childTnLst>
                        <p:par>
                          <p:cTn id="98" fill="hold">
                            <p:stCondLst>
                              <p:cond delay="0"/>
                            </p:stCondLst>
                            <p:childTnLst>
                              <p:par>
                                <p:cTn id="99" presetID="6" presetClass="exit" presetSubtype="16" fill="hold" grpId="1" nodeType="clickEffect">
                                  <p:stCondLst>
                                    <p:cond delay="0"/>
                                  </p:stCondLst>
                                  <p:childTnLst>
                                    <p:animEffect transition="out" filter="circle(in)">
                                      <p:cBhvr>
                                        <p:cTn id="100" dur="2000"/>
                                        <p:tgtEl>
                                          <p:spTgt spid="131"/>
                                        </p:tgtEl>
                                      </p:cBhvr>
                                    </p:animEffect>
                                    <p:set>
                                      <p:cBhvr>
                                        <p:cTn id="101" dur="1" fill="hold">
                                          <p:stCondLst>
                                            <p:cond delay="1999"/>
                                          </p:stCondLst>
                                        </p:cTn>
                                        <p:tgtEl>
                                          <p:spTgt spid="131"/>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fade">
                                      <p:cBhvr>
                                        <p:cTn id="106" dur="2000"/>
                                        <p:tgtEl>
                                          <p:spTgt spid="42"/>
                                        </p:tgtEl>
                                      </p:cBhvr>
                                    </p:animEffect>
                                  </p:childTnLst>
                                </p:cTn>
                              </p:par>
                              <p:par>
                                <p:cTn id="107" presetID="55" presetClass="entr" presetSubtype="0" fill="hold" grpId="2" nodeType="withEffect">
                                  <p:stCondLst>
                                    <p:cond delay="0"/>
                                  </p:stCondLst>
                                  <p:childTnLst>
                                    <p:set>
                                      <p:cBhvr>
                                        <p:cTn id="108" dur="1" fill="hold">
                                          <p:stCondLst>
                                            <p:cond delay="0"/>
                                          </p:stCondLst>
                                        </p:cTn>
                                        <p:tgtEl>
                                          <p:spTgt spid="131"/>
                                        </p:tgtEl>
                                        <p:attrNameLst>
                                          <p:attrName>style.visibility</p:attrName>
                                        </p:attrNameLst>
                                      </p:cBhvr>
                                      <p:to>
                                        <p:strVal val="visible"/>
                                      </p:to>
                                    </p:set>
                                    <p:anim calcmode="lin" valueType="num">
                                      <p:cBhvr>
                                        <p:cTn id="109" dur="1000" fill="hold"/>
                                        <p:tgtEl>
                                          <p:spTgt spid="131"/>
                                        </p:tgtEl>
                                        <p:attrNameLst>
                                          <p:attrName>ppt_w</p:attrName>
                                        </p:attrNameLst>
                                      </p:cBhvr>
                                      <p:tavLst>
                                        <p:tav tm="0">
                                          <p:val>
                                            <p:strVal val="#ppt_w*0.70"/>
                                          </p:val>
                                        </p:tav>
                                        <p:tav tm="100000">
                                          <p:val>
                                            <p:strVal val="#ppt_w"/>
                                          </p:val>
                                        </p:tav>
                                      </p:tavLst>
                                    </p:anim>
                                    <p:anim calcmode="lin" valueType="num">
                                      <p:cBhvr>
                                        <p:cTn id="110" dur="1000" fill="hold"/>
                                        <p:tgtEl>
                                          <p:spTgt spid="131"/>
                                        </p:tgtEl>
                                        <p:attrNameLst>
                                          <p:attrName>ppt_h</p:attrName>
                                        </p:attrNameLst>
                                      </p:cBhvr>
                                      <p:tavLst>
                                        <p:tav tm="0">
                                          <p:val>
                                            <p:strVal val="#ppt_h"/>
                                          </p:val>
                                        </p:tav>
                                        <p:tav tm="100000">
                                          <p:val>
                                            <p:strVal val="#ppt_h"/>
                                          </p:val>
                                        </p:tav>
                                      </p:tavLst>
                                    </p:anim>
                                    <p:animEffect transition="in" filter="fade">
                                      <p:cBhvr>
                                        <p:cTn id="111" dur="1000"/>
                                        <p:tgtEl>
                                          <p:spTgt spid="131"/>
                                        </p:tgtEl>
                                      </p:cBhvr>
                                    </p:animEffect>
                                  </p:childTnLst>
                                </p:cTn>
                              </p:par>
                            </p:childTnLst>
                          </p:cTn>
                        </p:par>
                      </p:childTnLst>
                    </p:cTn>
                  </p:par>
                  <p:par>
                    <p:cTn id="112" fill="hold">
                      <p:stCondLst>
                        <p:cond delay="indefinite"/>
                      </p:stCondLst>
                      <p:childTnLst>
                        <p:par>
                          <p:cTn id="113" fill="hold">
                            <p:stCondLst>
                              <p:cond delay="0"/>
                            </p:stCondLst>
                            <p:childTnLst>
                              <p:par>
                                <p:cTn id="114" presetID="6" presetClass="exit" presetSubtype="16" fill="hold" grpId="3" nodeType="clickEffect">
                                  <p:stCondLst>
                                    <p:cond delay="0"/>
                                  </p:stCondLst>
                                  <p:childTnLst>
                                    <p:animEffect transition="out" filter="circle(in)">
                                      <p:cBhvr>
                                        <p:cTn id="115" dur="2000"/>
                                        <p:tgtEl>
                                          <p:spTgt spid="131"/>
                                        </p:tgtEl>
                                      </p:cBhvr>
                                    </p:animEffect>
                                    <p:set>
                                      <p:cBhvr>
                                        <p:cTn id="116" dur="1" fill="hold">
                                          <p:stCondLst>
                                            <p:cond delay="1999"/>
                                          </p:stCondLst>
                                        </p:cTn>
                                        <p:tgtEl>
                                          <p:spTgt spid="131"/>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9" presetClass="entr" presetSubtype="0" fill="hold" nodeType="clickEffect">
                                  <p:stCondLst>
                                    <p:cond delay="0"/>
                                  </p:stCondLst>
                                  <p:childTnLst>
                                    <p:set>
                                      <p:cBhvr>
                                        <p:cTn id="120" dur="1" fill="hold">
                                          <p:stCondLst>
                                            <p:cond delay="0"/>
                                          </p:stCondLst>
                                        </p:cTn>
                                        <p:tgtEl>
                                          <p:spTgt spid="101"/>
                                        </p:tgtEl>
                                        <p:attrNameLst>
                                          <p:attrName>style.visibility</p:attrName>
                                        </p:attrNameLst>
                                      </p:cBhvr>
                                      <p:to>
                                        <p:strVal val="visible"/>
                                      </p:to>
                                    </p:set>
                                    <p:animEffect transition="in" filter="dissolve">
                                      <p:cBhvr>
                                        <p:cTn id="121" dur="500"/>
                                        <p:tgtEl>
                                          <p:spTgt spid="101"/>
                                        </p:tgtEl>
                                      </p:cBhvr>
                                    </p:animEffect>
                                  </p:childTnLst>
                                </p:cTn>
                              </p:par>
                            </p:childTnLst>
                          </p:cTn>
                        </p:par>
                      </p:childTnLst>
                    </p:cTn>
                  </p:par>
                  <p:par>
                    <p:cTn id="122" fill="hold">
                      <p:stCondLst>
                        <p:cond delay="indefinite"/>
                      </p:stCondLst>
                      <p:childTnLst>
                        <p:par>
                          <p:cTn id="123" fill="hold">
                            <p:stCondLst>
                              <p:cond delay="0"/>
                            </p:stCondLst>
                            <p:childTnLst>
                              <p:par>
                                <p:cTn id="124" presetID="55" presetClass="entr" presetSubtype="0" fill="hold" nodeType="clickEffect">
                                  <p:stCondLst>
                                    <p:cond delay="0"/>
                                  </p:stCondLst>
                                  <p:childTnLst>
                                    <p:set>
                                      <p:cBhvr>
                                        <p:cTn id="125" dur="1" fill="hold">
                                          <p:stCondLst>
                                            <p:cond delay="0"/>
                                          </p:stCondLst>
                                        </p:cTn>
                                        <p:tgtEl>
                                          <p:spTgt spid="3">
                                            <p:txEl>
                                              <p:pRg st="6" end="6"/>
                                            </p:txEl>
                                          </p:spTgt>
                                        </p:tgtEl>
                                        <p:attrNameLst>
                                          <p:attrName>style.visibility</p:attrName>
                                        </p:attrNameLst>
                                      </p:cBhvr>
                                      <p:to>
                                        <p:strVal val="visible"/>
                                      </p:to>
                                    </p:set>
                                    <p:anim calcmode="lin" valueType="num">
                                      <p:cBhvr>
                                        <p:cTn id="126"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127"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128" dur="1000"/>
                                        <p:tgtEl>
                                          <p:spTgt spid="3">
                                            <p:txEl>
                                              <p:pRg st="6" end="6"/>
                                            </p:txEl>
                                          </p:spTgt>
                                        </p:tgtEl>
                                      </p:cBhvr>
                                    </p:animEffect>
                                  </p:childTnLst>
                                </p:cTn>
                              </p:par>
                            </p:childTnLst>
                          </p:cTn>
                        </p:par>
                      </p:childTnLst>
                    </p:cTn>
                  </p:par>
                  <p:par>
                    <p:cTn id="129" fill="hold">
                      <p:stCondLst>
                        <p:cond delay="indefinite"/>
                      </p:stCondLst>
                      <p:childTnLst>
                        <p:par>
                          <p:cTn id="130" fill="hold">
                            <p:stCondLst>
                              <p:cond delay="0"/>
                            </p:stCondLst>
                            <p:childTnLst>
                              <p:par>
                                <p:cTn id="131" presetID="3" presetClass="entr" presetSubtype="10" fill="hold" nodeType="clickEffect">
                                  <p:stCondLst>
                                    <p:cond delay="0"/>
                                  </p:stCondLst>
                                  <p:childTnLst>
                                    <p:set>
                                      <p:cBhvr>
                                        <p:cTn id="132" dur="1" fill="hold">
                                          <p:stCondLst>
                                            <p:cond delay="0"/>
                                          </p:stCondLst>
                                        </p:cTn>
                                        <p:tgtEl>
                                          <p:spTgt spid="260"/>
                                        </p:tgtEl>
                                        <p:attrNameLst>
                                          <p:attrName>style.visibility</p:attrName>
                                        </p:attrNameLst>
                                      </p:cBhvr>
                                      <p:to>
                                        <p:strVal val="visible"/>
                                      </p:to>
                                    </p:set>
                                    <p:animEffect transition="in" filter="blinds(horizontal)">
                                      <p:cBhvr>
                                        <p:cTn id="133" dur="500"/>
                                        <p:tgtEl>
                                          <p:spTgt spid="260"/>
                                        </p:tgtEl>
                                      </p:cBhvr>
                                    </p:animEffect>
                                  </p:childTnLst>
                                </p:cTn>
                              </p:par>
                            </p:childTnLst>
                          </p:cTn>
                        </p:par>
                        <p:par>
                          <p:cTn id="134" fill="hold">
                            <p:stCondLst>
                              <p:cond delay="500"/>
                            </p:stCondLst>
                            <p:childTnLst>
                              <p:par>
                                <p:cTn id="135" presetID="10" presetClass="entr" presetSubtype="0" fill="hold" nodeType="afterEffect">
                                  <p:stCondLst>
                                    <p:cond delay="0"/>
                                  </p:stCondLst>
                                  <p:childTnLst>
                                    <p:set>
                                      <p:cBhvr>
                                        <p:cTn id="136" dur="1" fill="hold">
                                          <p:stCondLst>
                                            <p:cond delay="0"/>
                                          </p:stCondLst>
                                        </p:cTn>
                                        <p:tgtEl>
                                          <p:spTgt spid="118"/>
                                        </p:tgtEl>
                                        <p:attrNameLst>
                                          <p:attrName>style.visibility</p:attrName>
                                        </p:attrNameLst>
                                      </p:cBhvr>
                                      <p:to>
                                        <p:strVal val="visible"/>
                                      </p:to>
                                    </p:set>
                                    <p:animEffect transition="in" filter="fade">
                                      <p:cBhvr>
                                        <p:cTn id="137" dur="2000"/>
                                        <p:tgtEl>
                                          <p:spTgt spid="118"/>
                                        </p:tgtEl>
                                      </p:cBhvr>
                                    </p:animEffect>
                                  </p:childTnLst>
                                </p:cTn>
                              </p:par>
                            </p:childTnLst>
                          </p:cTn>
                        </p:par>
                      </p:childTnLst>
                    </p:cTn>
                  </p:par>
                  <p:par>
                    <p:cTn id="138" fill="hold">
                      <p:stCondLst>
                        <p:cond delay="indefinite"/>
                      </p:stCondLst>
                      <p:childTnLst>
                        <p:par>
                          <p:cTn id="139" fill="hold">
                            <p:stCondLst>
                              <p:cond delay="0"/>
                            </p:stCondLst>
                            <p:childTnLst>
                              <p:par>
                                <p:cTn id="140" presetID="17" presetClass="entr" presetSubtype="10" fill="hold" nodeType="clickEffect">
                                  <p:stCondLst>
                                    <p:cond delay="0"/>
                                  </p:stCondLst>
                                  <p:childTnLst>
                                    <p:set>
                                      <p:cBhvr>
                                        <p:cTn id="141" dur="1" fill="hold">
                                          <p:stCondLst>
                                            <p:cond delay="0"/>
                                          </p:stCondLst>
                                        </p:cTn>
                                        <p:tgtEl>
                                          <p:spTgt spid="1027"/>
                                        </p:tgtEl>
                                        <p:attrNameLst>
                                          <p:attrName>style.visibility</p:attrName>
                                        </p:attrNameLst>
                                      </p:cBhvr>
                                      <p:to>
                                        <p:strVal val="visible"/>
                                      </p:to>
                                    </p:set>
                                    <p:anim calcmode="lin" valueType="num">
                                      <p:cBhvr>
                                        <p:cTn id="142" dur="500" fill="hold"/>
                                        <p:tgtEl>
                                          <p:spTgt spid="1027"/>
                                        </p:tgtEl>
                                        <p:attrNameLst>
                                          <p:attrName>ppt_w</p:attrName>
                                        </p:attrNameLst>
                                      </p:cBhvr>
                                      <p:tavLst>
                                        <p:tav tm="0">
                                          <p:val>
                                            <p:fltVal val="0"/>
                                          </p:val>
                                        </p:tav>
                                        <p:tav tm="100000">
                                          <p:val>
                                            <p:strVal val="#ppt_w"/>
                                          </p:val>
                                        </p:tav>
                                      </p:tavLst>
                                    </p:anim>
                                    <p:anim calcmode="lin" valueType="num">
                                      <p:cBhvr>
                                        <p:cTn id="143" dur="500" fill="hold"/>
                                        <p:tgtEl>
                                          <p:spTgt spid="1027"/>
                                        </p:tgtEl>
                                        <p:attrNameLst>
                                          <p:attrName>ppt_h</p:attrName>
                                        </p:attrNameLst>
                                      </p:cBhvr>
                                      <p:tavLst>
                                        <p:tav tm="0">
                                          <p:val>
                                            <p:strVal val="#ppt_h"/>
                                          </p:val>
                                        </p:tav>
                                        <p:tav tm="100000">
                                          <p:val>
                                            <p:strVal val="#ppt_h"/>
                                          </p:val>
                                        </p:tav>
                                      </p:tavLst>
                                    </p:anim>
                                  </p:childTnLst>
                                </p:cTn>
                              </p:par>
                            </p:childTnLst>
                          </p:cTn>
                        </p:par>
                      </p:childTnLst>
                    </p:cTn>
                  </p:par>
                  <p:par>
                    <p:cTn id="144" fill="hold">
                      <p:stCondLst>
                        <p:cond delay="indefinite"/>
                      </p:stCondLst>
                      <p:childTnLst>
                        <p:par>
                          <p:cTn id="145" fill="hold">
                            <p:stCondLst>
                              <p:cond delay="0"/>
                            </p:stCondLst>
                            <p:childTnLst>
                              <p:par>
                                <p:cTn id="146" presetID="55" presetClass="entr" presetSubtype="0" fill="hold" nodeType="clickEffect">
                                  <p:stCondLst>
                                    <p:cond delay="0"/>
                                  </p:stCondLst>
                                  <p:childTnLst>
                                    <p:set>
                                      <p:cBhvr>
                                        <p:cTn id="147" dur="1" fill="hold">
                                          <p:stCondLst>
                                            <p:cond delay="0"/>
                                          </p:stCondLst>
                                        </p:cTn>
                                        <p:tgtEl>
                                          <p:spTgt spid="3">
                                            <p:txEl>
                                              <p:pRg st="7" end="7"/>
                                            </p:txEl>
                                          </p:spTgt>
                                        </p:tgtEl>
                                        <p:attrNameLst>
                                          <p:attrName>style.visibility</p:attrName>
                                        </p:attrNameLst>
                                      </p:cBhvr>
                                      <p:to>
                                        <p:strVal val="visible"/>
                                      </p:to>
                                    </p:set>
                                    <p:anim calcmode="lin" valueType="num">
                                      <p:cBhvr>
                                        <p:cTn id="148"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149"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150" dur="1000"/>
                                        <p:tgtEl>
                                          <p:spTgt spid="3">
                                            <p:txEl>
                                              <p:pRg st="7" end="7"/>
                                            </p:txEl>
                                          </p:spTgt>
                                        </p:tgtEl>
                                      </p:cBhvr>
                                    </p:animEffect>
                                  </p:childTnLst>
                                </p:cTn>
                              </p:par>
                              <p:par>
                                <p:cTn id="151" presetID="10" presetClass="entr" presetSubtype="0" fill="hold" nodeType="withEffect">
                                  <p:stCondLst>
                                    <p:cond delay="0"/>
                                  </p:stCondLst>
                                  <p:childTnLst>
                                    <p:set>
                                      <p:cBhvr>
                                        <p:cTn id="152" dur="1" fill="hold">
                                          <p:stCondLst>
                                            <p:cond delay="0"/>
                                          </p:stCondLst>
                                        </p:cTn>
                                        <p:tgtEl>
                                          <p:spTgt spid="60"/>
                                        </p:tgtEl>
                                        <p:attrNameLst>
                                          <p:attrName>style.visibility</p:attrName>
                                        </p:attrNameLst>
                                      </p:cBhvr>
                                      <p:to>
                                        <p:strVal val="visible"/>
                                      </p:to>
                                    </p:set>
                                    <p:animEffect transition="in" filter="fade">
                                      <p:cBhvr>
                                        <p:cTn id="153" dur="2000"/>
                                        <p:tgtEl>
                                          <p:spTgt spid="60"/>
                                        </p:tgtEl>
                                      </p:cBhvr>
                                    </p:animEffect>
                                  </p:childTnLst>
                                </p:cTn>
                              </p:par>
                              <p:par>
                                <p:cTn id="154" presetID="10" presetClass="exit" presetSubtype="0" fill="hold" nodeType="withEffect">
                                  <p:stCondLst>
                                    <p:cond delay="0"/>
                                  </p:stCondLst>
                                  <p:childTnLst>
                                    <p:animEffect transition="out" filter="fade">
                                      <p:cBhvr>
                                        <p:cTn id="155" dur="2000"/>
                                        <p:tgtEl>
                                          <p:spTgt spid="60"/>
                                        </p:tgtEl>
                                      </p:cBhvr>
                                    </p:animEffect>
                                    <p:set>
                                      <p:cBhvr>
                                        <p:cTn id="156" dur="1" fill="hold">
                                          <p:stCondLst>
                                            <p:cond delay="1999"/>
                                          </p:stCondLst>
                                        </p:cTn>
                                        <p:tgtEl>
                                          <p:spTgt spid="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131" grpId="0" animBg="1"/>
      <p:bldP spid="131" grpId="1" animBg="1"/>
      <p:bldP spid="131" grpId="2" animBg="1"/>
      <p:bldP spid="131" grpId="3"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1"/>
          <p:cNvSpPr txBox="1">
            <a:spLocks/>
          </p:cNvSpPr>
          <p:nvPr/>
        </p:nvSpPr>
        <p:spPr>
          <a:xfrm>
            <a:off x="500063" y="142875"/>
            <a:ext cx="8229600" cy="776288"/>
          </a:xfrm>
          <a:prstGeom prst="rect">
            <a:avLst/>
          </a:prstGeom>
        </p:spPr>
        <p:txBody>
          <a:bodyPr lIns="0" rIns="0" bIns="0" anchor="b">
            <a:normAutofit fontScale="97500" lnSpcReduction="10000"/>
          </a:bodyPr>
          <a:lstStyle/>
          <a:p>
            <a:pPr fontAlgn="auto">
              <a:spcAft>
                <a:spcPts val="0"/>
              </a:spcAft>
              <a:defRPr/>
            </a:pPr>
            <a:r>
              <a:rPr lang="it-IT" sz="5000" dirty="0">
                <a:solidFill>
                  <a:schemeClr val="tx2"/>
                </a:solidFill>
                <a:latin typeface="+mj-lt"/>
                <a:ea typeface="+mj-ea"/>
                <a:cs typeface="+mj-cs"/>
              </a:rPr>
              <a:t>Introduzione</a:t>
            </a:r>
          </a:p>
        </p:txBody>
      </p:sp>
      <p:sp>
        <p:nvSpPr>
          <p:cNvPr id="23" name="CasellaDiTesto 22"/>
          <p:cNvSpPr txBox="1"/>
          <p:nvPr/>
        </p:nvSpPr>
        <p:spPr>
          <a:xfrm>
            <a:off x="2627313" y="4292600"/>
            <a:ext cx="1928812" cy="366713"/>
          </a:xfrm>
          <a:prstGeom prst="rect">
            <a:avLst/>
          </a:prstGeom>
          <a:noFill/>
        </p:spPr>
        <p:txBody>
          <a:bodyPr>
            <a:spAutoFit/>
          </a:bodyPr>
          <a:lstStyle/>
          <a:p>
            <a:pPr algn="ctr" fontAlgn="auto">
              <a:spcBef>
                <a:spcPts val="0"/>
              </a:spcBef>
              <a:spcAft>
                <a:spcPts val="0"/>
              </a:spcAft>
              <a:defRPr/>
            </a:pPr>
            <a:r>
              <a:rPr lang="it-IT" b="1" i="1" dirty="0">
                <a:effectLst>
                  <a:outerShdw blurRad="38100" dist="38100" dir="2700000" algn="tl">
                    <a:srgbClr val="000000">
                      <a:alpha val="43137"/>
                    </a:srgbClr>
                  </a:outerShdw>
                </a:effectLst>
                <a:latin typeface="+mn-lt"/>
              </a:rPr>
              <a:t>CONTEXT</a:t>
            </a:r>
          </a:p>
        </p:txBody>
      </p:sp>
      <p:sp>
        <p:nvSpPr>
          <p:cNvPr id="24" name="CasellaDiTesto 23"/>
          <p:cNvSpPr txBox="1"/>
          <p:nvPr/>
        </p:nvSpPr>
        <p:spPr>
          <a:xfrm>
            <a:off x="1714500" y="4714875"/>
            <a:ext cx="1928813" cy="369888"/>
          </a:xfrm>
          <a:prstGeom prst="rect">
            <a:avLst/>
          </a:prstGeom>
          <a:noFill/>
        </p:spPr>
        <p:txBody>
          <a:bodyPr>
            <a:spAutoFit/>
          </a:bodyPr>
          <a:lstStyle/>
          <a:p>
            <a:pPr algn="ctr" fontAlgn="auto">
              <a:spcBef>
                <a:spcPts val="0"/>
              </a:spcBef>
              <a:spcAft>
                <a:spcPts val="0"/>
              </a:spcAft>
              <a:defRPr/>
            </a:pPr>
            <a:r>
              <a:rPr lang="it-IT" b="1" i="1" dirty="0">
                <a:effectLst>
                  <a:outerShdw blurRad="38100" dist="38100" dir="2700000" algn="tl">
                    <a:srgbClr val="000000">
                      <a:alpha val="43137"/>
                    </a:srgbClr>
                  </a:outerShdw>
                </a:effectLst>
                <a:latin typeface="+mn-lt"/>
              </a:rPr>
              <a:t>SEARCH</a:t>
            </a:r>
          </a:p>
        </p:txBody>
      </p:sp>
      <p:sp>
        <p:nvSpPr>
          <p:cNvPr id="25" name="CasellaDiTesto 24"/>
          <p:cNvSpPr txBox="1"/>
          <p:nvPr/>
        </p:nvSpPr>
        <p:spPr>
          <a:xfrm>
            <a:off x="5214938" y="5000625"/>
            <a:ext cx="1928812" cy="369888"/>
          </a:xfrm>
          <a:prstGeom prst="rect">
            <a:avLst/>
          </a:prstGeom>
          <a:noFill/>
        </p:spPr>
        <p:txBody>
          <a:bodyPr>
            <a:spAutoFit/>
          </a:bodyPr>
          <a:lstStyle/>
          <a:p>
            <a:pPr algn="ctr" fontAlgn="auto">
              <a:spcBef>
                <a:spcPts val="0"/>
              </a:spcBef>
              <a:spcAft>
                <a:spcPts val="0"/>
              </a:spcAft>
              <a:defRPr/>
            </a:pPr>
            <a:r>
              <a:rPr lang="it-IT" b="1" i="1" dirty="0">
                <a:effectLst>
                  <a:outerShdw blurRad="38100" dist="38100" dir="2700000" algn="tl">
                    <a:srgbClr val="000000">
                      <a:alpha val="43137"/>
                    </a:srgbClr>
                  </a:outerShdw>
                </a:effectLst>
                <a:latin typeface="+mn-lt"/>
              </a:rPr>
              <a:t>…..</a:t>
            </a:r>
          </a:p>
        </p:txBody>
      </p:sp>
      <p:sp>
        <p:nvSpPr>
          <p:cNvPr id="17415" name="Segnaposto contenuto 2"/>
          <p:cNvSpPr txBox="1">
            <a:spLocks/>
          </p:cNvSpPr>
          <p:nvPr/>
        </p:nvSpPr>
        <p:spPr bwMode="auto">
          <a:xfrm>
            <a:off x="323850" y="928688"/>
            <a:ext cx="8548688" cy="771525"/>
          </a:xfrm>
          <a:prstGeom prst="rect">
            <a:avLst/>
          </a:prstGeom>
          <a:noFill/>
          <a:ln w="9525">
            <a:noFill/>
            <a:miter lim="800000"/>
            <a:headEnd/>
            <a:tailEnd/>
          </a:ln>
        </p:spPr>
        <p:txBody>
          <a:bodyPr/>
          <a:lstStyle/>
          <a:p>
            <a:pPr marL="273050" indent="-273050">
              <a:spcBef>
                <a:spcPct val="20000"/>
              </a:spcBef>
              <a:buClr>
                <a:srgbClr val="0BD0D9"/>
              </a:buClr>
              <a:buSzPct val="95000"/>
            </a:pPr>
            <a:r>
              <a:rPr lang="it-IT" sz="2200" dirty="0">
                <a:latin typeface="Constantia" pitchFamily="18" charset="0"/>
              </a:rPr>
              <a:t>Il Web è un contenitore infinito di dati  “</a:t>
            </a:r>
            <a:r>
              <a:rPr lang="it-IT" sz="2200" dirty="0" err="1">
                <a:latin typeface="Constantia" pitchFamily="18" charset="0"/>
              </a:rPr>
              <a:t>raw</a:t>
            </a:r>
            <a:r>
              <a:rPr lang="it-IT" sz="2200" dirty="0">
                <a:latin typeface="Constantia" pitchFamily="18" charset="0"/>
              </a:rPr>
              <a:t>”. La possibilità di COMBINARLI e RIPROPORLI presenta enormi potenzialità.</a:t>
            </a:r>
            <a:endParaRPr lang="it-IT" sz="2200" dirty="0"/>
          </a:p>
        </p:txBody>
      </p:sp>
      <p:sp>
        <p:nvSpPr>
          <p:cNvPr id="15" name="Rettangolo 14"/>
          <p:cNvSpPr/>
          <p:nvPr/>
        </p:nvSpPr>
        <p:spPr>
          <a:xfrm>
            <a:off x="3607749" y="6165215"/>
            <a:ext cx="1971822" cy="52322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it-IT"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rPr>
              <a:t>OCTOPUS</a:t>
            </a:r>
          </a:p>
        </p:txBody>
      </p:sp>
      <p:sp>
        <p:nvSpPr>
          <p:cNvPr id="17417" name="Rectangle 11"/>
          <p:cNvSpPr>
            <a:spLocks noChangeArrowheads="1"/>
          </p:cNvSpPr>
          <p:nvPr/>
        </p:nvSpPr>
        <p:spPr bwMode="auto">
          <a:xfrm>
            <a:off x="250825" y="1989138"/>
            <a:ext cx="8713788" cy="2400657"/>
          </a:xfrm>
          <a:prstGeom prst="rect">
            <a:avLst/>
          </a:prstGeom>
          <a:noFill/>
          <a:ln w="9525">
            <a:noFill/>
            <a:miter lim="800000"/>
            <a:headEnd/>
            <a:tailEnd/>
          </a:ln>
        </p:spPr>
        <p:txBody>
          <a:bodyPr>
            <a:spAutoFit/>
          </a:bodyPr>
          <a:lstStyle/>
          <a:p>
            <a:r>
              <a:rPr lang="it-IT" sz="2200" dirty="0">
                <a:latin typeface="Constantia" pitchFamily="18" charset="0"/>
              </a:rPr>
              <a:t>Integrare dati è un’operazione complessa e onerosa con i sistemi attuali in quanto</a:t>
            </a:r>
            <a:r>
              <a:rPr lang="it-IT" sz="2200" dirty="0" smtClean="0">
                <a:latin typeface="Constantia" pitchFamily="18" charset="0"/>
              </a:rPr>
              <a:t>:</a:t>
            </a:r>
          </a:p>
          <a:p>
            <a:pPr lvl="1">
              <a:lnSpc>
                <a:spcPct val="90000"/>
              </a:lnSpc>
              <a:spcBef>
                <a:spcPct val="20000"/>
              </a:spcBef>
              <a:buClr>
                <a:schemeClr val="folHlink"/>
              </a:buClr>
              <a:buSzPct val="85000"/>
              <a:buFont typeface="Wingdings 2" pitchFamily="18" charset="2"/>
              <a:buChar char=""/>
            </a:pPr>
            <a:r>
              <a:rPr lang="it-IT" sz="2000" dirty="0" smtClean="0">
                <a:latin typeface="Constantia" pitchFamily="18" charset="0"/>
              </a:rPr>
              <a:t>  Assumono che le sorgenti rilevanti siano definite a priori.</a:t>
            </a:r>
          </a:p>
          <a:p>
            <a:pPr lvl="1">
              <a:lnSpc>
                <a:spcPct val="90000"/>
              </a:lnSpc>
              <a:spcBef>
                <a:spcPct val="20000"/>
              </a:spcBef>
              <a:buClr>
                <a:schemeClr val="folHlink"/>
              </a:buClr>
              <a:buSzPct val="85000"/>
              <a:buFont typeface="Wingdings 2" pitchFamily="18" charset="2"/>
              <a:buChar char=""/>
            </a:pPr>
            <a:r>
              <a:rPr lang="it-IT" sz="2000" dirty="0" smtClean="0">
                <a:latin typeface="Constantia" pitchFamily="18" charset="0"/>
              </a:rPr>
              <a:t>  Ipotizzano di avere dati stabili.</a:t>
            </a:r>
          </a:p>
          <a:p>
            <a:pPr lvl="1">
              <a:lnSpc>
                <a:spcPct val="90000"/>
              </a:lnSpc>
              <a:spcBef>
                <a:spcPct val="20000"/>
              </a:spcBef>
              <a:buClr>
                <a:schemeClr val="folHlink"/>
              </a:buClr>
              <a:buSzPct val="85000"/>
              <a:buFont typeface="Wingdings 2" pitchFamily="18" charset="2"/>
              <a:buChar char=""/>
            </a:pPr>
            <a:r>
              <a:rPr lang="it-IT" sz="2000" dirty="0" smtClean="0">
                <a:latin typeface="Constantia" pitchFamily="18" charset="0"/>
              </a:rPr>
              <a:t>  Ipotizzano di avere dati puliti e pronti all’uso.</a:t>
            </a:r>
          </a:p>
          <a:p>
            <a:pPr lvl="1">
              <a:lnSpc>
                <a:spcPct val="90000"/>
              </a:lnSpc>
              <a:spcBef>
                <a:spcPct val="20000"/>
              </a:spcBef>
              <a:buClr>
                <a:schemeClr val="folHlink"/>
              </a:buClr>
              <a:buSzPct val="85000"/>
              <a:buFont typeface="Wingdings 2" pitchFamily="18" charset="2"/>
              <a:buChar char=""/>
            </a:pPr>
            <a:r>
              <a:rPr lang="it-IT" sz="2000" dirty="0" smtClean="0">
                <a:latin typeface="Constantia" pitchFamily="18" charset="0"/>
              </a:rPr>
              <a:t>  La semantica dei dati è spesso implicita nella pagina in cui essi sono   	presenti.</a:t>
            </a:r>
            <a:endParaRPr lang="it-IT" sz="2200" dirty="0">
              <a:latin typeface="Constantia" pitchFamily="18" charset="0"/>
            </a:endParaRPr>
          </a:p>
        </p:txBody>
      </p:sp>
      <p:sp>
        <p:nvSpPr>
          <p:cNvPr id="17420" name="WordArt 12"/>
          <p:cNvSpPr>
            <a:spLocks noChangeArrowheads="1" noChangeShapeType="1" noTextEdit="1"/>
          </p:cNvSpPr>
          <p:nvPr/>
        </p:nvSpPr>
        <p:spPr bwMode="auto">
          <a:xfrm>
            <a:off x="3917956" y="1700213"/>
            <a:ext cx="1439862" cy="288925"/>
          </a:xfrm>
          <a:prstGeom prst="rect">
            <a:avLst/>
          </a:prstGeom>
        </p:spPr>
        <p:txBody>
          <a:bodyPr wrap="none" fromWordArt="1">
            <a:prstTxWarp prst="textPlain">
              <a:avLst>
                <a:gd name="adj" fmla="val 50000"/>
              </a:avLst>
            </a:prstTxWarp>
          </a:bodyPr>
          <a:lstStyle/>
          <a:p>
            <a:pPr algn="ctr">
              <a:defRPr/>
            </a:pPr>
            <a:r>
              <a:rPr lang="it-IT" sz="1600" b="1" kern="10" dirty="0">
                <a:ln w="9525">
                  <a:noFill/>
                  <a:round/>
                  <a:headEnd/>
                  <a:tailEnd/>
                </a:ln>
                <a:gradFill rotWithShape="1">
                  <a:gsLst>
                    <a:gs pos="0">
                      <a:schemeClr val="accent1">
                        <a:alpha val="81000"/>
                      </a:schemeClr>
                    </a:gs>
                    <a:gs pos="50000">
                      <a:schemeClr val="accent1">
                        <a:gamma/>
                        <a:shade val="46275"/>
                        <a:invGamma/>
                      </a:schemeClr>
                    </a:gs>
                    <a:gs pos="100000">
                      <a:schemeClr val="accent1">
                        <a:alpha val="81000"/>
                      </a:schemeClr>
                    </a:gs>
                  </a:gsLst>
                  <a:lin ang="5400000" scaled="1"/>
                </a:gradFill>
                <a:effectLst>
                  <a:outerShdw dist="35921" dir="2700000" algn="ctr" rotWithShape="0">
                    <a:srgbClr val="C0C0C0">
                      <a:alpha val="80000"/>
                    </a:srgbClr>
                  </a:outerShdw>
                </a:effectLst>
                <a:latin typeface="Impact"/>
              </a:rPr>
              <a:t>  </a:t>
            </a:r>
            <a:r>
              <a:rPr lang="it-IT" sz="1600" b="1" kern="10" dirty="0" err="1" smtClean="0">
                <a:ln w="9525">
                  <a:noFill/>
                  <a:round/>
                  <a:headEnd/>
                  <a:tailEnd/>
                </a:ln>
                <a:gradFill rotWithShape="1">
                  <a:gsLst>
                    <a:gs pos="0">
                      <a:schemeClr val="accent1">
                        <a:alpha val="81000"/>
                      </a:schemeClr>
                    </a:gs>
                    <a:gs pos="50000">
                      <a:schemeClr val="accent1">
                        <a:gamma/>
                        <a:shade val="46275"/>
                        <a:invGamma/>
                      </a:schemeClr>
                    </a:gs>
                    <a:gs pos="100000">
                      <a:schemeClr val="accent1">
                        <a:alpha val="81000"/>
                      </a:schemeClr>
                    </a:gs>
                  </a:gsLst>
                  <a:lin ang="5400000" scaled="1"/>
                </a:gradFill>
                <a:effectLst>
                  <a:outerShdw dist="35921" dir="2700000" algn="ctr" rotWithShape="0">
                    <a:srgbClr val="C0C0C0">
                      <a:alpha val="80000"/>
                    </a:srgbClr>
                  </a:outerShdw>
                </a:effectLst>
                <a:latin typeface="Impact"/>
              </a:rPr>
              <a:t>…tuttavia…</a:t>
            </a:r>
            <a:endParaRPr lang="it-IT" sz="1600" b="1" kern="10" dirty="0">
              <a:ln w="9525">
                <a:noFill/>
                <a:round/>
                <a:headEnd/>
                <a:tailEnd/>
              </a:ln>
              <a:gradFill rotWithShape="1">
                <a:gsLst>
                  <a:gs pos="0">
                    <a:schemeClr val="accent1">
                      <a:alpha val="81000"/>
                    </a:schemeClr>
                  </a:gs>
                  <a:gs pos="50000">
                    <a:schemeClr val="accent1">
                      <a:gamma/>
                      <a:shade val="46275"/>
                      <a:invGamma/>
                    </a:schemeClr>
                  </a:gs>
                  <a:gs pos="100000">
                    <a:schemeClr val="accent1">
                      <a:alpha val="81000"/>
                    </a:schemeClr>
                  </a:gs>
                </a:gsLst>
                <a:lin ang="5400000" scaled="1"/>
              </a:gradFill>
              <a:effectLst>
                <a:outerShdw dist="35921" dir="2700000" algn="ctr" rotWithShape="0">
                  <a:srgbClr val="C0C0C0">
                    <a:alpha val="80000"/>
                  </a:srgbClr>
                </a:outerShdw>
              </a:effectLst>
              <a:latin typeface="Impact"/>
            </a:endParaRPr>
          </a:p>
        </p:txBody>
      </p:sp>
      <p:pic>
        <p:nvPicPr>
          <p:cNvPr id="17423" name="Picture 15"/>
          <p:cNvPicPr>
            <a:picLocks noChangeAspect="1" noChangeArrowheads="1"/>
          </p:cNvPicPr>
          <p:nvPr/>
        </p:nvPicPr>
        <p:blipFill>
          <a:blip r:embed="rId3" cstate="print"/>
          <a:srcRect/>
          <a:stretch>
            <a:fillRect/>
          </a:stretch>
        </p:blipFill>
        <p:spPr bwMode="auto">
          <a:xfrm>
            <a:off x="4500562" y="4429132"/>
            <a:ext cx="1125537" cy="1487487"/>
          </a:xfrm>
          <a:prstGeom prst="rect">
            <a:avLst/>
          </a:prstGeom>
          <a:noFill/>
        </p:spPr>
      </p:pic>
      <p:pic>
        <p:nvPicPr>
          <p:cNvPr id="17424" name="Picture 16"/>
          <p:cNvPicPr>
            <a:picLocks noChangeAspect="1" noChangeArrowheads="1"/>
          </p:cNvPicPr>
          <p:nvPr/>
        </p:nvPicPr>
        <p:blipFill>
          <a:blip r:embed="rId4" cstate="print"/>
          <a:srcRect/>
          <a:stretch>
            <a:fillRect/>
          </a:stretch>
        </p:blipFill>
        <p:spPr bwMode="auto">
          <a:xfrm>
            <a:off x="3348038" y="4581525"/>
            <a:ext cx="1047750" cy="1216025"/>
          </a:xfrm>
          <a:prstGeom prst="rect">
            <a:avLst/>
          </a:prstGeom>
          <a:noFill/>
        </p:spPr>
      </p:pic>
      <p:sp>
        <p:nvSpPr>
          <p:cNvPr id="22" name="CasellaDiTesto 21"/>
          <p:cNvSpPr txBox="1"/>
          <p:nvPr/>
        </p:nvSpPr>
        <p:spPr>
          <a:xfrm>
            <a:off x="4787900" y="4221163"/>
            <a:ext cx="1928813" cy="366712"/>
          </a:xfrm>
          <a:prstGeom prst="rect">
            <a:avLst/>
          </a:prstGeom>
          <a:noFill/>
        </p:spPr>
        <p:txBody>
          <a:bodyPr>
            <a:spAutoFit/>
          </a:bodyPr>
          <a:lstStyle/>
          <a:p>
            <a:pPr algn="ctr" fontAlgn="auto">
              <a:spcBef>
                <a:spcPts val="0"/>
              </a:spcBef>
              <a:spcAft>
                <a:spcPts val="0"/>
              </a:spcAft>
              <a:defRPr/>
            </a:pPr>
            <a:r>
              <a:rPr lang="it-IT" b="1" i="1" dirty="0">
                <a:effectLst>
                  <a:outerShdw blurRad="38100" dist="38100" dir="2700000" algn="tl">
                    <a:srgbClr val="000000">
                      <a:alpha val="43137"/>
                    </a:srgbClr>
                  </a:outerShdw>
                </a:effectLst>
                <a:latin typeface="+mn-lt"/>
              </a:rPr>
              <a:t>EXTEND</a:t>
            </a:r>
          </a:p>
        </p:txBody>
      </p:sp>
      <p:pic>
        <p:nvPicPr>
          <p:cNvPr id="1026" name="Picture 2" descr="C:\Users\Vins\AppData\Local\Microsoft\Windows\Temporary Internet Files\Content.IE5\BA6GE2AN\MC900078733[1].wmf"/>
          <p:cNvPicPr>
            <a:picLocks noChangeAspect="1" noChangeArrowheads="1"/>
          </p:cNvPicPr>
          <p:nvPr/>
        </p:nvPicPr>
        <p:blipFill>
          <a:blip r:embed="rId5" cstate="print"/>
          <a:srcRect/>
          <a:stretch>
            <a:fillRect/>
          </a:stretch>
        </p:blipFill>
        <p:spPr bwMode="auto">
          <a:xfrm>
            <a:off x="4134128" y="4553503"/>
            <a:ext cx="638342" cy="179665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7415"/>
                                        </p:tgtEl>
                                        <p:attrNameLst>
                                          <p:attrName>style.visibility</p:attrName>
                                        </p:attrNameLst>
                                      </p:cBhvr>
                                      <p:to>
                                        <p:strVal val="visible"/>
                                      </p:to>
                                    </p:set>
                                    <p:anim calcmode="lin" valueType="num">
                                      <p:cBhvr>
                                        <p:cTn id="7" dur="1000" fill="hold"/>
                                        <p:tgtEl>
                                          <p:spTgt spid="17415"/>
                                        </p:tgtEl>
                                        <p:attrNameLst>
                                          <p:attrName>ppt_x</p:attrName>
                                        </p:attrNameLst>
                                      </p:cBhvr>
                                      <p:tavLst>
                                        <p:tav tm="0">
                                          <p:val>
                                            <p:strVal val="#ppt_x-.2"/>
                                          </p:val>
                                        </p:tav>
                                        <p:tav tm="100000">
                                          <p:val>
                                            <p:strVal val="#ppt_x"/>
                                          </p:val>
                                        </p:tav>
                                      </p:tavLst>
                                    </p:anim>
                                    <p:anim calcmode="lin" valueType="num">
                                      <p:cBhvr>
                                        <p:cTn id="8" dur="1000" fill="hold"/>
                                        <p:tgtEl>
                                          <p:spTgt spid="17415"/>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415"/>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17420"/>
                                        </p:tgtEl>
                                        <p:attrNameLst>
                                          <p:attrName>style.visibility</p:attrName>
                                        </p:attrNameLst>
                                      </p:cBhvr>
                                      <p:to>
                                        <p:strVal val="visible"/>
                                      </p:to>
                                    </p:set>
                                    <p:anim calcmode="lin" valueType="num">
                                      <p:cBhvr>
                                        <p:cTn id="14" dur="500" fill="hold"/>
                                        <p:tgtEl>
                                          <p:spTgt spid="17420"/>
                                        </p:tgtEl>
                                        <p:attrNameLst>
                                          <p:attrName>ppt_w</p:attrName>
                                        </p:attrNameLst>
                                      </p:cBhvr>
                                      <p:tavLst>
                                        <p:tav tm="0">
                                          <p:val>
                                            <p:fltVal val="0"/>
                                          </p:val>
                                        </p:tav>
                                        <p:tav tm="100000">
                                          <p:val>
                                            <p:strVal val="#ppt_w"/>
                                          </p:val>
                                        </p:tav>
                                      </p:tavLst>
                                    </p:anim>
                                    <p:anim calcmode="lin" valueType="num">
                                      <p:cBhvr>
                                        <p:cTn id="15" dur="500" fill="hold"/>
                                        <p:tgtEl>
                                          <p:spTgt spid="17420"/>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nodeType="clickEffect">
                                  <p:stCondLst>
                                    <p:cond delay="0"/>
                                  </p:stCondLst>
                                  <p:childTnLst>
                                    <p:set>
                                      <p:cBhvr>
                                        <p:cTn id="19" dur="1" fill="hold">
                                          <p:stCondLst>
                                            <p:cond delay="0"/>
                                          </p:stCondLst>
                                        </p:cTn>
                                        <p:tgtEl>
                                          <p:spTgt spid="17417">
                                            <p:txEl>
                                              <p:pRg st="0" end="0"/>
                                            </p:txEl>
                                          </p:spTgt>
                                        </p:tgtEl>
                                        <p:attrNameLst>
                                          <p:attrName>style.visibility</p:attrName>
                                        </p:attrNameLst>
                                      </p:cBhvr>
                                      <p:to>
                                        <p:strVal val="visible"/>
                                      </p:to>
                                    </p:set>
                                    <p:anim calcmode="lin" valueType="num">
                                      <p:cBhvr>
                                        <p:cTn id="20" dur="1000" fill="hold"/>
                                        <p:tgtEl>
                                          <p:spTgt spid="17417">
                                            <p:txEl>
                                              <p:pRg st="0" end="0"/>
                                            </p:txEl>
                                          </p:spTgt>
                                        </p:tgtEl>
                                        <p:attrNameLst>
                                          <p:attrName>ppt_x</p:attrName>
                                        </p:attrNameLst>
                                      </p:cBhvr>
                                      <p:tavLst>
                                        <p:tav tm="0">
                                          <p:val>
                                            <p:strVal val="#ppt_x-.2"/>
                                          </p:val>
                                        </p:tav>
                                        <p:tav tm="100000">
                                          <p:val>
                                            <p:strVal val="#ppt_x"/>
                                          </p:val>
                                        </p:tav>
                                      </p:tavLst>
                                    </p:anim>
                                    <p:anim calcmode="lin" valueType="num">
                                      <p:cBhvr>
                                        <p:cTn id="21" dur="1000" fill="hold"/>
                                        <p:tgtEl>
                                          <p:spTgt spid="1741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2" dur="1000"/>
                                        <p:tgtEl>
                                          <p:spTgt spid="1741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7417">
                                            <p:txEl>
                                              <p:pRg st="1" end="1"/>
                                            </p:txEl>
                                          </p:spTgt>
                                        </p:tgtEl>
                                        <p:attrNameLst>
                                          <p:attrName>style.visibility</p:attrName>
                                        </p:attrNameLst>
                                      </p:cBhvr>
                                      <p:to>
                                        <p:strVal val="visible"/>
                                      </p:to>
                                    </p:set>
                                    <p:animEffect transition="in" filter="wipe(down)">
                                      <p:cBhvr>
                                        <p:cTn id="27" dur="1000"/>
                                        <p:tgtEl>
                                          <p:spTgt spid="1741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7417">
                                            <p:txEl>
                                              <p:pRg st="2" end="2"/>
                                            </p:txEl>
                                          </p:spTgt>
                                        </p:tgtEl>
                                        <p:attrNameLst>
                                          <p:attrName>style.visibility</p:attrName>
                                        </p:attrNameLst>
                                      </p:cBhvr>
                                      <p:to>
                                        <p:strVal val="visible"/>
                                      </p:to>
                                    </p:set>
                                    <p:animEffect transition="in" filter="wipe(down)">
                                      <p:cBhvr>
                                        <p:cTn id="32" dur="1000"/>
                                        <p:tgtEl>
                                          <p:spTgt spid="1741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7417">
                                            <p:txEl>
                                              <p:pRg st="3" end="3"/>
                                            </p:txEl>
                                          </p:spTgt>
                                        </p:tgtEl>
                                        <p:attrNameLst>
                                          <p:attrName>style.visibility</p:attrName>
                                        </p:attrNameLst>
                                      </p:cBhvr>
                                      <p:to>
                                        <p:strVal val="visible"/>
                                      </p:to>
                                    </p:set>
                                    <p:animEffect transition="in" filter="wipe(down)">
                                      <p:cBhvr>
                                        <p:cTn id="37" dur="1000"/>
                                        <p:tgtEl>
                                          <p:spTgt spid="17417">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7417">
                                            <p:txEl>
                                              <p:pRg st="4" end="4"/>
                                            </p:txEl>
                                          </p:spTgt>
                                        </p:tgtEl>
                                        <p:attrNameLst>
                                          <p:attrName>style.visibility</p:attrName>
                                        </p:attrNameLst>
                                      </p:cBhvr>
                                      <p:to>
                                        <p:strVal val="visible"/>
                                      </p:to>
                                    </p:set>
                                    <p:animEffect transition="in" filter="wipe(down)">
                                      <p:cBhvr>
                                        <p:cTn id="42" dur="1000"/>
                                        <p:tgtEl>
                                          <p:spTgt spid="17417">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ppt_x"/>
                                          </p:val>
                                        </p:tav>
                                        <p:tav tm="100000">
                                          <p:val>
                                            <p:strVal val="#ppt_x"/>
                                          </p:val>
                                        </p:tav>
                                      </p:tavLst>
                                    </p:anim>
                                    <p:anim calcmode="lin" valueType="num">
                                      <p:cBhvr additive="base">
                                        <p:cTn id="48" dur="5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7423"/>
                                        </p:tgtEl>
                                        <p:attrNameLst>
                                          <p:attrName>style.visibility</p:attrName>
                                        </p:attrNameLst>
                                      </p:cBhvr>
                                      <p:to>
                                        <p:strVal val="visible"/>
                                      </p:to>
                                    </p:set>
                                    <p:anim calcmode="lin" valueType="num">
                                      <p:cBhvr additive="base">
                                        <p:cTn id="51" dur="500" fill="hold"/>
                                        <p:tgtEl>
                                          <p:spTgt spid="17423"/>
                                        </p:tgtEl>
                                        <p:attrNameLst>
                                          <p:attrName>ppt_x</p:attrName>
                                        </p:attrNameLst>
                                      </p:cBhvr>
                                      <p:tavLst>
                                        <p:tav tm="0">
                                          <p:val>
                                            <p:strVal val="#ppt_x"/>
                                          </p:val>
                                        </p:tav>
                                        <p:tav tm="100000">
                                          <p:val>
                                            <p:strVal val="#ppt_x"/>
                                          </p:val>
                                        </p:tav>
                                      </p:tavLst>
                                    </p:anim>
                                    <p:anim calcmode="lin" valueType="num">
                                      <p:cBhvr additive="base">
                                        <p:cTn id="52" dur="500" fill="hold"/>
                                        <p:tgtEl>
                                          <p:spTgt spid="17423"/>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7424"/>
                                        </p:tgtEl>
                                        <p:attrNameLst>
                                          <p:attrName>style.visibility</p:attrName>
                                        </p:attrNameLst>
                                      </p:cBhvr>
                                      <p:to>
                                        <p:strVal val="visible"/>
                                      </p:to>
                                    </p:set>
                                    <p:anim calcmode="lin" valueType="num">
                                      <p:cBhvr additive="base">
                                        <p:cTn id="55" dur="500" fill="hold"/>
                                        <p:tgtEl>
                                          <p:spTgt spid="17424"/>
                                        </p:tgtEl>
                                        <p:attrNameLst>
                                          <p:attrName>ppt_x</p:attrName>
                                        </p:attrNameLst>
                                      </p:cBhvr>
                                      <p:tavLst>
                                        <p:tav tm="0">
                                          <p:val>
                                            <p:strVal val="#ppt_x"/>
                                          </p:val>
                                        </p:tav>
                                        <p:tav tm="100000">
                                          <p:val>
                                            <p:strVal val="#ppt_x"/>
                                          </p:val>
                                        </p:tav>
                                      </p:tavLst>
                                    </p:anim>
                                    <p:anim calcmode="lin" valueType="num">
                                      <p:cBhvr additive="base">
                                        <p:cTn id="56" dur="500" fill="hold"/>
                                        <p:tgtEl>
                                          <p:spTgt spid="1742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additive="base">
                                        <p:cTn id="59" dur="500" fill="hold"/>
                                        <p:tgtEl>
                                          <p:spTgt spid="22"/>
                                        </p:tgtEl>
                                        <p:attrNameLst>
                                          <p:attrName>ppt_x</p:attrName>
                                        </p:attrNameLst>
                                      </p:cBhvr>
                                      <p:tavLst>
                                        <p:tav tm="0">
                                          <p:val>
                                            <p:strVal val="#ppt_x"/>
                                          </p:val>
                                        </p:tav>
                                        <p:tav tm="100000">
                                          <p:val>
                                            <p:strVal val="#ppt_x"/>
                                          </p:val>
                                        </p:tav>
                                      </p:tavLst>
                                    </p:anim>
                                    <p:anim calcmode="lin" valueType="num">
                                      <p:cBhvr additive="base">
                                        <p:cTn id="60" dur="500" fill="hold"/>
                                        <p:tgtEl>
                                          <p:spTgt spid="22"/>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026"/>
                                        </p:tgtEl>
                                        <p:attrNameLst>
                                          <p:attrName>style.visibility</p:attrName>
                                        </p:attrNameLst>
                                      </p:cBhvr>
                                      <p:to>
                                        <p:strVal val="visible"/>
                                      </p:to>
                                    </p:set>
                                    <p:anim calcmode="lin" valueType="num">
                                      <p:cBhvr additive="base">
                                        <p:cTn id="63" dur="500" fill="hold"/>
                                        <p:tgtEl>
                                          <p:spTgt spid="1026"/>
                                        </p:tgtEl>
                                        <p:attrNameLst>
                                          <p:attrName>ppt_x</p:attrName>
                                        </p:attrNameLst>
                                      </p:cBhvr>
                                      <p:tavLst>
                                        <p:tav tm="0">
                                          <p:val>
                                            <p:strVal val="#ppt_x"/>
                                          </p:val>
                                        </p:tav>
                                        <p:tav tm="100000">
                                          <p:val>
                                            <p:strVal val="#ppt_x"/>
                                          </p:val>
                                        </p:tav>
                                      </p:tavLst>
                                    </p:anim>
                                    <p:anim calcmode="lin" valueType="num">
                                      <p:cBhvr additive="base">
                                        <p:cTn id="64" dur="500" fill="hold"/>
                                        <p:tgtEl>
                                          <p:spTgt spid="102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4"/>
                                        </p:tgtEl>
                                        <p:attrNameLst>
                                          <p:attrName>style.visibility</p:attrName>
                                        </p:attrNameLst>
                                      </p:cBhvr>
                                      <p:to>
                                        <p:strVal val="visible"/>
                                      </p:to>
                                    </p:set>
                                    <p:anim calcmode="lin" valueType="num">
                                      <p:cBhvr additive="base">
                                        <p:cTn id="71" dur="500" fill="hold"/>
                                        <p:tgtEl>
                                          <p:spTgt spid="24"/>
                                        </p:tgtEl>
                                        <p:attrNameLst>
                                          <p:attrName>ppt_x</p:attrName>
                                        </p:attrNameLst>
                                      </p:cBhvr>
                                      <p:tavLst>
                                        <p:tav tm="0">
                                          <p:val>
                                            <p:strVal val="#ppt_x"/>
                                          </p:val>
                                        </p:tav>
                                        <p:tav tm="100000">
                                          <p:val>
                                            <p:strVal val="#ppt_x"/>
                                          </p:val>
                                        </p:tav>
                                      </p:tavLst>
                                    </p:anim>
                                    <p:anim calcmode="lin" valueType="num">
                                      <p:cBhvr additive="base">
                                        <p:cTn id="72" dur="500" fill="hold"/>
                                        <p:tgtEl>
                                          <p:spTgt spid="2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additive="base">
                                        <p:cTn id="75" dur="500" fill="hold"/>
                                        <p:tgtEl>
                                          <p:spTgt spid="25"/>
                                        </p:tgtEl>
                                        <p:attrNameLst>
                                          <p:attrName>ppt_x</p:attrName>
                                        </p:attrNameLst>
                                      </p:cBhvr>
                                      <p:tavLst>
                                        <p:tav tm="0">
                                          <p:val>
                                            <p:strVal val="#ppt_x"/>
                                          </p:val>
                                        </p:tav>
                                        <p:tav tm="100000">
                                          <p:val>
                                            <p:strVal val="#ppt_x"/>
                                          </p:val>
                                        </p:tav>
                                      </p:tavLst>
                                    </p:anim>
                                    <p:anim calcmode="lin" valueType="num">
                                      <p:cBhvr additive="base">
                                        <p:cTn id="7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17415" grpId="0"/>
      <p:bldP spid="15" grpId="0"/>
      <p:bldP spid="17420" grpId="0"/>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1"/>
          <p:cNvSpPr txBox="1">
            <a:spLocks/>
          </p:cNvSpPr>
          <p:nvPr/>
        </p:nvSpPr>
        <p:spPr>
          <a:xfrm>
            <a:off x="500034" y="142852"/>
            <a:ext cx="8229600" cy="775542"/>
          </a:xfrm>
          <a:prstGeom prst="rect">
            <a:avLst/>
          </a:prstGeom>
        </p:spPr>
        <p:txBody>
          <a:bodyPr lIns="0" rIns="0" bIns="0" anchor="b">
            <a:normAutofit fontScale="97500" lnSpcReduction="10000"/>
            <a:scene3d>
              <a:camera prst="orthographicFront"/>
              <a:lightRig rig="freezing" dir="t">
                <a:rot lat="0" lon="0" rev="5640000"/>
              </a:lightRig>
            </a:scene3d>
            <a:sp3d prstMaterial="flat">
              <a:contourClr>
                <a:schemeClr val="tx2"/>
              </a:contourClr>
            </a:sp3d>
          </a:bodyPr>
          <a:lstStyle/>
          <a:p>
            <a:pPr fontAlgn="auto">
              <a:spcAft>
                <a:spcPts val="0"/>
              </a:spcAft>
              <a:defRPr/>
            </a:pPr>
            <a:r>
              <a:rPr lang="it-IT" sz="5000" dirty="0">
                <a:solidFill>
                  <a:schemeClr val="tx2"/>
                </a:solidFill>
                <a:latin typeface="+mj-lt"/>
                <a:ea typeface="+mj-ea"/>
                <a:cs typeface="+mj-cs"/>
              </a:rPr>
              <a:t>CONTEXT - </a:t>
            </a:r>
            <a:r>
              <a:rPr lang="it-IT" sz="5000" i="1" dirty="0" err="1">
                <a:solidFill>
                  <a:schemeClr val="tx2"/>
                </a:solidFill>
                <a:effectLst>
                  <a:outerShdw blurRad="38100" dist="38100" dir="2700000" algn="tl">
                    <a:srgbClr val="000000">
                      <a:alpha val="43137"/>
                    </a:srgbClr>
                  </a:outerShdw>
                </a:effectLst>
                <a:latin typeface="+mj-lt"/>
                <a:ea typeface="+mj-ea"/>
                <a:cs typeface="+mj-cs"/>
              </a:rPr>
              <a:t>Hybrid</a:t>
            </a:r>
            <a:endParaRPr lang="it-IT" sz="5000" i="1" dirty="0">
              <a:solidFill>
                <a:schemeClr val="tx2"/>
              </a:solidFill>
              <a:effectLst>
                <a:outerShdw blurRad="38100" dist="38100" dir="2700000" algn="tl">
                  <a:srgbClr val="000000">
                    <a:alpha val="43137"/>
                  </a:srgbClr>
                </a:outerShdw>
              </a:effectLst>
              <a:latin typeface="+mj-lt"/>
              <a:ea typeface="+mj-ea"/>
              <a:cs typeface="+mj-cs"/>
            </a:endParaRPr>
          </a:p>
        </p:txBody>
      </p:sp>
      <p:sp>
        <p:nvSpPr>
          <p:cNvPr id="43011" name="Rectangle 10"/>
          <p:cNvSpPr>
            <a:spLocks noChangeArrowheads="1"/>
          </p:cNvSpPr>
          <p:nvPr/>
        </p:nvSpPr>
        <p:spPr bwMode="auto">
          <a:xfrm>
            <a:off x="357158" y="4500570"/>
            <a:ext cx="8353425" cy="830997"/>
          </a:xfrm>
          <a:prstGeom prst="rect">
            <a:avLst/>
          </a:prstGeom>
          <a:noFill/>
          <a:ln w="9525">
            <a:noFill/>
            <a:miter lim="800000"/>
            <a:headEnd/>
            <a:tailEnd/>
          </a:ln>
        </p:spPr>
        <p:txBody>
          <a:bodyPr>
            <a:spAutoFit/>
          </a:bodyPr>
          <a:lstStyle/>
          <a:p>
            <a:r>
              <a:rPr lang="it-IT" sz="2400" dirty="0" err="1">
                <a:effectLst>
                  <a:outerShdw blurRad="38100" dist="38100" dir="2700000" algn="tl">
                    <a:srgbClr val="000000">
                      <a:alpha val="43137"/>
                    </a:srgbClr>
                  </a:outerShdw>
                </a:effectLst>
                <a:latin typeface="Constantia" pitchFamily="18" charset="0"/>
              </a:rPr>
              <a:t>Hybrid</a:t>
            </a:r>
            <a:r>
              <a:rPr lang="it-IT" sz="2400" dirty="0">
                <a:effectLst>
                  <a:outerShdw blurRad="38100" dist="38100" dir="2700000" algn="tl">
                    <a:srgbClr val="000000">
                      <a:alpha val="43137"/>
                    </a:srgbClr>
                  </a:outerShdw>
                </a:effectLst>
                <a:latin typeface="Constantia" pitchFamily="18" charset="0"/>
              </a:rPr>
              <a:t>: </a:t>
            </a:r>
            <a:r>
              <a:rPr lang="it-IT" sz="2400" dirty="0">
                <a:latin typeface="Constantia" pitchFamily="18" charset="0"/>
              </a:rPr>
              <a:t>applica entrambi gli algoritmi e restituisce i termini di contesto recuperati alternando ordinatamente i risultati.</a:t>
            </a:r>
          </a:p>
        </p:txBody>
      </p:sp>
      <p:sp>
        <p:nvSpPr>
          <p:cNvPr id="12" name="Freccia a destra 11"/>
          <p:cNvSpPr>
            <a:spLocks noChangeArrowheads="1"/>
          </p:cNvSpPr>
          <p:nvPr/>
        </p:nvSpPr>
        <p:spPr bwMode="auto">
          <a:xfrm rot="5400000">
            <a:off x="4012405" y="3488525"/>
            <a:ext cx="785812" cy="857250"/>
          </a:xfrm>
          <a:prstGeom prst="rightArrow">
            <a:avLst>
              <a:gd name="adj1" fmla="val 50000"/>
              <a:gd name="adj2" fmla="val 43750"/>
            </a:avLst>
          </a:prstGeom>
          <a:solidFill>
            <a:schemeClr val="accent1"/>
          </a:solidFill>
          <a:ln w="25400" algn="ctr">
            <a:solidFill>
              <a:srgbClr val="085091"/>
            </a:solidFill>
            <a:miter lim="800000"/>
            <a:headEnd/>
            <a:tailEnd/>
          </a:ln>
        </p:spPr>
        <p:txBody>
          <a:bodyPr rot="10800000" vert="eaVert" anchor="ctr"/>
          <a:lstStyle/>
          <a:p>
            <a:pPr algn="ctr" fontAlgn="auto">
              <a:spcBef>
                <a:spcPts val="0"/>
              </a:spcBef>
              <a:spcAft>
                <a:spcPts val="0"/>
              </a:spcAft>
              <a:defRPr/>
            </a:pPr>
            <a:endParaRPr lang="it-IT" dirty="0">
              <a:solidFill>
                <a:schemeClr val="lt1"/>
              </a:solidFill>
              <a:latin typeface="+mn-lt"/>
            </a:endParaRPr>
          </a:p>
        </p:txBody>
      </p:sp>
      <p:sp>
        <p:nvSpPr>
          <p:cNvPr id="7" name="Rettangolo 6"/>
          <p:cNvSpPr/>
          <p:nvPr/>
        </p:nvSpPr>
        <p:spPr>
          <a:xfrm>
            <a:off x="111148" y="1227122"/>
            <a:ext cx="8929718" cy="1938992"/>
          </a:xfrm>
          <a:prstGeom prst="rect">
            <a:avLst/>
          </a:prstGeom>
        </p:spPr>
        <p:txBody>
          <a:bodyPr wrap="square">
            <a:spAutoFit/>
          </a:bodyPr>
          <a:lstStyle/>
          <a:p>
            <a:pPr marL="274320" indent="-274320" fontAlgn="auto">
              <a:spcAft>
                <a:spcPts val="0"/>
              </a:spcAft>
              <a:buClr>
                <a:schemeClr val="accent3"/>
              </a:buClr>
              <a:defRPr/>
            </a:pPr>
            <a:r>
              <a:rPr lang="it-IT" sz="2400" dirty="0" err="1" smtClean="0">
                <a:effectLst>
                  <a:outerShdw blurRad="38100" dist="38100" dir="2700000" algn="tl">
                    <a:srgbClr val="000000">
                      <a:alpha val="43137"/>
                    </a:srgbClr>
                  </a:outerShdw>
                </a:effectLst>
                <a:latin typeface="Constantia" pitchFamily="18" charset="0"/>
              </a:rPr>
              <a:t>SignificantTerms</a:t>
            </a:r>
            <a:r>
              <a:rPr lang="it-IT" sz="2400" dirty="0" smtClean="0">
                <a:latin typeface="Constantia" pitchFamily="18" charset="0"/>
              </a:rPr>
              <a:t> e </a:t>
            </a:r>
            <a:r>
              <a:rPr lang="it-IT" sz="2400" dirty="0" smtClean="0">
                <a:effectLst>
                  <a:outerShdw blurRad="38100" dist="38100" dir="2700000" algn="tl">
                    <a:srgbClr val="000000">
                      <a:alpha val="43137"/>
                    </a:srgbClr>
                  </a:outerShdw>
                </a:effectLst>
                <a:latin typeface="Constantia" pitchFamily="18" charset="0"/>
              </a:rPr>
              <a:t>RVP</a:t>
            </a:r>
            <a:r>
              <a:rPr lang="it-IT" sz="2400" dirty="0" smtClean="0">
                <a:latin typeface="Constantia" pitchFamily="18" charset="0"/>
              </a:rPr>
              <a:t>  sono complementari:  </a:t>
            </a:r>
          </a:p>
          <a:p>
            <a:pPr marL="274320" indent="-274320" eaLnBrk="1" fontAlgn="auto" hangingPunct="1">
              <a:spcAft>
                <a:spcPts val="0"/>
              </a:spcAft>
              <a:buClr>
                <a:schemeClr val="accent3"/>
              </a:buClr>
              <a:buFont typeface="Wingdings 2"/>
              <a:buChar char=""/>
              <a:defRPr/>
            </a:pPr>
            <a:r>
              <a:rPr lang="it-IT" sz="2400" dirty="0" err="1" smtClean="0">
                <a:latin typeface="Constantia" pitchFamily="18" charset="0"/>
              </a:rPr>
              <a:t>Significant</a:t>
            </a:r>
            <a:r>
              <a:rPr lang="it-IT" sz="2400" dirty="0" smtClean="0">
                <a:latin typeface="Constantia" pitchFamily="18" charset="0"/>
              </a:rPr>
              <a:t> </a:t>
            </a:r>
            <a:r>
              <a:rPr lang="it-IT" sz="2400" dirty="0" err="1" smtClean="0">
                <a:latin typeface="Constantia" pitchFamily="18" charset="0"/>
              </a:rPr>
              <a:t>Terms</a:t>
            </a:r>
            <a:r>
              <a:rPr lang="it-IT" sz="2400" dirty="0" smtClean="0">
                <a:latin typeface="Constantia" pitchFamily="18" charset="0"/>
              </a:rPr>
              <a:t>  individua termini di contesto presenti all’interno della pagina che ospita la tabella. </a:t>
            </a:r>
          </a:p>
          <a:p>
            <a:pPr marL="274320" indent="-274320" eaLnBrk="1" fontAlgn="auto" hangingPunct="1">
              <a:spcAft>
                <a:spcPts val="0"/>
              </a:spcAft>
              <a:buClr>
                <a:schemeClr val="accent3"/>
              </a:buClr>
              <a:buFont typeface="Wingdings 2"/>
              <a:buChar char=""/>
              <a:defRPr/>
            </a:pPr>
            <a:r>
              <a:rPr lang="it-IT" sz="2400" dirty="0" smtClean="0">
                <a:latin typeface="Constantia" pitchFamily="18" charset="0"/>
              </a:rPr>
              <a:t>RVP individua termini di contesto per una tabella effettuando una ricerca sul web.</a:t>
            </a:r>
            <a:endParaRPr lang="it-IT" sz="2400" dirty="0" smtClean="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linds(horizontal)">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linds(horizont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slide(fromLeft)">
                                      <p:cBhvr>
                                        <p:cTn id="17" dur="500"/>
                                        <p:tgtEl>
                                          <p:spTgt spid="12"/>
                                        </p:tgtEl>
                                      </p:cBhvr>
                                    </p:animEffect>
                                  </p:childTnLst>
                                </p:cTn>
                              </p:par>
                            </p:childTnLst>
                          </p:cTn>
                        </p:par>
                        <p:par>
                          <p:cTn id="18" fill="hold">
                            <p:stCondLst>
                              <p:cond delay="500"/>
                            </p:stCondLst>
                            <p:childTnLst>
                              <p:par>
                                <p:cTn id="19" presetID="3" presetClass="entr" presetSubtype="10" fill="hold" nodeType="afterEffect">
                                  <p:stCondLst>
                                    <p:cond delay="0"/>
                                  </p:stCondLst>
                                  <p:childTnLst>
                                    <p:set>
                                      <p:cBhvr>
                                        <p:cTn id="20" dur="1" fill="hold">
                                          <p:stCondLst>
                                            <p:cond delay="0"/>
                                          </p:stCondLst>
                                        </p:cTn>
                                        <p:tgtEl>
                                          <p:spTgt spid="43011">
                                            <p:txEl>
                                              <p:pRg st="0" end="0"/>
                                            </p:txEl>
                                          </p:spTgt>
                                        </p:tgtEl>
                                        <p:attrNameLst>
                                          <p:attrName>style.visibility</p:attrName>
                                        </p:attrNameLst>
                                      </p:cBhvr>
                                      <p:to>
                                        <p:strVal val="visible"/>
                                      </p:to>
                                    </p:set>
                                    <p:animEffect transition="in" filter="blinds(horizontal)">
                                      <p:cBhvr>
                                        <p:cTn id="21" dur="500"/>
                                        <p:tgtEl>
                                          <p:spTgt spid="430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500063" y="142875"/>
            <a:ext cx="8229600" cy="776288"/>
          </a:xfrm>
        </p:spPr>
        <p:txBody>
          <a:bodyPr>
            <a:normAutofit fontScale="90000"/>
          </a:bodyPr>
          <a:lstStyle/>
          <a:p>
            <a:pPr eaLnBrk="1" fontAlgn="auto" hangingPunct="1">
              <a:spcAft>
                <a:spcPts val="0"/>
              </a:spcAft>
              <a:defRPr/>
            </a:pPr>
            <a:r>
              <a:rPr lang="it-IT" dirty="0" smtClean="0"/>
              <a:t>CONTEXT</a:t>
            </a:r>
            <a:endParaRPr lang="it-IT" i="1" dirty="0">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250825" y="1341438"/>
            <a:ext cx="8435975" cy="1295400"/>
          </a:xfrm>
        </p:spPr>
        <p:txBody>
          <a:bodyPr>
            <a:normAutofit/>
          </a:bodyPr>
          <a:lstStyle/>
          <a:p>
            <a:pPr marL="273050" lvl="1" indent="-273050" eaLnBrk="1" hangingPunct="1">
              <a:buClr>
                <a:srgbClr val="0BD0D9"/>
              </a:buClr>
              <a:buSzPct val="95000"/>
              <a:buFont typeface="Wingdings 2" pitchFamily="18" charset="2"/>
              <a:buNone/>
            </a:pPr>
            <a:r>
              <a:rPr lang="it-IT" sz="1500" smtClean="0"/>
              <a:t>Si è richiesto a due degli autori di analizzare manualmente le pagine sorgenti delle tabelle più rilevanti per ogni query al fine di individuare termini di contesto ritenuti utili. Termini selezionati da entrambi gli autori fanno parte del test-set.</a:t>
            </a:r>
          </a:p>
          <a:p>
            <a:pPr eaLnBrk="1" hangingPunct="1">
              <a:buFont typeface="Wingdings 2" pitchFamily="18" charset="2"/>
              <a:buNone/>
            </a:pPr>
            <a:r>
              <a:rPr lang="it-IT" sz="1500" smtClean="0"/>
              <a:t>Per ogni algoritmo è stata calcolata la percentuale di tabelle per le quali è stato individuato un vero valore di contesto tra i primi K (k=1,2,3) generati dall’algoritmo stesso.</a:t>
            </a:r>
          </a:p>
          <a:p>
            <a:pPr eaLnBrk="1" hangingPunct="1">
              <a:buFont typeface="Wingdings 2" pitchFamily="18" charset="2"/>
              <a:buNone/>
            </a:pPr>
            <a:endParaRPr lang="it-IT" sz="1800" smtClean="0"/>
          </a:p>
        </p:txBody>
      </p:sp>
      <p:pic>
        <p:nvPicPr>
          <p:cNvPr id="19" name="Picture 2"/>
          <p:cNvPicPr>
            <a:picLocks noChangeAspect="1" noChangeArrowheads="1"/>
          </p:cNvPicPr>
          <p:nvPr/>
        </p:nvPicPr>
        <p:blipFill>
          <a:blip r:embed="rId2" cstate="print"/>
          <a:srcRect t="13499"/>
          <a:stretch>
            <a:fillRect/>
          </a:stretch>
        </p:blipFill>
        <p:spPr bwMode="auto">
          <a:xfrm>
            <a:off x="2411413" y="2636838"/>
            <a:ext cx="3790950" cy="2306637"/>
          </a:xfrm>
          <a:prstGeom prst="rect">
            <a:avLst/>
          </a:prstGeom>
          <a:noFill/>
          <a:ln w="9525">
            <a:noFill/>
            <a:miter lim="800000"/>
            <a:headEnd/>
            <a:tailEnd/>
          </a:ln>
        </p:spPr>
      </p:pic>
      <p:sp>
        <p:nvSpPr>
          <p:cNvPr id="20" name="CasellaDiTesto 19"/>
          <p:cNvSpPr txBox="1"/>
          <p:nvPr/>
        </p:nvSpPr>
        <p:spPr>
          <a:xfrm>
            <a:off x="0" y="4941888"/>
            <a:ext cx="9144000" cy="1190625"/>
          </a:xfrm>
          <a:prstGeom prst="rect">
            <a:avLst/>
          </a:prstGeom>
          <a:noFill/>
        </p:spPr>
        <p:txBody>
          <a:bodyPr>
            <a:spAutoFit/>
          </a:bodyPr>
          <a:lstStyle/>
          <a:p>
            <a:pPr>
              <a:buFontTx/>
              <a:buChar char="•"/>
            </a:pPr>
            <a:r>
              <a:rPr lang="it-IT">
                <a:latin typeface="Constantia" pitchFamily="18" charset="0"/>
              </a:rPr>
              <a:t> Hybrid decora una tabella con termini utili più dell’</a:t>
            </a:r>
            <a:r>
              <a:rPr lang="it-IT">
                <a:effectLst>
                  <a:outerShdw blurRad="38100" dist="38100" dir="2700000" algn="tl">
                    <a:srgbClr val="C0C0C0"/>
                  </a:outerShdw>
                </a:effectLst>
                <a:latin typeface="Constantia" pitchFamily="18" charset="0"/>
              </a:rPr>
              <a:t>80% </a:t>
            </a:r>
            <a:r>
              <a:rPr lang="it-IT">
                <a:latin typeface="Constantia" pitchFamily="18" charset="0"/>
              </a:rPr>
              <a:t>delle volte con </a:t>
            </a:r>
            <a:r>
              <a:rPr lang="it-IT">
                <a:effectLst>
                  <a:outerShdw blurRad="38100" dist="38100" dir="2700000" algn="tl">
                    <a:srgbClr val="C0C0C0"/>
                  </a:outerShdw>
                </a:effectLst>
                <a:latin typeface="Constantia" pitchFamily="18" charset="0"/>
              </a:rPr>
              <a:t>K</a:t>
            </a:r>
            <a:r>
              <a:rPr lang="it-IT">
                <a:latin typeface="Constantia" pitchFamily="18" charset="0"/>
              </a:rPr>
              <a:t>= 3.</a:t>
            </a:r>
          </a:p>
          <a:p>
            <a:pPr>
              <a:buFontTx/>
              <a:buChar char="•"/>
            </a:pPr>
            <a:r>
              <a:rPr lang="it-IT">
                <a:latin typeface="Constantia" pitchFamily="18" charset="0"/>
              </a:rPr>
              <a:t> Significant Terms è efficiente e semplice da implementare.</a:t>
            </a:r>
          </a:p>
          <a:p>
            <a:pPr>
              <a:buFontTx/>
              <a:buChar char="•"/>
            </a:pPr>
            <a:r>
              <a:rPr lang="it-IT">
                <a:latin typeface="Constantia" pitchFamily="18" charset="0"/>
              </a:rPr>
              <a:t> RVP non supera Significant Terms , ma è comunque utilizzato per implementare l’algoritmo ibrido, che risulta essere il migliore.</a:t>
            </a:r>
          </a:p>
        </p:txBody>
      </p:sp>
      <p:sp>
        <p:nvSpPr>
          <p:cNvPr id="21" name="Ovale 20"/>
          <p:cNvSpPr/>
          <p:nvPr/>
        </p:nvSpPr>
        <p:spPr>
          <a:xfrm>
            <a:off x="5651500" y="2924175"/>
            <a:ext cx="285750" cy="14827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2" name="Rectangle 6"/>
          <p:cNvSpPr txBox="1">
            <a:spLocks noChangeArrowheads="1"/>
          </p:cNvSpPr>
          <p:nvPr/>
        </p:nvSpPr>
        <p:spPr>
          <a:xfrm>
            <a:off x="468313" y="981075"/>
            <a:ext cx="2735262" cy="287338"/>
          </a:xfrm>
          <a:prstGeom prst="rect">
            <a:avLst/>
          </a:prstGeom>
          <a:noFill/>
          <a:ln/>
        </p:spPr>
        <p:txBody>
          <a:bodyPr>
            <a:normAutofit fontScale="77500" lnSpcReduction="20000"/>
          </a:bodyPr>
          <a:lstStyle/>
          <a:p>
            <a:pPr marL="274320" indent="-274320" fontAlgn="auto">
              <a:spcBef>
                <a:spcPct val="20000"/>
              </a:spcBef>
              <a:spcAft>
                <a:spcPts val="0"/>
              </a:spcAft>
              <a:buClr>
                <a:schemeClr val="accent3"/>
              </a:buClr>
              <a:buSzPct val="95000"/>
              <a:defRPr/>
            </a:pPr>
            <a:r>
              <a:rPr lang="it-IT" sz="2000" b="1" i="1" dirty="0">
                <a:effectLst>
                  <a:outerShdw blurRad="38100" dist="38100" dir="2700000" algn="tl">
                    <a:srgbClr val="000000">
                      <a:alpha val="43137"/>
                    </a:srgbClr>
                  </a:outerShdw>
                </a:effectLst>
                <a:latin typeface="+mn-lt"/>
              </a:rPr>
              <a:t>PERFORMANCES</a:t>
            </a:r>
          </a:p>
          <a:p>
            <a:pPr marL="274320" indent="-274320" fontAlgn="auto">
              <a:spcBef>
                <a:spcPct val="20000"/>
              </a:spcBef>
              <a:spcAft>
                <a:spcPts val="0"/>
              </a:spcAft>
              <a:buClr>
                <a:schemeClr val="accent3"/>
              </a:buClr>
              <a:buSzPct val="95000"/>
              <a:defRPr/>
            </a:pPr>
            <a:endParaRPr lang="it-IT" sz="2000" b="1" dirty="0">
              <a:latin typeface="+mn-lt"/>
            </a:endParaRPr>
          </a:p>
          <a:p>
            <a:pPr marL="274320" indent="-274320" fontAlgn="auto">
              <a:spcBef>
                <a:spcPct val="20000"/>
              </a:spcBef>
              <a:spcAft>
                <a:spcPts val="0"/>
              </a:spcAft>
              <a:buClr>
                <a:schemeClr val="accent3"/>
              </a:buClr>
              <a:buSzPct val="95000"/>
              <a:defRPr/>
            </a:pPr>
            <a:endParaRPr lang="it-IT" dirty="0">
              <a:latin typeface="+mn-lt"/>
            </a:endParaRPr>
          </a:p>
        </p:txBody>
      </p:sp>
      <p:sp>
        <p:nvSpPr>
          <p:cNvPr id="44040" name="Rectangle 8"/>
          <p:cNvSpPr>
            <a:spLocks noChangeArrowheads="1"/>
          </p:cNvSpPr>
          <p:nvPr/>
        </p:nvSpPr>
        <p:spPr bwMode="auto">
          <a:xfrm>
            <a:off x="1187450" y="6216650"/>
            <a:ext cx="6877050" cy="641350"/>
          </a:xfrm>
          <a:prstGeom prst="rect">
            <a:avLst/>
          </a:prstGeom>
          <a:noFill/>
          <a:ln w="9525">
            <a:noFill/>
            <a:miter lim="800000"/>
            <a:headEnd/>
            <a:tailEnd/>
          </a:ln>
          <a:effectLst/>
        </p:spPr>
        <p:txBody>
          <a:bodyPr>
            <a:spAutoFit/>
          </a:bodyPr>
          <a:lstStyle/>
          <a:p>
            <a:r>
              <a:rPr lang="it-IT" dirty="0"/>
              <a:t>RVP richiede molte ricerche web     la scelta tra </a:t>
            </a:r>
            <a:r>
              <a:rPr lang="it-IT" dirty="0" err="1"/>
              <a:t>Significant</a:t>
            </a:r>
            <a:r>
              <a:rPr lang="it-IT" dirty="0"/>
              <a:t> </a:t>
            </a:r>
            <a:r>
              <a:rPr lang="it-IT" dirty="0" err="1"/>
              <a:t>Terms</a:t>
            </a:r>
            <a:r>
              <a:rPr lang="it-IT" dirty="0"/>
              <a:t> e Ibrido dipende dalle risorse a disposizione</a:t>
            </a:r>
          </a:p>
        </p:txBody>
      </p:sp>
      <p:sp>
        <p:nvSpPr>
          <p:cNvPr id="44041" name="Line 9"/>
          <p:cNvSpPr>
            <a:spLocks noChangeShapeType="1"/>
          </p:cNvSpPr>
          <p:nvPr/>
        </p:nvSpPr>
        <p:spPr bwMode="auto">
          <a:xfrm>
            <a:off x="4619625" y="6411913"/>
            <a:ext cx="215900" cy="0"/>
          </a:xfrm>
          <a:prstGeom prst="line">
            <a:avLst/>
          </a:prstGeom>
          <a:noFill/>
          <a:ln w="9525">
            <a:solidFill>
              <a:schemeClr val="tx1"/>
            </a:solidFill>
            <a:round/>
            <a:headEnd/>
            <a:tailEnd type="triangle" w="med" len="med"/>
          </a:ln>
          <a:effectLst/>
        </p:spPr>
        <p:txBody>
          <a:bodyPr/>
          <a:lstStyle/>
          <a:p>
            <a:endParaRPr lang="it-IT"/>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2000"/>
                                        <p:tgtEl>
                                          <p:spTgt spid="3">
                                            <p:txEl>
                                              <p:pRg st="0" end="0"/>
                                            </p:txEl>
                                          </p:spTgt>
                                        </p:tgtEl>
                                      </p:cBhvr>
                                    </p:animEffect>
                                  </p:childTnLst>
                                </p:cTn>
                              </p:par>
                            </p:childTnLst>
                          </p:cTn>
                        </p:par>
                        <p:par>
                          <p:cTn id="8" fill="hold">
                            <p:stCondLst>
                              <p:cond delay="2000"/>
                            </p:stCondLst>
                            <p:childTnLst>
                              <p:par>
                                <p:cTn id="9" presetID="18" presetClass="entr" presetSubtype="6" fill="hold" nodeType="afterEffect">
                                  <p:stCondLst>
                                    <p:cond delay="1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strips(downRight)">
                                      <p:cBhvr>
                                        <p:cTn id="11" dur="2000"/>
                                        <p:tgtEl>
                                          <p:spTgt spid="3">
                                            <p:txEl>
                                              <p:pRg st="1" end="1"/>
                                            </p:txEl>
                                          </p:spTgt>
                                        </p:tgtEl>
                                      </p:cBhvr>
                                    </p:animEffect>
                                  </p:childTnLst>
                                </p:cTn>
                              </p:par>
                            </p:childTnLst>
                          </p:cTn>
                        </p:par>
                        <p:par>
                          <p:cTn id="12" fill="hold">
                            <p:stCondLst>
                              <p:cond delay="5500"/>
                            </p:stCondLst>
                            <p:childTnLst>
                              <p:par>
                                <p:cTn id="13" presetID="47" presetClass="entr" presetSubtype="0" fill="hold" nodeType="afterEffect">
                                  <p:stCondLst>
                                    <p:cond delay="150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 calcmode="lin" valueType="num">
                                      <p:cBhvr additive="base">
                                        <p:cTn id="22" dur="10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23" dur="10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par>
                          <p:cTn id="24" fill="hold">
                            <p:stCondLst>
                              <p:cond delay="1000"/>
                            </p:stCondLst>
                            <p:childTnLst>
                              <p:par>
                                <p:cTn id="25" presetID="23" presetClass="entr" presetSubtype="16" fill="hold" grpId="0" nodeType="afterEffect">
                                  <p:stCondLst>
                                    <p:cond delay="0"/>
                                  </p:stCondLst>
                                  <p:iterate type="lt">
                                    <p:tmPct val="0"/>
                                  </p:iterate>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6" presetClass="exit" presetSubtype="16" fill="hold" grpId="1" nodeType="clickEffect">
                                  <p:stCondLst>
                                    <p:cond delay="0"/>
                                  </p:stCondLst>
                                  <p:iterate type="lt">
                                    <p:tmPct val="0"/>
                                  </p:iterate>
                                  <p:childTnLst>
                                    <p:animEffect transition="out" filter="circle(in)">
                                      <p:cBhvr>
                                        <p:cTn id="32" dur="2000"/>
                                        <p:tgtEl>
                                          <p:spTgt spid="21"/>
                                        </p:tgtEl>
                                      </p:cBhvr>
                                    </p:animEffect>
                                    <p:set>
                                      <p:cBhvr>
                                        <p:cTn id="33" dur="1" fill="hold">
                                          <p:stCondLst>
                                            <p:cond delay="1999"/>
                                          </p:stCondLst>
                                        </p:cTn>
                                        <p:tgtEl>
                                          <p:spTgt spid="21"/>
                                        </p:tgtEl>
                                        <p:attrNameLst>
                                          <p:attrName>style.visibility</p:attrName>
                                        </p:attrNameLst>
                                      </p:cBhvr>
                                      <p:to>
                                        <p:strVal val="hidden"/>
                                      </p:to>
                                    </p:set>
                                  </p:childTnLst>
                                </p:cTn>
                              </p:par>
                              <p:par>
                                <p:cTn id="34" presetID="2" presetClass="entr" presetSubtype="2" fill="hold" nodeType="withEffect">
                                  <p:stCondLst>
                                    <p:cond delay="0"/>
                                  </p:stCondLst>
                                  <p:childTnLst>
                                    <p:set>
                                      <p:cBhvr>
                                        <p:cTn id="35" dur="1" fill="hold">
                                          <p:stCondLst>
                                            <p:cond delay="0"/>
                                          </p:stCondLst>
                                        </p:cTn>
                                        <p:tgtEl>
                                          <p:spTgt spid="20">
                                            <p:txEl>
                                              <p:pRg st="1" end="1"/>
                                            </p:txEl>
                                          </p:spTgt>
                                        </p:tgtEl>
                                        <p:attrNameLst>
                                          <p:attrName>style.visibility</p:attrName>
                                        </p:attrNameLst>
                                      </p:cBhvr>
                                      <p:to>
                                        <p:strVal val="visible"/>
                                      </p:to>
                                    </p:set>
                                    <p:anim calcmode="lin" valueType="num">
                                      <p:cBhvr additive="base">
                                        <p:cTn id="36" dur="500" fill="hold"/>
                                        <p:tgtEl>
                                          <p:spTgt spid="20">
                                            <p:txEl>
                                              <p:pRg st="1" end="1"/>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2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nodeType="clickEffect">
                                  <p:stCondLst>
                                    <p:cond delay="0"/>
                                  </p:stCondLst>
                                  <p:childTnLst>
                                    <p:set>
                                      <p:cBhvr>
                                        <p:cTn id="41" dur="1" fill="hold">
                                          <p:stCondLst>
                                            <p:cond delay="0"/>
                                          </p:stCondLst>
                                        </p:cTn>
                                        <p:tgtEl>
                                          <p:spTgt spid="20">
                                            <p:txEl>
                                              <p:pRg st="2" end="2"/>
                                            </p:txEl>
                                          </p:spTgt>
                                        </p:tgtEl>
                                        <p:attrNameLst>
                                          <p:attrName>style.visibility</p:attrName>
                                        </p:attrNameLst>
                                      </p:cBhvr>
                                      <p:to>
                                        <p:strVal val="visible"/>
                                      </p:to>
                                    </p:set>
                                    <p:anim calcmode="lin" valueType="num">
                                      <p:cBhvr additive="base">
                                        <p:cTn id="42" dur="1000" fill="hold"/>
                                        <p:tgtEl>
                                          <p:spTgt spid="20">
                                            <p:txEl>
                                              <p:pRg st="2" end="2"/>
                                            </p:txEl>
                                          </p:spTgt>
                                        </p:tgtEl>
                                        <p:attrNameLst>
                                          <p:attrName>ppt_x</p:attrName>
                                        </p:attrNameLst>
                                      </p:cBhvr>
                                      <p:tavLst>
                                        <p:tav tm="0">
                                          <p:val>
                                            <p:strVal val="1+#ppt_w/2"/>
                                          </p:val>
                                        </p:tav>
                                        <p:tav tm="100000">
                                          <p:val>
                                            <p:strVal val="#ppt_x"/>
                                          </p:val>
                                        </p:tav>
                                      </p:tavLst>
                                    </p:anim>
                                    <p:anim calcmode="lin" valueType="num">
                                      <p:cBhvr additive="base">
                                        <p:cTn id="43" dur="1000" fill="hold"/>
                                        <p:tgtEl>
                                          <p:spTgt spid="2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44040">
                                            <p:txEl>
                                              <p:pRg st="0" end="0"/>
                                            </p:txEl>
                                          </p:spTgt>
                                        </p:tgtEl>
                                        <p:attrNameLst>
                                          <p:attrName>style.visibility</p:attrName>
                                        </p:attrNameLst>
                                      </p:cBhvr>
                                      <p:to>
                                        <p:strVal val="visible"/>
                                      </p:to>
                                    </p:set>
                                    <p:animEffect transition="in" filter="fade">
                                      <p:cBhvr>
                                        <p:cTn id="48" dur="2000"/>
                                        <p:tgtEl>
                                          <p:spTgt spid="44040">
                                            <p:txEl>
                                              <p:pRg st="0" end="0"/>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4041"/>
                                        </p:tgtEl>
                                        <p:attrNameLst>
                                          <p:attrName>style.visibility</p:attrName>
                                        </p:attrNameLst>
                                      </p:cBhvr>
                                      <p:to>
                                        <p:strVal val="visible"/>
                                      </p:to>
                                    </p:set>
                                    <p:animEffect transition="in" filter="fade">
                                      <p:cBhvr>
                                        <p:cTn id="51" dur="2000"/>
                                        <p:tgtEl>
                                          <p:spTgt spid="440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4404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063" y="142875"/>
            <a:ext cx="8229600" cy="776288"/>
          </a:xfrm>
        </p:spPr>
        <p:txBody>
          <a:bodyPr>
            <a:normAutofit fontScale="90000"/>
          </a:bodyPr>
          <a:lstStyle/>
          <a:p>
            <a:pPr eaLnBrk="1" fontAlgn="auto" hangingPunct="1">
              <a:spcAft>
                <a:spcPts val="0"/>
              </a:spcAft>
              <a:defRPr/>
            </a:pPr>
            <a:r>
              <a:rPr lang="it-IT" dirty="0" smtClean="0"/>
              <a:t>EXTEND</a:t>
            </a:r>
            <a:endParaRPr lang="it-IT" dirty="0"/>
          </a:p>
        </p:txBody>
      </p:sp>
      <p:sp>
        <p:nvSpPr>
          <p:cNvPr id="3" name="Segnaposto contenuto 2"/>
          <p:cNvSpPr>
            <a:spLocks noGrp="1"/>
          </p:cNvSpPr>
          <p:nvPr>
            <p:ph idx="1"/>
          </p:nvPr>
        </p:nvSpPr>
        <p:spPr>
          <a:xfrm>
            <a:off x="457200" y="857250"/>
            <a:ext cx="8229600" cy="5467350"/>
          </a:xfrm>
        </p:spPr>
        <p:txBody>
          <a:bodyPr>
            <a:normAutofit/>
          </a:bodyPr>
          <a:lstStyle/>
          <a:p>
            <a:pPr marL="274320" indent="-274320" eaLnBrk="1" fontAlgn="auto" hangingPunct="1">
              <a:spcAft>
                <a:spcPts val="0"/>
              </a:spcAft>
              <a:buClr>
                <a:schemeClr val="accent3"/>
              </a:buClr>
              <a:buFont typeface="Wingdings 2"/>
              <a:buChar char=""/>
              <a:defRPr/>
            </a:pPr>
            <a:r>
              <a:rPr lang="it-IT" sz="2000" b="1" dirty="0" smtClean="0">
                <a:effectLst>
                  <a:outerShdw blurRad="38100" dist="38100" dir="2700000" algn="tl">
                    <a:srgbClr val="000000">
                      <a:alpha val="43137"/>
                    </a:srgbClr>
                  </a:outerShdw>
                </a:effectLst>
              </a:rPr>
              <a:t>Obiettivo</a:t>
            </a:r>
            <a:r>
              <a:rPr lang="it-IT" sz="2000" dirty="0" smtClean="0">
                <a:effectLst>
                  <a:outerShdw blurRad="38100" dist="38100" dir="2700000" algn="tl">
                    <a:srgbClr val="000000">
                      <a:alpha val="43137"/>
                    </a:srgbClr>
                  </a:outerShdw>
                </a:effectLst>
              </a:rPr>
              <a:t>: </a:t>
            </a:r>
            <a:r>
              <a:rPr lang="it-IT" sz="2000" dirty="0" smtClean="0"/>
              <a:t>aggiungere nuove informazioni alle tabelle esistenti</a:t>
            </a:r>
            <a:endParaRPr lang="it-IT" sz="2000" dirty="0"/>
          </a:p>
        </p:txBody>
      </p:sp>
      <p:sp>
        <p:nvSpPr>
          <p:cNvPr id="24" name="CasellaDiTesto 23"/>
          <p:cNvSpPr txBox="1"/>
          <p:nvPr/>
        </p:nvSpPr>
        <p:spPr>
          <a:xfrm>
            <a:off x="928688" y="2643188"/>
            <a:ext cx="1928812" cy="1754187"/>
          </a:xfrm>
          <a:prstGeom prst="rect">
            <a:avLst/>
          </a:prstGeom>
          <a:noFill/>
        </p:spPr>
        <p:txBody>
          <a:bodyPr>
            <a:spAutoFit/>
          </a:bodyPr>
          <a:lstStyle/>
          <a:p>
            <a:pPr algn="ctr" fontAlgn="auto">
              <a:spcBef>
                <a:spcPts val="0"/>
              </a:spcBef>
              <a:spcAft>
                <a:spcPts val="0"/>
              </a:spcAft>
              <a:defRPr/>
            </a:pPr>
            <a:r>
              <a:rPr lang="it-IT" dirty="0">
                <a:latin typeface="+mn-lt"/>
              </a:rPr>
              <a:t>Tabella esistente </a:t>
            </a:r>
            <a:r>
              <a:rPr lang="it-IT" b="1" i="1" dirty="0">
                <a:effectLst>
                  <a:outerShdw blurRad="38100" dist="38100" dir="2700000" algn="tl">
                    <a:srgbClr val="000000">
                      <a:alpha val="43137"/>
                    </a:srgbClr>
                  </a:outerShdw>
                </a:effectLst>
                <a:latin typeface="+mn-lt"/>
              </a:rPr>
              <a:t>T</a:t>
            </a:r>
            <a:endParaRPr lang="it-IT" dirty="0">
              <a:latin typeface="+mn-lt"/>
            </a:endParaRPr>
          </a:p>
          <a:p>
            <a:pPr algn="ctr" fontAlgn="auto">
              <a:spcBef>
                <a:spcPts val="0"/>
              </a:spcBef>
              <a:spcAft>
                <a:spcPts val="0"/>
              </a:spcAft>
              <a:defRPr/>
            </a:pPr>
            <a:r>
              <a:rPr lang="it-IT" dirty="0">
                <a:latin typeface="+mn-lt"/>
              </a:rPr>
              <a:t>+</a:t>
            </a:r>
          </a:p>
          <a:p>
            <a:pPr algn="ctr" fontAlgn="auto">
              <a:spcBef>
                <a:spcPts val="0"/>
              </a:spcBef>
              <a:spcAft>
                <a:spcPts val="0"/>
              </a:spcAft>
              <a:defRPr/>
            </a:pPr>
            <a:r>
              <a:rPr lang="it-IT" dirty="0">
                <a:latin typeface="+mn-lt"/>
              </a:rPr>
              <a:t>Indicazione della Colonna di join</a:t>
            </a:r>
          </a:p>
          <a:p>
            <a:pPr algn="ctr" fontAlgn="auto">
              <a:spcBef>
                <a:spcPts val="0"/>
              </a:spcBef>
              <a:spcAft>
                <a:spcPts val="0"/>
              </a:spcAft>
              <a:defRPr/>
            </a:pPr>
            <a:r>
              <a:rPr lang="it-IT" b="1" i="1" dirty="0">
                <a:effectLst>
                  <a:outerShdw blurRad="38100" dist="38100" dir="2700000" algn="tl">
                    <a:srgbClr val="000000">
                      <a:alpha val="43137"/>
                    </a:srgbClr>
                  </a:outerShdw>
                </a:effectLst>
                <a:latin typeface="+mn-lt"/>
              </a:rPr>
              <a:t>c</a:t>
            </a:r>
            <a:endParaRPr lang="it-IT" b="1" dirty="0">
              <a:latin typeface="+mn-lt"/>
            </a:endParaRPr>
          </a:p>
        </p:txBody>
      </p:sp>
      <p:sp>
        <p:nvSpPr>
          <p:cNvPr id="26" name="Freccia a destra 25"/>
          <p:cNvSpPr/>
          <p:nvPr/>
        </p:nvSpPr>
        <p:spPr>
          <a:xfrm>
            <a:off x="2712555" y="1834716"/>
            <a:ext cx="579474" cy="428628"/>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7" name="Rettangolo arrotondato 26"/>
          <p:cNvSpPr/>
          <p:nvPr/>
        </p:nvSpPr>
        <p:spPr>
          <a:xfrm>
            <a:off x="3643313" y="1500188"/>
            <a:ext cx="1714500" cy="1071562"/>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lang="it-IT" dirty="0"/>
              <a:t>Ricerca</a:t>
            </a:r>
          </a:p>
          <a:p>
            <a:pPr algn="ctr" fontAlgn="auto">
              <a:spcBef>
                <a:spcPts val="0"/>
              </a:spcBef>
              <a:spcAft>
                <a:spcPts val="0"/>
              </a:spcAft>
              <a:defRPr/>
            </a:pPr>
            <a:r>
              <a:rPr lang="it-IT" dirty="0"/>
              <a:t>+</a:t>
            </a:r>
          </a:p>
          <a:p>
            <a:pPr algn="ctr" fontAlgn="auto">
              <a:spcBef>
                <a:spcPts val="0"/>
              </a:spcBef>
              <a:spcAft>
                <a:spcPts val="0"/>
              </a:spcAft>
              <a:defRPr/>
            </a:pPr>
            <a:r>
              <a:rPr lang="it-IT" dirty="0"/>
              <a:t>Integrazione</a:t>
            </a:r>
          </a:p>
        </p:txBody>
      </p:sp>
      <p:sp>
        <p:nvSpPr>
          <p:cNvPr id="29" name="Freccia a destra 28"/>
          <p:cNvSpPr/>
          <p:nvPr/>
        </p:nvSpPr>
        <p:spPr>
          <a:xfrm rot="16200000">
            <a:off x="4250529" y="2750339"/>
            <a:ext cx="500066" cy="428628"/>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45067" name="Immagine 29" descr="topic.jpg"/>
          <p:cNvPicPr>
            <a:picLocks noChangeAspect="1"/>
          </p:cNvPicPr>
          <p:nvPr/>
        </p:nvPicPr>
        <p:blipFill>
          <a:blip r:embed="rId3" cstate="print"/>
          <a:srcRect/>
          <a:stretch>
            <a:fillRect/>
          </a:stretch>
        </p:blipFill>
        <p:spPr bwMode="auto">
          <a:xfrm>
            <a:off x="3786188" y="3286125"/>
            <a:ext cx="928687" cy="1104900"/>
          </a:xfrm>
          <a:prstGeom prst="rect">
            <a:avLst/>
          </a:prstGeom>
          <a:noFill/>
          <a:ln w="9525">
            <a:noFill/>
            <a:miter lim="800000"/>
            <a:headEnd/>
            <a:tailEnd/>
          </a:ln>
        </p:spPr>
      </p:pic>
      <p:sp>
        <p:nvSpPr>
          <p:cNvPr id="31" name="CasellaDiTesto 30"/>
          <p:cNvSpPr txBox="1"/>
          <p:nvPr/>
        </p:nvSpPr>
        <p:spPr>
          <a:xfrm>
            <a:off x="4643438" y="3429000"/>
            <a:ext cx="1143000" cy="923925"/>
          </a:xfrm>
          <a:prstGeom prst="rect">
            <a:avLst/>
          </a:prstGeom>
          <a:noFill/>
        </p:spPr>
        <p:txBody>
          <a:bodyPr>
            <a:spAutoFit/>
          </a:bodyPr>
          <a:lstStyle/>
          <a:p>
            <a:pPr algn="ctr" fontAlgn="auto">
              <a:spcBef>
                <a:spcPts val="0"/>
              </a:spcBef>
              <a:spcAft>
                <a:spcPts val="0"/>
              </a:spcAft>
              <a:defRPr/>
            </a:pPr>
            <a:r>
              <a:rPr lang="it-IT" dirty="0" err="1">
                <a:latin typeface="+mn-lt"/>
              </a:rPr>
              <a:t>Topic</a:t>
            </a:r>
            <a:r>
              <a:rPr lang="it-IT" dirty="0">
                <a:latin typeface="+mn-lt"/>
              </a:rPr>
              <a:t> keyword</a:t>
            </a:r>
          </a:p>
          <a:p>
            <a:pPr algn="ctr" fontAlgn="auto">
              <a:spcBef>
                <a:spcPts val="0"/>
              </a:spcBef>
              <a:spcAft>
                <a:spcPts val="0"/>
              </a:spcAft>
              <a:defRPr/>
            </a:pPr>
            <a:r>
              <a:rPr lang="it-IT" b="1" i="1" dirty="0">
                <a:effectLst>
                  <a:outerShdw blurRad="38100" dist="38100" dir="2700000" algn="tl">
                    <a:srgbClr val="000000">
                      <a:alpha val="43137"/>
                    </a:srgbClr>
                  </a:outerShdw>
                </a:effectLst>
                <a:latin typeface="+mn-lt"/>
              </a:rPr>
              <a:t>k</a:t>
            </a:r>
            <a:endParaRPr lang="it-IT" b="1" dirty="0">
              <a:latin typeface="+mn-lt"/>
            </a:endParaRPr>
          </a:p>
        </p:txBody>
      </p:sp>
      <p:sp>
        <p:nvSpPr>
          <p:cNvPr id="41" name="Freccia a destra 40"/>
          <p:cNvSpPr/>
          <p:nvPr/>
        </p:nvSpPr>
        <p:spPr>
          <a:xfrm>
            <a:off x="5607851" y="1893083"/>
            <a:ext cx="500066" cy="428628"/>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45072" name="CasellaDiTesto 49"/>
          <p:cNvSpPr txBox="1">
            <a:spLocks noChangeArrowheads="1"/>
          </p:cNvSpPr>
          <p:nvPr/>
        </p:nvSpPr>
        <p:spPr bwMode="auto">
          <a:xfrm>
            <a:off x="6143625" y="2857500"/>
            <a:ext cx="1928813" cy="1200150"/>
          </a:xfrm>
          <a:prstGeom prst="rect">
            <a:avLst/>
          </a:prstGeom>
          <a:noFill/>
          <a:ln w="9525">
            <a:noFill/>
            <a:miter lim="800000"/>
            <a:headEnd/>
            <a:tailEnd/>
          </a:ln>
        </p:spPr>
        <p:txBody>
          <a:bodyPr>
            <a:spAutoFit/>
          </a:bodyPr>
          <a:lstStyle/>
          <a:p>
            <a:pPr algn="ctr"/>
            <a:r>
              <a:rPr lang="it-IT">
                <a:latin typeface="Constantia" pitchFamily="18" charset="0"/>
              </a:rPr>
              <a:t>Tabella esistente + </a:t>
            </a:r>
          </a:p>
          <a:p>
            <a:pPr algn="ctr"/>
            <a:r>
              <a:rPr lang="it-IT">
                <a:latin typeface="Constantia" pitchFamily="18" charset="0"/>
              </a:rPr>
              <a:t>Colonne e righe aggiuntive </a:t>
            </a:r>
          </a:p>
        </p:txBody>
      </p:sp>
      <p:sp>
        <p:nvSpPr>
          <p:cNvPr id="51" name="CasellaDiTesto 50"/>
          <p:cNvSpPr txBox="1"/>
          <p:nvPr/>
        </p:nvSpPr>
        <p:spPr>
          <a:xfrm>
            <a:off x="428625" y="4500563"/>
            <a:ext cx="8143875" cy="2289175"/>
          </a:xfrm>
          <a:prstGeom prst="rect">
            <a:avLst/>
          </a:prstGeom>
          <a:noFill/>
        </p:spPr>
        <p:txBody>
          <a:bodyPr>
            <a:spAutoFit/>
          </a:bodyPr>
          <a:lstStyle/>
          <a:p>
            <a:pPr>
              <a:defRPr/>
            </a:pPr>
            <a:r>
              <a:rPr lang="it-IT" dirty="0">
                <a:solidFill>
                  <a:srgbClr val="FF0000"/>
                </a:solidFill>
                <a:latin typeface="Constantia" pitchFamily="18" charset="0"/>
              </a:rPr>
              <a:t>Problemi:</a:t>
            </a:r>
          </a:p>
          <a:p>
            <a:pPr>
              <a:buFont typeface="Arial" charset="0"/>
              <a:buChar char="•"/>
              <a:defRPr/>
            </a:pPr>
            <a:r>
              <a:rPr lang="it-IT" i="1" dirty="0">
                <a:effectLst>
                  <a:outerShdw blurRad="38100" dist="38100" dir="2700000" algn="tl">
                    <a:srgbClr val="C0C0C0"/>
                  </a:outerShdw>
                </a:effectLst>
                <a:latin typeface="Constantia" pitchFamily="18" charset="0"/>
              </a:rPr>
              <a:t> schema </a:t>
            </a:r>
            <a:r>
              <a:rPr lang="it-IT" i="1" dirty="0" err="1">
                <a:effectLst>
                  <a:outerShdw blurRad="38100" dist="38100" dir="2700000" algn="tl">
                    <a:srgbClr val="C0C0C0"/>
                  </a:outerShdw>
                </a:effectLst>
                <a:latin typeface="Constantia" pitchFamily="18" charset="0"/>
              </a:rPr>
              <a:t>matching</a:t>
            </a:r>
            <a:r>
              <a:rPr lang="it-IT" i="1" dirty="0">
                <a:effectLst>
                  <a:outerShdw blurRad="38100" dist="38100" dir="2700000" algn="tl">
                    <a:srgbClr val="C0C0C0"/>
                  </a:outerShdw>
                </a:effectLst>
                <a:latin typeface="Constantia" pitchFamily="18" charset="0"/>
              </a:rPr>
              <a:t> 	</a:t>
            </a:r>
          </a:p>
          <a:p>
            <a:pPr>
              <a:defRPr/>
            </a:pPr>
            <a:r>
              <a:rPr lang="it-IT" i="1" dirty="0">
                <a:effectLst>
                  <a:outerShdw blurRad="38100" dist="38100" dir="2700000" algn="tl">
                    <a:srgbClr val="C0C0C0"/>
                  </a:outerShdw>
                </a:effectLst>
                <a:latin typeface="Constantia" pitchFamily="18" charset="0"/>
              </a:rPr>
              <a:t>	</a:t>
            </a:r>
            <a:r>
              <a:rPr lang="it-IT" dirty="0">
                <a:latin typeface="Constantia" pitchFamily="18" charset="0"/>
              </a:rPr>
              <a:t>I dati aggiunti dall’EXTEND si riferiscono all’argomento </a:t>
            </a:r>
            <a:r>
              <a:rPr lang="it-IT" b="1" i="1" dirty="0">
                <a:effectLst>
                  <a:outerShdw blurRad="38100" dist="38100" dir="2700000" algn="tl">
                    <a:srgbClr val="C0C0C0"/>
                  </a:outerShdw>
                </a:effectLst>
                <a:latin typeface="Constantia" pitchFamily="18" charset="0"/>
              </a:rPr>
              <a:t>k</a:t>
            </a:r>
            <a:r>
              <a:rPr lang="it-IT" dirty="0">
                <a:latin typeface="Constantia" pitchFamily="18" charset="0"/>
              </a:rPr>
              <a:t> richiesto 	anche se sono espressi con una terminologia differente  rispetto  alla 	keyword?</a:t>
            </a:r>
          </a:p>
          <a:p>
            <a:pPr>
              <a:buFont typeface="Arial" charset="0"/>
              <a:buChar char="•"/>
              <a:defRPr/>
            </a:pPr>
            <a:r>
              <a:rPr lang="it-IT" i="1" dirty="0">
                <a:effectLst>
                  <a:outerShdw blurRad="38100" dist="38100" dir="2700000" algn="tl">
                    <a:srgbClr val="C0C0C0"/>
                  </a:outerShdw>
                </a:effectLst>
                <a:latin typeface="Constantia" pitchFamily="18" charset="0"/>
              </a:rPr>
              <a:t> </a:t>
            </a:r>
            <a:r>
              <a:rPr lang="it-IT" i="1" dirty="0" err="1">
                <a:effectLst>
                  <a:outerShdw blurRad="38100" dist="38100" dir="2700000" algn="tl">
                    <a:srgbClr val="C0C0C0"/>
                  </a:outerShdw>
                </a:effectLst>
                <a:latin typeface="Constantia" pitchFamily="18" charset="0"/>
              </a:rPr>
              <a:t>reference</a:t>
            </a:r>
            <a:r>
              <a:rPr lang="it-IT" i="1" dirty="0">
                <a:effectLst>
                  <a:outerShdw blurRad="38100" dist="38100" dir="2700000" algn="tl">
                    <a:srgbClr val="C0C0C0"/>
                  </a:outerShdw>
                </a:effectLst>
                <a:latin typeface="Constantia" pitchFamily="18" charset="0"/>
              </a:rPr>
              <a:t> </a:t>
            </a:r>
            <a:r>
              <a:rPr lang="it-IT" i="1" dirty="0" err="1">
                <a:effectLst>
                  <a:outerShdw blurRad="38100" dist="38100" dir="2700000" algn="tl">
                    <a:srgbClr val="C0C0C0"/>
                  </a:outerShdw>
                </a:effectLst>
                <a:latin typeface="Constantia" pitchFamily="18" charset="0"/>
              </a:rPr>
              <a:t>reconciliation</a:t>
            </a:r>
            <a:r>
              <a:rPr lang="it-IT" i="1" dirty="0">
                <a:effectLst>
                  <a:outerShdw blurRad="38100" dist="38100" dir="2700000" algn="tl">
                    <a:srgbClr val="C0C0C0"/>
                  </a:outerShdw>
                </a:effectLst>
                <a:latin typeface="Constantia" pitchFamily="18" charset="0"/>
              </a:rPr>
              <a:t>  	</a:t>
            </a:r>
          </a:p>
          <a:p>
            <a:pPr lvl="1">
              <a:defRPr/>
            </a:pPr>
            <a:r>
              <a:rPr lang="it-IT" i="1" dirty="0">
                <a:effectLst>
                  <a:outerShdw blurRad="38100" dist="38100" dir="2700000" algn="tl">
                    <a:srgbClr val="C0C0C0"/>
                  </a:outerShdw>
                </a:effectLst>
                <a:latin typeface="Constantia" pitchFamily="18" charset="0"/>
              </a:rPr>
              <a:t>	</a:t>
            </a:r>
            <a:r>
              <a:rPr lang="it-IT" dirty="0">
                <a:latin typeface="Constantia" pitchFamily="18" charset="0"/>
              </a:rPr>
              <a:t>I dati di cui è stato trovato un match rappresentano lo stesso oggetto  	del mondo reale?</a:t>
            </a:r>
            <a:endParaRPr lang="it-IT" i="1" dirty="0">
              <a:effectLst>
                <a:outerShdw blurRad="38100" dist="38100" dir="2700000" algn="tl">
                  <a:srgbClr val="C0C0C0"/>
                </a:outerShdw>
              </a:effectLst>
              <a:latin typeface="Constantia" pitchFamily="18" charset="0"/>
            </a:endParaRPr>
          </a:p>
        </p:txBody>
      </p:sp>
      <p:sp>
        <p:nvSpPr>
          <p:cNvPr id="35" name="Document"/>
          <p:cNvSpPr>
            <a:spLocks noEditPoints="1" noChangeArrowheads="1"/>
          </p:cNvSpPr>
          <p:nvPr/>
        </p:nvSpPr>
        <p:spPr bwMode="auto">
          <a:xfrm>
            <a:off x="1420790" y="1428736"/>
            <a:ext cx="865187" cy="1008063"/>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ln>
            <a:headEnd/>
            <a:tailEnd/>
          </a:ln>
        </p:spPr>
        <p:style>
          <a:lnRef idx="1">
            <a:schemeClr val="accent2"/>
          </a:lnRef>
          <a:fillRef idx="3">
            <a:schemeClr val="accent2"/>
          </a:fillRef>
          <a:effectRef idx="2">
            <a:schemeClr val="accent2"/>
          </a:effectRef>
          <a:fontRef idx="minor">
            <a:schemeClr val="lt1"/>
          </a:fontRef>
        </p:style>
        <p:txBody>
          <a:bodyPr/>
          <a:lstStyle/>
          <a:p>
            <a:pPr algn="ctr"/>
            <a:endParaRPr lang="it-IT"/>
          </a:p>
        </p:txBody>
      </p:sp>
      <p:sp>
        <p:nvSpPr>
          <p:cNvPr id="36" name="Rectangle 63"/>
          <p:cNvSpPr>
            <a:spLocks noChangeArrowheads="1"/>
          </p:cNvSpPr>
          <p:nvPr/>
        </p:nvSpPr>
        <p:spPr bwMode="auto">
          <a:xfrm>
            <a:off x="1493815" y="1571611"/>
            <a:ext cx="719137" cy="576263"/>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endParaRPr lang="it-IT"/>
          </a:p>
        </p:txBody>
      </p:sp>
      <p:sp>
        <p:nvSpPr>
          <p:cNvPr id="37" name="Rectangle 64"/>
          <p:cNvSpPr>
            <a:spLocks noChangeArrowheads="1"/>
          </p:cNvSpPr>
          <p:nvPr/>
        </p:nvSpPr>
        <p:spPr bwMode="auto">
          <a:xfrm>
            <a:off x="1493815" y="1716074"/>
            <a:ext cx="719137" cy="4318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endParaRPr lang="it-IT"/>
          </a:p>
        </p:txBody>
      </p:sp>
      <p:sp>
        <p:nvSpPr>
          <p:cNvPr id="38" name="Line 65"/>
          <p:cNvSpPr>
            <a:spLocks noChangeShapeType="1"/>
          </p:cNvSpPr>
          <p:nvPr/>
        </p:nvSpPr>
        <p:spPr bwMode="auto">
          <a:xfrm>
            <a:off x="1636690" y="1571611"/>
            <a:ext cx="0" cy="576263"/>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pPr algn="ctr"/>
            <a:endParaRPr lang="it-IT"/>
          </a:p>
        </p:txBody>
      </p:sp>
      <p:sp>
        <p:nvSpPr>
          <p:cNvPr id="39" name="Line 66"/>
          <p:cNvSpPr>
            <a:spLocks noChangeShapeType="1"/>
          </p:cNvSpPr>
          <p:nvPr/>
        </p:nvSpPr>
        <p:spPr bwMode="auto">
          <a:xfrm>
            <a:off x="1781152" y="1571611"/>
            <a:ext cx="0" cy="576263"/>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pPr algn="ctr"/>
            <a:endParaRPr lang="it-IT"/>
          </a:p>
        </p:txBody>
      </p:sp>
      <p:sp>
        <p:nvSpPr>
          <p:cNvPr id="40" name="Line 67"/>
          <p:cNvSpPr>
            <a:spLocks noChangeShapeType="1"/>
          </p:cNvSpPr>
          <p:nvPr/>
        </p:nvSpPr>
        <p:spPr bwMode="auto">
          <a:xfrm>
            <a:off x="1925615" y="1571611"/>
            <a:ext cx="0" cy="576263"/>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pPr algn="ctr"/>
            <a:endParaRPr lang="it-IT"/>
          </a:p>
        </p:txBody>
      </p:sp>
      <p:sp>
        <p:nvSpPr>
          <p:cNvPr id="42" name="Line 68"/>
          <p:cNvSpPr>
            <a:spLocks noChangeShapeType="1"/>
          </p:cNvSpPr>
          <p:nvPr/>
        </p:nvSpPr>
        <p:spPr bwMode="auto">
          <a:xfrm>
            <a:off x="2070077" y="1571611"/>
            <a:ext cx="0" cy="576263"/>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pPr algn="ctr"/>
            <a:endParaRPr lang="it-IT"/>
          </a:p>
        </p:txBody>
      </p:sp>
      <p:sp>
        <p:nvSpPr>
          <p:cNvPr id="43" name="Rectangle 64"/>
          <p:cNvSpPr>
            <a:spLocks noChangeArrowheads="1"/>
          </p:cNvSpPr>
          <p:nvPr/>
        </p:nvSpPr>
        <p:spPr bwMode="auto">
          <a:xfrm>
            <a:off x="1492228" y="1714488"/>
            <a:ext cx="142876" cy="431800"/>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endParaRPr lang="it-IT"/>
          </a:p>
        </p:txBody>
      </p:sp>
      <p:sp>
        <p:nvSpPr>
          <p:cNvPr id="44" name="Rectangle 64"/>
          <p:cNvSpPr>
            <a:spLocks noChangeArrowheads="1"/>
          </p:cNvSpPr>
          <p:nvPr/>
        </p:nvSpPr>
        <p:spPr bwMode="auto">
          <a:xfrm>
            <a:off x="1492228" y="1571612"/>
            <a:ext cx="142876" cy="142876"/>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endParaRPr lang="it-IT"/>
          </a:p>
        </p:txBody>
      </p:sp>
      <p:sp>
        <p:nvSpPr>
          <p:cNvPr id="45" name="Document"/>
          <p:cNvSpPr>
            <a:spLocks noEditPoints="1" noChangeArrowheads="1"/>
          </p:cNvSpPr>
          <p:nvPr/>
        </p:nvSpPr>
        <p:spPr bwMode="auto">
          <a:xfrm>
            <a:off x="6429388" y="1571612"/>
            <a:ext cx="1285884" cy="1000133"/>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ln>
            <a:headEnd/>
            <a:tailEnd/>
          </a:ln>
        </p:spPr>
        <p:style>
          <a:lnRef idx="1">
            <a:schemeClr val="accent2"/>
          </a:lnRef>
          <a:fillRef idx="3">
            <a:schemeClr val="accent2"/>
          </a:fillRef>
          <a:effectRef idx="2">
            <a:schemeClr val="accent2"/>
          </a:effectRef>
          <a:fontRef idx="minor">
            <a:schemeClr val="lt1"/>
          </a:fontRef>
        </p:style>
        <p:txBody>
          <a:bodyPr/>
          <a:lstStyle/>
          <a:p>
            <a:pPr algn="ctr"/>
            <a:endParaRPr lang="it-IT"/>
          </a:p>
        </p:txBody>
      </p:sp>
      <p:sp>
        <p:nvSpPr>
          <p:cNvPr id="46" name="Rectangle 63"/>
          <p:cNvSpPr>
            <a:spLocks noChangeArrowheads="1"/>
          </p:cNvSpPr>
          <p:nvPr/>
        </p:nvSpPr>
        <p:spPr bwMode="auto">
          <a:xfrm>
            <a:off x="6502413" y="1714487"/>
            <a:ext cx="719137" cy="576263"/>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endParaRPr lang="it-IT"/>
          </a:p>
        </p:txBody>
      </p:sp>
      <p:sp>
        <p:nvSpPr>
          <p:cNvPr id="47" name="Rectangle 64"/>
          <p:cNvSpPr>
            <a:spLocks noChangeArrowheads="1"/>
          </p:cNvSpPr>
          <p:nvPr/>
        </p:nvSpPr>
        <p:spPr bwMode="auto">
          <a:xfrm>
            <a:off x="6502413" y="1858950"/>
            <a:ext cx="1141421" cy="4318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endParaRPr lang="it-IT"/>
          </a:p>
        </p:txBody>
      </p:sp>
      <p:sp>
        <p:nvSpPr>
          <p:cNvPr id="48" name="Line 65"/>
          <p:cNvSpPr>
            <a:spLocks noChangeShapeType="1"/>
          </p:cNvSpPr>
          <p:nvPr/>
        </p:nvSpPr>
        <p:spPr bwMode="auto">
          <a:xfrm>
            <a:off x="6645288" y="1714487"/>
            <a:ext cx="0" cy="576263"/>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pPr algn="ctr"/>
            <a:endParaRPr lang="it-IT"/>
          </a:p>
        </p:txBody>
      </p:sp>
      <p:sp>
        <p:nvSpPr>
          <p:cNvPr id="49" name="Line 66"/>
          <p:cNvSpPr>
            <a:spLocks noChangeShapeType="1"/>
          </p:cNvSpPr>
          <p:nvPr/>
        </p:nvSpPr>
        <p:spPr bwMode="auto">
          <a:xfrm>
            <a:off x="6789750" y="1714487"/>
            <a:ext cx="0" cy="576263"/>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pPr algn="ctr"/>
            <a:endParaRPr lang="it-IT"/>
          </a:p>
        </p:txBody>
      </p:sp>
      <p:sp>
        <p:nvSpPr>
          <p:cNvPr id="50" name="Line 67"/>
          <p:cNvSpPr>
            <a:spLocks noChangeShapeType="1"/>
          </p:cNvSpPr>
          <p:nvPr/>
        </p:nvSpPr>
        <p:spPr bwMode="auto">
          <a:xfrm>
            <a:off x="6934213" y="1714487"/>
            <a:ext cx="0" cy="576263"/>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pPr algn="ctr"/>
            <a:endParaRPr lang="it-IT"/>
          </a:p>
        </p:txBody>
      </p:sp>
      <p:sp>
        <p:nvSpPr>
          <p:cNvPr id="61" name="Line 68"/>
          <p:cNvSpPr>
            <a:spLocks noChangeShapeType="1"/>
          </p:cNvSpPr>
          <p:nvPr/>
        </p:nvSpPr>
        <p:spPr bwMode="auto">
          <a:xfrm>
            <a:off x="7078675" y="1714487"/>
            <a:ext cx="0" cy="576263"/>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pPr algn="ctr"/>
            <a:endParaRPr lang="it-IT"/>
          </a:p>
        </p:txBody>
      </p:sp>
      <p:sp>
        <p:nvSpPr>
          <p:cNvPr id="62" name="Rectangle 64"/>
          <p:cNvSpPr>
            <a:spLocks noChangeArrowheads="1"/>
          </p:cNvSpPr>
          <p:nvPr/>
        </p:nvSpPr>
        <p:spPr bwMode="auto">
          <a:xfrm>
            <a:off x="7215206" y="1857364"/>
            <a:ext cx="142876" cy="43180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algn="ctr"/>
            <a:endParaRPr lang="it-IT"/>
          </a:p>
        </p:txBody>
      </p:sp>
      <p:sp>
        <p:nvSpPr>
          <p:cNvPr id="63" name="Rectangle 64"/>
          <p:cNvSpPr>
            <a:spLocks noChangeArrowheads="1"/>
          </p:cNvSpPr>
          <p:nvPr/>
        </p:nvSpPr>
        <p:spPr bwMode="auto">
          <a:xfrm>
            <a:off x="7215206" y="1714488"/>
            <a:ext cx="142876" cy="142876"/>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algn="ctr"/>
            <a:endParaRPr lang="it-IT"/>
          </a:p>
        </p:txBody>
      </p:sp>
      <p:sp>
        <p:nvSpPr>
          <p:cNvPr id="64" name="Rectangle 64"/>
          <p:cNvSpPr>
            <a:spLocks noChangeArrowheads="1"/>
          </p:cNvSpPr>
          <p:nvPr/>
        </p:nvSpPr>
        <p:spPr bwMode="auto">
          <a:xfrm>
            <a:off x="7358082" y="1857364"/>
            <a:ext cx="142876" cy="43180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algn="ctr"/>
            <a:endParaRPr lang="it-IT"/>
          </a:p>
        </p:txBody>
      </p:sp>
      <p:sp>
        <p:nvSpPr>
          <p:cNvPr id="65" name="Rectangle 64"/>
          <p:cNvSpPr>
            <a:spLocks noChangeArrowheads="1"/>
          </p:cNvSpPr>
          <p:nvPr/>
        </p:nvSpPr>
        <p:spPr bwMode="auto">
          <a:xfrm>
            <a:off x="7358082" y="1714488"/>
            <a:ext cx="142876" cy="142876"/>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algn="ctr"/>
            <a:endParaRPr lang="it-IT"/>
          </a:p>
        </p:txBody>
      </p:sp>
      <p:sp>
        <p:nvSpPr>
          <p:cNvPr id="66" name="Rectangle 64"/>
          <p:cNvSpPr>
            <a:spLocks noChangeArrowheads="1"/>
          </p:cNvSpPr>
          <p:nvPr/>
        </p:nvSpPr>
        <p:spPr bwMode="auto">
          <a:xfrm>
            <a:off x="7500958" y="1857364"/>
            <a:ext cx="142876" cy="43180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algn="ctr"/>
            <a:endParaRPr lang="it-IT"/>
          </a:p>
        </p:txBody>
      </p:sp>
      <p:sp>
        <p:nvSpPr>
          <p:cNvPr id="67" name="Rectangle 64"/>
          <p:cNvSpPr>
            <a:spLocks noChangeArrowheads="1"/>
          </p:cNvSpPr>
          <p:nvPr/>
        </p:nvSpPr>
        <p:spPr bwMode="auto">
          <a:xfrm>
            <a:off x="7500958" y="1714488"/>
            <a:ext cx="142876" cy="142876"/>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
                                            <p:txEl>
                                              <p:pRg st="0" end="0"/>
                                            </p:txEl>
                                          </p:spTgt>
                                        </p:tgtEl>
                                        <p:attrNameLst>
                                          <p:attrName>style.visibility</p:attrName>
                                        </p:attrNameLst>
                                      </p:cBhvr>
                                      <p:to>
                                        <p:strVal val="visible"/>
                                      </p:to>
                                    </p:set>
                                    <p:animEffect transition="in" filter="fade">
                                      <p:cBhvr>
                                        <p:cTn id="7" dur="1000"/>
                                        <p:tgtEl>
                                          <p:spTgt spid="51">
                                            <p:txEl>
                                              <p:pRg st="0" end="0"/>
                                            </p:txEl>
                                          </p:spTgt>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51">
                                            <p:txEl>
                                              <p:pRg st="1" end="1"/>
                                            </p:txEl>
                                          </p:spTgt>
                                        </p:tgtEl>
                                        <p:attrNameLst>
                                          <p:attrName>style.visibility</p:attrName>
                                        </p:attrNameLst>
                                      </p:cBhvr>
                                      <p:to>
                                        <p:strVal val="visible"/>
                                      </p:to>
                                    </p:set>
                                    <p:anim calcmode="lin" valueType="num">
                                      <p:cBhvr additive="base">
                                        <p:cTn id="11" dur="1000" fill="hold"/>
                                        <p:tgtEl>
                                          <p:spTgt spid="51">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5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1">
                                            <p:txEl>
                                              <p:pRg st="2" end="2"/>
                                            </p:txEl>
                                          </p:spTgt>
                                        </p:tgtEl>
                                        <p:attrNameLst>
                                          <p:attrName>style.visibility</p:attrName>
                                        </p:attrNameLst>
                                      </p:cBhvr>
                                      <p:to>
                                        <p:strVal val="visible"/>
                                      </p:to>
                                    </p:set>
                                    <p:anim calcmode="lin" valueType="num">
                                      <p:cBhvr additive="base">
                                        <p:cTn id="15"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51">
                                            <p:txEl>
                                              <p:pRg st="2" end="2"/>
                                            </p:txEl>
                                          </p:spTgt>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51">
                                            <p:txEl>
                                              <p:pRg st="3" end="3"/>
                                            </p:txEl>
                                          </p:spTgt>
                                        </p:tgtEl>
                                        <p:attrNameLst>
                                          <p:attrName>style.visibility</p:attrName>
                                        </p:attrNameLst>
                                      </p:cBhvr>
                                      <p:to>
                                        <p:strVal val="visible"/>
                                      </p:to>
                                    </p:set>
                                    <p:anim calcmode="lin" valueType="num">
                                      <p:cBhvr additive="base">
                                        <p:cTn id="20" dur="1000" fill="hold"/>
                                        <p:tgtEl>
                                          <p:spTgt spid="51">
                                            <p:txEl>
                                              <p:pRg st="3" end="3"/>
                                            </p:txEl>
                                          </p:spTgt>
                                        </p:tgtEl>
                                        <p:attrNameLst>
                                          <p:attrName>ppt_x</p:attrName>
                                        </p:attrNameLst>
                                      </p:cBhvr>
                                      <p:tavLst>
                                        <p:tav tm="0">
                                          <p:val>
                                            <p:strVal val="#ppt_x"/>
                                          </p:val>
                                        </p:tav>
                                        <p:tav tm="100000">
                                          <p:val>
                                            <p:strVal val="#ppt_x"/>
                                          </p:val>
                                        </p:tav>
                                      </p:tavLst>
                                    </p:anim>
                                    <p:anim calcmode="lin" valueType="num">
                                      <p:cBhvr additive="base">
                                        <p:cTn id="21" dur="1000" fill="hold"/>
                                        <p:tgtEl>
                                          <p:spTgt spid="51">
                                            <p:txEl>
                                              <p:pRg st="3" end="3"/>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51">
                                            <p:txEl>
                                              <p:pRg st="4" end="4"/>
                                            </p:txEl>
                                          </p:spTgt>
                                        </p:tgtEl>
                                        <p:attrNameLst>
                                          <p:attrName>style.visibility</p:attrName>
                                        </p:attrNameLst>
                                      </p:cBhvr>
                                      <p:to>
                                        <p:strVal val="visible"/>
                                      </p:to>
                                    </p:set>
                                    <p:anim calcmode="lin" valueType="num">
                                      <p:cBhvr additive="base">
                                        <p:cTn id="24"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additive="base">
                                        <p:cTn id="25" dur="1000" fill="hold"/>
                                        <p:tgtEl>
                                          <p:spTgt spid="5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Ovale 50"/>
          <p:cNvSpPr/>
          <p:nvPr/>
        </p:nvSpPr>
        <p:spPr>
          <a:xfrm>
            <a:off x="4143372" y="928670"/>
            <a:ext cx="3357554" cy="2500330"/>
          </a:xfrm>
          <a:prstGeom prst="ellipse">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itolo 1"/>
          <p:cNvSpPr>
            <a:spLocks noGrp="1"/>
          </p:cNvSpPr>
          <p:nvPr>
            <p:ph type="title"/>
          </p:nvPr>
        </p:nvSpPr>
        <p:spPr>
          <a:xfrm>
            <a:off x="500034" y="142852"/>
            <a:ext cx="8229600" cy="775542"/>
          </a:xfrm>
        </p:spPr>
        <p:txBody>
          <a:bodyPr>
            <a:normAutofit fontScale="90000"/>
          </a:bodyPr>
          <a:lstStyle/>
          <a:p>
            <a:r>
              <a:rPr lang="it-IT" dirty="0" smtClean="0"/>
              <a:t>EXTEND - </a:t>
            </a:r>
            <a:r>
              <a:rPr lang="it-IT" i="1" dirty="0" err="1" smtClean="0">
                <a:effectLst>
                  <a:outerShdw blurRad="38100" dist="38100" dir="2700000" algn="tl">
                    <a:srgbClr val="000000">
                      <a:alpha val="43137"/>
                    </a:srgbClr>
                  </a:outerShdw>
                </a:effectLst>
              </a:rPr>
              <a:t>JoinTest</a:t>
            </a:r>
            <a:endParaRPr lang="it-IT" i="1" dirty="0">
              <a:effectLst>
                <a:outerShdw blurRad="38100" dist="38100" dir="2700000" algn="tl">
                  <a:srgbClr val="000000">
                    <a:alpha val="43137"/>
                  </a:srgbClr>
                </a:outerShdw>
              </a:effectLst>
            </a:endParaRPr>
          </a:p>
        </p:txBody>
      </p:sp>
      <p:sp>
        <p:nvSpPr>
          <p:cNvPr id="78" name="Document"/>
          <p:cNvSpPr>
            <a:spLocks noEditPoints="1" noChangeArrowheads="1"/>
          </p:cNvSpPr>
          <p:nvPr/>
        </p:nvSpPr>
        <p:spPr bwMode="auto">
          <a:xfrm>
            <a:off x="4643438" y="1428736"/>
            <a:ext cx="865187" cy="1008063"/>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79" name="Rectangle 63"/>
          <p:cNvSpPr>
            <a:spLocks noChangeArrowheads="1"/>
          </p:cNvSpPr>
          <p:nvPr/>
        </p:nvSpPr>
        <p:spPr bwMode="auto">
          <a:xfrm>
            <a:off x="4716463" y="1571611"/>
            <a:ext cx="719137" cy="57626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it-IT"/>
          </a:p>
        </p:txBody>
      </p:sp>
      <p:sp>
        <p:nvSpPr>
          <p:cNvPr id="80" name="Rectangle 64"/>
          <p:cNvSpPr>
            <a:spLocks noChangeArrowheads="1"/>
          </p:cNvSpPr>
          <p:nvPr/>
        </p:nvSpPr>
        <p:spPr bwMode="auto">
          <a:xfrm>
            <a:off x="4716463" y="1716074"/>
            <a:ext cx="719137" cy="431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it-IT"/>
          </a:p>
        </p:txBody>
      </p:sp>
      <p:sp>
        <p:nvSpPr>
          <p:cNvPr id="81" name="Line 65"/>
          <p:cNvSpPr>
            <a:spLocks noChangeShapeType="1"/>
          </p:cNvSpPr>
          <p:nvPr/>
        </p:nvSpPr>
        <p:spPr bwMode="auto">
          <a:xfrm>
            <a:off x="4859338" y="1571611"/>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82" name="Line 66"/>
          <p:cNvSpPr>
            <a:spLocks noChangeShapeType="1"/>
          </p:cNvSpPr>
          <p:nvPr/>
        </p:nvSpPr>
        <p:spPr bwMode="auto">
          <a:xfrm>
            <a:off x="5003800" y="1571611"/>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83" name="Line 67"/>
          <p:cNvSpPr>
            <a:spLocks noChangeShapeType="1"/>
          </p:cNvSpPr>
          <p:nvPr/>
        </p:nvSpPr>
        <p:spPr bwMode="auto">
          <a:xfrm>
            <a:off x="5148263" y="1571611"/>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84" name="Line 68"/>
          <p:cNvSpPr>
            <a:spLocks noChangeShapeType="1"/>
          </p:cNvSpPr>
          <p:nvPr/>
        </p:nvSpPr>
        <p:spPr bwMode="auto">
          <a:xfrm>
            <a:off x="5292725" y="1571611"/>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86" name="CasellaDiTesto 85"/>
          <p:cNvSpPr txBox="1"/>
          <p:nvPr/>
        </p:nvSpPr>
        <p:spPr>
          <a:xfrm>
            <a:off x="4929190" y="2143116"/>
            <a:ext cx="500066" cy="307777"/>
          </a:xfrm>
          <a:prstGeom prst="rect">
            <a:avLst/>
          </a:prstGeom>
          <a:noFill/>
        </p:spPr>
        <p:txBody>
          <a:bodyPr wrap="square" rtlCol="0">
            <a:spAutoFit/>
          </a:bodyPr>
          <a:lstStyle/>
          <a:p>
            <a:r>
              <a:rPr lang="it-IT" sz="1400" i="1" dirty="0" err="1" smtClean="0">
                <a:effectLst>
                  <a:outerShdw blurRad="38100" dist="38100" dir="2700000" algn="tl">
                    <a:srgbClr val="000000">
                      <a:alpha val="43137"/>
                    </a:srgbClr>
                  </a:outerShdw>
                </a:effectLst>
              </a:rPr>
              <a:t>Tx</a:t>
            </a:r>
            <a:endParaRPr lang="it-IT" sz="1400" i="1" dirty="0">
              <a:effectLst>
                <a:outerShdw blurRad="38100" dist="38100" dir="2700000" algn="tl">
                  <a:srgbClr val="000000">
                    <a:alpha val="43137"/>
                  </a:srgbClr>
                </a:outerShdw>
              </a:effectLst>
            </a:endParaRPr>
          </a:p>
        </p:txBody>
      </p:sp>
      <p:sp>
        <p:nvSpPr>
          <p:cNvPr id="87" name="Document"/>
          <p:cNvSpPr>
            <a:spLocks noEditPoints="1" noChangeArrowheads="1"/>
          </p:cNvSpPr>
          <p:nvPr/>
        </p:nvSpPr>
        <p:spPr bwMode="auto">
          <a:xfrm>
            <a:off x="5357818" y="1214422"/>
            <a:ext cx="865187" cy="1008063"/>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88" name="Rectangle 63"/>
          <p:cNvSpPr>
            <a:spLocks noChangeArrowheads="1"/>
          </p:cNvSpPr>
          <p:nvPr/>
        </p:nvSpPr>
        <p:spPr bwMode="auto">
          <a:xfrm>
            <a:off x="5430843" y="1357297"/>
            <a:ext cx="719137" cy="57626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it-IT"/>
          </a:p>
        </p:txBody>
      </p:sp>
      <p:sp>
        <p:nvSpPr>
          <p:cNvPr id="89" name="Rectangle 64"/>
          <p:cNvSpPr>
            <a:spLocks noChangeArrowheads="1"/>
          </p:cNvSpPr>
          <p:nvPr/>
        </p:nvSpPr>
        <p:spPr bwMode="auto">
          <a:xfrm>
            <a:off x="5430843" y="1501760"/>
            <a:ext cx="719137" cy="431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it-IT"/>
          </a:p>
        </p:txBody>
      </p:sp>
      <p:sp>
        <p:nvSpPr>
          <p:cNvPr id="90" name="Line 65"/>
          <p:cNvSpPr>
            <a:spLocks noChangeShapeType="1"/>
          </p:cNvSpPr>
          <p:nvPr/>
        </p:nvSpPr>
        <p:spPr bwMode="auto">
          <a:xfrm>
            <a:off x="5573718" y="1357297"/>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91" name="Line 66"/>
          <p:cNvSpPr>
            <a:spLocks noChangeShapeType="1"/>
          </p:cNvSpPr>
          <p:nvPr/>
        </p:nvSpPr>
        <p:spPr bwMode="auto">
          <a:xfrm>
            <a:off x="5718180" y="1357297"/>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92" name="Line 67"/>
          <p:cNvSpPr>
            <a:spLocks noChangeShapeType="1"/>
          </p:cNvSpPr>
          <p:nvPr/>
        </p:nvSpPr>
        <p:spPr bwMode="auto">
          <a:xfrm>
            <a:off x="5862643" y="1357297"/>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93" name="Line 68"/>
          <p:cNvSpPr>
            <a:spLocks noChangeShapeType="1"/>
          </p:cNvSpPr>
          <p:nvPr/>
        </p:nvSpPr>
        <p:spPr bwMode="auto">
          <a:xfrm>
            <a:off x="6007105" y="1357297"/>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94" name="CasellaDiTesto 93"/>
          <p:cNvSpPr txBox="1"/>
          <p:nvPr/>
        </p:nvSpPr>
        <p:spPr>
          <a:xfrm>
            <a:off x="5643570" y="1928802"/>
            <a:ext cx="500066" cy="307777"/>
          </a:xfrm>
          <a:prstGeom prst="rect">
            <a:avLst/>
          </a:prstGeom>
          <a:noFill/>
        </p:spPr>
        <p:txBody>
          <a:bodyPr wrap="square" rtlCol="0">
            <a:spAutoFit/>
          </a:bodyPr>
          <a:lstStyle/>
          <a:p>
            <a:r>
              <a:rPr lang="it-IT" sz="1400" i="1" dirty="0" err="1" smtClean="0">
                <a:effectLst>
                  <a:outerShdw blurRad="38100" dist="38100" dir="2700000" algn="tl">
                    <a:srgbClr val="000000">
                      <a:alpha val="43137"/>
                    </a:srgbClr>
                  </a:outerShdw>
                </a:effectLst>
              </a:rPr>
              <a:t>Ty</a:t>
            </a:r>
            <a:endParaRPr lang="it-IT" sz="1400" i="1" dirty="0">
              <a:effectLst>
                <a:outerShdw blurRad="38100" dist="38100" dir="2700000" algn="tl">
                  <a:srgbClr val="000000">
                    <a:alpha val="43137"/>
                  </a:srgbClr>
                </a:outerShdw>
              </a:effectLst>
            </a:endParaRPr>
          </a:p>
        </p:txBody>
      </p:sp>
      <p:sp>
        <p:nvSpPr>
          <p:cNvPr id="95" name="Document"/>
          <p:cNvSpPr>
            <a:spLocks noEditPoints="1" noChangeArrowheads="1"/>
          </p:cNvSpPr>
          <p:nvPr/>
        </p:nvSpPr>
        <p:spPr bwMode="auto">
          <a:xfrm>
            <a:off x="6072198" y="1643050"/>
            <a:ext cx="865187" cy="1008063"/>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96" name="Rectangle 63"/>
          <p:cNvSpPr>
            <a:spLocks noChangeArrowheads="1"/>
          </p:cNvSpPr>
          <p:nvPr/>
        </p:nvSpPr>
        <p:spPr bwMode="auto">
          <a:xfrm>
            <a:off x="6145223" y="1785925"/>
            <a:ext cx="719137" cy="57626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it-IT"/>
          </a:p>
        </p:txBody>
      </p:sp>
      <p:sp>
        <p:nvSpPr>
          <p:cNvPr id="97" name="Rectangle 64"/>
          <p:cNvSpPr>
            <a:spLocks noChangeArrowheads="1"/>
          </p:cNvSpPr>
          <p:nvPr/>
        </p:nvSpPr>
        <p:spPr bwMode="auto">
          <a:xfrm>
            <a:off x="6145223" y="1930388"/>
            <a:ext cx="719137" cy="431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it-IT"/>
          </a:p>
        </p:txBody>
      </p:sp>
      <p:sp>
        <p:nvSpPr>
          <p:cNvPr id="98" name="Line 65"/>
          <p:cNvSpPr>
            <a:spLocks noChangeShapeType="1"/>
          </p:cNvSpPr>
          <p:nvPr/>
        </p:nvSpPr>
        <p:spPr bwMode="auto">
          <a:xfrm>
            <a:off x="6288098" y="1785925"/>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99" name="Line 66"/>
          <p:cNvSpPr>
            <a:spLocks noChangeShapeType="1"/>
          </p:cNvSpPr>
          <p:nvPr/>
        </p:nvSpPr>
        <p:spPr bwMode="auto">
          <a:xfrm>
            <a:off x="6432560" y="1785925"/>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100" name="Line 67"/>
          <p:cNvSpPr>
            <a:spLocks noChangeShapeType="1"/>
          </p:cNvSpPr>
          <p:nvPr/>
        </p:nvSpPr>
        <p:spPr bwMode="auto">
          <a:xfrm>
            <a:off x="6577023" y="1785925"/>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101" name="Line 68"/>
          <p:cNvSpPr>
            <a:spLocks noChangeShapeType="1"/>
          </p:cNvSpPr>
          <p:nvPr/>
        </p:nvSpPr>
        <p:spPr bwMode="auto">
          <a:xfrm>
            <a:off x="6721485" y="1785925"/>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102" name="CasellaDiTesto 101"/>
          <p:cNvSpPr txBox="1"/>
          <p:nvPr/>
        </p:nvSpPr>
        <p:spPr>
          <a:xfrm>
            <a:off x="6357950" y="2357430"/>
            <a:ext cx="500066" cy="307777"/>
          </a:xfrm>
          <a:prstGeom prst="rect">
            <a:avLst/>
          </a:prstGeom>
          <a:noFill/>
        </p:spPr>
        <p:txBody>
          <a:bodyPr wrap="square" rtlCol="0">
            <a:spAutoFit/>
          </a:bodyPr>
          <a:lstStyle/>
          <a:p>
            <a:r>
              <a:rPr lang="it-IT" sz="1400" i="1" dirty="0" err="1" smtClean="0">
                <a:effectLst>
                  <a:outerShdw blurRad="38100" dist="38100" dir="2700000" algn="tl">
                    <a:srgbClr val="000000">
                      <a:alpha val="43137"/>
                    </a:srgbClr>
                  </a:outerShdw>
                </a:effectLst>
              </a:rPr>
              <a:t>Tz</a:t>
            </a:r>
            <a:endParaRPr lang="it-IT" sz="1400" i="1" dirty="0">
              <a:effectLst>
                <a:outerShdw blurRad="38100" dist="38100" dir="2700000" algn="tl">
                  <a:srgbClr val="000000">
                    <a:alpha val="43137"/>
                  </a:srgbClr>
                </a:outerShdw>
              </a:effectLst>
            </a:endParaRPr>
          </a:p>
        </p:txBody>
      </p:sp>
      <p:sp>
        <p:nvSpPr>
          <p:cNvPr id="103" name="Document"/>
          <p:cNvSpPr>
            <a:spLocks noEditPoints="1" noChangeArrowheads="1"/>
          </p:cNvSpPr>
          <p:nvPr/>
        </p:nvSpPr>
        <p:spPr bwMode="auto">
          <a:xfrm>
            <a:off x="5286380" y="2285992"/>
            <a:ext cx="865187" cy="1008063"/>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104" name="Rectangle 63"/>
          <p:cNvSpPr>
            <a:spLocks noChangeArrowheads="1"/>
          </p:cNvSpPr>
          <p:nvPr/>
        </p:nvSpPr>
        <p:spPr bwMode="auto">
          <a:xfrm>
            <a:off x="5359405" y="2428867"/>
            <a:ext cx="719137" cy="57626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it-IT"/>
          </a:p>
        </p:txBody>
      </p:sp>
      <p:sp>
        <p:nvSpPr>
          <p:cNvPr id="105" name="Rectangle 64"/>
          <p:cNvSpPr>
            <a:spLocks noChangeArrowheads="1"/>
          </p:cNvSpPr>
          <p:nvPr/>
        </p:nvSpPr>
        <p:spPr bwMode="auto">
          <a:xfrm>
            <a:off x="5359405" y="2573330"/>
            <a:ext cx="719137" cy="431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it-IT"/>
          </a:p>
        </p:txBody>
      </p:sp>
      <p:sp>
        <p:nvSpPr>
          <p:cNvPr id="106" name="Line 65"/>
          <p:cNvSpPr>
            <a:spLocks noChangeShapeType="1"/>
          </p:cNvSpPr>
          <p:nvPr/>
        </p:nvSpPr>
        <p:spPr bwMode="auto">
          <a:xfrm>
            <a:off x="5502280" y="2428867"/>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107" name="Line 66"/>
          <p:cNvSpPr>
            <a:spLocks noChangeShapeType="1"/>
          </p:cNvSpPr>
          <p:nvPr/>
        </p:nvSpPr>
        <p:spPr bwMode="auto">
          <a:xfrm>
            <a:off x="5646742" y="2428867"/>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108" name="Line 67"/>
          <p:cNvSpPr>
            <a:spLocks noChangeShapeType="1"/>
          </p:cNvSpPr>
          <p:nvPr/>
        </p:nvSpPr>
        <p:spPr bwMode="auto">
          <a:xfrm>
            <a:off x="5791205" y="2428867"/>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109" name="Line 68"/>
          <p:cNvSpPr>
            <a:spLocks noChangeShapeType="1"/>
          </p:cNvSpPr>
          <p:nvPr/>
        </p:nvSpPr>
        <p:spPr bwMode="auto">
          <a:xfrm>
            <a:off x="5935667" y="2428867"/>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110" name="CasellaDiTesto 109"/>
          <p:cNvSpPr txBox="1"/>
          <p:nvPr/>
        </p:nvSpPr>
        <p:spPr>
          <a:xfrm>
            <a:off x="5572132" y="3000372"/>
            <a:ext cx="500066" cy="307777"/>
          </a:xfrm>
          <a:prstGeom prst="rect">
            <a:avLst/>
          </a:prstGeom>
          <a:noFill/>
        </p:spPr>
        <p:txBody>
          <a:bodyPr wrap="square" rtlCol="0">
            <a:spAutoFit/>
          </a:bodyPr>
          <a:lstStyle/>
          <a:p>
            <a:r>
              <a:rPr lang="it-IT" sz="1400" i="1" dirty="0" err="1" smtClean="0">
                <a:effectLst>
                  <a:outerShdw blurRad="38100" dist="38100" dir="2700000" algn="tl">
                    <a:srgbClr val="000000">
                      <a:alpha val="43137"/>
                    </a:srgbClr>
                  </a:outerShdw>
                </a:effectLst>
              </a:rPr>
              <a:t>Tn</a:t>
            </a:r>
            <a:endParaRPr lang="it-IT" sz="1400" i="1" dirty="0">
              <a:effectLst>
                <a:outerShdw blurRad="38100" dist="38100" dir="2700000" algn="tl">
                  <a:srgbClr val="000000">
                    <a:alpha val="43137"/>
                  </a:srgbClr>
                </a:outerShdw>
              </a:effectLst>
            </a:endParaRPr>
          </a:p>
        </p:txBody>
      </p:sp>
      <p:sp>
        <p:nvSpPr>
          <p:cNvPr id="120" name="Document"/>
          <p:cNvSpPr>
            <a:spLocks noEditPoints="1" noChangeArrowheads="1"/>
          </p:cNvSpPr>
          <p:nvPr/>
        </p:nvSpPr>
        <p:spPr bwMode="auto">
          <a:xfrm>
            <a:off x="7929586" y="1331898"/>
            <a:ext cx="865187" cy="1008063"/>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ln>
            <a:headEnd/>
            <a:tailEnd/>
          </a:ln>
        </p:spPr>
        <p:style>
          <a:lnRef idx="1">
            <a:schemeClr val="accent3"/>
          </a:lnRef>
          <a:fillRef idx="3">
            <a:schemeClr val="accent3"/>
          </a:fillRef>
          <a:effectRef idx="2">
            <a:schemeClr val="accent3"/>
          </a:effectRef>
          <a:fontRef idx="minor">
            <a:schemeClr val="lt1"/>
          </a:fontRef>
        </p:style>
        <p:txBody>
          <a:bodyPr/>
          <a:lstStyle/>
          <a:p>
            <a:endParaRPr lang="it-IT"/>
          </a:p>
        </p:txBody>
      </p:sp>
      <p:sp>
        <p:nvSpPr>
          <p:cNvPr id="121" name="Rectangle 63"/>
          <p:cNvSpPr>
            <a:spLocks noChangeArrowheads="1"/>
          </p:cNvSpPr>
          <p:nvPr/>
        </p:nvSpPr>
        <p:spPr bwMode="auto">
          <a:xfrm>
            <a:off x="8002611" y="1474773"/>
            <a:ext cx="719137" cy="576263"/>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endParaRPr lang="it-IT"/>
          </a:p>
        </p:txBody>
      </p:sp>
      <p:sp>
        <p:nvSpPr>
          <p:cNvPr id="122" name="Rectangle 64"/>
          <p:cNvSpPr>
            <a:spLocks noChangeArrowheads="1"/>
          </p:cNvSpPr>
          <p:nvPr/>
        </p:nvSpPr>
        <p:spPr bwMode="auto">
          <a:xfrm>
            <a:off x="8002611" y="1619236"/>
            <a:ext cx="719137" cy="43180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endParaRPr lang="it-IT"/>
          </a:p>
        </p:txBody>
      </p:sp>
      <p:sp>
        <p:nvSpPr>
          <p:cNvPr id="123" name="Line 65"/>
          <p:cNvSpPr>
            <a:spLocks noChangeShapeType="1"/>
          </p:cNvSpPr>
          <p:nvPr/>
        </p:nvSpPr>
        <p:spPr bwMode="auto">
          <a:xfrm>
            <a:off x="8145486" y="1474773"/>
            <a:ext cx="0" cy="576263"/>
          </a:xfrm>
          <a:prstGeom prst="line">
            <a:avLst/>
          </a:prstGeom>
          <a:ln>
            <a:headEnd/>
            <a:tailEnd/>
          </a:ln>
        </p:spPr>
        <p:style>
          <a:lnRef idx="1">
            <a:schemeClr val="accent3"/>
          </a:lnRef>
          <a:fillRef idx="3">
            <a:schemeClr val="accent3"/>
          </a:fillRef>
          <a:effectRef idx="2">
            <a:schemeClr val="accent3"/>
          </a:effectRef>
          <a:fontRef idx="minor">
            <a:schemeClr val="lt1"/>
          </a:fontRef>
        </p:style>
        <p:txBody>
          <a:bodyPr/>
          <a:lstStyle/>
          <a:p>
            <a:endParaRPr lang="it-IT"/>
          </a:p>
        </p:txBody>
      </p:sp>
      <p:sp>
        <p:nvSpPr>
          <p:cNvPr id="124" name="Line 66"/>
          <p:cNvSpPr>
            <a:spLocks noChangeShapeType="1"/>
          </p:cNvSpPr>
          <p:nvPr/>
        </p:nvSpPr>
        <p:spPr bwMode="auto">
          <a:xfrm>
            <a:off x="8289948" y="1474773"/>
            <a:ext cx="0" cy="576263"/>
          </a:xfrm>
          <a:prstGeom prst="line">
            <a:avLst/>
          </a:prstGeom>
          <a:ln>
            <a:headEnd/>
            <a:tailEnd/>
          </a:ln>
        </p:spPr>
        <p:style>
          <a:lnRef idx="1">
            <a:schemeClr val="accent3"/>
          </a:lnRef>
          <a:fillRef idx="3">
            <a:schemeClr val="accent3"/>
          </a:fillRef>
          <a:effectRef idx="2">
            <a:schemeClr val="accent3"/>
          </a:effectRef>
          <a:fontRef idx="minor">
            <a:schemeClr val="lt1"/>
          </a:fontRef>
        </p:style>
        <p:txBody>
          <a:bodyPr/>
          <a:lstStyle/>
          <a:p>
            <a:endParaRPr lang="it-IT"/>
          </a:p>
        </p:txBody>
      </p:sp>
      <p:sp>
        <p:nvSpPr>
          <p:cNvPr id="125" name="Line 67"/>
          <p:cNvSpPr>
            <a:spLocks noChangeShapeType="1"/>
          </p:cNvSpPr>
          <p:nvPr/>
        </p:nvSpPr>
        <p:spPr bwMode="auto">
          <a:xfrm>
            <a:off x="8434411" y="1474773"/>
            <a:ext cx="0" cy="576263"/>
          </a:xfrm>
          <a:prstGeom prst="line">
            <a:avLst/>
          </a:prstGeom>
          <a:ln>
            <a:headEnd/>
            <a:tailEnd/>
          </a:ln>
        </p:spPr>
        <p:style>
          <a:lnRef idx="1">
            <a:schemeClr val="accent3"/>
          </a:lnRef>
          <a:fillRef idx="3">
            <a:schemeClr val="accent3"/>
          </a:fillRef>
          <a:effectRef idx="2">
            <a:schemeClr val="accent3"/>
          </a:effectRef>
          <a:fontRef idx="minor">
            <a:schemeClr val="lt1"/>
          </a:fontRef>
        </p:style>
        <p:txBody>
          <a:bodyPr/>
          <a:lstStyle/>
          <a:p>
            <a:endParaRPr lang="it-IT"/>
          </a:p>
        </p:txBody>
      </p:sp>
      <p:sp>
        <p:nvSpPr>
          <p:cNvPr id="126" name="Line 68"/>
          <p:cNvSpPr>
            <a:spLocks noChangeShapeType="1"/>
          </p:cNvSpPr>
          <p:nvPr/>
        </p:nvSpPr>
        <p:spPr bwMode="auto">
          <a:xfrm>
            <a:off x="8578873" y="1474773"/>
            <a:ext cx="0" cy="576263"/>
          </a:xfrm>
          <a:prstGeom prst="line">
            <a:avLst/>
          </a:prstGeom>
          <a:ln>
            <a:headEnd/>
            <a:tailEnd/>
          </a:ln>
        </p:spPr>
        <p:style>
          <a:lnRef idx="1">
            <a:schemeClr val="accent3"/>
          </a:lnRef>
          <a:fillRef idx="3">
            <a:schemeClr val="accent3"/>
          </a:fillRef>
          <a:effectRef idx="2">
            <a:schemeClr val="accent3"/>
          </a:effectRef>
          <a:fontRef idx="minor">
            <a:schemeClr val="lt1"/>
          </a:fontRef>
        </p:style>
        <p:txBody>
          <a:bodyPr/>
          <a:lstStyle/>
          <a:p>
            <a:endParaRPr lang="it-IT"/>
          </a:p>
        </p:txBody>
      </p:sp>
      <p:sp>
        <p:nvSpPr>
          <p:cNvPr id="127" name="Rectangle 64"/>
          <p:cNvSpPr>
            <a:spLocks noChangeArrowheads="1"/>
          </p:cNvSpPr>
          <p:nvPr/>
        </p:nvSpPr>
        <p:spPr bwMode="auto">
          <a:xfrm>
            <a:off x="8001024" y="1617650"/>
            <a:ext cx="142876" cy="431800"/>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8900000" scaled="1"/>
            <a:tileRect/>
          </a:gradFill>
          <a:ln>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it-IT"/>
          </a:p>
        </p:txBody>
      </p:sp>
      <p:sp>
        <p:nvSpPr>
          <p:cNvPr id="128" name="Rectangle 64"/>
          <p:cNvSpPr>
            <a:spLocks noChangeArrowheads="1"/>
          </p:cNvSpPr>
          <p:nvPr/>
        </p:nvSpPr>
        <p:spPr bwMode="auto">
          <a:xfrm>
            <a:off x="8001024" y="1474774"/>
            <a:ext cx="142876" cy="142876"/>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8900000" scaled="1"/>
            <a:tileRect/>
          </a:gradFill>
          <a:ln>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it-IT"/>
          </a:p>
        </p:txBody>
      </p:sp>
      <p:sp>
        <p:nvSpPr>
          <p:cNvPr id="129" name="CasellaDiTesto 128"/>
          <p:cNvSpPr txBox="1"/>
          <p:nvPr/>
        </p:nvSpPr>
        <p:spPr>
          <a:xfrm>
            <a:off x="714348" y="5429264"/>
            <a:ext cx="4286280" cy="1200329"/>
          </a:xfrm>
          <a:prstGeom prst="rect">
            <a:avLst/>
          </a:prstGeom>
          <a:noFill/>
        </p:spPr>
        <p:txBody>
          <a:bodyPr wrap="square" rtlCol="0">
            <a:spAutoFit/>
          </a:bodyPr>
          <a:lstStyle/>
          <a:p>
            <a:r>
              <a:rPr lang="it-IT" dirty="0" smtClean="0"/>
              <a:t>Schema </a:t>
            </a:r>
            <a:r>
              <a:rPr lang="it-IT" dirty="0" err="1" smtClean="0"/>
              <a:t>matching</a:t>
            </a:r>
            <a:r>
              <a:rPr lang="it-IT" dirty="0" smtClean="0"/>
              <a:t>:</a:t>
            </a:r>
          </a:p>
          <a:p>
            <a:pPr>
              <a:buFont typeface="Arial" pitchFamily="34" charset="0"/>
              <a:buChar char="•"/>
            </a:pPr>
            <a:r>
              <a:rPr lang="it-IT" i="1" dirty="0" smtClean="0">
                <a:effectLst>
                  <a:outerShdw blurRad="38100" dist="38100" dir="2700000" algn="tl">
                    <a:srgbClr val="000000">
                      <a:alpha val="43137"/>
                    </a:srgbClr>
                  </a:outerShdw>
                </a:effectLst>
              </a:rPr>
              <a:t> Motore di ricerca</a:t>
            </a:r>
          </a:p>
          <a:p>
            <a:r>
              <a:rPr lang="it-IT" dirty="0" err="1" smtClean="0"/>
              <a:t>Reference</a:t>
            </a:r>
            <a:r>
              <a:rPr lang="it-IT" dirty="0" smtClean="0"/>
              <a:t> </a:t>
            </a:r>
            <a:r>
              <a:rPr lang="it-IT" dirty="0" err="1" smtClean="0"/>
              <a:t>reconciliation</a:t>
            </a:r>
            <a:r>
              <a:rPr lang="it-IT" dirty="0" smtClean="0"/>
              <a:t>:</a:t>
            </a:r>
          </a:p>
          <a:p>
            <a:pPr>
              <a:buFont typeface="Arial" pitchFamily="34" charset="0"/>
              <a:buChar char="•"/>
            </a:pPr>
            <a:r>
              <a:rPr lang="it-IT" i="1" dirty="0" smtClean="0">
                <a:effectLst>
                  <a:outerShdw blurRad="38100" dist="38100" dir="2700000" algn="tl">
                    <a:srgbClr val="000000">
                      <a:alpha val="43137"/>
                    </a:srgbClr>
                  </a:outerShdw>
                </a:effectLst>
              </a:rPr>
              <a:t> </a:t>
            </a:r>
            <a:r>
              <a:rPr lang="it-IT" i="1" dirty="0" err="1" smtClean="0">
                <a:effectLst>
                  <a:outerShdw blurRad="38100" dist="38100" dir="2700000" algn="tl">
                    <a:srgbClr val="000000">
                      <a:alpha val="43137"/>
                    </a:srgbClr>
                  </a:outerShdw>
                </a:effectLst>
              </a:rPr>
              <a:t>String</a:t>
            </a:r>
            <a:r>
              <a:rPr lang="it-IT" i="1" dirty="0" smtClean="0">
                <a:effectLst>
                  <a:outerShdw blurRad="38100" dist="38100" dir="2700000" algn="tl">
                    <a:srgbClr val="000000">
                      <a:alpha val="43137"/>
                    </a:srgbClr>
                  </a:outerShdw>
                </a:effectLst>
              </a:rPr>
              <a:t> </a:t>
            </a:r>
            <a:r>
              <a:rPr lang="it-IT" i="1" dirty="0" err="1" smtClean="0">
                <a:effectLst>
                  <a:outerShdw blurRad="38100" dist="38100" dir="2700000" algn="tl">
                    <a:srgbClr val="000000">
                      <a:alpha val="43137"/>
                    </a:srgbClr>
                  </a:outerShdw>
                </a:effectLst>
              </a:rPr>
              <a:t>edit-distance</a:t>
            </a:r>
            <a:r>
              <a:rPr lang="it-IT" i="1" dirty="0" smtClean="0">
                <a:effectLst>
                  <a:outerShdw blurRad="38100" dist="38100" dir="2700000" algn="tl">
                    <a:srgbClr val="000000">
                      <a:alpha val="43137"/>
                    </a:srgbClr>
                  </a:outerShdw>
                </a:effectLst>
              </a:rPr>
              <a:t> test</a:t>
            </a:r>
          </a:p>
        </p:txBody>
      </p:sp>
      <p:sp>
        <p:nvSpPr>
          <p:cNvPr id="130" name="Freccia a destra 129"/>
          <p:cNvSpPr/>
          <p:nvPr/>
        </p:nvSpPr>
        <p:spPr>
          <a:xfrm>
            <a:off x="4071934" y="5857892"/>
            <a:ext cx="428628" cy="35719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1" name="CasellaDiTesto 130"/>
          <p:cNvSpPr txBox="1"/>
          <p:nvPr/>
        </p:nvSpPr>
        <p:spPr>
          <a:xfrm>
            <a:off x="5500694" y="5715016"/>
            <a:ext cx="2857552" cy="646331"/>
          </a:xfrm>
          <a:prstGeom prst="rect">
            <a:avLst/>
          </a:prstGeom>
          <a:noFill/>
        </p:spPr>
        <p:txBody>
          <a:bodyPr wrap="square" rtlCol="0">
            <a:spAutoFit/>
          </a:bodyPr>
          <a:lstStyle/>
          <a:p>
            <a:r>
              <a:rPr lang="it-IT" dirty="0" smtClean="0"/>
              <a:t>Tabelle non correlate vengono scartate!</a:t>
            </a:r>
            <a:endParaRPr lang="it-IT" i="1" dirty="0" smtClean="0">
              <a:effectLst>
                <a:outerShdw blurRad="38100" dist="38100" dir="2700000" algn="tl">
                  <a:srgbClr val="000000">
                    <a:alpha val="43137"/>
                  </a:srgbClr>
                </a:outerShdw>
              </a:effectLst>
            </a:endParaRPr>
          </a:p>
        </p:txBody>
      </p:sp>
      <p:sp>
        <p:nvSpPr>
          <p:cNvPr id="141" name="CasellaDiTesto 140"/>
          <p:cNvSpPr txBox="1"/>
          <p:nvPr/>
        </p:nvSpPr>
        <p:spPr>
          <a:xfrm>
            <a:off x="3214678" y="4214818"/>
            <a:ext cx="1214446" cy="523220"/>
          </a:xfrm>
          <a:prstGeom prst="rect">
            <a:avLst/>
          </a:prstGeom>
          <a:noFill/>
        </p:spPr>
        <p:txBody>
          <a:bodyPr wrap="square" rtlCol="0">
            <a:spAutoFit/>
          </a:bodyPr>
          <a:lstStyle/>
          <a:p>
            <a:pPr algn="ctr"/>
            <a:r>
              <a:rPr lang="it-IT" sz="1400" i="1" dirty="0" smtClean="0">
                <a:effectLst>
                  <a:outerShdw blurRad="38100" dist="38100" dir="2700000" algn="tl">
                    <a:srgbClr val="000000">
                      <a:alpha val="43137"/>
                    </a:srgbClr>
                  </a:outerShdw>
                </a:effectLst>
              </a:rPr>
              <a:t>Tabella da estendere</a:t>
            </a:r>
            <a:endParaRPr lang="it-IT" sz="1400" i="1" dirty="0">
              <a:effectLst>
                <a:outerShdw blurRad="38100" dist="38100" dir="2700000" algn="tl">
                  <a:srgbClr val="000000">
                    <a:alpha val="43137"/>
                  </a:srgbClr>
                </a:outerShdw>
              </a:effectLst>
            </a:endParaRPr>
          </a:p>
        </p:txBody>
      </p:sp>
      <p:pic>
        <p:nvPicPr>
          <p:cNvPr id="142" name="Immagine 141" descr="search_engine_marketing.jpg"/>
          <p:cNvPicPr>
            <a:picLocks noChangeAspect="1"/>
          </p:cNvPicPr>
          <p:nvPr/>
        </p:nvPicPr>
        <p:blipFill>
          <a:blip r:embed="rId3" cstate="print"/>
          <a:stretch>
            <a:fillRect/>
          </a:stretch>
        </p:blipFill>
        <p:spPr>
          <a:xfrm>
            <a:off x="500034" y="1000108"/>
            <a:ext cx="1889179" cy="1847853"/>
          </a:xfrm>
          <a:prstGeom prst="rect">
            <a:avLst/>
          </a:prstGeom>
        </p:spPr>
      </p:pic>
      <p:pic>
        <p:nvPicPr>
          <p:cNvPr id="1027" name="Picture 3" descr="C:\Users\Vins\AppData\Local\Microsoft\Windows\Temporary Internet Files\Content.IE5\YPN3SZ3D\MC900352220[1].wmf"/>
          <p:cNvPicPr>
            <a:picLocks noChangeAspect="1" noChangeArrowheads="1"/>
          </p:cNvPicPr>
          <p:nvPr/>
        </p:nvPicPr>
        <p:blipFill>
          <a:blip r:embed="rId4" cstate="print"/>
          <a:srcRect/>
          <a:stretch>
            <a:fillRect/>
          </a:stretch>
        </p:blipFill>
        <p:spPr bwMode="auto">
          <a:xfrm>
            <a:off x="1571604" y="2000240"/>
            <a:ext cx="842256" cy="1079396"/>
          </a:xfrm>
          <a:prstGeom prst="rect">
            <a:avLst/>
          </a:prstGeom>
          <a:noFill/>
        </p:spPr>
      </p:pic>
      <p:sp>
        <p:nvSpPr>
          <p:cNvPr id="143" name="CasellaDiTesto 142"/>
          <p:cNvSpPr txBox="1"/>
          <p:nvPr/>
        </p:nvSpPr>
        <p:spPr>
          <a:xfrm>
            <a:off x="8215338" y="2046278"/>
            <a:ext cx="500066" cy="307777"/>
          </a:xfrm>
          <a:prstGeom prst="rect">
            <a:avLst/>
          </a:prstGeom>
          <a:noFill/>
        </p:spPr>
        <p:txBody>
          <a:bodyPr wrap="square" rtlCol="0">
            <a:spAutoFit/>
          </a:bodyPr>
          <a:lstStyle/>
          <a:p>
            <a:r>
              <a:rPr lang="it-IT" sz="1400" i="1" dirty="0" err="1" smtClean="0">
                <a:effectLst>
                  <a:outerShdw blurRad="38100" dist="38100" dir="2700000" algn="tl">
                    <a:srgbClr val="000000">
                      <a:alpha val="43137"/>
                    </a:srgbClr>
                  </a:outerShdw>
                </a:effectLst>
              </a:rPr>
              <a:t>Tn</a:t>
            </a:r>
            <a:endParaRPr lang="it-IT" sz="1400" i="1" dirty="0">
              <a:effectLst>
                <a:outerShdw blurRad="38100" dist="38100" dir="2700000" algn="tl">
                  <a:srgbClr val="000000">
                    <a:alpha val="43137"/>
                  </a:srgbClr>
                </a:outerShdw>
              </a:effectLst>
            </a:endParaRPr>
          </a:p>
        </p:txBody>
      </p:sp>
      <p:sp>
        <p:nvSpPr>
          <p:cNvPr id="144" name="Document"/>
          <p:cNvSpPr>
            <a:spLocks noEditPoints="1" noChangeArrowheads="1"/>
          </p:cNvSpPr>
          <p:nvPr/>
        </p:nvSpPr>
        <p:spPr bwMode="auto">
          <a:xfrm>
            <a:off x="2285984" y="3857628"/>
            <a:ext cx="865187" cy="1008063"/>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ln>
            <a:headEnd/>
            <a:tailEnd/>
          </a:ln>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45" name="Rectangle 63"/>
          <p:cNvSpPr>
            <a:spLocks noChangeArrowheads="1"/>
          </p:cNvSpPr>
          <p:nvPr/>
        </p:nvSpPr>
        <p:spPr bwMode="auto">
          <a:xfrm>
            <a:off x="2359009" y="4000503"/>
            <a:ext cx="719137" cy="576263"/>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it-IT"/>
          </a:p>
        </p:txBody>
      </p:sp>
      <p:sp>
        <p:nvSpPr>
          <p:cNvPr id="146" name="Rectangle 64"/>
          <p:cNvSpPr>
            <a:spLocks noChangeArrowheads="1"/>
          </p:cNvSpPr>
          <p:nvPr/>
        </p:nvSpPr>
        <p:spPr bwMode="auto">
          <a:xfrm>
            <a:off x="2359009" y="4144966"/>
            <a:ext cx="719137" cy="4318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it-IT"/>
          </a:p>
        </p:txBody>
      </p:sp>
      <p:sp>
        <p:nvSpPr>
          <p:cNvPr id="147" name="Line 65"/>
          <p:cNvSpPr>
            <a:spLocks noChangeShapeType="1"/>
          </p:cNvSpPr>
          <p:nvPr/>
        </p:nvSpPr>
        <p:spPr bwMode="auto">
          <a:xfrm>
            <a:off x="2501884" y="4000503"/>
            <a:ext cx="0" cy="576263"/>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48" name="Line 66"/>
          <p:cNvSpPr>
            <a:spLocks noChangeShapeType="1"/>
          </p:cNvSpPr>
          <p:nvPr/>
        </p:nvSpPr>
        <p:spPr bwMode="auto">
          <a:xfrm>
            <a:off x="2646346" y="4000503"/>
            <a:ext cx="0" cy="576263"/>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49" name="Line 67"/>
          <p:cNvSpPr>
            <a:spLocks noChangeShapeType="1"/>
          </p:cNvSpPr>
          <p:nvPr/>
        </p:nvSpPr>
        <p:spPr bwMode="auto">
          <a:xfrm>
            <a:off x="2790809" y="4000503"/>
            <a:ext cx="0" cy="576263"/>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50" name="Line 68"/>
          <p:cNvSpPr>
            <a:spLocks noChangeShapeType="1"/>
          </p:cNvSpPr>
          <p:nvPr/>
        </p:nvSpPr>
        <p:spPr bwMode="auto">
          <a:xfrm>
            <a:off x="2935271" y="4000503"/>
            <a:ext cx="0" cy="576263"/>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51" name="Rectangle 64"/>
          <p:cNvSpPr>
            <a:spLocks noChangeArrowheads="1"/>
          </p:cNvSpPr>
          <p:nvPr/>
        </p:nvSpPr>
        <p:spPr bwMode="auto">
          <a:xfrm>
            <a:off x="2357422" y="4143380"/>
            <a:ext cx="142876" cy="431800"/>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8900000" scaled="1"/>
            <a:tileRect/>
          </a:gradFill>
          <a:ln>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it-IT"/>
          </a:p>
        </p:txBody>
      </p:sp>
      <p:sp>
        <p:nvSpPr>
          <p:cNvPr id="152" name="Rectangle 64"/>
          <p:cNvSpPr>
            <a:spLocks noChangeArrowheads="1"/>
          </p:cNvSpPr>
          <p:nvPr/>
        </p:nvSpPr>
        <p:spPr bwMode="auto">
          <a:xfrm>
            <a:off x="2357422" y="4000504"/>
            <a:ext cx="142876" cy="142876"/>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8900000" scaled="1"/>
            <a:tileRect/>
          </a:gradFill>
          <a:ln>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it-IT"/>
          </a:p>
        </p:txBody>
      </p:sp>
      <p:sp>
        <p:nvSpPr>
          <p:cNvPr id="159" name="Freccia a destra 158"/>
          <p:cNvSpPr/>
          <p:nvPr/>
        </p:nvSpPr>
        <p:spPr>
          <a:xfrm>
            <a:off x="3214678" y="1857364"/>
            <a:ext cx="428628" cy="35719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60" name="Document"/>
          <p:cNvSpPr>
            <a:spLocks noEditPoints="1" noChangeArrowheads="1"/>
          </p:cNvSpPr>
          <p:nvPr/>
        </p:nvSpPr>
        <p:spPr bwMode="auto">
          <a:xfrm>
            <a:off x="7929586" y="2786058"/>
            <a:ext cx="865187" cy="1008063"/>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ln>
            <a:headEnd/>
            <a:tailEnd/>
          </a:ln>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61" name="Rectangle 63"/>
          <p:cNvSpPr>
            <a:spLocks noChangeArrowheads="1"/>
          </p:cNvSpPr>
          <p:nvPr/>
        </p:nvSpPr>
        <p:spPr bwMode="auto">
          <a:xfrm>
            <a:off x="8002611" y="2928933"/>
            <a:ext cx="719137" cy="576263"/>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it-IT"/>
          </a:p>
        </p:txBody>
      </p:sp>
      <p:sp>
        <p:nvSpPr>
          <p:cNvPr id="162" name="Rectangle 64"/>
          <p:cNvSpPr>
            <a:spLocks noChangeArrowheads="1"/>
          </p:cNvSpPr>
          <p:nvPr/>
        </p:nvSpPr>
        <p:spPr bwMode="auto">
          <a:xfrm>
            <a:off x="8002611" y="3073396"/>
            <a:ext cx="719137" cy="4318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it-IT"/>
          </a:p>
        </p:txBody>
      </p:sp>
      <p:sp>
        <p:nvSpPr>
          <p:cNvPr id="163" name="Line 65"/>
          <p:cNvSpPr>
            <a:spLocks noChangeShapeType="1"/>
          </p:cNvSpPr>
          <p:nvPr/>
        </p:nvSpPr>
        <p:spPr bwMode="auto">
          <a:xfrm>
            <a:off x="8145486" y="2928933"/>
            <a:ext cx="0" cy="576263"/>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64" name="Line 66"/>
          <p:cNvSpPr>
            <a:spLocks noChangeShapeType="1"/>
          </p:cNvSpPr>
          <p:nvPr/>
        </p:nvSpPr>
        <p:spPr bwMode="auto">
          <a:xfrm>
            <a:off x="8289948" y="2928933"/>
            <a:ext cx="0" cy="576263"/>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65" name="Line 67"/>
          <p:cNvSpPr>
            <a:spLocks noChangeShapeType="1"/>
          </p:cNvSpPr>
          <p:nvPr/>
        </p:nvSpPr>
        <p:spPr bwMode="auto">
          <a:xfrm>
            <a:off x="8434411" y="2928933"/>
            <a:ext cx="0" cy="576263"/>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66" name="Line 68"/>
          <p:cNvSpPr>
            <a:spLocks noChangeShapeType="1"/>
          </p:cNvSpPr>
          <p:nvPr/>
        </p:nvSpPr>
        <p:spPr bwMode="auto">
          <a:xfrm>
            <a:off x="8578873" y="2928933"/>
            <a:ext cx="0" cy="576263"/>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67" name="Rectangle 64"/>
          <p:cNvSpPr>
            <a:spLocks noChangeArrowheads="1"/>
          </p:cNvSpPr>
          <p:nvPr/>
        </p:nvSpPr>
        <p:spPr bwMode="auto">
          <a:xfrm>
            <a:off x="8001024" y="3071810"/>
            <a:ext cx="142876" cy="431800"/>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8900000" scaled="1"/>
            <a:tileRect/>
          </a:gradFill>
          <a:ln>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it-IT"/>
          </a:p>
        </p:txBody>
      </p:sp>
      <p:sp>
        <p:nvSpPr>
          <p:cNvPr id="168" name="Rectangle 64"/>
          <p:cNvSpPr>
            <a:spLocks noChangeArrowheads="1"/>
          </p:cNvSpPr>
          <p:nvPr/>
        </p:nvSpPr>
        <p:spPr bwMode="auto">
          <a:xfrm>
            <a:off x="8001024" y="2928934"/>
            <a:ext cx="142876" cy="142876"/>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8900000" scaled="1"/>
            <a:tileRect/>
          </a:gradFill>
          <a:ln>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it-IT"/>
          </a:p>
        </p:txBody>
      </p:sp>
      <p:sp>
        <p:nvSpPr>
          <p:cNvPr id="169" name="CasellaDiTesto 168"/>
          <p:cNvSpPr txBox="1"/>
          <p:nvPr/>
        </p:nvSpPr>
        <p:spPr>
          <a:xfrm>
            <a:off x="7786710" y="3929066"/>
            <a:ext cx="1214446" cy="523220"/>
          </a:xfrm>
          <a:prstGeom prst="rect">
            <a:avLst/>
          </a:prstGeom>
          <a:noFill/>
        </p:spPr>
        <p:txBody>
          <a:bodyPr wrap="square" rtlCol="0">
            <a:spAutoFit/>
          </a:bodyPr>
          <a:lstStyle/>
          <a:p>
            <a:pPr algn="ctr"/>
            <a:r>
              <a:rPr lang="it-IT" sz="1400" i="1" dirty="0" smtClean="0">
                <a:effectLst>
                  <a:outerShdw blurRad="38100" dist="38100" dir="2700000" algn="tl">
                    <a:srgbClr val="000000">
                      <a:alpha val="43137"/>
                    </a:srgbClr>
                  </a:outerShdw>
                </a:effectLst>
              </a:rPr>
              <a:t>Tabella da estendere</a:t>
            </a:r>
            <a:endParaRPr lang="it-IT" sz="1400" i="1" dirty="0">
              <a:effectLst>
                <a:outerShdw blurRad="38100" dist="38100" dir="2700000" algn="tl">
                  <a:srgbClr val="000000">
                    <a:alpha val="43137"/>
                  </a:srgbClr>
                </a:outerShdw>
              </a:effectLst>
            </a:endParaRPr>
          </a:p>
        </p:txBody>
      </p:sp>
      <p:sp>
        <p:nvSpPr>
          <p:cNvPr id="170" name="CasellaDiTesto 169"/>
          <p:cNvSpPr txBox="1"/>
          <p:nvPr/>
        </p:nvSpPr>
        <p:spPr>
          <a:xfrm>
            <a:off x="7715272" y="752456"/>
            <a:ext cx="1214446" cy="523220"/>
          </a:xfrm>
          <a:prstGeom prst="rect">
            <a:avLst/>
          </a:prstGeom>
          <a:noFill/>
        </p:spPr>
        <p:txBody>
          <a:bodyPr wrap="square" rtlCol="0">
            <a:spAutoFit/>
          </a:bodyPr>
          <a:lstStyle/>
          <a:p>
            <a:pPr algn="ctr"/>
            <a:r>
              <a:rPr lang="it-IT" sz="1400" i="1" dirty="0" smtClean="0">
                <a:effectLst>
                  <a:outerShdw blurRad="38100" dist="38100" dir="2700000" algn="tl">
                    <a:srgbClr val="000000">
                      <a:alpha val="43137"/>
                    </a:srgbClr>
                  </a:outerShdw>
                </a:effectLst>
              </a:rPr>
              <a:t>Tabella candidata</a:t>
            </a:r>
            <a:endParaRPr lang="it-IT" sz="1400" i="1" dirty="0">
              <a:effectLst>
                <a:outerShdw blurRad="38100" dist="38100" dir="2700000" algn="tl">
                  <a:srgbClr val="000000">
                    <a:alpha val="43137"/>
                  </a:srgbClr>
                </a:outerShdw>
              </a:effectLst>
            </a:endParaRPr>
          </a:p>
        </p:txBody>
      </p:sp>
      <p:sp>
        <p:nvSpPr>
          <p:cNvPr id="119" name="CasellaDiTesto 118"/>
          <p:cNvSpPr txBox="1"/>
          <p:nvPr/>
        </p:nvSpPr>
        <p:spPr>
          <a:xfrm>
            <a:off x="214282" y="2928934"/>
            <a:ext cx="1928826" cy="830997"/>
          </a:xfrm>
          <a:prstGeom prst="rect">
            <a:avLst/>
          </a:prstGeom>
          <a:noFill/>
        </p:spPr>
        <p:txBody>
          <a:bodyPr wrap="square" rtlCol="0">
            <a:spAutoFit/>
          </a:bodyPr>
          <a:lstStyle/>
          <a:p>
            <a:pPr algn="ctr"/>
            <a:r>
              <a:rPr lang="it-IT" sz="1600" dirty="0" err="1" smtClean="0"/>
              <a:t>Topic</a:t>
            </a:r>
            <a:r>
              <a:rPr lang="it-IT" sz="1600" dirty="0" smtClean="0"/>
              <a:t> keyword “</a:t>
            </a:r>
            <a:r>
              <a:rPr lang="it-IT" sz="1600" b="1" dirty="0" smtClean="0"/>
              <a:t>k”</a:t>
            </a:r>
          </a:p>
          <a:p>
            <a:pPr algn="ctr"/>
            <a:r>
              <a:rPr lang="it-IT" sz="1600" b="1" dirty="0" smtClean="0"/>
              <a:t>+</a:t>
            </a:r>
          </a:p>
          <a:p>
            <a:pPr algn="ctr"/>
            <a:r>
              <a:rPr lang="it-IT" sz="1600" dirty="0" smtClean="0"/>
              <a:t>Join </a:t>
            </a:r>
            <a:r>
              <a:rPr lang="it-IT" sz="1600" dirty="0" err="1" smtClean="0"/>
              <a:t>column</a:t>
            </a:r>
            <a:r>
              <a:rPr lang="it-IT" sz="1600" dirty="0" smtClean="0"/>
              <a:t> “</a:t>
            </a:r>
            <a:r>
              <a:rPr lang="it-IT" sz="1600" b="1" dirty="0" smtClean="0"/>
              <a:t>c”</a:t>
            </a:r>
            <a:endParaRPr lang="it-IT" sz="1600" b="1" dirty="0"/>
          </a:p>
        </p:txBody>
      </p:sp>
      <p:cxnSp>
        <p:nvCxnSpPr>
          <p:cNvPr id="157" name="Connettore 2 156"/>
          <p:cNvCxnSpPr>
            <a:endCxn id="152" idx="0"/>
          </p:cNvCxnSpPr>
          <p:nvPr/>
        </p:nvCxnSpPr>
        <p:spPr>
          <a:xfrm>
            <a:off x="1857356" y="3643314"/>
            <a:ext cx="571504" cy="357190"/>
          </a:xfrm>
          <a:prstGeom prst="straightConnector1">
            <a:avLst/>
          </a:prstGeom>
          <a:ln>
            <a:solidFill>
              <a:srgbClr val="FF0000"/>
            </a:solidFill>
            <a:prstDash val="sysDot"/>
            <a:tailEnd type="arrow"/>
          </a:ln>
        </p:spPr>
        <p:style>
          <a:lnRef idx="2">
            <a:schemeClr val="accent5"/>
          </a:lnRef>
          <a:fillRef idx="0">
            <a:schemeClr val="accent5"/>
          </a:fillRef>
          <a:effectRef idx="1">
            <a:schemeClr val="accent5"/>
          </a:effectRef>
          <a:fontRef idx="minor">
            <a:schemeClr val="tx1"/>
          </a:fontRef>
        </p:style>
      </p:cxnSp>
      <p:sp>
        <p:nvSpPr>
          <p:cNvPr id="75" name="Document"/>
          <p:cNvSpPr>
            <a:spLocks noEditPoints="1" noChangeArrowheads="1"/>
          </p:cNvSpPr>
          <p:nvPr/>
        </p:nvSpPr>
        <p:spPr bwMode="auto">
          <a:xfrm>
            <a:off x="5214942" y="4214818"/>
            <a:ext cx="1285884" cy="1000133"/>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ln>
            <a:headEnd/>
            <a:tailEnd/>
          </a:ln>
        </p:spPr>
        <p:style>
          <a:lnRef idx="1">
            <a:schemeClr val="accent2"/>
          </a:lnRef>
          <a:fillRef idx="3">
            <a:schemeClr val="accent2"/>
          </a:fillRef>
          <a:effectRef idx="2">
            <a:schemeClr val="accent2"/>
          </a:effectRef>
          <a:fontRef idx="minor">
            <a:schemeClr val="lt1"/>
          </a:fontRef>
        </p:style>
        <p:txBody>
          <a:bodyPr/>
          <a:lstStyle/>
          <a:p>
            <a:endParaRPr lang="it-IT"/>
          </a:p>
        </p:txBody>
      </p:sp>
      <p:sp>
        <p:nvSpPr>
          <p:cNvPr id="76" name="Rectangle 63"/>
          <p:cNvSpPr>
            <a:spLocks noChangeArrowheads="1"/>
          </p:cNvSpPr>
          <p:nvPr/>
        </p:nvSpPr>
        <p:spPr bwMode="auto">
          <a:xfrm>
            <a:off x="5287967" y="4357693"/>
            <a:ext cx="719137" cy="576263"/>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it-IT"/>
          </a:p>
        </p:txBody>
      </p:sp>
      <p:sp>
        <p:nvSpPr>
          <p:cNvPr id="77" name="Rectangle 64"/>
          <p:cNvSpPr>
            <a:spLocks noChangeArrowheads="1"/>
          </p:cNvSpPr>
          <p:nvPr/>
        </p:nvSpPr>
        <p:spPr bwMode="auto">
          <a:xfrm>
            <a:off x="5287967" y="4502156"/>
            <a:ext cx="1141421" cy="4318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it-IT"/>
          </a:p>
        </p:txBody>
      </p:sp>
      <p:sp>
        <p:nvSpPr>
          <p:cNvPr id="85" name="Line 65"/>
          <p:cNvSpPr>
            <a:spLocks noChangeShapeType="1"/>
          </p:cNvSpPr>
          <p:nvPr/>
        </p:nvSpPr>
        <p:spPr bwMode="auto">
          <a:xfrm>
            <a:off x="5430842" y="4357693"/>
            <a:ext cx="0" cy="576263"/>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11" name="Line 66"/>
          <p:cNvSpPr>
            <a:spLocks noChangeShapeType="1"/>
          </p:cNvSpPr>
          <p:nvPr/>
        </p:nvSpPr>
        <p:spPr bwMode="auto">
          <a:xfrm>
            <a:off x="5575304" y="4357693"/>
            <a:ext cx="0" cy="576263"/>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12" name="Line 67"/>
          <p:cNvSpPr>
            <a:spLocks noChangeShapeType="1"/>
          </p:cNvSpPr>
          <p:nvPr/>
        </p:nvSpPr>
        <p:spPr bwMode="auto">
          <a:xfrm>
            <a:off x="5719767" y="4357693"/>
            <a:ext cx="0" cy="576263"/>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13" name="Line 68"/>
          <p:cNvSpPr>
            <a:spLocks noChangeShapeType="1"/>
          </p:cNvSpPr>
          <p:nvPr/>
        </p:nvSpPr>
        <p:spPr bwMode="auto">
          <a:xfrm>
            <a:off x="5864229" y="4357693"/>
            <a:ext cx="0" cy="576263"/>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14" name="Rectangle 64"/>
          <p:cNvSpPr>
            <a:spLocks noChangeArrowheads="1"/>
          </p:cNvSpPr>
          <p:nvPr/>
        </p:nvSpPr>
        <p:spPr bwMode="auto">
          <a:xfrm>
            <a:off x="6000760" y="4500570"/>
            <a:ext cx="142876" cy="43180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endParaRPr lang="it-IT"/>
          </a:p>
        </p:txBody>
      </p:sp>
      <p:sp>
        <p:nvSpPr>
          <p:cNvPr id="115" name="Rectangle 64"/>
          <p:cNvSpPr>
            <a:spLocks noChangeArrowheads="1"/>
          </p:cNvSpPr>
          <p:nvPr/>
        </p:nvSpPr>
        <p:spPr bwMode="auto">
          <a:xfrm>
            <a:off x="6000760" y="4357694"/>
            <a:ext cx="142876" cy="142876"/>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endParaRPr lang="it-IT"/>
          </a:p>
        </p:txBody>
      </p:sp>
      <p:sp>
        <p:nvSpPr>
          <p:cNvPr id="116" name="Rectangle 64"/>
          <p:cNvSpPr>
            <a:spLocks noChangeArrowheads="1"/>
          </p:cNvSpPr>
          <p:nvPr/>
        </p:nvSpPr>
        <p:spPr bwMode="auto">
          <a:xfrm>
            <a:off x="6143636" y="4500570"/>
            <a:ext cx="142876" cy="43180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endParaRPr lang="it-IT"/>
          </a:p>
        </p:txBody>
      </p:sp>
      <p:sp>
        <p:nvSpPr>
          <p:cNvPr id="117" name="Rectangle 64"/>
          <p:cNvSpPr>
            <a:spLocks noChangeArrowheads="1"/>
          </p:cNvSpPr>
          <p:nvPr/>
        </p:nvSpPr>
        <p:spPr bwMode="auto">
          <a:xfrm>
            <a:off x="6143636" y="4357694"/>
            <a:ext cx="142876" cy="142876"/>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endParaRPr lang="it-IT"/>
          </a:p>
        </p:txBody>
      </p:sp>
      <p:sp>
        <p:nvSpPr>
          <p:cNvPr id="118" name="Rectangle 64"/>
          <p:cNvSpPr>
            <a:spLocks noChangeArrowheads="1"/>
          </p:cNvSpPr>
          <p:nvPr/>
        </p:nvSpPr>
        <p:spPr bwMode="auto">
          <a:xfrm>
            <a:off x="6286512" y="4500570"/>
            <a:ext cx="142876" cy="43180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endParaRPr lang="it-IT"/>
          </a:p>
        </p:txBody>
      </p:sp>
      <p:sp>
        <p:nvSpPr>
          <p:cNvPr id="132" name="Rectangle 64"/>
          <p:cNvSpPr>
            <a:spLocks noChangeArrowheads="1"/>
          </p:cNvSpPr>
          <p:nvPr/>
        </p:nvSpPr>
        <p:spPr bwMode="auto">
          <a:xfrm>
            <a:off x="6286512" y="4357694"/>
            <a:ext cx="142876" cy="142876"/>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endParaRPr lang="it-IT"/>
          </a:p>
        </p:txBody>
      </p:sp>
      <p:sp>
        <p:nvSpPr>
          <p:cNvPr id="133" name="CasellaDiTesto 132"/>
          <p:cNvSpPr txBox="1"/>
          <p:nvPr/>
        </p:nvSpPr>
        <p:spPr>
          <a:xfrm>
            <a:off x="4857752" y="3786190"/>
            <a:ext cx="2000264" cy="369332"/>
          </a:xfrm>
          <a:prstGeom prst="rect">
            <a:avLst/>
          </a:prstGeom>
          <a:noFill/>
        </p:spPr>
        <p:txBody>
          <a:bodyPr wrap="square" rtlCol="0">
            <a:spAutoFit/>
          </a:bodyPr>
          <a:lstStyle/>
          <a:p>
            <a:pPr algn="ctr"/>
            <a:r>
              <a:rPr lang="it-IT" dirty="0" smtClean="0">
                <a:effectLst>
                  <a:outerShdw blurRad="38100" dist="38100" dir="2700000" algn="tl">
                    <a:srgbClr val="000000">
                      <a:alpha val="43137"/>
                    </a:srgbClr>
                  </a:outerShdw>
                </a:effectLst>
              </a:rPr>
              <a:t>Tabella risultante</a:t>
            </a:r>
            <a:endParaRPr lang="it-IT" i="1" dirty="0" smtClean="0">
              <a:effectLst>
                <a:outerShdw blurRad="38100" dist="38100" dir="2700000" algn="tl">
                  <a:srgbClr val="000000">
                    <a:alpha val="43137"/>
                  </a:srgbClr>
                </a:outerShdw>
              </a:effectLst>
            </a:endParaRPr>
          </a:p>
        </p:txBody>
      </p:sp>
      <p:sp>
        <p:nvSpPr>
          <p:cNvPr id="139" name="Triangolo isoscele 138"/>
          <p:cNvSpPr/>
          <p:nvPr/>
        </p:nvSpPr>
        <p:spPr>
          <a:xfrm rot="5400000">
            <a:off x="8222981" y="2511746"/>
            <a:ext cx="165735" cy="142875"/>
          </a:xfrm>
          <a:prstGeom prst="triangl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it-IT"/>
          </a:p>
        </p:txBody>
      </p:sp>
      <p:sp>
        <p:nvSpPr>
          <p:cNvPr id="140" name="Triangolo isoscele 139"/>
          <p:cNvSpPr/>
          <p:nvPr/>
        </p:nvSpPr>
        <p:spPr>
          <a:xfrm rot="16200000">
            <a:off x="8418222" y="2511736"/>
            <a:ext cx="165735" cy="142875"/>
          </a:xfrm>
          <a:prstGeom prst="triangl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2000"/>
                                        <p:tgtEl>
                                          <p:spTgt spid="1027"/>
                                        </p:tgtEl>
                                      </p:cBhvr>
                                    </p:animEffect>
                                  </p:childTnLst>
                                </p:cTn>
                              </p:par>
                              <p:par>
                                <p:cTn id="8" presetID="9" presetClass="entr" presetSubtype="0" fill="hold" grpId="0" nodeType="withEffect">
                                  <p:stCondLst>
                                    <p:cond delay="0"/>
                                  </p:stCondLst>
                                  <p:iterate type="lt">
                                    <p:tmPct val="0"/>
                                  </p:iterate>
                                  <p:childTnLst>
                                    <p:set>
                                      <p:cBhvr>
                                        <p:cTn id="9" dur="1" fill="hold">
                                          <p:stCondLst>
                                            <p:cond delay="0"/>
                                          </p:stCondLst>
                                        </p:cTn>
                                        <p:tgtEl>
                                          <p:spTgt spid="119"/>
                                        </p:tgtEl>
                                        <p:attrNameLst>
                                          <p:attrName>style.visibility</p:attrName>
                                        </p:attrNameLst>
                                      </p:cBhvr>
                                      <p:to>
                                        <p:strVal val="visible"/>
                                      </p:to>
                                    </p:set>
                                    <p:animEffect transition="in" filter="dissolve">
                                      <p:cBhvr>
                                        <p:cTn id="10" dur="500"/>
                                        <p:tgtEl>
                                          <p:spTgt spid="1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7"/>
                                        </p:tgtEl>
                                        <p:attrNameLst>
                                          <p:attrName>style.visibility</p:attrName>
                                        </p:attrNameLst>
                                      </p:cBhvr>
                                      <p:to>
                                        <p:strVal val="visible"/>
                                      </p:to>
                                    </p:set>
                                    <p:animEffect transition="in" filter="fade">
                                      <p:cBhvr>
                                        <p:cTn id="15" dur="2000"/>
                                        <p:tgtEl>
                                          <p:spTgt spid="15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1"/>
                                        </p:tgtEl>
                                        <p:attrNameLst>
                                          <p:attrName>style.visibility</p:attrName>
                                        </p:attrNameLst>
                                      </p:cBhvr>
                                      <p:to>
                                        <p:strVal val="visible"/>
                                      </p:to>
                                    </p:set>
                                    <p:animEffect transition="in" filter="fade">
                                      <p:cBhvr>
                                        <p:cTn id="18" dur="2000"/>
                                        <p:tgtEl>
                                          <p:spTgt spid="141"/>
                                        </p:tgtEl>
                                      </p:cBhvr>
                                    </p:animEffect>
                                  </p:childTnLst>
                                </p:cTn>
                              </p:par>
                              <p:par>
                                <p:cTn id="19" presetID="29" presetClass="entr" presetSubtype="0" fill="hold" grpId="0" nodeType="withEffect">
                                  <p:stCondLst>
                                    <p:cond delay="0"/>
                                  </p:stCondLst>
                                  <p:childTnLst>
                                    <p:set>
                                      <p:cBhvr>
                                        <p:cTn id="20" dur="1" fill="hold">
                                          <p:stCondLst>
                                            <p:cond delay="0"/>
                                          </p:stCondLst>
                                        </p:cTn>
                                        <p:tgtEl>
                                          <p:spTgt spid="144">
                                            <p:bg/>
                                          </p:spTgt>
                                        </p:tgtEl>
                                        <p:attrNameLst>
                                          <p:attrName>style.visibility</p:attrName>
                                        </p:attrNameLst>
                                      </p:cBhvr>
                                      <p:to>
                                        <p:strVal val="visible"/>
                                      </p:to>
                                    </p:set>
                                    <p:anim calcmode="lin" valueType="num">
                                      <p:cBhvr>
                                        <p:cTn id="21" dur="1000" fill="hold"/>
                                        <p:tgtEl>
                                          <p:spTgt spid="144">
                                            <p:bg/>
                                          </p:spTgt>
                                        </p:tgtEl>
                                        <p:attrNameLst>
                                          <p:attrName>ppt_x</p:attrName>
                                        </p:attrNameLst>
                                      </p:cBhvr>
                                      <p:tavLst>
                                        <p:tav tm="0">
                                          <p:val>
                                            <p:strVal val="#ppt_x-.2"/>
                                          </p:val>
                                        </p:tav>
                                        <p:tav tm="100000">
                                          <p:val>
                                            <p:strVal val="#ppt_x"/>
                                          </p:val>
                                        </p:tav>
                                      </p:tavLst>
                                    </p:anim>
                                    <p:anim calcmode="lin" valueType="num">
                                      <p:cBhvr>
                                        <p:cTn id="22" dur="1000" fill="hold"/>
                                        <p:tgtEl>
                                          <p:spTgt spid="144">
                                            <p:bg/>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44">
                                            <p:bg/>
                                          </p:spTgt>
                                        </p:tgtEl>
                                      </p:cBhvr>
                                    </p:animEffect>
                                  </p:childTnLst>
                                </p:cTn>
                              </p:par>
                              <p:par>
                                <p:cTn id="24" presetID="29" presetClass="entr" presetSubtype="0" fill="hold" grpId="0" nodeType="withEffect" nodePh="1">
                                  <p:stCondLst>
                                    <p:cond delay="0"/>
                                  </p:stCondLst>
                                  <p:endCondLst>
                                    <p:cond evt="begin" delay="0">
                                      <p:tn val="24"/>
                                    </p:cond>
                                  </p:endCondLst>
                                  <p:childTnLst>
                                    <p:set>
                                      <p:cBhvr>
                                        <p:cTn id="25" dur="1" fill="hold">
                                          <p:stCondLst>
                                            <p:cond delay="0"/>
                                          </p:stCondLst>
                                        </p:cTn>
                                        <p:tgtEl>
                                          <p:spTgt spid="144">
                                            <p:txEl>
                                              <p:pRg st="0" end="0"/>
                                            </p:txEl>
                                          </p:spTgt>
                                        </p:tgtEl>
                                        <p:attrNameLst>
                                          <p:attrName>style.visibility</p:attrName>
                                        </p:attrNameLst>
                                      </p:cBhvr>
                                      <p:to>
                                        <p:strVal val="visible"/>
                                      </p:to>
                                    </p:set>
                                    <p:anim calcmode="lin" valueType="num">
                                      <p:cBhvr>
                                        <p:cTn id="26" dur="1000" fill="hold"/>
                                        <p:tgtEl>
                                          <p:spTgt spid="144">
                                            <p:txEl>
                                              <p:pRg st="0" end="0"/>
                                            </p:txEl>
                                          </p:spTgt>
                                        </p:tgtEl>
                                        <p:attrNameLst>
                                          <p:attrName>ppt_x</p:attrName>
                                        </p:attrNameLst>
                                      </p:cBhvr>
                                      <p:tavLst>
                                        <p:tav tm="0">
                                          <p:val>
                                            <p:strVal val="#ppt_x-.2"/>
                                          </p:val>
                                        </p:tav>
                                        <p:tav tm="100000">
                                          <p:val>
                                            <p:strVal val="#ppt_x"/>
                                          </p:val>
                                        </p:tav>
                                      </p:tavLst>
                                    </p:anim>
                                    <p:anim calcmode="lin" valueType="num">
                                      <p:cBhvr>
                                        <p:cTn id="27" dur="1000" fill="hold"/>
                                        <p:tgtEl>
                                          <p:spTgt spid="14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144">
                                            <p:txEl>
                                              <p:pRg st="0" end="0"/>
                                            </p:txEl>
                                          </p:spTgt>
                                        </p:tgtEl>
                                      </p:cBhvr>
                                    </p:animEffect>
                                  </p:childTnLst>
                                </p:cTn>
                              </p:par>
                              <p:par>
                                <p:cTn id="29" presetID="29" presetClass="entr" presetSubtype="0" fill="hold" grpId="0" nodeType="withEffect">
                                  <p:stCondLst>
                                    <p:cond delay="0"/>
                                  </p:stCondLst>
                                  <p:childTnLst>
                                    <p:set>
                                      <p:cBhvr>
                                        <p:cTn id="30" dur="1" fill="hold">
                                          <p:stCondLst>
                                            <p:cond delay="0"/>
                                          </p:stCondLst>
                                        </p:cTn>
                                        <p:tgtEl>
                                          <p:spTgt spid="145">
                                            <p:bg/>
                                          </p:spTgt>
                                        </p:tgtEl>
                                        <p:attrNameLst>
                                          <p:attrName>style.visibility</p:attrName>
                                        </p:attrNameLst>
                                      </p:cBhvr>
                                      <p:to>
                                        <p:strVal val="visible"/>
                                      </p:to>
                                    </p:set>
                                    <p:anim calcmode="lin" valueType="num">
                                      <p:cBhvr>
                                        <p:cTn id="31" dur="1000" fill="hold"/>
                                        <p:tgtEl>
                                          <p:spTgt spid="145">
                                            <p:bg/>
                                          </p:spTgt>
                                        </p:tgtEl>
                                        <p:attrNameLst>
                                          <p:attrName>ppt_x</p:attrName>
                                        </p:attrNameLst>
                                      </p:cBhvr>
                                      <p:tavLst>
                                        <p:tav tm="0">
                                          <p:val>
                                            <p:strVal val="#ppt_x-.2"/>
                                          </p:val>
                                        </p:tav>
                                        <p:tav tm="100000">
                                          <p:val>
                                            <p:strVal val="#ppt_x"/>
                                          </p:val>
                                        </p:tav>
                                      </p:tavLst>
                                    </p:anim>
                                    <p:anim calcmode="lin" valueType="num">
                                      <p:cBhvr>
                                        <p:cTn id="32" dur="1000" fill="hold"/>
                                        <p:tgtEl>
                                          <p:spTgt spid="145">
                                            <p:bg/>
                                          </p:spTgt>
                                        </p:tgtEl>
                                        <p:attrNameLst>
                                          <p:attrName>ppt_y</p:attrName>
                                        </p:attrNameLst>
                                      </p:cBhvr>
                                      <p:tavLst>
                                        <p:tav tm="0">
                                          <p:val>
                                            <p:strVal val="#ppt_y"/>
                                          </p:val>
                                        </p:tav>
                                        <p:tav tm="100000">
                                          <p:val>
                                            <p:strVal val="#ppt_y"/>
                                          </p:val>
                                        </p:tav>
                                      </p:tavLst>
                                    </p:anim>
                                    <p:animEffect transition="in" filter="wipe(right)" prLst="gradientSize: 0.1">
                                      <p:cBhvr>
                                        <p:cTn id="33" dur="1000"/>
                                        <p:tgtEl>
                                          <p:spTgt spid="145">
                                            <p:bg/>
                                          </p:spTgt>
                                        </p:tgtEl>
                                      </p:cBhvr>
                                    </p:animEffect>
                                  </p:childTnLst>
                                </p:cTn>
                              </p:par>
                              <p:par>
                                <p:cTn id="34" presetID="29" presetClass="entr" presetSubtype="0" fill="hold" grpId="0" nodeType="withEffect" nodePh="1">
                                  <p:stCondLst>
                                    <p:cond delay="0"/>
                                  </p:stCondLst>
                                  <p:endCondLst>
                                    <p:cond evt="begin" delay="0">
                                      <p:tn val="34"/>
                                    </p:cond>
                                  </p:endCondLst>
                                  <p:childTnLst>
                                    <p:set>
                                      <p:cBhvr>
                                        <p:cTn id="35" dur="1" fill="hold">
                                          <p:stCondLst>
                                            <p:cond delay="0"/>
                                          </p:stCondLst>
                                        </p:cTn>
                                        <p:tgtEl>
                                          <p:spTgt spid="145">
                                            <p:txEl>
                                              <p:pRg st="0" end="0"/>
                                            </p:txEl>
                                          </p:spTgt>
                                        </p:tgtEl>
                                        <p:attrNameLst>
                                          <p:attrName>style.visibility</p:attrName>
                                        </p:attrNameLst>
                                      </p:cBhvr>
                                      <p:to>
                                        <p:strVal val="visible"/>
                                      </p:to>
                                    </p:set>
                                    <p:anim calcmode="lin" valueType="num">
                                      <p:cBhvr>
                                        <p:cTn id="36" dur="1000" fill="hold"/>
                                        <p:tgtEl>
                                          <p:spTgt spid="145">
                                            <p:txEl>
                                              <p:pRg st="0" end="0"/>
                                            </p:txEl>
                                          </p:spTgt>
                                        </p:tgtEl>
                                        <p:attrNameLst>
                                          <p:attrName>ppt_x</p:attrName>
                                        </p:attrNameLst>
                                      </p:cBhvr>
                                      <p:tavLst>
                                        <p:tav tm="0">
                                          <p:val>
                                            <p:strVal val="#ppt_x-.2"/>
                                          </p:val>
                                        </p:tav>
                                        <p:tav tm="100000">
                                          <p:val>
                                            <p:strVal val="#ppt_x"/>
                                          </p:val>
                                        </p:tav>
                                      </p:tavLst>
                                    </p:anim>
                                    <p:anim calcmode="lin" valueType="num">
                                      <p:cBhvr>
                                        <p:cTn id="37" dur="1000" fill="hold"/>
                                        <p:tgtEl>
                                          <p:spTgt spid="14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38" dur="1000"/>
                                        <p:tgtEl>
                                          <p:spTgt spid="145">
                                            <p:txEl>
                                              <p:pRg st="0" end="0"/>
                                            </p:txEl>
                                          </p:spTgt>
                                        </p:tgtEl>
                                      </p:cBhvr>
                                    </p:animEffect>
                                  </p:childTnLst>
                                </p:cTn>
                              </p:par>
                              <p:par>
                                <p:cTn id="39" presetID="29" presetClass="entr" presetSubtype="0" fill="hold" grpId="0" nodeType="withEffect">
                                  <p:stCondLst>
                                    <p:cond delay="0"/>
                                  </p:stCondLst>
                                  <p:childTnLst>
                                    <p:set>
                                      <p:cBhvr>
                                        <p:cTn id="40" dur="1" fill="hold">
                                          <p:stCondLst>
                                            <p:cond delay="0"/>
                                          </p:stCondLst>
                                        </p:cTn>
                                        <p:tgtEl>
                                          <p:spTgt spid="146">
                                            <p:bg/>
                                          </p:spTgt>
                                        </p:tgtEl>
                                        <p:attrNameLst>
                                          <p:attrName>style.visibility</p:attrName>
                                        </p:attrNameLst>
                                      </p:cBhvr>
                                      <p:to>
                                        <p:strVal val="visible"/>
                                      </p:to>
                                    </p:set>
                                    <p:anim calcmode="lin" valueType="num">
                                      <p:cBhvr>
                                        <p:cTn id="41" dur="1000" fill="hold"/>
                                        <p:tgtEl>
                                          <p:spTgt spid="146">
                                            <p:bg/>
                                          </p:spTgt>
                                        </p:tgtEl>
                                        <p:attrNameLst>
                                          <p:attrName>ppt_x</p:attrName>
                                        </p:attrNameLst>
                                      </p:cBhvr>
                                      <p:tavLst>
                                        <p:tav tm="0">
                                          <p:val>
                                            <p:strVal val="#ppt_x-.2"/>
                                          </p:val>
                                        </p:tav>
                                        <p:tav tm="100000">
                                          <p:val>
                                            <p:strVal val="#ppt_x"/>
                                          </p:val>
                                        </p:tav>
                                      </p:tavLst>
                                    </p:anim>
                                    <p:anim calcmode="lin" valueType="num">
                                      <p:cBhvr>
                                        <p:cTn id="42" dur="1000" fill="hold"/>
                                        <p:tgtEl>
                                          <p:spTgt spid="146">
                                            <p:bg/>
                                          </p:spTgt>
                                        </p:tgtEl>
                                        <p:attrNameLst>
                                          <p:attrName>ppt_y</p:attrName>
                                        </p:attrNameLst>
                                      </p:cBhvr>
                                      <p:tavLst>
                                        <p:tav tm="0">
                                          <p:val>
                                            <p:strVal val="#ppt_y"/>
                                          </p:val>
                                        </p:tav>
                                        <p:tav tm="100000">
                                          <p:val>
                                            <p:strVal val="#ppt_y"/>
                                          </p:val>
                                        </p:tav>
                                      </p:tavLst>
                                    </p:anim>
                                    <p:animEffect transition="in" filter="wipe(right)" prLst="gradientSize: 0.1">
                                      <p:cBhvr>
                                        <p:cTn id="43" dur="1000"/>
                                        <p:tgtEl>
                                          <p:spTgt spid="146">
                                            <p:bg/>
                                          </p:spTgt>
                                        </p:tgtEl>
                                      </p:cBhvr>
                                    </p:animEffect>
                                  </p:childTnLst>
                                </p:cTn>
                              </p:par>
                              <p:par>
                                <p:cTn id="44" presetID="29" presetClass="entr" presetSubtype="0" fill="hold" grpId="0" nodeType="withEffect" nodePh="1">
                                  <p:stCondLst>
                                    <p:cond delay="0"/>
                                  </p:stCondLst>
                                  <p:endCondLst>
                                    <p:cond evt="begin" delay="0">
                                      <p:tn val="44"/>
                                    </p:cond>
                                  </p:endCondLst>
                                  <p:childTnLst>
                                    <p:set>
                                      <p:cBhvr>
                                        <p:cTn id="45" dur="1" fill="hold">
                                          <p:stCondLst>
                                            <p:cond delay="0"/>
                                          </p:stCondLst>
                                        </p:cTn>
                                        <p:tgtEl>
                                          <p:spTgt spid="146">
                                            <p:txEl>
                                              <p:pRg st="0" end="0"/>
                                            </p:txEl>
                                          </p:spTgt>
                                        </p:tgtEl>
                                        <p:attrNameLst>
                                          <p:attrName>style.visibility</p:attrName>
                                        </p:attrNameLst>
                                      </p:cBhvr>
                                      <p:to>
                                        <p:strVal val="visible"/>
                                      </p:to>
                                    </p:set>
                                    <p:anim calcmode="lin" valueType="num">
                                      <p:cBhvr>
                                        <p:cTn id="46" dur="1000" fill="hold"/>
                                        <p:tgtEl>
                                          <p:spTgt spid="146">
                                            <p:txEl>
                                              <p:pRg st="0" end="0"/>
                                            </p:txEl>
                                          </p:spTgt>
                                        </p:tgtEl>
                                        <p:attrNameLst>
                                          <p:attrName>ppt_x</p:attrName>
                                        </p:attrNameLst>
                                      </p:cBhvr>
                                      <p:tavLst>
                                        <p:tav tm="0">
                                          <p:val>
                                            <p:strVal val="#ppt_x-.2"/>
                                          </p:val>
                                        </p:tav>
                                        <p:tav tm="100000">
                                          <p:val>
                                            <p:strVal val="#ppt_x"/>
                                          </p:val>
                                        </p:tav>
                                      </p:tavLst>
                                    </p:anim>
                                    <p:anim calcmode="lin" valueType="num">
                                      <p:cBhvr>
                                        <p:cTn id="47" dur="1000" fill="hold"/>
                                        <p:tgtEl>
                                          <p:spTgt spid="14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48" dur="1000"/>
                                        <p:tgtEl>
                                          <p:spTgt spid="146">
                                            <p:txEl>
                                              <p:pRg st="0" end="0"/>
                                            </p:txEl>
                                          </p:spTgt>
                                        </p:tgtEl>
                                      </p:cBhvr>
                                    </p:animEffect>
                                  </p:childTnLst>
                                </p:cTn>
                              </p:par>
                              <p:par>
                                <p:cTn id="49" presetID="29" presetClass="entr" presetSubtype="0" fill="hold" grpId="0" nodeType="withEffect">
                                  <p:stCondLst>
                                    <p:cond delay="0"/>
                                  </p:stCondLst>
                                  <p:childTnLst>
                                    <p:set>
                                      <p:cBhvr>
                                        <p:cTn id="50" dur="1" fill="hold">
                                          <p:stCondLst>
                                            <p:cond delay="0"/>
                                          </p:stCondLst>
                                        </p:cTn>
                                        <p:tgtEl>
                                          <p:spTgt spid="147">
                                            <p:bg/>
                                          </p:spTgt>
                                        </p:tgtEl>
                                        <p:attrNameLst>
                                          <p:attrName>style.visibility</p:attrName>
                                        </p:attrNameLst>
                                      </p:cBhvr>
                                      <p:to>
                                        <p:strVal val="visible"/>
                                      </p:to>
                                    </p:set>
                                    <p:anim calcmode="lin" valueType="num">
                                      <p:cBhvr>
                                        <p:cTn id="51" dur="1000" fill="hold"/>
                                        <p:tgtEl>
                                          <p:spTgt spid="147">
                                            <p:bg/>
                                          </p:spTgt>
                                        </p:tgtEl>
                                        <p:attrNameLst>
                                          <p:attrName>ppt_x</p:attrName>
                                        </p:attrNameLst>
                                      </p:cBhvr>
                                      <p:tavLst>
                                        <p:tav tm="0">
                                          <p:val>
                                            <p:strVal val="#ppt_x-.2"/>
                                          </p:val>
                                        </p:tav>
                                        <p:tav tm="100000">
                                          <p:val>
                                            <p:strVal val="#ppt_x"/>
                                          </p:val>
                                        </p:tav>
                                      </p:tavLst>
                                    </p:anim>
                                    <p:anim calcmode="lin" valueType="num">
                                      <p:cBhvr>
                                        <p:cTn id="52" dur="1000" fill="hold"/>
                                        <p:tgtEl>
                                          <p:spTgt spid="147">
                                            <p:bg/>
                                          </p:spTgt>
                                        </p:tgtEl>
                                        <p:attrNameLst>
                                          <p:attrName>ppt_y</p:attrName>
                                        </p:attrNameLst>
                                      </p:cBhvr>
                                      <p:tavLst>
                                        <p:tav tm="0">
                                          <p:val>
                                            <p:strVal val="#ppt_y"/>
                                          </p:val>
                                        </p:tav>
                                        <p:tav tm="100000">
                                          <p:val>
                                            <p:strVal val="#ppt_y"/>
                                          </p:val>
                                        </p:tav>
                                      </p:tavLst>
                                    </p:anim>
                                    <p:animEffect transition="in" filter="wipe(right)" prLst="gradientSize: 0.1">
                                      <p:cBhvr>
                                        <p:cTn id="53" dur="1000"/>
                                        <p:tgtEl>
                                          <p:spTgt spid="147">
                                            <p:bg/>
                                          </p:spTgt>
                                        </p:tgtEl>
                                      </p:cBhvr>
                                    </p:animEffect>
                                  </p:childTnLst>
                                </p:cTn>
                              </p:par>
                              <p:par>
                                <p:cTn id="54" presetID="29" presetClass="entr" presetSubtype="0" fill="hold" grpId="0" nodeType="withEffect" nodePh="1">
                                  <p:stCondLst>
                                    <p:cond delay="0"/>
                                  </p:stCondLst>
                                  <p:endCondLst>
                                    <p:cond evt="begin" delay="0">
                                      <p:tn val="54"/>
                                    </p:cond>
                                  </p:endCondLst>
                                  <p:childTnLst>
                                    <p:set>
                                      <p:cBhvr>
                                        <p:cTn id="55" dur="1" fill="hold">
                                          <p:stCondLst>
                                            <p:cond delay="0"/>
                                          </p:stCondLst>
                                        </p:cTn>
                                        <p:tgtEl>
                                          <p:spTgt spid="147">
                                            <p:txEl>
                                              <p:pRg st="0" end="0"/>
                                            </p:txEl>
                                          </p:spTgt>
                                        </p:tgtEl>
                                        <p:attrNameLst>
                                          <p:attrName>style.visibility</p:attrName>
                                        </p:attrNameLst>
                                      </p:cBhvr>
                                      <p:to>
                                        <p:strVal val="visible"/>
                                      </p:to>
                                    </p:set>
                                    <p:anim calcmode="lin" valueType="num">
                                      <p:cBhvr>
                                        <p:cTn id="56" dur="1000" fill="hold"/>
                                        <p:tgtEl>
                                          <p:spTgt spid="147">
                                            <p:txEl>
                                              <p:pRg st="0" end="0"/>
                                            </p:txEl>
                                          </p:spTgt>
                                        </p:tgtEl>
                                        <p:attrNameLst>
                                          <p:attrName>ppt_x</p:attrName>
                                        </p:attrNameLst>
                                      </p:cBhvr>
                                      <p:tavLst>
                                        <p:tav tm="0">
                                          <p:val>
                                            <p:strVal val="#ppt_x-.2"/>
                                          </p:val>
                                        </p:tav>
                                        <p:tav tm="100000">
                                          <p:val>
                                            <p:strVal val="#ppt_x"/>
                                          </p:val>
                                        </p:tav>
                                      </p:tavLst>
                                    </p:anim>
                                    <p:anim calcmode="lin" valueType="num">
                                      <p:cBhvr>
                                        <p:cTn id="57" dur="1000" fill="hold"/>
                                        <p:tgtEl>
                                          <p:spTgt spid="14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58" dur="1000"/>
                                        <p:tgtEl>
                                          <p:spTgt spid="147">
                                            <p:txEl>
                                              <p:pRg st="0" end="0"/>
                                            </p:txEl>
                                          </p:spTgt>
                                        </p:tgtEl>
                                      </p:cBhvr>
                                    </p:animEffect>
                                  </p:childTnLst>
                                </p:cTn>
                              </p:par>
                              <p:par>
                                <p:cTn id="59" presetID="29" presetClass="entr" presetSubtype="0" fill="hold" grpId="0" nodeType="withEffect">
                                  <p:stCondLst>
                                    <p:cond delay="0"/>
                                  </p:stCondLst>
                                  <p:childTnLst>
                                    <p:set>
                                      <p:cBhvr>
                                        <p:cTn id="60" dur="1" fill="hold">
                                          <p:stCondLst>
                                            <p:cond delay="0"/>
                                          </p:stCondLst>
                                        </p:cTn>
                                        <p:tgtEl>
                                          <p:spTgt spid="148">
                                            <p:bg/>
                                          </p:spTgt>
                                        </p:tgtEl>
                                        <p:attrNameLst>
                                          <p:attrName>style.visibility</p:attrName>
                                        </p:attrNameLst>
                                      </p:cBhvr>
                                      <p:to>
                                        <p:strVal val="visible"/>
                                      </p:to>
                                    </p:set>
                                    <p:anim calcmode="lin" valueType="num">
                                      <p:cBhvr>
                                        <p:cTn id="61" dur="1000" fill="hold"/>
                                        <p:tgtEl>
                                          <p:spTgt spid="148">
                                            <p:bg/>
                                          </p:spTgt>
                                        </p:tgtEl>
                                        <p:attrNameLst>
                                          <p:attrName>ppt_x</p:attrName>
                                        </p:attrNameLst>
                                      </p:cBhvr>
                                      <p:tavLst>
                                        <p:tav tm="0">
                                          <p:val>
                                            <p:strVal val="#ppt_x-.2"/>
                                          </p:val>
                                        </p:tav>
                                        <p:tav tm="100000">
                                          <p:val>
                                            <p:strVal val="#ppt_x"/>
                                          </p:val>
                                        </p:tav>
                                      </p:tavLst>
                                    </p:anim>
                                    <p:anim calcmode="lin" valueType="num">
                                      <p:cBhvr>
                                        <p:cTn id="62" dur="1000" fill="hold"/>
                                        <p:tgtEl>
                                          <p:spTgt spid="148">
                                            <p:bg/>
                                          </p:spTgt>
                                        </p:tgtEl>
                                        <p:attrNameLst>
                                          <p:attrName>ppt_y</p:attrName>
                                        </p:attrNameLst>
                                      </p:cBhvr>
                                      <p:tavLst>
                                        <p:tav tm="0">
                                          <p:val>
                                            <p:strVal val="#ppt_y"/>
                                          </p:val>
                                        </p:tav>
                                        <p:tav tm="100000">
                                          <p:val>
                                            <p:strVal val="#ppt_y"/>
                                          </p:val>
                                        </p:tav>
                                      </p:tavLst>
                                    </p:anim>
                                    <p:animEffect transition="in" filter="wipe(right)" prLst="gradientSize: 0.1">
                                      <p:cBhvr>
                                        <p:cTn id="63" dur="1000"/>
                                        <p:tgtEl>
                                          <p:spTgt spid="148">
                                            <p:bg/>
                                          </p:spTgt>
                                        </p:tgtEl>
                                      </p:cBhvr>
                                    </p:animEffect>
                                  </p:childTnLst>
                                </p:cTn>
                              </p:par>
                              <p:par>
                                <p:cTn id="64" presetID="29" presetClass="entr" presetSubtype="0" fill="hold" grpId="0" nodeType="withEffect" nodePh="1">
                                  <p:stCondLst>
                                    <p:cond delay="0"/>
                                  </p:stCondLst>
                                  <p:endCondLst>
                                    <p:cond evt="begin" delay="0">
                                      <p:tn val="64"/>
                                    </p:cond>
                                  </p:endCondLst>
                                  <p:childTnLst>
                                    <p:set>
                                      <p:cBhvr>
                                        <p:cTn id="65" dur="1" fill="hold">
                                          <p:stCondLst>
                                            <p:cond delay="0"/>
                                          </p:stCondLst>
                                        </p:cTn>
                                        <p:tgtEl>
                                          <p:spTgt spid="148">
                                            <p:txEl>
                                              <p:pRg st="0" end="0"/>
                                            </p:txEl>
                                          </p:spTgt>
                                        </p:tgtEl>
                                        <p:attrNameLst>
                                          <p:attrName>style.visibility</p:attrName>
                                        </p:attrNameLst>
                                      </p:cBhvr>
                                      <p:to>
                                        <p:strVal val="visible"/>
                                      </p:to>
                                    </p:set>
                                    <p:anim calcmode="lin" valueType="num">
                                      <p:cBhvr>
                                        <p:cTn id="66" dur="1000" fill="hold"/>
                                        <p:tgtEl>
                                          <p:spTgt spid="148">
                                            <p:txEl>
                                              <p:pRg st="0" end="0"/>
                                            </p:txEl>
                                          </p:spTgt>
                                        </p:tgtEl>
                                        <p:attrNameLst>
                                          <p:attrName>ppt_x</p:attrName>
                                        </p:attrNameLst>
                                      </p:cBhvr>
                                      <p:tavLst>
                                        <p:tav tm="0">
                                          <p:val>
                                            <p:strVal val="#ppt_x-.2"/>
                                          </p:val>
                                        </p:tav>
                                        <p:tav tm="100000">
                                          <p:val>
                                            <p:strVal val="#ppt_x"/>
                                          </p:val>
                                        </p:tav>
                                      </p:tavLst>
                                    </p:anim>
                                    <p:anim calcmode="lin" valueType="num">
                                      <p:cBhvr>
                                        <p:cTn id="67" dur="1000" fill="hold"/>
                                        <p:tgtEl>
                                          <p:spTgt spid="148">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68" dur="1000"/>
                                        <p:tgtEl>
                                          <p:spTgt spid="148">
                                            <p:txEl>
                                              <p:pRg st="0" end="0"/>
                                            </p:txEl>
                                          </p:spTgt>
                                        </p:tgtEl>
                                      </p:cBhvr>
                                    </p:animEffect>
                                  </p:childTnLst>
                                </p:cTn>
                              </p:par>
                              <p:par>
                                <p:cTn id="69" presetID="29" presetClass="entr" presetSubtype="0" fill="hold" grpId="0" nodeType="withEffect">
                                  <p:stCondLst>
                                    <p:cond delay="0"/>
                                  </p:stCondLst>
                                  <p:childTnLst>
                                    <p:set>
                                      <p:cBhvr>
                                        <p:cTn id="70" dur="1" fill="hold">
                                          <p:stCondLst>
                                            <p:cond delay="0"/>
                                          </p:stCondLst>
                                        </p:cTn>
                                        <p:tgtEl>
                                          <p:spTgt spid="149">
                                            <p:bg/>
                                          </p:spTgt>
                                        </p:tgtEl>
                                        <p:attrNameLst>
                                          <p:attrName>style.visibility</p:attrName>
                                        </p:attrNameLst>
                                      </p:cBhvr>
                                      <p:to>
                                        <p:strVal val="visible"/>
                                      </p:to>
                                    </p:set>
                                    <p:anim calcmode="lin" valueType="num">
                                      <p:cBhvr>
                                        <p:cTn id="71" dur="1000" fill="hold"/>
                                        <p:tgtEl>
                                          <p:spTgt spid="149">
                                            <p:bg/>
                                          </p:spTgt>
                                        </p:tgtEl>
                                        <p:attrNameLst>
                                          <p:attrName>ppt_x</p:attrName>
                                        </p:attrNameLst>
                                      </p:cBhvr>
                                      <p:tavLst>
                                        <p:tav tm="0">
                                          <p:val>
                                            <p:strVal val="#ppt_x-.2"/>
                                          </p:val>
                                        </p:tav>
                                        <p:tav tm="100000">
                                          <p:val>
                                            <p:strVal val="#ppt_x"/>
                                          </p:val>
                                        </p:tav>
                                      </p:tavLst>
                                    </p:anim>
                                    <p:anim calcmode="lin" valueType="num">
                                      <p:cBhvr>
                                        <p:cTn id="72" dur="1000" fill="hold"/>
                                        <p:tgtEl>
                                          <p:spTgt spid="149">
                                            <p:bg/>
                                          </p:spTgt>
                                        </p:tgtEl>
                                        <p:attrNameLst>
                                          <p:attrName>ppt_y</p:attrName>
                                        </p:attrNameLst>
                                      </p:cBhvr>
                                      <p:tavLst>
                                        <p:tav tm="0">
                                          <p:val>
                                            <p:strVal val="#ppt_y"/>
                                          </p:val>
                                        </p:tav>
                                        <p:tav tm="100000">
                                          <p:val>
                                            <p:strVal val="#ppt_y"/>
                                          </p:val>
                                        </p:tav>
                                      </p:tavLst>
                                    </p:anim>
                                    <p:animEffect transition="in" filter="wipe(right)" prLst="gradientSize: 0.1">
                                      <p:cBhvr>
                                        <p:cTn id="73" dur="1000"/>
                                        <p:tgtEl>
                                          <p:spTgt spid="149">
                                            <p:bg/>
                                          </p:spTgt>
                                        </p:tgtEl>
                                      </p:cBhvr>
                                    </p:animEffect>
                                  </p:childTnLst>
                                </p:cTn>
                              </p:par>
                              <p:par>
                                <p:cTn id="74" presetID="29" presetClass="entr" presetSubtype="0" fill="hold" grpId="0" nodeType="withEffect" nodePh="1">
                                  <p:stCondLst>
                                    <p:cond delay="0"/>
                                  </p:stCondLst>
                                  <p:endCondLst>
                                    <p:cond evt="begin" delay="0">
                                      <p:tn val="74"/>
                                    </p:cond>
                                  </p:endCondLst>
                                  <p:childTnLst>
                                    <p:set>
                                      <p:cBhvr>
                                        <p:cTn id="75" dur="1" fill="hold">
                                          <p:stCondLst>
                                            <p:cond delay="0"/>
                                          </p:stCondLst>
                                        </p:cTn>
                                        <p:tgtEl>
                                          <p:spTgt spid="149">
                                            <p:txEl>
                                              <p:pRg st="0" end="0"/>
                                            </p:txEl>
                                          </p:spTgt>
                                        </p:tgtEl>
                                        <p:attrNameLst>
                                          <p:attrName>style.visibility</p:attrName>
                                        </p:attrNameLst>
                                      </p:cBhvr>
                                      <p:to>
                                        <p:strVal val="visible"/>
                                      </p:to>
                                    </p:set>
                                    <p:anim calcmode="lin" valueType="num">
                                      <p:cBhvr>
                                        <p:cTn id="76" dur="1000" fill="hold"/>
                                        <p:tgtEl>
                                          <p:spTgt spid="149">
                                            <p:txEl>
                                              <p:pRg st="0" end="0"/>
                                            </p:txEl>
                                          </p:spTgt>
                                        </p:tgtEl>
                                        <p:attrNameLst>
                                          <p:attrName>ppt_x</p:attrName>
                                        </p:attrNameLst>
                                      </p:cBhvr>
                                      <p:tavLst>
                                        <p:tav tm="0">
                                          <p:val>
                                            <p:strVal val="#ppt_x-.2"/>
                                          </p:val>
                                        </p:tav>
                                        <p:tav tm="100000">
                                          <p:val>
                                            <p:strVal val="#ppt_x"/>
                                          </p:val>
                                        </p:tav>
                                      </p:tavLst>
                                    </p:anim>
                                    <p:anim calcmode="lin" valueType="num">
                                      <p:cBhvr>
                                        <p:cTn id="77" dur="1000" fill="hold"/>
                                        <p:tgtEl>
                                          <p:spTgt spid="14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78" dur="1000"/>
                                        <p:tgtEl>
                                          <p:spTgt spid="149">
                                            <p:txEl>
                                              <p:pRg st="0" end="0"/>
                                            </p:txEl>
                                          </p:spTgt>
                                        </p:tgtEl>
                                      </p:cBhvr>
                                    </p:animEffect>
                                  </p:childTnLst>
                                </p:cTn>
                              </p:par>
                              <p:par>
                                <p:cTn id="79" presetID="29" presetClass="entr" presetSubtype="0" fill="hold" grpId="0" nodeType="withEffect">
                                  <p:stCondLst>
                                    <p:cond delay="0"/>
                                  </p:stCondLst>
                                  <p:childTnLst>
                                    <p:set>
                                      <p:cBhvr>
                                        <p:cTn id="80" dur="1" fill="hold">
                                          <p:stCondLst>
                                            <p:cond delay="0"/>
                                          </p:stCondLst>
                                        </p:cTn>
                                        <p:tgtEl>
                                          <p:spTgt spid="150">
                                            <p:bg/>
                                          </p:spTgt>
                                        </p:tgtEl>
                                        <p:attrNameLst>
                                          <p:attrName>style.visibility</p:attrName>
                                        </p:attrNameLst>
                                      </p:cBhvr>
                                      <p:to>
                                        <p:strVal val="visible"/>
                                      </p:to>
                                    </p:set>
                                    <p:anim calcmode="lin" valueType="num">
                                      <p:cBhvr>
                                        <p:cTn id="81" dur="1000" fill="hold"/>
                                        <p:tgtEl>
                                          <p:spTgt spid="150">
                                            <p:bg/>
                                          </p:spTgt>
                                        </p:tgtEl>
                                        <p:attrNameLst>
                                          <p:attrName>ppt_x</p:attrName>
                                        </p:attrNameLst>
                                      </p:cBhvr>
                                      <p:tavLst>
                                        <p:tav tm="0">
                                          <p:val>
                                            <p:strVal val="#ppt_x-.2"/>
                                          </p:val>
                                        </p:tav>
                                        <p:tav tm="100000">
                                          <p:val>
                                            <p:strVal val="#ppt_x"/>
                                          </p:val>
                                        </p:tav>
                                      </p:tavLst>
                                    </p:anim>
                                    <p:anim calcmode="lin" valueType="num">
                                      <p:cBhvr>
                                        <p:cTn id="82" dur="1000" fill="hold"/>
                                        <p:tgtEl>
                                          <p:spTgt spid="150">
                                            <p:bg/>
                                          </p:spTgt>
                                        </p:tgtEl>
                                        <p:attrNameLst>
                                          <p:attrName>ppt_y</p:attrName>
                                        </p:attrNameLst>
                                      </p:cBhvr>
                                      <p:tavLst>
                                        <p:tav tm="0">
                                          <p:val>
                                            <p:strVal val="#ppt_y"/>
                                          </p:val>
                                        </p:tav>
                                        <p:tav tm="100000">
                                          <p:val>
                                            <p:strVal val="#ppt_y"/>
                                          </p:val>
                                        </p:tav>
                                      </p:tavLst>
                                    </p:anim>
                                    <p:animEffect transition="in" filter="wipe(right)" prLst="gradientSize: 0.1">
                                      <p:cBhvr>
                                        <p:cTn id="83" dur="1000"/>
                                        <p:tgtEl>
                                          <p:spTgt spid="150">
                                            <p:bg/>
                                          </p:spTgt>
                                        </p:tgtEl>
                                      </p:cBhvr>
                                    </p:animEffect>
                                  </p:childTnLst>
                                </p:cTn>
                              </p:par>
                              <p:par>
                                <p:cTn id="84" presetID="29" presetClass="entr" presetSubtype="0" fill="hold" grpId="0" nodeType="withEffect" nodePh="1">
                                  <p:stCondLst>
                                    <p:cond delay="0"/>
                                  </p:stCondLst>
                                  <p:endCondLst>
                                    <p:cond evt="begin" delay="0">
                                      <p:tn val="84"/>
                                    </p:cond>
                                  </p:endCondLst>
                                  <p:childTnLst>
                                    <p:set>
                                      <p:cBhvr>
                                        <p:cTn id="85" dur="1" fill="hold">
                                          <p:stCondLst>
                                            <p:cond delay="0"/>
                                          </p:stCondLst>
                                        </p:cTn>
                                        <p:tgtEl>
                                          <p:spTgt spid="150">
                                            <p:txEl>
                                              <p:pRg st="0" end="0"/>
                                            </p:txEl>
                                          </p:spTgt>
                                        </p:tgtEl>
                                        <p:attrNameLst>
                                          <p:attrName>style.visibility</p:attrName>
                                        </p:attrNameLst>
                                      </p:cBhvr>
                                      <p:to>
                                        <p:strVal val="visible"/>
                                      </p:to>
                                    </p:set>
                                    <p:anim calcmode="lin" valueType="num">
                                      <p:cBhvr>
                                        <p:cTn id="86" dur="1000" fill="hold"/>
                                        <p:tgtEl>
                                          <p:spTgt spid="150">
                                            <p:txEl>
                                              <p:pRg st="0" end="0"/>
                                            </p:txEl>
                                          </p:spTgt>
                                        </p:tgtEl>
                                        <p:attrNameLst>
                                          <p:attrName>ppt_x</p:attrName>
                                        </p:attrNameLst>
                                      </p:cBhvr>
                                      <p:tavLst>
                                        <p:tav tm="0">
                                          <p:val>
                                            <p:strVal val="#ppt_x-.2"/>
                                          </p:val>
                                        </p:tav>
                                        <p:tav tm="100000">
                                          <p:val>
                                            <p:strVal val="#ppt_x"/>
                                          </p:val>
                                        </p:tav>
                                      </p:tavLst>
                                    </p:anim>
                                    <p:anim calcmode="lin" valueType="num">
                                      <p:cBhvr>
                                        <p:cTn id="87" dur="1000" fill="hold"/>
                                        <p:tgtEl>
                                          <p:spTgt spid="150">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88" dur="1000"/>
                                        <p:tgtEl>
                                          <p:spTgt spid="150">
                                            <p:txEl>
                                              <p:pRg st="0" end="0"/>
                                            </p:txEl>
                                          </p:spTgt>
                                        </p:tgtEl>
                                      </p:cBhvr>
                                    </p:animEffect>
                                  </p:childTnLst>
                                </p:cTn>
                              </p:par>
                              <p:par>
                                <p:cTn id="89" presetID="29" presetClass="entr" presetSubtype="0" fill="hold" grpId="0" nodeType="withEffect">
                                  <p:stCondLst>
                                    <p:cond delay="0"/>
                                  </p:stCondLst>
                                  <p:childTnLst>
                                    <p:set>
                                      <p:cBhvr>
                                        <p:cTn id="90" dur="1" fill="hold">
                                          <p:stCondLst>
                                            <p:cond delay="0"/>
                                          </p:stCondLst>
                                        </p:cTn>
                                        <p:tgtEl>
                                          <p:spTgt spid="151">
                                            <p:bg/>
                                          </p:spTgt>
                                        </p:tgtEl>
                                        <p:attrNameLst>
                                          <p:attrName>style.visibility</p:attrName>
                                        </p:attrNameLst>
                                      </p:cBhvr>
                                      <p:to>
                                        <p:strVal val="visible"/>
                                      </p:to>
                                    </p:set>
                                    <p:anim calcmode="lin" valueType="num">
                                      <p:cBhvr>
                                        <p:cTn id="91" dur="1000" fill="hold"/>
                                        <p:tgtEl>
                                          <p:spTgt spid="151">
                                            <p:bg/>
                                          </p:spTgt>
                                        </p:tgtEl>
                                        <p:attrNameLst>
                                          <p:attrName>ppt_x</p:attrName>
                                        </p:attrNameLst>
                                      </p:cBhvr>
                                      <p:tavLst>
                                        <p:tav tm="0">
                                          <p:val>
                                            <p:strVal val="#ppt_x-.2"/>
                                          </p:val>
                                        </p:tav>
                                        <p:tav tm="100000">
                                          <p:val>
                                            <p:strVal val="#ppt_x"/>
                                          </p:val>
                                        </p:tav>
                                      </p:tavLst>
                                    </p:anim>
                                    <p:anim calcmode="lin" valueType="num">
                                      <p:cBhvr>
                                        <p:cTn id="92" dur="1000" fill="hold"/>
                                        <p:tgtEl>
                                          <p:spTgt spid="151">
                                            <p:bg/>
                                          </p:spTgt>
                                        </p:tgtEl>
                                        <p:attrNameLst>
                                          <p:attrName>ppt_y</p:attrName>
                                        </p:attrNameLst>
                                      </p:cBhvr>
                                      <p:tavLst>
                                        <p:tav tm="0">
                                          <p:val>
                                            <p:strVal val="#ppt_y"/>
                                          </p:val>
                                        </p:tav>
                                        <p:tav tm="100000">
                                          <p:val>
                                            <p:strVal val="#ppt_y"/>
                                          </p:val>
                                        </p:tav>
                                      </p:tavLst>
                                    </p:anim>
                                    <p:animEffect transition="in" filter="wipe(right)" prLst="gradientSize: 0.1">
                                      <p:cBhvr>
                                        <p:cTn id="93" dur="1000"/>
                                        <p:tgtEl>
                                          <p:spTgt spid="151">
                                            <p:bg/>
                                          </p:spTgt>
                                        </p:tgtEl>
                                      </p:cBhvr>
                                    </p:animEffect>
                                  </p:childTnLst>
                                </p:cTn>
                              </p:par>
                              <p:par>
                                <p:cTn id="94" presetID="29" presetClass="entr" presetSubtype="0" fill="hold" grpId="0" nodeType="withEffect" nodePh="1">
                                  <p:stCondLst>
                                    <p:cond delay="0"/>
                                  </p:stCondLst>
                                  <p:endCondLst>
                                    <p:cond evt="begin" delay="0">
                                      <p:tn val="94"/>
                                    </p:cond>
                                  </p:endCondLst>
                                  <p:childTnLst>
                                    <p:set>
                                      <p:cBhvr>
                                        <p:cTn id="95" dur="1" fill="hold">
                                          <p:stCondLst>
                                            <p:cond delay="0"/>
                                          </p:stCondLst>
                                        </p:cTn>
                                        <p:tgtEl>
                                          <p:spTgt spid="151">
                                            <p:txEl>
                                              <p:pRg st="0" end="0"/>
                                            </p:txEl>
                                          </p:spTgt>
                                        </p:tgtEl>
                                        <p:attrNameLst>
                                          <p:attrName>style.visibility</p:attrName>
                                        </p:attrNameLst>
                                      </p:cBhvr>
                                      <p:to>
                                        <p:strVal val="visible"/>
                                      </p:to>
                                    </p:set>
                                    <p:anim calcmode="lin" valueType="num">
                                      <p:cBhvr>
                                        <p:cTn id="96" dur="1000" fill="hold"/>
                                        <p:tgtEl>
                                          <p:spTgt spid="151">
                                            <p:txEl>
                                              <p:pRg st="0" end="0"/>
                                            </p:txEl>
                                          </p:spTgt>
                                        </p:tgtEl>
                                        <p:attrNameLst>
                                          <p:attrName>ppt_x</p:attrName>
                                        </p:attrNameLst>
                                      </p:cBhvr>
                                      <p:tavLst>
                                        <p:tav tm="0">
                                          <p:val>
                                            <p:strVal val="#ppt_x-.2"/>
                                          </p:val>
                                        </p:tav>
                                        <p:tav tm="100000">
                                          <p:val>
                                            <p:strVal val="#ppt_x"/>
                                          </p:val>
                                        </p:tav>
                                      </p:tavLst>
                                    </p:anim>
                                    <p:anim calcmode="lin" valueType="num">
                                      <p:cBhvr>
                                        <p:cTn id="97" dur="1000" fill="hold"/>
                                        <p:tgtEl>
                                          <p:spTgt spid="15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8" dur="1000"/>
                                        <p:tgtEl>
                                          <p:spTgt spid="151">
                                            <p:txEl>
                                              <p:pRg st="0" end="0"/>
                                            </p:txEl>
                                          </p:spTgt>
                                        </p:tgtEl>
                                      </p:cBhvr>
                                    </p:animEffect>
                                  </p:childTnLst>
                                </p:cTn>
                              </p:par>
                              <p:par>
                                <p:cTn id="99" presetID="29" presetClass="entr" presetSubtype="0" fill="hold" grpId="0" nodeType="withEffect">
                                  <p:stCondLst>
                                    <p:cond delay="0"/>
                                  </p:stCondLst>
                                  <p:childTnLst>
                                    <p:set>
                                      <p:cBhvr>
                                        <p:cTn id="100" dur="1" fill="hold">
                                          <p:stCondLst>
                                            <p:cond delay="0"/>
                                          </p:stCondLst>
                                        </p:cTn>
                                        <p:tgtEl>
                                          <p:spTgt spid="152">
                                            <p:bg/>
                                          </p:spTgt>
                                        </p:tgtEl>
                                        <p:attrNameLst>
                                          <p:attrName>style.visibility</p:attrName>
                                        </p:attrNameLst>
                                      </p:cBhvr>
                                      <p:to>
                                        <p:strVal val="visible"/>
                                      </p:to>
                                    </p:set>
                                    <p:anim calcmode="lin" valueType="num">
                                      <p:cBhvr>
                                        <p:cTn id="101" dur="1000" fill="hold"/>
                                        <p:tgtEl>
                                          <p:spTgt spid="152">
                                            <p:bg/>
                                          </p:spTgt>
                                        </p:tgtEl>
                                        <p:attrNameLst>
                                          <p:attrName>ppt_x</p:attrName>
                                        </p:attrNameLst>
                                      </p:cBhvr>
                                      <p:tavLst>
                                        <p:tav tm="0">
                                          <p:val>
                                            <p:strVal val="#ppt_x-.2"/>
                                          </p:val>
                                        </p:tav>
                                        <p:tav tm="100000">
                                          <p:val>
                                            <p:strVal val="#ppt_x"/>
                                          </p:val>
                                        </p:tav>
                                      </p:tavLst>
                                    </p:anim>
                                    <p:anim calcmode="lin" valueType="num">
                                      <p:cBhvr>
                                        <p:cTn id="102" dur="1000" fill="hold"/>
                                        <p:tgtEl>
                                          <p:spTgt spid="152">
                                            <p:bg/>
                                          </p:spTgt>
                                        </p:tgtEl>
                                        <p:attrNameLst>
                                          <p:attrName>ppt_y</p:attrName>
                                        </p:attrNameLst>
                                      </p:cBhvr>
                                      <p:tavLst>
                                        <p:tav tm="0">
                                          <p:val>
                                            <p:strVal val="#ppt_y"/>
                                          </p:val>
                                        </p:tav>
                                        <p:tav tm="100000">
                                          <p:val>
                                            <p:strVal val="#ppt_y"/>
                                          </p:val>
                                        </p:tav>
                                      </p:tavLst>
                                    </p:anim>
                                    <p:animEffect transition="in" filter="wipe(right)" prLst="gradientSize: 0.1">
                                      <p:cBhvr>
                                        <p:cTn id="103" dur="1000"/>
                                        <p:tgtEl>
                                          <p:spTgt spid="152">
                                            <p:bg/>
                                          </p:spTgt>
                                        </p:tgtEl>
                                      </p:cBhvr>
                                    </p:animEffect>
                                  </p:childTnLst>
                                </p:cTn>
                              </p:par>
                              <p:par>
                                <p:cTn id="104" presetID="29" presetClass="entr" presetSubtype="0" fill="hold" grpId="0" nodeType="withEffect" nodePh="1">
                                  <p:stCondLst>
                                    <p:cond delay="0"/>
                                  </p:stCondLst>
                                  <p:endCondLst>
                                    <p:cond evt="begin" delay="0">
                                      <p:tn val="104"/>
                                    </p:cond>
                                  </p:endCondLst>
                                  <p:childTnLst>
                                    <p:set>
                                      <p:cBhvr>
                                        <p:cTn id="105" dur="1" fill="hold">
                                          <p:stCondLst>
                                            <p:cond delay="0"/>
                                          </p:stCondLst>
                                        </p:cTn>
                                        <p:tgtEl>
                                          <p:spTgt spid="152">
                                            <p:txEl>
                                              <p:pRg st="0" end="0"/>
                                            </p:txEl>
                                          </p:spTgt>
                                        </p:tgtEl>
                                        <p:attrNameLst>
                                          <p:attrName>style.visibility</p:attrName>
                                        </p:attrNameLst>
                                      </p:cBhvr>
                                      <p:to>
                                        <p:strVal val="visible"/>
                                      </p:to>
                                    </p:set>
                                    <p:anim calcmode="lin" valueType="num">
                                      <p:cBhvr>
                                        <p:cTn id="106" dur="1000" fill="hold"/>
                                        <p:tgtEl>
                                          <p:spTgt spid="152">
                                            <p:txEl>
                                              <p:pRg st="0" end="0"/>
                                            </p:txEl>
                                          </p:spTgt>
                                        </p:tgtEl>
                                        <p:attrNameLst>
                                          <p:attrName>ppt_x</p:attrName>
                                        </p:attrNameLst>
                                      </p:cBhvr>
                                      <p:tavLst>
                                        <p:tav tm="0">
                                          <p:val>
                                            <p:strVal val="#ppt_x-.2"/>
                                          </p:val>
                                        </p:tav>
                                        <p:tav tm="100000">
                                          <p:val>
                                            <p:strVal val="#ppt_x"/>
                                          </p:val>
                                        </p:tav>
                                      </p:tavLst>
                                    </p:anim>
                                    <p:anim calcmode="lin" valueType="num">
                                      <p:cBhvr>
                                        <p:cTn id="107" dur="1000" fill="hold"/>
                                        <p:tgtEl>
                                          <p:spTgt spid="15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08" dur="1000"/>
                                        <p:tgtEl>
                                          <p:spTgt spid="152">
                                            <p:txEl>
                                              <p:pRg st="0" end="0"/>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53" presetClass="exit" presetSubtype="0" fill="hold" nodeType="clickEffect">
                                  <p:stCondLst>
                                    <p:cond delay="0"/>
                                  </p:stCondLst>
                                  <p:childTnLst>
                                    <p:anim calcmode="lin" valueType="num">
                                      <p:cBhvr>
                                        <p:cTn id="112" dur="500"/>
                                        <p:tgtEl>
                                          <p:spTgt spid="1027"/>
                                        </p:tgtEl>
                                        <p:attrNameLst>
                                          <p:attrName>ppt_w</p:attrName>
                                        </p:attrNameLst>
                                      </p:cBhvr>
                                      <p:tavLst>
                                        <p:tav tm="0">
                                          <p:val>
                                            <p:strVal val="ppt_w"/>
                                          </p:val>
                                        </p:tav>
                                        <p:tav tm="100000">
                                          <p:val>
                                            <p:fltVal val="0"/>
                                          </p:val>
                                        </p:tav>
                                      </p:tavLst>
                                    </p:anim>
                                    <p:anim calcmode="lin" valueType="num">
                                      <p:cBhvr>
                                        <p:cTn id="113" dur="500"/>
                                        <p:tgtEl>
                                          <p:spTgt spid="1027"/>
                                        </p:tgtEl>
                                        <p:attrNameLst>
                                          <p:attrName>ppt_h</p:attrName>
                                        </p:attrNameLst>
                                      </p:cBhvr>
                                      <p:tavLst>
                                        <p:tav tm="0">
                                          <p:val>
                                            <p:strVal val="ppt_h"/>
                                          </p:val>
                                        </p:tav>
                                        <p:tav tm="100000">
                                          <p:val>
                                            <p:fltVal val="0"/>
                                          </p:val>
                                        </p:tav>
                                      </p:tavLst>
                                    </p:anim>
                                    <p:animEffect transition="out" filter="fade">
                                      <p:cBhvr>
                                        <p:cTn id="114" dur="500"/>
                                        <p:tgtEl>
                                          <p:spTgt spid="1027"/>
                                        </p:tgtEl>
                                      </p:cBhvr>
                                    </p:animEffect>
                                    <p:set>
                                      <p:cBhvr>
                                        <p:cTn id="115" dur="1" fill="hold">
                                          <p:stCondLst>
                                            <p:cond delay="499"/>
                                          </p:stCondLst>
                                        </p:cTn>
                                        <p:tgtEl>
                                          <p:spTgt spid="1027"/>
                                        </p:tgtEl>
                                        <p:attrNameLst>
                                          <p:attrName>style.visibility</p:attrName>
                                        </p:attrNameLst>
                                      </p:cBhvr>
                                      <p:to>
                                        <p:strVal val="hidden"/>
                                      </p:to>
                                    </p:set>
                                  </p:childTnLst>
                                </p:cTn>
                              </p:par>
                              <p:par>
                                <p:cTn id="116" presetID="40" presetClass="exit" presetSubtype="0" fill="hold" grpId="1" nodeType="withEffect">
                                  <p:stCondLst>
                                    <p:cond delay="0"/>
                                  </p:stCondLst>
                                  <p:iterate type="lt">
                                    <p:tmPct val="10000"/>
                                  </p:iterate>
                                  <p:childTnLst>
                                    <p:animEffect transition="out" filter="fade">
                                      <p:cBhvr>
                                        <p:cTn id="117" dur="500"/>
                                        <p:tgtEl>
                                          <p:spTgt spid="119"/>
                                        </p:tgtEl>
                                      </p:cBhvr>
                                    </p:animEffect>
                                    <p:anim calcmode="lin" valueType="num">
                                      <p:cBhvr>
                                        <p:cTn id="118" dur="500"/>
                                        <p:tgtEl>
                                          <p:spTgt spid="119"/>
                                        </p:tgtEl>
                                        <p:attrNameLst>
                                          <p:attrName>ppt_x</p:attrName>
                                        </p:attrNameLst>
                                      </p:cBhvr>
                                      <p:tavLst>
                                        <p:tav tm="0">
                                          <p:val>
                                            <p:strVal val="ppt_x"/>
                                          </p:val>
                                        </p:tav>
                                        <p:tav tm="100000">
                                          <p:val>
                                            <p:strVal val="ppt_x-.1"/>
                                          </p:val>
                                        </p:tav>
                                      </p:tavLst>
                                    </p:anim>
                                    <p:anim calcmode="lin" valueType="num">
                                      <p:cBhvr>
                                        <p:cTn id="119" dur="500"/>
                                        <p:tgtEl>
                                          <p:spTgt spid="119"/>
                                        </p:tgtEl>
                                        <p:attrNameLst>
                                          <p:attrName>ppt_y</p:attrName>
                                        </p:attrNameLst>
                                      </p:cBhvr>
                                      <p:tavLst>
                                        <p:tav tm="0">
                                          <p:val>
                                            <p:strVal val="ppt_y"/>
                                          </p:val>
                                        </p:tav>
                                        <p:tav tm="100000">
                                          <p:val>
                                            <p:strVal val="ppt_y"/>
                                          </p:val>
                                        </p:tav>
                                      </p:tavLst>
                                    </p:anim>
                                    <p:set>
                                      <p:cBhvr>
                                        <p:cTn id="120" dur="1" fill="hold">
                                          <p:stCondLst>
                                            <p:cond delay="499"/>
                                          </p:stCondLst>
                                        </p:cTn>
                                        <p:tgtEl>
                                          <p:spTgt spid="119"/>
                                        </p:tgtEl>
                                        <p:attrNameLst>
                                          <p:attrName>style.visibility</p:attrName>
                                        </p:attrNameLst>
                                      </p:cBhvr>
                                      <p:to>
                                        <p:strVal val="hidden"/>
                                      </p:to>
                                    </p:set>
                                  </p:childTnLst>
                                </p:cTn>
                              </p:par>
                              <p:par>
                                <p:cTn id="121" presetID="10" presetClass="exit" presetSubtype="0" fill="hold" grpId="1" nodeType="withEffect">
                                  <p:stCondLst>
                                    <p:cond delay="0"/>
                                  </p:stCondLst>
                                  <p:childTnLst>
                                    <p:animEffect transition="out" filter="fade">
                                      <p:cBhvr>
                                        <p:cTn id="122" dur="2000"/>
                                        <p:tgtEl>
                                          <p:spTgt spid="141"/>
                                        </p:tgtEl>
                                      </p:cBhvr>
                                    </p:animEffect>
                                    <p:set>
                                      <p:cBhvr>
                                        <p:cTn id="123" dur="1" fill="hold">
                                          <p:stCondLst>
                                            <p:cond delay="1999"/>
                                          </p:stCondLst>
                                        </p:cTn>
                                        <p:tgtEl>
                                          <p:spTgt spid="141"/>
                                        </p:tgtEl>
                                        <p:attrNameLst>
                                          <p:attrName>style.visibility</p:attrName>
                                        </p:attrNameLst>
                                      </p:cBhvr>
                                      <p:to>
                                        <p:strVal val="hidden"/>
                                      </p:to>
                                    </p:set>
                                  </p:childTnLst>
                                </p:cTn>
                              </p:par>
                              <p:par>
                                <p:cTn id="124" presetID="10" presetClass="exit" presetSubtype="0" fill="hold" grpId="1" nodeType="withEffect" nodePh="1">
                                  <p:stCondLst>
                                    <p:cond delay="0"/>
                                  </p:stCondLst>
                                  <p:endCondLst>
                                    <p:cond evt="begin" delay="0">
                                      <p:tn val="124"/>
                                    </p:cond>
                                  </p:endCondLst>
                                  <p:childTnLst>
                                    <p:animEffect transition="out" filter="fade">
                                      <p:cBhvr>
                                        <p:cTn id="125" dur="2000"/>
                                        <p:tgtEl>
                                          <p:spTgt spid="144">
                                            <p:txEl>
                                              <p:pRg st="0" end="0"/>
                                            </p:txEl>
                                          </p:spTgt>
                                        </p:tgtEl>
                                      </p:cBhvr>
                                    </p:animEffect>
                                    <p:set>
                                      <p:cBhvr>
                                        <p:cTn id="126" dur="1" fill="hold">
                                          <p:stCondLst>
                                            <p:cond delay="1999"/>
                                          </p:stCondLst>
                                        </p:cTn>
                                        <p:tgtEl>
                                          <p:spTgt spid="144">
                                            <p:txEl>
                                              <p:pRg st="0" end="0"/>
                                            </p:txEl>
                                          </p:spTgt>
                                        </p:tgtEl>
                                        <p:attrNameLst>
                                          <p:attrName>style.visibility</p:attrName>
                                        </p:attrNameLst>
                                      </p:cBhvr>
                                      <p:to>
                                        <p:strVal val="hidden"/>
                                      </p:to>
                                    </p:set>
                                  </p:childTnLst>
                                </p:cTn>
                              </p:par>
                              <p:par>
                                <p:cTn id="127" presetID="10" presetClass="exit" presetSubtype="0" fill="hold" grpId="1" nodeType="withEffect">
                                  <p:stCondLst>
                                    <p:cond delay="0"/>
                                  </p:stCondLst>
                                  <p:childTnLst>
                                    <p:animEffect transition="out" filter="fade">
                                      <p:cBhvr>
                                        <p:cTn id="128" dur="2000"/>
                                        <p:tgtEl>
                                          <p:spTgt spid="144">
                                            <p:bg/>
                                          </p:spTgt>
                                        </p:tgtEl>
                                      </p:cBhvr>
                                    </p:animEffect>
                                    <p:set>
                                      <p:cBhvr>
                                        <p:cTn id="129" dur="1" fill="hold">
                                          <p:stCondLst>
                                            <p:cond delay="1999"/>
                                          </p:stCondLst>
                                        </p:cTn>
                                        <p:tgtEl>
                                          <p:spTgt spid="144">
                                            <p:bg/>
                                          </p:spTgt>
                                        </p:tgtEl>
                                        <p:attrNameLst>
                                          <p:attrName>style.visibility</p:attrName>
                                        </p:attrNameLst>
                                      </p:cBhvr>
                                      <p:to>
                                        <p:strVal val="hidden"/>
                                      </p:to>
                                    </p:set>
                                  </p:childTnLst>
                                </p:cTn>
                              </p:par>
                              <p:par>
                                <p:cTn id="130" presetID="10" presetClass="exit" presetSubtype="0" fill="hold" grpId="1" nodeType="withEffect" nodePh="1">
                                  <p:stCondLst>
                                    <p:cond delay="0"/>
                                  </p:stCondLst>
                                  <p:endCondLst>
                                    <p:cond evt="begin" delay="0">
                                      <p:tn val="130"/>
                                    </p:cond>
                                  </p:endCondLst>
                                  <p:childTnLst>
                                    <p:animEffect transition="out" filter="fade">
                                      <p:cBhvr>
                                        <p:cTn id="131" dur="2000"/>
                                        <p:tgtEl>
                                          <p:spTgt spid="145">
                                            <p:txEl>
                                              <p:pRg st="0" end="0"/>
                                            </p:txEl>
                                          </p:spTgt>
                                        </p:tgtEl>
                                      </p:cBhvr>
                                    </p:animEffect>
                                    <p:set>
                                      <p:cBhvr>
                                        <p:cTn id="132" dur="1" fill="hold">
                                          <p:stCondLst>
                                            <p:cond delay="1999"/>
                                          </p:stCondLst>
                                        </p:cTn>
                                        <p:tgtEl>
                                          <p:spTgt spid="145">
                                            <p:txEl>
                                              <p:pRg st="0" end="0"/>
                                            </p:txEl>
                                          </p:spTgt>
                                        </p:tgtEl>
                                        <p:attrNameLst>
                                          <p:attrName>style.visibility</p:attrName>
                                        </p:attrNameLst>
                                      </p:cBhvr>
                                      <p:to>
                                        <p:strVal val="hidden"/>
                                      </p:to>
                                    </p:set>
                                  </p:childTnLst>
                                </p:cTn>
                              </p:par>
                              <p:par>
                                <p:cTn id="133" presetID="10" presetClass="exit" presetSubtype="0" fill="hold" grpId="1" nodeType="withEffect">
                                  <p:stCondLst>
                                    <p:cond delay="0"/>
                                  </p:stCondLst>
                                  <p:childTnLst>
                                    <p:animEffect transition="out" filter="fade">
                                      <p:cBhvr>
                                        <p:cTn id="134" dur="2000"/>
                                        <p:tgtEl>
                                          <p:spTgt spid="145">
                                            <p:bg/>
                                          </p:spTgt>
                                        </p:tgtEl>
                                      </p:cBhvr>
                                    </p:animEffect>
                                    <p:set>
                                      <p:cBhvr>
                                        <p:cTn id="135" dur="1" fill="hold">
                                          <p:stCondLst>
                                            <p:cond delay="1999"/>
                                          </p:stCondLst>
                                        </p:cTn>
                                        <p:tgtEl>
                                          <p:spTgt spid="145">
                                            <p:bg/>
                                          </p:spTgt>
                                        </p:tgtEl>
                                        <p:attrNameLst>
                                          <p:attrName>style.visibility</p:attrName>
                                        </p:attrNameLst>
                                      </p:cBhvr>
                                      <p:to>
                                        <p:strVal val="hidden"/>
                                      </p:to>
                                    </p:set>
                                  </p:childTnLst>
                                </p:cTn>
                              </p:par>
                              <p:par>
                                <p:cTn id="136" presetID="10" presetClass="exit" presetSubtype="0" fill="hold" grpId="1" nodeType="withEffect" nodePh="1">
                                  <p:stCondLst>
                                    <p:cond delay="0"/>
                                  </p:stCondLst>
                                  <p:endCondLst>
                                    <p:cond evt="begin" delay="0">
                                      <p:tn val="136"/>
                                    </p:cond>
                                  </p:endCondLst>
                                  <p:childTnLst>
                                    <p:animEffect transition="out" filter="fade">
                                      <p:cBhvr>
                                        <p:cTn id="137" dur="2000"/>
                                        <p:tgtEl>
                                          <p:spTgt spid="146">
                                            <p:txEl>
                                              <p:pRg st="0" end="0"/>
                                            </p:txEl>
                                          </p:spTgt>
                                        </p:tgtEl>
                                      </p:cBhvr>
                                    </p:animEffect>
                                    <p:set>
                                      <p:cBhvr>
                                        <p:cTn id="138" dur="1" fill="hold">
                                          <p:stCondLst>
                                            <p:cond delay="1999"/>
                                          </p:stCondLst>
                                        </p:cTn>
                                        <p:tgtEl>
                                          <p:spTgt spid="146">
                                            <p:txEl>
                                              <p:pRg st="0" end="0"/>
                                            </p:txEl>
                                          </p:spTgt>
                                        </p:tgtEl>
                                        <p:attrNameLst>
                                          <p:attrName>style.visibility</p:attrName>
                                        </p:attrNameLst>
                                      </p:cBhvr>
                                      <p:to>
                                        <p:strVal val="hidden"/>
                                      </p:to>
                                    </p:set>
                                  </p:childTnLst>
                                </p:cTn>
                              </p:par>
                              <p:par>
                                <p:cTn id="139" presetID="10" presetClass="exit" presetSubtype="0" fill="hold" grpId="1" nodeType="withEffect">
                                  <p:stCondLst>
                                    <p:cond delay="0"/>
                                  </p:stCondLst>
                                  <p:childTnLst>
                                    <p:animEffect transition="out" filter="fade">
                                      <p:cBhvr>
                                        <p:cTn id="140" dur="2000"/>
                                        <p:tgtEl>
                                          <p:spTgt spid="146">
                                            <p:bg/>
                                          </p:spTgt>
                                        </p:tgtEl>
                                      </p:cBhvr>
                                    </p:animEffect>
                                    <p:set>
                                      <p:cBhvr>
                                        <p:cTn id="141" dur="1" fill="hold">
                                          <p:stCondLst>
                                            <p:cond delay="1999"/>
                                          </p:stCondLst>
                                        </p:cTn>
                                        <p:tgtEl>
                                          <p:spTgt spid="146">
                                            <p:bg/>
                                          </p:spTgt>
                                        </p:tgtEl>
                                        <p:attrNameLst>
                                          <p:attrName>style.visibility</p:attrName>
                                        </p:attrNameLst>
                                      </p:cBhvr>
                                      <p:to>
                                        <p:strVal val="hidden"/>
                                      </p:to>
                                    </p:set>
                                  </p:childTnLst>
                                </p:cTn>
                              </p:par>
                              <p:par>
                                <p:cTn id="142" presetID="10" presetClass="exit" presetSubtype="0" fill="hold" grpId="1" nodeType="withEffect" nodePh="1">
                                  <p:stCondLst>
                                    <p:cond delay="0"/>
                                  </p:stCondLst>
                                  <p:endCondLst>
                                    <p:cond evt="begin" delay="0">
                                      <p:tn val="142"/>
                                    </p:cond>
                                  </p:endCondLst>
                                  <p:childTnLst>
                                    <p:animEffect transition="out" filter="fade">
                                      <p:cBhvr>
                                        <p:cTn id="143" dur="2000"/>
                                        <p:tgtEl>
                                          <p:spTgt spid="147">
                                            <p:txEl>
                                              <p:pRg st="0" end="0"/>
                                            </p:txEl>
                                          </p:spTgt>
                                        </p:tgtEl>
                                      </p:cBhvr>
                                    </p:animEffect>
                                    <p:set>
                                      <p:cBhvr>
                                        <p:cTn id="144" dur="1" fill="hold">
                                          <p:stCondLst>
                                            <p:cond delay="1999"/>
                                          </p:stCondLst>
                                        </p:cTn>
                                        <p:tgtEl>
                                          <p:spTgt spid="147">
                                            <p:txEl>
                                              <p:pRg st="0" end="0"/>
                                            </p:txEl>
                                          </p:spTgt>
                                        </p:tgtEl>
                                        <p:attrNameLst>
                                          <p:attrName>style.visibility</p:attrName>
                                        </p:attrNameLst>
                                      </p:cBhvr>
                                      <p:to>
                                        <p:strVal val="hidden"/>
                                      </p:to>
                                    </p:set>
                                  </p:childTnLst>
                                </p:cTn>
                              </p:par>
                              <p:par>
                                <p:cTn id="145" presetID="10" presetClass="exit" presetSubtype="0" fill="hold" grpId="1" nodeType="withEffect">
                                  <p:stCondLst>
                                    <p:cond delay="0"/>
                                  </p:stCondLst>
                                  <p:childTnLst>
                                    <p:animEffect transition="out" filter="fade">
                                      <p:cBhvr>
                                        <p:cTn id="146" dur="2000"/>
                                        <p:tgtEl>
                                          <p:spTgt spid="147">
                                            <p:bg/>
                                          </p:spTgt>
                                        </p:tgtEl>
                                      </p:cBhvr>
                                    </p:animEffect>
                                    <p:set>
                                      <p:cBhvr>
                                        <p:cTn id="147" dur="1" fill="hold">
                                          <p:stCondLst>
                                            <p:cond delay="1999"/>
                                          </p:stCondLst>
                                        </p:cTn>
                                        <p:tgtEl>
                                          <p:spTgt spid="147">
                                            <p:bg/>
                                          </p:spTgt>
                                        </p:tgtEl>
                                        <p:attrNameLst>
                                          <p:attrName>style.visibility</p:attrName>
                                        </p:attrNameLst>
                                      </p:cBhvr>
                                      <p:to>
                                        <p:strVal val="hidden"/>
                                      </p:to>
                                    </p:set>
                                  </p:childTnLst>
                                </p:cTn>
                              </p:par>
                              <p:par>
                                <p:cTn id="148" presetID="10" presetClass="exit" presetSubtype="0" fill="hold" grpId="1" nodeType="withEffect" nodePh="1">
                                  <p:stCondLst>
                                    <p:cond delay="0"/>
                                  </p:stCondLst>
                                  <p:endCondLst>
                                    <p:cond evt="begin" delay="0">
                                      <p:tn val="148"/>
                                    </p:cond>
                                  </p:endCondLst>
                                  <p:childTnLst>
                                    <p:animEffect transition="out" filter="fade">
                                      <p:cBhvr>
                                        <p:cTn id="149" dur="2000"/>
                                        <p:tgtEl>
                                          <p:spTgt spid="148">
                                            <p:txEl>
                                              <p:pRg st="0" end="0"/>
                                            </p:txEl>
                                          </p:spTgt>
                                        </p:tgtEl>
                                      </p:cBhvr>
                                    </p:animEffect>
                                    <p:set>
                                      <p:cBhvr>
                                        <p:cTn id="150" dur="1" fill="hold">
                                          <p:stCondLst>
                                            <p:cond delay="1999"/>
                                          </p:stCondLst>
                                        </p:cTn>
                                        <p:tgtEl>
                                          <p:spTgt spid="148">
                                            <p:txEl>
                                              <p:pRg st="0" end="0"/>
                                            </p:txEl>
                                          </p:spTgt>
                                        </p:tgtEl>
                                        <p:attrNameLst>
                                          <p:attrName>style.visibility</p:attrName>
                                        </p:attrNameLst>
                                      </p:cBhvr>
                                      <p:to>
                                        <p:strVal val="hidden"/>
                                      </p:to>
                                    </p:set>
                                  </p:childTnLst>
                                </p:cTn>
                              </p:par>
                              <p:par>
                                <p:cTn id="151" presetID="10" presetClass="exit" presetSubtype="0" fill="hold" grpId="1" nodeType="withEffect">
                                  <p:stCondLst>
                                    <p:cond delay="0"/>
                                  </p:stCondLst>
                                  <p:childTnLst>
                                    <p:animEffect transition="out" filter="fade">
                                      <p:cBhvr>
                                        <p:cTn id="152" dur="2000"/>
                                        <p:tgtEl>
                                          <p:spTgt spid="148">
                                            <p:bg/>
                                          </p:spTgt>
                                        </p:tgtEl>
                                      </p:cBhvr>
                                    </p:animEffect>
                                    <p:set>
                                      <p:cBhvr>
                                        <p:cTn id="153" dur="1" fill="hold">
                                          <p:stCondLst>
                                            <p:cond delay="1999"/>
                                          </p:stCondLst>
                                        </p:cTn>
                                        <p:tgtEl>
                                          <p:spTgt spid="148">
                                            <p:bg/>
                                          </p:spTgt>
                                        </p:tgtEl>
                                        <p:attrNameLst>
                                          <p:attrName>style.visibility</p:attrName>
                                        </p:attrNameLst>
                                      </p:cBhvr>
                                      <p:to>
                                        <p:strVal val="hidden"/>
                                      </p:to>
                                    </p:set>
                                  </p:childTnLst>
                                </p:cTn>
                              </p:par>
                              <p:par>
                                <p:cTn id="154" presetID="10" presetClass="exit" presetSubtype="0" fill="hold" grpId="1" nodeType="withEffect" nodePh="1">
                                  <p:stCondLst>
                                    <p:cond delay="0"/>
                                  </p:stCondLst>
                                  <p:endCondLst>
                                    <p:cond evt="begin" delay="0">
                                      <p:tn val="154"/>
                                    </p:cond>
                                  </p:endCondLst>
                                  <p:childTnLst>
                                    <p:animEffect transition="out" filter="fade">
                                      <p:cBhvr>
                                        <p:cTn id="155" dur="2000"/>
                                        <p:tgtEl>
                                          <p:spTgt spid="149">
                                            <p:txEl>
                                              <p:pRg st="0" end="0"/>
                                            </p:txEl>
                                          </p:spTgt>
                                        </p:tgtEl>
                                      </p:cBhvr>
                                    </p:animEffect>
                                    <p:set>
                                      <p:cBhvr>
                                        <p:cTn id="156" dur="1" fill="hold">
                                          <p:stCondLst>
                                            <p:cond delay="1999"/>
                                          </p:stCondLst>
                                        </p:cTn>
                                        <p:tgtEl>
                                          <p:spTgt spid="149">
                                            <p:txEl>
                                              <p:pRg st="0" end="0"/>
                                            </p:txEl>
                                          </p:spTgt>
                                        </p:tgtEl>
                                        <p:attrNameLst>
                                          <p:attrName>style.visibility</p:attrName>
                                        </p:attrNameLst>
                                      </p:cBhvr>
                                      <p:to>
                                        <p:strVal val="hidden"/>
                                      </p:to>
                                    </p:set>
                                  </p:childTnLst>
                                </p:cTn>
                              </p:par>
                              <p:par>
                                <p:cTn id="157" presetID="10" presetClass="exit" presetSubtype="0" fill="hold" grpId="1" nodeType="withEffect">
                                  <p:stCondLst>
                                    <p:cond delay="0"/>
                                  </p:stCondLst>
                                  <p:childTnLst>
                                    <p:animEffect transition="out" filter="fade">
                                      <p:cBhvr>
                                        <p:cTn id="158" dur="2000"/>
                                        <p:tgtEl>
                                          <p:spTgt spid="149">
                                            <p:bg/>
                                          </p:spTgt>
                                        </p:tgtEl>
                                      </p:cBhvr>
                                    </p:animEffect>
                                    <p:set>
                                      <p:cBhvr>
                                        <p:cTn id="159" dur="1" fill="hold">
                                          <p:stCondLst>
                                            <p:cond delay="1999"/>
                                          </p:stCondLst>
                                        </p:cTn>
                                        <p:tgtEl>
                                          <p:spTgt spid="149">
                                            <p:bg/>
                                          </p:spTgt>
                                        </p:tgtEl>
                                        <p:attrNameLst>
                                          <p:attrName>style.visibility</p:attrName>
                                        </p:attrNameLst>
                                      </p:cBhvr>
                                      <p:to>
                                        <p:strVal val="hidden"/>
                                      </p:to>
                                    </p:set>
                                  </p:childTnLst>
                                </p:cTn>
                              </p:par>
                              <p:par>
                                <p:cTn id="160" presetID="10" presetClass="exit" presetSubtype="0" fill="hold" grpId="1" nodeType="withEffect" nodePh="1">
                                  <p:stCondLst>
                                    <p:cond delay="0"/>
                                  </p:stCondLst>
                                  <p:endCondLst>
                                    <p:cond evt="begin" delay="0">
                                      <p:tn val="160"/>
                                    </p:cond>
                                  </p:endCondLst>
                                  <p:childTnLst>
                                    <p:animEffect transition="out" filter="fade">
                                      <p:cBhvr>
                                        <p:cTn id="161" dur="2000"/>
                                        <p:tgtEl>
                                          <p:spTgt spid="150">
                                            <p:txEl>
                                              <p:pRg st="0" end="0"/>
                                            </p:txEl>
                                          </p:spTgt>
                                        </p:tgtEl>
                                      </p:cBhvr>
                                    </p:animEffect>
                                    <p:set>
                                      <p:cBhvr>
                                        <p:cTn id="162" dur="1" fill="hold">
                                          <p:stCondLst>
                                            <p:cond delay="1999"/>
                                          </p:stCondLst>
                                        </p:cTn>
                                        <p:tgtEl>
                                          <p:spTgt spid="150">
                                            <p:txEl>
                                              <p:pRg st="0" end="0"/>
                                            </p:txEl>
                                          </p:spTgt>
                                        </p:tgtEl>
                                        <p:attrNameLst>
                                          <p:attrName>style.visibility</p:attrName>
                                        </p:attrNameLst>
                                      </p:cBhvr>
                                      <p:to>
                                        <p:strVal val="hidden"/>
                                      </p:to>
                                    </p:set>
                                  </p:childTnLst>
                                </p:cTn>
                              </p:par>
                              <p:par>
                                <p:cTn id="163" presetID="10" presetClass="exit" presetSubtype="0" fill="hold" grpId="1" nodeType="withEffect">
                                  <p:stCondLst>
                                    <p:cond delay="0"/>
                                  </p:stCondLst>
                                  <p:childTnLst>
                                    <p:animEffect transition="out" filter="fade">
                                      <p:cBhvr>
                                        <p:cTn id="164" dur="2000"/>
                                        <p:tgtEl>
                                          <p:spTgt spid="150">
                                            <p:bg/>
                                          </p:spTgt>
                                        </p:tgtEl>
                                      </p:cBhvr>
                                    </p:animEffect>
                                    <p:set>
                                      <p:cBhvr>
                                        <p:cTn id="165" dur="1" fill="hold">
                                          <p:stCondLst>
                                            <p:cond delay="1999"/>
                                          </p:stCondLst>
                                        </p:cTn>
                                        <p:tgtEl>
                                          <p:spTgt spid="150">
                                            <p:bg/>
                                          </p:spTgt>
                                        </p:tgtEl>
                                        <p:attrNameLst>
                                          <p:attrName>style.visibility</p:attrName>
                                        </p:attrNameLst>
                                      </p:cBhvr>
                                      <p:to>
                                        <p:strVal val="hidden"/>
                                      </p:to>
                                    </p:set>
                                  </p:childTnLst>
                                </p:cTn>
                              </p:par>
                              <p:par>
                                <p:cTn id="166" presetID="10" presetClass="exit" presetSubtype="0" fill="hold" grpId="1" nodeType="withEffect" nodePh="1">
                                  <p:stCondLst>
                                    <p:cond delay="0"/>
                                  </p:stCondLst>
                                  <p:endCondLst>
                                    <p:cond evt="begin" delay="0">
                                      <p:tn val="166"/>
                                    </p:cond>
                                  </p:endCondLst>
                                  <p:childTnLst>
                                    <p:animEffect transition="out" filter="fade">
                                      <p:cBhvr>
                                        <p:cTn id="167" dur="2000"/>
                                        <p:tgtEl>
                                          <p:spTgt spid="151">
                                            <p:txEl>
                                              <p:pRg st="0" end="0"/>
                                            </p:txEl>
                                          </p:spTgt>
                                        </p:tgtEl>
                                      </p:cBhvr>
                                    </p:animEffect>
                                    <p:set>
                                      <p:cBhvr>
                                        <p:cTn id="168" dur="1" fill="hold">
                                          <p:stCondLst>
                                            <p:cond delay="1999"/>
                                          </p:stCondLst>
                                        </p:cTn>
                                        <p:tgtEl>
                                          <p:spTgt spid="151">
                                            <p:txEl>
                                              <p:pRg st="0" end="0"/>
                                            </p:txEl>
                                          </p:spTgt>
                                        </p:tgtEl>
                                        <p:attrNameLst>
                                          <p:attrName>style.visibility</p:attrName>
                                        </p:attrNameLst>
                                      </p:cBhvr>
                                      <p:to>
                                        <p:strVal val="hidden"/>
                                      </p:to>
                                    </p:set>
                                  </p:childTnLst>
                                </p:cTn>
                              </p:par>
                              <p:par>
                                <p:cTn id="169" presetID="10" presetClass="exit" presetSubtype="0" fill="hold" grpId="1" nodeType="withEffect">
                                  <p:stCondLst>
                                    <p:cond delay="0"/>
                                  </p:stCondLst>
                                  <p:childTnLst>
                                    <p:animEffect transition="out" filter="fade">
                                      <p:cBhvr>
                                        <p:cTn id="170" dur="2000"/>
                                        <p:tgtEl>
                                          <p:spTgt spid="151">
                                            <p:bg/>
                                          </p:spTgt>
                                        </p:tgtEl>
                                      </p:cBhvr>
                                    </p:animEffect>
                                    <p:set>
                                      <p:cBhvr>
                                        <p:cTn id="171" dur="1" fill="hold">
                                          <p:stCondLst>
                                            <p:cond delay="1999"/>
                                          </p:stCondLst>
                                        </p:cTn>
                                        <p:tgtEl>
                                          <p:spTgt spid="151">
                                            <p:bg/>
                                          </p:spTgt>
                                        </p:tgtEl>
                                        <p:attrNameLst>
                                          <p:attrName>style.visibility</p:attrName>
                                        </p:attrNameLst>
                                      </p:cBhvr>
                                      <p:to>
                                        <p:strVal val="hidden"/>
                                      </p:to>
                                    </p:set>
                                  </p:childTnLst>
                                </p:cTn>
                              </p:par>
                              <p:par>
                                <p:cTn id="172" presetID="10" presetClass="exit" presetSubtype="0" fill="hold" grpId="1" nodeType="withEffect" nodePh="1">
                                  <p:stCondLst>
                                    <p:cond delay="0"/>
                                  </p:stCondLst>
                                  <p:endCondLst>
                                    <p:cond evt="begin" delay="0">
                                      <p:tn val="172"/>
                                    </p:cond>
                                  </p:endCondLst>
                                  <p:childTnLst>
                                    <p:animEffect transition="out" filter="fade">
                                      <p:cBhvr>
                                        <p:cTn id="173" dur="2000"/>
                                        <p:tgtEl>
                                          <p:spTgt spid="152">
                                            <p:txEl>
                                              <p:pRg st="0" end="0"/>
                                            </p:txEl>
                                          </p:spTgt>
                                        </p:tgtEl>
                                      </p:cBhvr>
                                    </p:animEffect>
                                    <p:set>
                                      <p:cBhvr>
                                        <p:cTn id="174" dur="1" fill="hold">
                                          <p:stCondLst>
                                            <p:cond delay="1999"/>
                                          </p:stCondLst>
                                        </p:cTn>
                                        <p:tgtEl>
                                          <p:spTgt spid="152">
                                            <p:txEl>
                                              <p:pRg st="0" end="0"/>
                                            </p:txEl>
                                          </p:spTgt>
                                        </p:tgtEl>
                                        <p:attrNameLst>
                                          <p:attrName>style.visibility</p:attrName>
                                        </p:attrNameLst>
                                      </p:cBhvr>
                                      <p:to>
                                        <p:strVal val="hidden"/>
                                      </p:to>
                                    </p:set>
                                  </p:childTnLst>
                                </p:cTn>
                              </p:par>
                              <p:par>
                                <p:cTn id="175" presetID="10" presetClass="exit" presetSubtype="0" fill="hold" grpId="1" nodeType="withEffect">
                                  <p:stCondLst>
                                    <p:cond delay="0"/>
                                  </p:stCondLst>
                                  <p:childTnLst>
                                    <p:animEffect transition="out" filter="fade">
                                      <p:cBhvr>
                                        <p:cTn id="176" dur="2000"/>
                                        <p:tgtEl>
                                          <p:spTgt spid="152">
                                            <p:bg/>
                                          </p:spTgt>
                                        </p:tgtEl>
                                      </p:cBhvr>
                                    </p:animEffect>
                                    <p:set>
                                      <p:cBhvr>
                                        <p:cTn id="177" dur="1" fill="hold">
                                          <p:stCondLst>
                                            <p:cond delay="1999"/>
                                          </p:stCondLst>
                                        </p:cTn>
                                        <p:tgtEl>
                                          <p:spTgt spid="152">
                                            <p:bg/>
                                          </p:spTgt>
                                        </p:tgtEl>
                                        <p:attrNameLst>
                                          <p:attrName>style.visibility</p:attrName>
                                        </p:attrNameLst>
                                      </p:cBhvr>
                                      <p:to>
                                        <p:strVal val="hidden"/>
                                      </p:to>
                                    </p:set>
                                  </p:childTnLst>
                                </p:cTn>
                              </p:par>
                              <p:par>
                                <p:cTn id="178" presetID="10" presetClass="exit" presetSubtype="0" fill="hold" nodeType="withEffect">
                                  <p:stCondLst>
                                    <p:cond delay="0"/>
                                  </p:stCondLst>
                                  <p:childTnLst>
                                    <p:animEffect transition="out" filter="fade">
                                      <p:cBhvr>
                                        <p:cTn id="179" dur="2000"/>
                                        <p:tgtEl>
                                          <p:spTgt spid="157"/>
                                        </p:tgtEl>
                                      </p:cBhvr>
                                    </p:animEffect>
                                    <p:set>
                                      <p:cBhvr>
                                        <p:cTn id="180" dur="1" fill="hold">
                                          <p:stCondLst>
                                            <p:cond delay="1999"/>
                                          </p:stCondLst>
                                        </p:cTn>
                                        <p:tgtEl>
                                          <p:spTgt spid="157"/>
                                        </p:tgtEl>
                                        <p:attrNameLst>
                                          <p:attrName>style.visibility</p:attrName>
                                        </p:attrNameLst>
                                      </p:cBhvr>
                                      <p:to>
                                        <p:strVal val="hidden"/>
                                      </p:to>
                                    </p:set>
                                  </p:childTnLst>
                                </p:cTn>
                              </p:par>
                            </p:childTnLst>
                          </p:cTn>
                        </p:par>
                      </p:childTnLst>
                    </p:cTn>
                  </p:par>
                  <p:par>
                    <p:cTn id="181" fill="hold">
                      <p:stCondLst>
                        <p:cond delay="indefinite"/>
                      </p:stCondLst>
                      <p:childTnLst>
                        <p:par>
                          <p:cTn id="182" fill="hold">
                            <p:stCondLst>
                              <p:cond delay="0"/>
                            </p:stCondLst>
                            <p:childTnLst>
                              <p:par>
                                <p:cTn id="183" presetID="18" presetClass="entr" presetSubtype="12" fill="hold" grpId="1" nodeType="clickEffect">
                                  <p:stCondLst>
                                    <p:cond delay="0"/>
                                  </p:stCondLst>
                                  <p:childTnLst>
                                    <p:set>
                                      <p:cBhvr>
                                        <p:cTn id="184" dur="1" fill="hold">
                                          <p:stCondLst>
                                            <p:cond delay="0"/>
                                          </p:stCondLst>
                                        </p:cTn>
                                        <p:tgtEl>
                                          <p:spTgt spid="51"/>
                                        </p:tgtEl>
                                        <p:attrNameLst>
                                          <p:attrName>style.visibility</p:attrName>
                                        </p:attrNameLst>
                                      </p:cBhvr>
                                      <p:to>
                                        <p:strVal val="visible"/>
                                      </p:to>
                                    </p:set>
                                    <p:animEffect transition="in" filter="strips(downLeft)">
                                      <p:cBhvr>
                                        <p:cTn id="185" dur="500"/>
                                        <p:tgtEl>
                                          <p:spTgt spid="51"/>
                                        </p:tgtEl>
                                      </p:cBhvr>
                                    </p:animEffect>
                                  </p:childTnLst>
                                </p:cTn>
                              </p:par>
                              <p:par>
                                <p:cTn id="186" presetID="18" presetClass="entr" presetSubtype="12" fill="hold" grpId="0" nodeType="withEffect">
                                  <p:stCondLst>
                                    <p:cond delay="0"/>
                                  </p:stCondLst>
                                  <p:childTnLst>
                                    <p:set>
                                      <p:cBhvr>
                                        <p:cTn id="187" dur="1" fill="hold">
                                          <p:stCondLst>
                                            <p:cond delay="0"/>
                                          </p:stCondLst>
                                        </p:cTn>
                                        <p:tgtEl>
                                          <p:spTgt spid="78"/>
                                        </p:tgtEl>
                                        <p:attrNameLst>
                                          <p:attrName>style.visibility</p:attrName>
                                        </p:attrNameLst>
                                      </p:cBhvr>
                                      <p:to>
                                        <p:strVal val="visible"/>
                                      </p:to>
                                    </p:set>
                                    <p:animEffect transition="in" filter="strips(downLeft)">
                                      <p:cBhvr>
                                        <p:cTn id="188" dur="500"/>
                                        <p:tgtEl>
                                          <p:spTgt spid="78"/>
                                        </p:tgtEl>
                                      </p:cBhvr>
                                    </p:animEffect>
                                  </p:childTnLst>
                                </p:cTn>
                              </p:par>
                              <p:par>
                                <p:cTn id="189" presetID="18" presetClass="entr" presetSubtype="12" fill="hold" grpId="0" nodeType="withEffect">
                                  <p:stCondLst>
                                    <p:cond delay="0"/>
                                  </p:stCondLst>
                                  <p:childTnLst>
                                    <p:set>
                                      <p:cBhvr>
                                        <p:cTn id="190" dur="1" fill="hold">
                                          <p:stCondLst>
                                            <p:cond delay="0"/>
                                          </p:stCondLst>
                                        </p:cTn>
                                        <p:tgtEl>
                                          <p:spTgt spid="79"/>
                                        </p:tgtEl>
                                        <p:attrNameLst>
                                          <p:attrName>style.visibility</p:attrName>
                                        </p:attrNameLst>
                                      </p:cBhvr>
                                      <p:to>
                                        <p:strVal val="visible"/>
                                      </p:to>
                                    </p:set>
                                    <p:animEffect transition="in" filter="strips(downLeft)">
                                      <p:cBhvr>
                                        <p:cTn id="191" dur="500"/>
                                        <p:tgtEl>
                                          <p:spTgt spid="79"/>
                                        </p:tgtEl>
                                      </p:cBhvr>
                                    </p:animEffect>
                                  </p:childTnLst>
                                </p:cTn>
                              </p:par>
                              <p:par>
                                <p:cTn id="192" presetID="18" presetClass="entr" presetSubtype="12" fill="hold" grpId="0" nodeType="withEffect">
                                  <p:stCondLst>
                                    <p:cond delay="0"/>
                                  </p:stCondLst>
                                  <p:childTnLst>
                                    <p:set>
                                      <p:cBhvr>
                                        <p:cTn id="193" dur="1" fill="hold">
                                          <p:stCondLst>
                                            <p:cond delay="0"/>
                                          </p:stCondLst>
                                        </p:cTn>
                                        <p:tgtEl>
                                          <p:spTgt spid="80"/>
                                        </p:tgtEl>
                                        <p:attrNameLst>
                                          <p:attrName>style.visibility</p:attrName>
                                        </p:attrNameLst>
                                      </p:cBhvr>
                                      <p:to>
                                        <p:strVal val="visible"/>
                                      </p:to>
                                    </p:set>
                                    <p:animEffect transition="in" filter="strips(downLeft)">
                                      <p:cBhvr>
                                        <p:cTn id="194" dur="500"/>
                                        <p:tgtEl>
                                          <p:spTgt spid="80"/>
                                        </p:tgtEl>
                                      </p:cBhvr>
                                    </p:animEffect>
                                  </p:childTnLst>
                                </p:cTn>
                              </p:par>
                              <p:par>
                                <p:cTn id="195" presetID="18" presetClass="entr" presetSubtype="12" fill="hold" grpId="0" nodeType="withEffect">
                                  <p:stCondLst>
                                    <p:cond delay="0"/>
                                  </p:stCondLst>
                                  <p:childTnLst>
                                    <p:set>
                                      <p:cBhvr>
                                        <p:cTn id="196" dur="1" fill="hold">
                                          <p:stCondLst>
                                            <p:cond delay="0"/>
                                          </p:stCondLst>
                                        </p:cTn>
                                        <p:tgtEl>
                                          <p:spTgt spid="81"/>
                                        </p:tgtEl>
                                        <p:attrNameLst>
                                          <p:attrName>style.visibility</p:attrName>
                                        </p:attrNameLst>
                                      </p:cBhvr>
                                      <p:to>
                                        <p:strVal val="visible"/>
                                      </p:to>
                                    </p:set>
                                    <p:animEffect transition="in" filter="strips(downLeft)">
                                      <p:cBhvr>
                                        <p:cTn id="197" dur="500"/>
                                        <p:tgtEl>
                                          <p:spTgt spid="81"/>
                                        </p:tgtEl>
                                      </p:cBhvr>
                                    </p:animEffect>
                                  </p:childTnLst>
                                </p:cTn>
                              </p:par>
                              <p:par>
                                <p:cTn id="198" presetID="18" presetClass="entr" presetSubtype="12" fill="hold" grpId="0" nodeType="withEffect">
                                  <p:stCondLst>
                                    <p:cond delay="0"/>
                                  </p:stCondLst>
                                  <p:childTnLst>
                                    <p:set>
                                      <p:cBhvr>
                                        <p:cTn id="199" dur="1" fill="hold">
                                          <p:stCondLst>
                                            <p:cond delay="0"/>
                                          </p:stCondLst>
                                        </p:cTn>
                                        <p:tgtEl>
                                          <p:spTgt spid="82"/>
                                        </p:tgtEl>
                                        <p:attrNameLst>
                                          <p:attrName>style.visibility</p:attrName>
                                        </p:attrNameLst>
                                      </p:cBhvr>
                                      <p:to>
                                        <p:strVal val="visible"/>
                                      </p:to>
                                    </p:set>
                                    <p:animEffect transition="in" filter="strips(downLeft)">
                                      <p:cBhvr>
                                        <p:cTn id="200" dur="500"/>
                                        <p:tgtEl>
                                          <p:spTgt spid="82"/>
                                        </p:tgtEl>
                                      </p:cBhvr>
                                    </p:animEffect>
                                  </p:childTnLst>
                                </p:cTn>
                              </p:par>
                              <p:par>
                                <p:cTn id="201" presetID="18" presetClass="entr" presetSubtype="12" fill="hold" grpId="0" nodeType="withEffect">
                                  <p:stCondLst>
                                    <p:cond delay="0"/>
                                  </p:stCondLst>
                                  <p:childTnLst>
                                    <p:set>
                                      <p:cBhvr>
                                        <p:cTn id="202" dur="1" fill="hold">
                                          <p:stCondLst>
                                            <p:cond delay="0"/>
                                          </p:stCondLst>
                                        </p:cTn>
                                        <p:tgtEl>
                                          <p:spTgt spid="83"/>
                                        </p:tgtEl>
                                        <p:attrNameLst>
                                          <p:attrName>style.visibility</p:attrName>
                                        </p:attrNameLst>
                                      </p:cBhvr>
                                      <p:to>
                                        <p:strVal val="visible"/>
                                      </p:to>
                                    </p:set>
                                    <p:animEffect transition="in" filter="strips(downLeft)">
                                      <p:cBhvr>
                                        <p:cTn id="203" dur="500"/>
                                        <p:tgtEl>
                                          <p:spTgt spid="83"/>
                                        </p:tgtEl>
                                      </p:cBhvr>
                                    </p:animEffect>
                                  </p:childTnLst>
                                </p:cTn>
                              </p:par>
                              <p:par>
                                <p:cTn id="204" presetID="18" presetClass="entr" presetSubtype="12" fill="hold" grpId="0" nodeType="withEffect">
                                  <p:stCondLst>
                                    <p:cond delay="0"/>
                                  </p:stCondLst>
                                  <p:childTnLst>
                                    <p:set>
                                      <p:cBhvr>
                                        <p:cTn id="205" dur="1" fill="hold">
                                          <p:stCondLst>
                                            <p:cond delay="0"/>
                                          </p:stCondLst>
                                        </p:cTn>
                                        <p:tgtEl>
                                          <p:spTgt spid="84"/>
                                        </p:tgtEl>
                                        <p:attrNameLst>
                                          <p:attrName>style.visibility</p:attrName>
                                        </p:attrNameLst>
                                      </p:cBhvr>
                                      <p:to>
                                        <p:strVal val="visible"/>
                                      </p:to>
                                    </p:set>
                                    <p:animEffect transition="in" filter="strips(downLeft)">
                                      <p:cBhvr>
                                        <p:cTn id="206" dur="500"/>
                                        <p:tgtEl>
                                          <p:spTgt spid="84"/>
                                        </p:tgtEl>
                                      </p:cBhvr>
                                    </p:animEffect>
                                  </p:childTnLst>
                                </p:cTn>
                              </p:par>
                              <p:par>
                                <p:cTn id="207" presetID="18" presetClass="entr" presetSubtype="12" fill="hold" grpId="0" nodeType="withEffect">
                                  <p:stCondLst>
                                    <p:cond delay="0"/>
                                  </p:stCondLst>
                                  <p:childTnLst>
                                    <p:set>
                                      <p:cBhvr>
                                        <p:cTn id="208" dur="1" fill="hold">
                                          <p:stCondLst>
                                            <p:cond delay="0"/>
                                          </p:stCondLst>
                                        </p:cTn>
                                        <p:tgtEl>
                                          <p:spTgt spid="86"/>
                                        </p:tgtEl>
                                        <p:attrNameLst>
                                          <p:attrName>style.visibility</p:attrName>
                                        </p:attrNameLst>
                                      </p:cBhvr>
                                      <p:to>
                                        <p:strVal val="visible"/>
                                      </p:to>
                                    </p:set>
                                    <p:animEffect transition="in" filter="strips(downLeft)">
                                      <p:cBhvr>
                                        <p:cTn id="209" dur="500"/>
                                        <p:tgtEl>
                                          <p:spTgt spid="86"/>
                                        </p:tgtEl>
                                      </p:cBhvr>
                                    </p:animEffect>
                                  </p:childTnLst>
                                </p:cTn>
                              </p:par>
                              <p:par>
                                <p:cTn id="210" presetID="18" presetClass="entr" presetSubtype="12" fill="hold" grpId="0" nodeType="withEffect">
                                  <p:stCondLst>
                                    <p:cond delay="0"/>
                                  </p:stCondLst>
                                  <p:childTnLst>
                                    <p:set>
                                      <p:cBhvr>
                                        <p:cTn id="211" dur="1" fill="hold">
                                          <p:stCondLst>
                                            <p:cond delay="0"/>
                                          </p:stCondLst>
                                        </p:cTn>
                                        <p:tgtEl>
                                          <p:spTgt spid="87"/>
                                        </p:tgtEl>
                                        <p:attrNameLst>
                                          <p:attrName>style.visibility</p:attrName>
                                        </p:attrNameLst>
                                      </p:cBhvr>
                                      <p:to>
                                        <p:strVal val="visible"/>
                                      </p:to>
                                    </p:set>
                                    <p:animEffect transition="in" filter="strips(downLeft)">
                                      <p:cBhvr>
                                        <p:cTn id="212" dur="500"/>
                                        <p:tgtEl>
                                          <p:spTgt spid="87"/>
                                        </p:tgtEl>
                                      </p:cBhvr>
                                    </p:animEffect>
                                  </p:childTnLst>
                                </p:cTn>
                              </p:par>
                              <p:par>
                                <p:cTn id="213" presetID="18" presetClass="entr" presetSubtype="12" fill="hold" grpId="0" nodeType="withEffect">
                                  <p:stCondLst>
                                    <p:cond delay="0"/>
                                  </p:stCondLst>
                                  <p:childTnLst>
                                    <p:set>
                                      <p:cBhvr>
                                        <p:cTn id="214" dur="1" fill="hold">
                                          <p:stCondLst>
                                            <p:cond delay="0"/>
                                          </p:stCondLst>
                                        </p:cTn>
                                        <p:tgtEl>
                                          <p:spTgt spid="88"/>
                                        </p:tgtEl>
                                        <p:attrNameLst>
                                          <p:attrName>style.visibility</p:attrName>
                                        </p:attrNameLst>
                                      </p:cBhvr>
                                      <p:to>
                                        <p:strVal val="visible"/>
                                      </p:to>
                                    </p:set>
                                    <p:animEffect transition="in" filter="strips(downLeft)">
                                      <p:cBhvr>
                                        <p:cTn id="215" dur="500"/>
                                        <p:tgtEl>
                                          <p:spTgt spid="88"/>
                                        </p:tgtEl>
                                      </p:cBhvr>
                                    </p:animEffect>
                                  </p:childTnLst>
                                </p:cTn>
                              </p:par>
                              <p:par>
                                <p:cTn id="216" presetID="18" presetClass="entr" presetSubtype="12" fill="hold" grpId="0" nodeType="withEffect">
                                  <p:stCondLst>
                                    <p:cond delay="0"/>
                                  </p:stCondLst>
                                  <p:childTnLst>
                                    <p:set>
                                      <p:cBhvr>
                                        <p:cTn id="217" dur="1" fill="hold">
                                          <p:stCondLst>
                                            <p:cond delay="0"/>
                                          </p:stCondLst>
                                        </p:cTn>
                                        <p:tgtEl>
                                          <p:spTgt spid="89"/>
                                        </p:tgtEl>
                                        <p:attrNameLst>
                                          <p:attrName>style.visibility</p:attrName>
                                        </p:attrNameLst>
                                      </p:cBhvr>
                                      <p:to>
                                        <p:strVal val="visible"/>
                                      </p:to>
                                    </p:set>
                                    <p:animEffect transition="in" filter="strips(downLeft)">
                                      <p:cBhvr>
                                        <p:cTn id="218" dur="500"/>
                                        <p:tgtEl>
                                          <p:spTgt spid="89"/>
                                        </p:tgtEl>
                                      </p:cBhvr>
                                    </p:animEffect>
                                  </p:childTnLst>
                                </p:cTn>
                              </p:par>
                              <p:par>
                                <p:cTn id="219" presetID="18" presetClass="entr" presetSubtype="12" fill="hold" grpId="0" nodeType="withEffect">
                                  <p:stCondLst>
                                    <p:cond delay="0"/>
                                  </p:stCondLst>
                                  <p:childTnLst>
                                    <p:set>
                                      <p:cBhvr>
                                        <p:cTn id="220" dur="1" fill="hold">
                                          <p:stCondLst>
                                            <p:cond delay="0"/>
                                          </p:stCondLst>
                                        </p:cTn>
                                        <p:tgtEl>
                                          <p:spTgt spid="90"/>
                                        </p:tgtEl>
                                        <p:attrNameLst>
                                          <p:attrName>style.visibility</p:attrName>
                                        </p:attrNameLst>
                                      </p:cBhvr>
                                      <p:to>
                                        <p:strVal val="visible"/>
                                      </p:to>
                                    </p:set>
                                    <p:animEffect transition="in" filter="strips(downLeft)">
                                      <p:cBhvr>
                                        <p:cTn id="221" dur="500"/>
                                        <p:tgtEl>
                                          <p:spTgt spid="90"/>
                                        </p:tgtEl>
                                      </p:cBhvr>
                                    </p:animEffect>
                                  </p:childTnLst>
                                </p:cTn>
                              </p:par>
                              <p:par>
                                <p:cTn id="222" presetID="18" presetClass="entr" presetSubtype="12" fill="hold" grpId="0" nodeType="withEffect">
                                  <p:stCondLst>
                                    <p:cond delay="0"/>
                                  </p:stCondLst>
                                  <p:childTnLst>
                                    <p:set>
                                      <p:cBhvr>
                                        <p:cTn id="223" dur="1" fill="hold">
                                          <p:stCondLst>
                                            <p:cond delay="0"/>
                                          </p:stCondLst>
                                        </p:cTn>
                                        <p:tgtEl>
                                          <p:spTgt spid="91"/>
                                        </p:tgtEl>
                                        <p:attrNameLst>
                                          <p:attrName>style.visibility</p:attrName>
                                        </p:attrNameLst>
                                      </p:cBhvr>
                                      <p:to>
                                        <p:strVal val="visible"/>
                                      </p:to>
                                    </p:set>
                                    <p:animEffect transition="in" filter="strips(downLeft)">
                                      <p:cBhvr>
                                        <p:cTn id="224" dur="500"/>
                                        <p:tgtEl>
                                          <p:spTgt spid="91"/>
                                        </p:tgtEl>
                                      </p:cBhvr>
                                    </p:animEffect>
                                  </p:childTnLst>
                                </p:cTn>
                              </p:par>
                              <p:par>
                                <p:cTn id="225" presetID="18" presetClass="entr" presetSubtype="12" fill="hold" grpId="0" nodeType="withEffect">
                                  <p:stCondLst>
                                    <p:cond delay="0"/>
                                  </p:stCondLst>
                                  <p:childTnLst>
                                    <p:set>
                                      <p:cBhvr>
                                        <p:cTn id="226" dur="1" fill="hold">
                                          <p:stCondLst>
                                            <p:cond delay="0"/>
                                          </p:stCondLst>
                                        </p:cTn>
                                        <p:tgtEl>
                                          <p:spTgt spid="92"/>
                                        </p:tgtEl>
                                        <p:attrNameLst>
                                          <p:attrName>style.visibility</p:attrName>
                                        </p:attrNameLst>
                                      </p:cBhvr>
                                      <p:to>
                                        <p:strVal val="visible"/>
                                      </p:to>
                                    </p:set>
                                    <p:animEffect transition="in" filter="strips(downLeft)">
                                      <p:cBhvr>
                                        <p:cTn id="227" dur="500"/>
                                        <p:tgtEl>
                                          <p:spTgt spid="92"/>
                                        </p:tgtEl>
                                      </p:cBhvr>
                                    </p:animEffect>
                                  </p:childTnLst>
                                </p:cTn>
                              </p:par>
                              <p:par>
                                <p:cTn id="228" presetID="18" presetClass="entr" presetSubtype="12" fill="hold" grpId="0" nodeType="withEffect">
                                  <p:stCondLst>
                                    <p:cond delay="0"/>
                                  </p:stCondLst>
                                  <p:childTnLst>
                                    <p:set>
                                      <p:cBhvr>
                                        <p:cTn id="229" dur="1" fill="hold">
                                          <p:stCondLst>
                                            <p:cond delay="0"/>
                                          </p:stCondLst>
                                        </p:cTn>
                                        <p:tgtEl>
                                          <p:spTgt spid="93"/>
                                        </p:tgtEl>
                                        <p:attrNameLst>
                                          <p:attrName>style.visibility</p:attrName>
                                        </p:attrNameLst>
                                      </p:cBhvr>
                                      <p:to>
                                        <p:strVal val="visible"/>
                                      </p:to>
                                    </p:set>
                                    <p:animEffect transition="in" filter="strips(downLeft)">
                                      <p:cBhvr>
                                        <p:cTn id="230" dur="500"/>
                                        <p:tgtEl>
                                          <p:spTgt spid="93"/>
                                        </p:tgtEl>
                                      </p:cBhvr>
                                    </p:animEffect>
                                  </p:childTnLst>
                                </p:cTn>
                              </p:par>
                              <p:par>
                                <p:cTn id="231" presetID="18" presetClass="entr" presetSubtype="12" fill="hold" grpId="0" nodeType="withEffect">
                                  <p:stCondLst>
                                    <p:cond delay="0"/>
                                  </p:stCondLst>
                                  <p:childTnLst>
                                    <p:set>
                                      <p:cBhvr>
                                        <p:cTn id="232" dur="1" fill="hold">
                                          <p:stCondLst>
                                            <p:cond delay="0"/>
                                          </p:stCondLst>
                                        </p:cTn>
                                        <p:tgtEl>
                                          <p:spTgt spid="94"/>
                                        </p:tgtEl>
                                        <p:attrNameLst>
                                          <p:attrName>style.visibility</p:attrName>
                                        </p:attrNameLst>
                                      </p:cBhvr>
                                      <p:to>
                                        <p:strVal val="visible"/>
                                      </p:to>
                                    </p:set>
                                    <p:animEffect transition="in" filter="strips(downLeft)">
                                      <p:cBhvr>
                                        <p:cTn id="233" dur="500"/>
                                        <p:tgtEl>
                                          <p:spTgt spid="94"/>
                                        </p:tgtEl>
                                      </p:cBhvr>
                                    </p:animEffect>
                                  </p:childTnLst>
                                </p:cTn>
                              </p:par>
                              <p:par>
                                <p:cTn id="234" presetID="18" presetClass="entr" presetSubtype="12" fill="hold" grpId="0" nodeType="withEffect">
                                  <p:stCondLst>
                                    <p:cond delay="0"/>
                                  </p:stCondLst>
                                  <p:childTnLst>
                                    <p:set>
                                      <p:cBhvr>
                                        <p:cTn id="235" dur="1" fill="hold">
                                          <p:stCondLst>
                                            <p:cond delay="0"/>
                                          </p:stCondLst>
                                        </p:cTn>
                                        <p:tgtEl>
                                          <p:spTgt spid="95"/>
                                        </p:tgtEl>
                                        <p:attrNameLst>
                                          <p:attrName>style.visibility</p:attrName>
                                        </p:attrNameLst>
                                      </p:cBhvr>
                                      <p:to>
                                        <p:strVal val="visible"/>
                                      </p:to>
                                    </p:set>
                                    <p:animEffect transition="in" filter="strips(downLeft)">
                                      <p:cBhvr>
                                        <p:cTn id="236" dur="500"/>
                                        <p:tgtEl>
                                          <p:spTgt spid="95"/>
                                        </p:tgtEl>
                                      </p:cBhvr>
                                    </p:animEffect>
                                  </p:childTnLst>
                                </p:cTn>
                              </p:par>
                              <p:par>
                                <p:cTn id="237" presetID="18" presetClass="entr" presetSubtype="12" fill="hold" grpId="0" nodeType="withEffect">
                                  <p:stCondLst>
                                    <p:cond delay="0"/>
                                  </p:stCondLst>
                                  <p:childTnLst>
                                    <p:set>
                                      <p:cBhvr>
                                        <p:cTn id="238" dur="1" fill="hold">
                                          <p:stCondLst>
                                            <p:cond delay="0"/>
                                          </p:stCondLst>
                                        </p:cTn>
                                        <p:tgtEl>
                                          <p:spTgt spid="96"/>
                                        </p:tgtEl>
                                        <p:attrNameLst>
                                          <p:attrName>style.visibility</p:attrName>
                                        </p:attrNameLst>
                                      </p:cBhvr>
                                      <p:to>
                                        <p:strVal val="visible"/>
                                      </p:to>
                                    </p:set>
                                    <p:animEffect transition="in" filter="strips(downLeft)">
                                      <p:cBhvr>
                                        <p:cTn id="239" dur="500"/>
                                        <p:tgtEl>
                                          <p:spTgt spid="96"/>
                                        </p:tgtEl>
                                      </p:cBhvr>
                                    </p:animEffect>
                                  </p:childTnLst>
                                </p:cTn>
                              </p:par>
                              <p:par>
                                <p:cTn id="240" presetID="18" presetClass="entr" presetSubtype="12" fill="hold" grpId="0" nodeType="withEffect">
                                  <p:stCondLst>
                                    <p:cond delay="0"/>
                                  </p:stCondLst>
                                  <p:childTnLst>
                                    <p:set>
                                      <p:cBhvr>
                                        <p:cTn id="241" dur="1" fill="hold">
                                          <p:stCondLst>
                                            <p:cond delay="0"/>
                                          </p:stCondLst>
                                        </p:cTn>
                                        <p:tgtEl>
                                          <p:spTgt spid="97"/>
                                        </p:tgtEl>
                                        <p:attrNameLst>
                                          <p:attrName>style.visibility</p:attrName>
                                        </p:attrNameLst>
                                      </p:cBhvr>
                                      <p:to>
                                        <p:strVal val="visible"/>
                                      </p:to>
                                    </p:set>
                                    <p:animEffect transition="in" filter="strips(downLeft)">
                                      <p:cBhvr>
                                        <p:cTn id="242" dur="500"/>
                                        <p:tgtEl>
                                          <p:spTgt spid="97"/>
                                        </p:tgtEl>
                                      </p:cBhvr>
                                    </p:animEffect>
                                  </p:childTnLst>
                                </p:cTn>
                              </p:par>
                              <p:par>
                                <p:cTn id="243" presetID="18" presetClass="entr" presetSubtype="12" fill="hold" grpId="0" nodeType="withEffect">
                                  <p:stCondLst>
                                    <p:cond delay="0"/>
                                  </p:stCondLst>
                                  <p:childTnLst>
                                    <p:set>
                                      <p:cBhvr>
                                        <p:cTn id="244" dur="1" fill="hold">
                                          <p:stCondLst>
                                            <p:cond delay="0"/>
                                          </p:stCondLst>
                                        </p:cTn>
                                        <p:tgtEl>
                                          <p:spTgt spid="98"/>
                                        </p:tgtEl>
                                        <p:attrNameLst>
                                          <p:attrName>style.visibility</p:attrName>
                                        </p:attrNameLst>
                                      </p:cBhvr>
                                      <p:to>
                                        <p:strVal val="visible"/>
                                      </p:to>
                                    </p:set>
                                    <p:animEffect transition="in" filter="strips(downLeft)">
                                      <p:cBhvr>
                                        <p:cTn id="245" dur="500"/>
                                        <p:tgtEl>
                                          <p:spTgt spid="98"/>
                                        </p:tgtEl>
                                      </p:cBhvr>
                                    </p:animEffect>
                                  </p:childTnLst>
                                </p:cTn>
                              </p:par>
                              <p:par>
                                <p:cTn id="246" presetID="18" presetClass="entr" presetSubtype="12" fill="hold" grpId="0" nodeType="withEffect">
                                  <p:stCondLst>
                                    <p:cond delay="0"/>
                                  </p:stCondLst>
                                  <p:childTnLst>
                                    <p:set>
                                      <p:cBhvr>
                                        <p:cTn id="247" dur="1" fill="hold">
                                          <p:stCondLst>
                                            <p:cond delay="0"/>
                                          </p:stCondLst>
                                        </p:cTn>
                                        <p:tgtEl>
                                          <p:spTgt spid="99"/>
                                        </p:tgtEl>
                                        <p:attrNameLst>
                                          <p:attrName>style.visibility</p:attrName>
                                        </p:attrNameLst>
                                      </p:cBhvr>
                                      <p:to>
                                        <p:strVal val="visible"/>
                                      </p:to>
                                    </p:set>
                                    <p:animEffect transition="in" filter="strips(downLeft)">
                                      <p:cBhvr>
                                        <p:cTn id="248" dur="500"/>
                                        <p:tgtEl>
                                          <p:spTgt spid="99"/>
                                        </p:tgtEl>
                                      </p:cBhvr>
                                    </p:animEffect>
                                  </p:childTnLst>
                                </p:cTn>
                              </p:par>
                              <p:par>
                                <p:cTn id="249" presetID="18" presetClass="entr" presetSubtype="12" fill="hold" grpId="0" nodeType="withEffect">
                                  <p:stCondLst>
                                    <p:cond delay="0"/>
                                  </p:stCondLst>
                                  <p:childTnLst>
                                    <p:set>
                                      <p:cBhvr>
                                        <p:cTn id="250" dur="1" fill="hold">
                                          <p:stCondLst>
                                            <p:cond delay="0"/>
                                          </p:stCondLst>
                                        </p:cTn>
                                        <p:tgtEl>
                                          <p:spTgt spid="100"/>
                                        </p:tgtEl>
                                        <p:attrNameLst>
                                          <p:attrName>style.visibility</p:attrName>
                                        </p:attrNameLst>
                                      </p:cBhvr>
                                      <p:to>
                                        <p:strVal val="visible"/>
                                      </p:to>
                                    </p:set>
                                    <p:animEffect transition="in" filter="strips(downLeft)">
                                      <p:cBhvr>
                                        <p:cTn id="251" dur="500"/>
                                        <p:tgtEl>
                                          <p:spTgt spid="100"/>
                                        </p:tgtEl>
                                      </p:cBhvr>
                                    </p:animEffect>
                                  </p:childTnLst>
                                </p:cTn>
                              </p:par>
                              <p:par>
                                <p:cTn id="252" presetID="18" presetClass="entr" presetSubtype="12" fill="hold" grpId="0" nodeType="withEffect">
                                  <p:stCondLst>
                                    <p:cond delay="0"/>
                                  </p:stCondLst>
                                  <p:childTnLst>
                                    <p:set>
                                      <p:cBhvr>
                                        <p:cTn id="253" dur="1" fill="hold">
                                          <p:stCondLst>
                                            <p:cond delay="0"/>
                                          </p:stCondLst>
                                        </p:cTn>
                                        <p:tgtEl>
                                          <p:spTgt spid="101"/>
                                        </p:tgtEl>
                                        <p:attrNameLst>
                                          <p:attrName>style.visibility</p:attrName>
                                        </p:attrNameLst>
                                      </p:cBhvr>
                                      <p:to>
                                        <p:strVal val="visible"/>
                                      </p:to>
                                    </p:set>
                                    <p:animEffect transition="in" filter="strips(downLeft)">
                                      <p:cBhvr>
                                        <p:cTn id="254" dur="500"/>
                                        <p:tgtEl>
                                          <p:spTgt spid="101"/>
                                        </p:tgtEl>
                                      </p:cBhvr>
                                    </p:animEffect>
                                  </p:childTnLst>
                                </p:cTn>
                              </p:par>
                              <p:par>
                                <p:cTn id="255" presetID="18" presetClass="entr" presetSubtype="12" fill="hold" grpId="0" nodeType="withEffect">
                                  <p:stCondLst>
                                    <p:cond delay="0"/>
                                  </p:stCondLst>
                                  <p:childTnLst>
                                    <p:set>
                                      <p:cBhvr>
                                        <p:cTn id="256" dur="1" fill="hold">
                                          <p:stCondLst>
                                            <p:cond delay="0"/>
                                          </p:stCondLst>
                                        </p:cTn>
                                        <p:tgtEl>
                                          <p:spTgt spid="102"/>
                                        </p:tgtEl>
                                        <p:attrNameLst>
                                          <p:attrName>style.visibility</p:attrName>
                                        </p:attrNameLst>
                                      </p:cBhvr>
                                      <p:to>
                                        <p:strVal val="visible"/>
                                      </p:to>
                                    </p:set>
                                    <p:animEffect transition="in" filter="strips(downLeft)">
                                      <p:cBhvr>
                                        <p:cTn id="257" dur="500"/>
                                        <p:tgtEl>
                                          <p:spTgt spid="102"/>
                                        </p:tgtEl>
                                      </p:cBhvr>
                                    </p:animEffect>
                                  </p:childTnLst>
                                </p:cTn>
                              </p:par>
                              <p:par>
                                <p:cTn id="258" presetID="18" presetClass="entr" presetSubtype="12" fill="hold" grpId="0" nodeType="withEffect">
                                  <p:stCondLst>
                                    <p:cond delay="0"/>
                                  </p:stCondLst>
                                  <p:childTnLst>
                                    <p:set>
                                      <p:cBhvr>
                                        <p:cTn id="259" dur="1" fill="hold">
                                          <p:stCondLst>
                                            <p:cond delay="0"/>
                                          </p:stCondLst>
                                        </p:cTn>
                                        <p:tgtEl>
                                          <p:spTgt spid="103"/>
                                        </p:tgtEl>
                                        <p:attrNameLst>
                                          <p:attrName>style.visibility</p:attrName>
                                        </p:attrNameLst>
                                      </p:cBhvr>
                                      <p:to>
                                        <p:strVal val="visible"/>
                                      </p:to>
                                    </p:set>
                                    <p:animEffect transition="in" filter="strips(downLeft)">
                                      <p:cBhvr>
                                        <p:cTn id="260" dur="500"/>
                                        <p:tgtEl>
                                          <p:spTgt spid="103"/>
                                        </p:tgtEl>
                                      </p:cBhvr>
                                    </p:animEffect>
                                  </p:childTnLst>
                                </p:cTn>
                              </p:par>
                              <p:par>
                                <p:cTn id="261" presetID="18" presetClass="entr" presetSubtype="12" fill="hold" grpId="0" nodeType="withEffect">
                                  <p:stCondLst>
                                    <p:cond delay="0"/>
                                  </p:stCondLst>
                                  <p:childTnLst>
                                    <p:set>
                                      <p:cBhvr>
                                        <p:cTn id="262" dur="1" fill="hold">
                                          <p:stCondLst>
                                            <p:cond delay="0"/>
                                          </p:stCondLst>
                                        </p:cTn>
                                        <p:tgtEl>
                                          <p:spTgt spid="104"/>
                                        </p:tgtEl>
                                        <p:attrNameLst>
                                          <p:attrName>style.visibility</p:attrName>
                                        </p:attrNameLst>
                                      </p:cBhvr>
                                      <p:to>
                                        <p:strVal val="visible"/>
                                      </p:to>
                                    </p:set>
                                    <p:animEffect transition="in" filter="strips(downLeft)">
                                      <p:cBhvr>
                                        <p:cTn id="263" dur="500"/>
                                        <p:tgtEl>
                                          <p:spTgt spid="104"/>
                                        </p:tgtEl>
                                      </p:cBhvr>
                                    </p:animEffect>
                                  </p:childTnLst>
                                </p:cTn>
                              </p:par>
                              <p:par>
                                <p:cTn id="264" presetID="18" presetClass="entr" presetSubtype="12" fill="hold" grpId="0" nodeType="withEffect">
                                  <p:stCondLst>
                                    <p:cond delay="0"/>
                                  </p:stCondLst>
                                  <p:childTnLst>
                                    <p:set>
                                      <p:cBhvr>
                                        <p:cTn id="265" dur="1" fill="hold">
                                          <p:stCondLst>
                                            <p:cond delay="0"/>
                                          </p:stCondLst>
                                        </p:cTn>
                                        <p:tgtEl>
                                          <p:spTgt spid="105"/>
                                        </p:tgtEl>
                                        <p:attrNameLst>
                                          <p:attrName>style.visibility</p:attrName>
                                        </p:attrNameLst>
                                      </p:cBhvr>
                                      <p:to>
                                        <p:strVal val="visible"/>
                                      </p:to>
                                    </p:set>
                                    <p:animEffect transition="in" filter="strips(downLeft)">
                                      <p:cBhvr>
                                        <p:cTn id="266" dur="500"/>
                                        <p:tgtEl>
                                          <p:spTgt spid="105"/>
                                        </p:tgtEl>
                                      </p:cBhvr>
                                    </p:animEffect>
                                  </p:childTnLst>
                                </p:cTn>
                              </p:par>
                              <p:par>
                                <p:cTn id="267" presetID="18" presetClass="entr" presetSubtype="12" fill="hold" grpId="0" nodeType="withEffect">
                                  <p:stCondLst>
                                    <p:cond delay="0"/>
                                  </p:stCondLst>
                                  <p:childTnLst>
                                    <p:set>
                                      <p:cBhvr>
                                        <p:cTn id="268" dur="1" fill="hold">
                                          <p:stCondLst>
                                            <p:cond delay="0"/>
                                          </p:stCondLst>
                                        </p:cTn>
                                        <p:tgtEl>
                                          <p:spTgt spid="106"/>
                                        </p:tgtEl>
                                        <p:attrNameLst>
                                          <p:attrName>style.visibility</p:attrName>
                                        </p:attrNameLst>
                                      </p:cBhvr>
                                      <p:to>
                                        <p:strVal val="visible"/>
                                      </p:to>
                                    </p:set>
                                    <p:animEffect transition="in" filter="strips(downLeft)">
                                      <p:cBhvr>
                                        <p:cTn id="269" dur="500"/>
                                        <p:tgtEl>
                                          <p:spTgt spid="106"/>
                                        </p:tgtEl>
                                      </p:cBhvr>
                                    </p:animEffect>
                                  </p:childTnLst>
                                </p:cTn>
                              </p:par>
                              <p:par>
                                <p:cTn id="270" presetID="18" presetClass="entr" presetSubtype="12" fill="hold" grpId="0" nodeType="withEffect">
                                  <p:stCondLst>
                                    <p:cond delay="0"/>
                                  </p:stCondLst>
                                  <p:childTnLst>
                                    <p:set>
                                      <p:cBhvr>
                                        <p:cTn id="271" dur="1" fill="hold">
                                          <p:stCondLst>
                                            <p:cond delay="0"/>
                                          </p:stCondLst>
                                        </p:cTn>
                                        <p:tgtEl>
                                          <p:spTgt spid="107"/>
                                        </p:tgtEl>
                                        <p:attrNameLst>
                                          <p:attrName>style.visibility</p:attrName>
                                        </p:attrNameLst>
                                      </p:cBhvr>
                                      <p:to>
                                        <p:strVal val="visible"/>
                                      </p:to>
                                    </p:set>
                                    <p:animEffect transition="in" filter="strips(downLeft)">
                                      <p:cBhvr>
                                        <p:cTn id="272" dur="500"/>
                                        <p:tgtEl>
                                          <p:spTgt spid="107"/>
                                        </p:tgtEl>
                                      </p:cBhvr>
                                    </p:animEffect>
                                  </p:childTnLst>
                                </p:cTn>
                              </p:par>
                              <p:par>
                                <p:cTn id="273" presetID="18" presetClass="entr" presetSubtype="12" fill="hold" grpId="0" nodeType="withEffect">
                                  <p:stCondLst>
                                    <p:cond delay="0"/>
                                  </p:stCondLst>
                                  <p:childTnLst>
                                    <p:set>
                                      <p:cBhvr>
                                        <p:cTn id="274" dur="1" fill="hold">
                                          <p:stCondLst>
                                            <p:cond delay="0"/>
                                          </p:stCondLst>
                                        </p:cTn>
                                        <p:tgtEl>
                                          <p:spTgt spid="108"/>
                                        </p:tgtEl>
                                        <p:attrNameLst>
                                          <p:attrName>style.visibility</p:attrName>
                                        </p:attrNameLst>
                                      </p:cBhvr>
                                      <p:to>
                                        <p:strVal val="visible"/>
                                      </p:to>
                                    </p:set>
                                    <p:animEffect transition="in" filter="strips(downLeft)">
                                      <p:cBhvr>
                                        <p:cTn id="275" dur="500"/>
                                        <p:tgtEl>
                                          <p:spTgt spid="108"/>
                                        </p:tgtEl>
                                      </p:cBhvr>
                                    </p:animEffect>
                                  </p:childTnLst>
                                </p:cTn>
                              </p:par>
                              <p:par>
                                <p:cTn id="276" presetID="18" presetClass="entr" presetSubtype="12" fill="hold" grpId="0" nodeType="withEffect">
                                  <p:stCondLst>
                                    <p:cond delay="0"/>
                                  </p:stCondLst>
                                  <p:childTnLst>
                                    <p:set>
                                      <p:cBhvr>
                                        <p:cTn id="277" dur="1" fill="hold">
                                          <p:stCondLst>
                                            <p:cond delay="0"/>
                                          </p:stCondLst>
                                        </p:cTn>
                                        <p:tgtEl>
                                          <p:spTgt spid="109"/>
                                        </p:tgtEl>
                                        <p:attrNameLst>
                                          <p:attrName>style.visibility</p:attrName>
                                        </p:attrNameLst>
                                      </p:cBhvr>
                                      <p:to>
                                        <p:strVal val="visible"/>
                                      </p:to>
                                    </p:set>
                                    <p:animEffect transition="in" filter="strips(downLeft)">
                                      <p:cBhvr>
                                        <p:cTn id="278" dur="500"/>
                                        <p:tgtEl>
                                          <p:spTgt spid="109"/>
                                        </p:tgtEl>
                                      </p:cBhvr>
                                    </p:animEffect>
                                  </p:childTnLst>
                                </p:cTn>
                              </p:par>
                              <p:par>
                                <p:cTn id="279" presetID="18" presetClass="entr" presetSubtype="12" fill="hold" grpId="0" nodeType="withEffect">
                                  <p:stCondLst>
                                    <p:cond delay="0"/>
                                  </p:stCondLst>
                                  <p:childTnLst>
                                    <p:set>
                                      <p:cBhvr>
                                        <p:cTn id="280" dur="1" fill="hold">
                                          <p:stCondLst>
                                            <p:cond delay="0"/>
                                          </p:stCondLst>
                                        </p:cTn>
                                        <p:tgtEl>
                                          <p:spTgt spid="110"/>
                                        </p:tgtEl>
                                        <p:attrNameLst>
                                          <p:attrName>style.visibility</p:attrName>
                                        </p:attrNameLst>
                                      </p:cBhvr>
                                      <p:to>
                                        <p:strVal val="visible"/>
                                      </p:to>
                                    </p:set>
                                    <p:animEffect transition="in" filter="strips(downLeft)">
                                      <p:cBhvr>
                                        <p:cTn id="281" dur="500"/>
                                        <p:tgtEl>
                                          <p:spTgt spid="110"/>
                                        </p:tgtEl>
                                      </p:cBhvr>
                                    </p:animEffect>
                                  </p:childTnLst>
                                </p:cTn>
                              </p:par>
                              <p:par>
                                <p:cTn id="282" presetID="18" presetClass="entr" presetSubtype="12" fill="hold" grpId="0" nodeType="withEffect">
                                  <p:stCondLst>
                                    <p:cond delay="0"/>
                                  </p:stCondLst>
                                  <p:childTnLst>
                                    <p:set>
                                      <p:cBhvr>
                                        <p:cTn id="283" dur="1" fill="hold">
                                          <p:stCondLst>
                                            <p:cond delay="0"/>
                                          </p:stCondLst>
                                        </p:cTn>
                                        <p:tgtEl>
                                          <p:spTgt spid="159"/>
                                        </p:tgtEl>
                                        <p:attrNameLst>
                                          <p:attrName>style.visibility</p:attrName>
                                        </p:attrNameLst>
                                      </p:cBhvr>
                                      <p:to>
                                        <p:strVal val="visible"/>
                                      </p:to>
                                    </p:set>
                                    <p:animEffect transition="in" filter="strips(downLeft)">
                                      <p:cBhvr>
                                        <p:cTn id="284" dur="500"/>
                                        <p:tgtEl>
                                          <p:spTgt spid="159"/>
                                        </p:tgtEl>
                                      </p:cBhvr>
                                    </p:animEffect>
                                  </p:childTnLst>
                                </p:cTn>
                              </p:par>
                            </p:childTnLst>
                          </p:cTn>
                        </p:par>
                      </p:childTnLst>
                    </p:cTn>
                  </p:par>
                  <p:par>
                    <p:cTn id="285" fill="hold">
                      <p:stCondLst>
                        <p:cond delay="indefinite"/>
                      </p:stCondLst>
                      <p:childTnLst>
                        <p:par>
                          <p:cTn id="286" fill="hold">
                            <p:stCondLst>
                              <p:cond delay="0"/>
                            </p:stCondLst>
                            <p:childTnLst>
                              <p:par>
                                <p:cTn id="287" presetID="32" presetClass="emph" presetSubtype="0" fill="hold" grpId="0" nodeType="clickEffect">
                                  <p:stCondLst>
                                    <p:cond delay="0"/>
                                  </p:stCondLst>
                                  <p:childTnLst>
                                    <p:animClr clrSpc="rgb">
                                      <p:cBhvr override="childStyle">
                                        <p:cTn id="288" dur="100" fill="hold"/>
                                        <p:tgtEl>
                                          <p:spTgt spid="51"/>
                                        </p:tgtEl>
                                        <p:attrNameLst>
                                          <p:attrName>style.color</p:attrName>
                                        </p:attrNameLst>
                                      </p:cBhvr>
                                      <p:to>
                                        <a:schemeClr val="bg2"/>
                                      </p:to>
                                    </p:animClr>
                                    <p:animClr clrSpc="rgb">
                                      <p:cBhvr>
                                        <p:cTn id="289" dur="100" fill="hold"/>
                                        <p:tgtEl>
                                          <p:spTgt spid="51"/>
                                        </p:tgtEl>
                                        <p:attrNameLst>
                                          <p:attrName>fillcolor</p:attrName>
                                        </p:attrNameLst>
                                      </p:cBhvr>
                                      <p:to>
                                        <a:schemeClr val="bg2"/>
                                      </p:to>
                                    </p:animClr>
                                    <p:set>
                                      <p:cBhvr>
                                        <p:cTn id="290" dur="100" fill="hold"/>
                                        <p:tgtEl>
                                          <p:spTgt spid="51"/>
                                        </p:tgtEl>
                                        <p:attrNameLst>
                                          <p:attrName>fill.type</p:attrName>
                                        </p:attrNameLst>
                                      </p:cBhvr>
                                      <p:to>
                                        <p:strVal val="solid"/>
                                      </p:to>
                                    </p:set>
                                    <p:set>
                                      <p:cBhvr>
                                        <p:cTn id="291" dur="100" fill="hold"/>
                                        <p:tgtEl>
                                          <p:spTgt spid="51"/>
                                        </p:tgtEl>
                                        <p:attrNameLst>
                                          <p:attrName>fill.on</p:attrName>
                                        </p:attrNameLst>
                                      </p:cBhvr>
                                      <p:to>
                                        <p:strVal val="true"/>
                                      </p:to>
                                    </p:set>
                                    <p:animRot by="120000">
                                      <p:cBhvr>
                                        <p:cTn id="292" dur="100" fill="hold">
                                          <p:stCondLst>
                                            <p:cond delay="0"/>
                                          </p:stCondLst>
                                        </p:cTn>
                                        <p:tgtEl>
                                          <p:spTgt spid="51"/>
                                        </p:tgtEl>
                                        <p:attrNameLst>
                                          <p:attrName>r</p:attrName>
                                        </p:attrNameLst>
                                      </p:cBhvr>
                                    </p:animRot>
                                    <p:animRot by="-240000">
                                      <p:cBhvr>
                                        <p:cTn id="293" dur="200" fill="hold">
                                          <p:stCondLst>
                                            <p:cond delay="200"/>
                                          </p:stCondLst>
                                        </p:cTn>
                                        <p:tgtEl>
                                          <p:spTgt spid="51"/>
                                        </p:tgtEl>
                                        <p:attrNameLst>
                                          <p:attrName>r</p:attrName>
                                        </p:attrNameLst>
                                      </p:cBhvr>
                                    </p:animRot>
                                    <p:animRot by="240000">
                                      <p:cBhvr>
                                        <p:cTn id="294" dur="200" fill="hold">
                                          <p:stCondLst>
                                            <p:cond delay="400"/>
                                          </p:stCondLst>
                                        </p:cTn>
                                        <p:tgtEl>
                                          <p:spTgt spid="51"/>
                                        </p:tgtEl>
                                        <p:attrNameLst>
                                          <p:attrName>r</p:attrName>
                                        </p:attrNameLst>
                                      </p:cBhvr>
                                    </p:animRot>
                                    <p:animRot by="-240000">
                                      <p:cBhvr>
                                        <p:cTn id="295" dur="200" fill="hold">
                                          <p:stCondLst>
                                            <p:cond delay="600"/>
                                          </p:stCondLst>
                                        </p:cTn>
                                        <p:tgtEl>
                                          <p:spTgt spid="51"/>
                                        </p:tgtEl>
                                        <p:attrNameLst>
                                          <p:attrName>r</p:attrName>
                                        </p:attrNameLst>
                                      </p:cBhvr>
                                    </p:animRot>
                                    <p:animRot by="120000">
                                      <p:cBhvr>
                                        <p:cTn id="296" dur="200" fill="hold">
                                          <p:stCondLst>
                                            <p:cond delay="800"/>
                                          </p:stCondLst>
                                        </p:cTn>
                                        <p:tgtEl>
                                          <p:spTgt spid="51"/>
                                        </p:tgtEl>
                                        <p:attrNameLst>
                                          <p:attrName>r</p:attrName>
                                        </p:attrNameLst>
                                      </p:cBhvr>
                                    </p:animRot>
                                  </p:childTnLst>
                                </p:cTn>
                              </p:par>
                              <p:par>
                                <p:cTn id="297" presetID="29" presetClass="entr" presetSubtype="0" fill="hold" grpId="0" nodeType="withEffect">
                                  <p:stCondLst>
                                    <p:cond delay="0"/>
                                  </p:stCondLst>
                                  <p:childTnLst>
                                    <p:set>
                                      <p:cBhvr>
                                        <p:cTn id="298" dur="1" fill="hold">
                                          <p:stCondLst>
                                            <p:cond delay="0"/>
                                          </p:stCondLst>
                                        </p:cTn>
                                        <p:tgtEl>
                                          <p:spTgt spid="120">
                                            <p:bg/>
                                          </p:spTgt>
                                        </p:tgtEl>
                                        <p:attrNameLst>
                                          <p:attrName>style.visibility</p:attrName>
                                        </p:attrNameLst>
                                      </p:cBhvr>
                                      <p:to>
                                        <p:strVal val="visible"/>
                                      </p:to>
                                    </p:set>
                                    <p:anim calcmode="lin" valueType="num">
                                      <p:cBhvr>
                                        <p:cTn id="299" dur="1000" fill="hold"/>
                                        <p:tgtEl>
                                          <p:spTgt spid="120">
                                            <p:bg/>
                                          </p:spTgt>
                                        </p:tgtEl>
                                        <p:attrNameLst>
                                          <p:attrName>ppt_x</p:attrName>
                                        </p:attrNameLst>
                                      </p:cBhvr>
                                      <p:tavLst>
                                        <p:tav tm="0">
                                          <p:val>
                                            <p:strVal val="#ppt_x-.2"/>
                                          </p:val>
                                        </p:tav>
                                        <p:tav tm="100000">
                                          <p:val>
                                            <p:strVal val="#ppt_x"/>
                                          </p:val>
                                        </p:tav>
                                      </p:tavLst>
                                    </p:anim>
                                    <p:anim calcmode="lin" valueType="num">
                                      <p:cBhvr>
                                        <p:cTn id="300" dur="1000" fill="hold"/>
                                        <p:tgtEl>
                                          <p:spTgt spid="120">
                                            <p:bg/>
                                          </p:spTgt>
                                        </p:tgtEl>
                                        <p:attrNameLst>
                                          <p:attrName>ppt_y</p:attrName>
                                        </p:attrNameLst>
                                      </p:cBhvr>
                                      <p:tavLst>
                                        <p:tav tm="0">
                                          <p:val>
                                            <p:strVal val="#ppt_y"/>
                                          </p:val>
                                        </p:tav>
                                        <p:tav tm="100000">
                                          <p:val>
                                            <p:strVal val="#ppt_y"/>
                                          </p:val>
                                        </p:tav>
                                      </p:tavLst>
                                    </p:anim>
                                    <p:animEffect transition="in" filter="wipe(right)" prLst="gradientSize: 0.1">
                                      <p:cBhvr>
                                        <p:cTn id="301" dur="1000"/>
                                        <p:tgtEl>
                                          <p:spTgt spid="120">
                                            <p:bg/>
                                          </p:spTgt>
                                        </p:tgtEl>
                                      </p:cBhvr>
                                    </p:animEffect>
                                  </p:childTnLst>
                                </p:cTn>
                              </p:par>
                              <p:par>
                                <p:cTn id="302" presetID="29" presetClass="entr" presetSubtype="0" fill="hold" grpId="0" nodeType="withEffect" nodePh="1">
                                  <p:stCondLst>
                                    <p:cond delay="0"/>
                                  </p:stCondLst>
                                  <p:endCondLst>
                                    <p:cond evt="begin" delay="0">
                                      <p:tn val="302"/>
                                    </p:cond>
                                  </p:endCondLst>
                                  <p:childTnLst>
                                    <p:set>
                                      <p:cBhvr>
                                        <p:cTn id="303" dur="1" fill="hold">
                                          <p:stCondLst>
                                            <p:cond delay="0"/>
                                          </p:stCondLst>
                                        </p:cTn>
                                        <p:tgtEl>
                                          <p:spTgt spid="120">
                                            <p:txEl>
                                              <p:pRg st="0" end="0"/>
                                            </p:txEl>
                                          </p:spTgt>
                                        </p:tgtEl>
                                        <p:attrNameLst>
                                          <p:attrName>style.visibility</p:attrName>
                                        </p:attrNameLst>
                                      </p:cBhvr>
                                      <p:to>
                                        <p:strVal val="visible"/>
                                      </p:to>
                                    </p:set>
                                    <p:anim calcmode="lin" valueType="num">
                                      <p:cBhvr>
                                        <p:cTn id="304" dur="1000" fill="hold"/>
                                        <p:tgtEl>
                                          <p:spTgt spid="120">
                                            <p:txEl>
                                              <p:pRg st="0" end="0"/>
                                            </p:txEl>
                                          </p:spTgt>
                                        </p:tgtEl>
                                        <p:attrNameLst>
                                          <p:attrName>ppt_x</p:attrName>
                                        </p:attrNameLst>
                                      </p:cBhvr>
                                      <p:tavLst>
                                        <p:tav tm="0">
                                          <p:val>
                                            <p:strVal val="#ppt_x-.2"/>
                                          </p:val>
                                        </p:tav>
                                        <p:tav tm="100000">
                                          <p:val>
                                            <p:strVal val="#ppt_x"/>
                                          </p:val>
                                        </p:tav>
                                      </p:tavLst>
                                    </p:anim>
                                    <p:anim calcmode="lin" valueType="num">
                                      <p:cBhvr>
                                        <p:cTn id="305" dur="1000" fill="hold"/>
                                        <p:tgtEl>
                                          <p:spTgt spid="120">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306" dur="1000"/>
                                        <p:tgtEl>
                                          <p:spTgt spid="120">
                                            <p:txEl>
                                              <p:pRg st="0" end="0"/>
                                            </p:txEl>
                                          </p:spTgt>
                                        </p:tgtEl>
                                      </p:cBhvr>
                                    </p:animEffect>
                                  </p:childTnLst>
                                </p:cTn>
                              </p:par>
                              <p:par>
                                <p:cTn id="307" presetID="29" presetClass="entr" presetSubtype="0" fill="hold" grpId="0" nodeType="withEffect">
                                  <p:stCondLst>
                                    <p:cond delay="0"/>
                                  </p:stCondLst>
                                  <p:childTnLst>
                                    <p:set>
                                      <p:cBhvr>
                                        <p:cTn id="308" dur="1" fill="hold">
                                          <p:stCondLst>
                                            <p:cond delay="0"/>
                                          </p:stCondLst>
                                        </p:cTn>
                                        <p:tgtEl>
                                          <p:spTgt spid="121">
                                            <p:bg/>
                                          </p:spTgt>
                                        </p:tgtEl>
                                        <p:attrNameLst>
                                          <p:attrName>style.visibility</p:attrName>
                                        </p:attrNameLst>
                                      </p:cBhvr>
                                      <p:to>
                                        <p:strVal val="visible"/>
                                      </p:to>
                                    </p:set>
                                    <p:anim calcmode="lin" valueType="num">
                                      <p:cBhvr>
                                        <p:cTn id="309" dur="1000" fill="hold"/>
                                        <p:tgtEl>
                                          <p:spTgt spid="121">
                                            <p:bg/>
                                          </p:spTgt>
                                        </p:tgtEl>
                                        <p:attrNameLst>
                                          <p:attrName>ppt_x</p:attrName>
                                        </p:attrNameLst>
                                      </p:cBhvr>
                                      <p:tavLst>
                                        <p:tav tm="0">
                                          <p:val>
                                            <p:strVal val="#ppt_x-.2"/>
                                          </p:val>
                                        </p:tav>
                                        <p:tav tm="100000">
                                          <p:val>
                                            <p:strVal val="#ppt_x"/>
                                          </p:val>
                                        </p:tav>
                                      </p:tavLst>
                                    </p:anim>
                                    <p:anim calcmode="lin" valueType="num">
                                      <p:cBhvr>
                                        <p:cTn id="310" dur="1000" fill="hold"/>
                                        <p:tgtEl>
                                          <p:spTgt spid="121">
                                            <p:bg/>
                                          </p:spTgt>
                                        </p:tgtEl>
                                        <p:attrNameLst>
                                          <p:attrName>ppt_y</p:attrName>
                                        </p:attrNameLst>
                                      </p:cBhvr>
                                      <p:tavLst>
                                        <p:tav tm="0">
                                          <p:val>
                                            <p:strVal val="#ppt_y"/>
                                          </p:val>
                                        </p:tav>
                                        <p:tav tm="100000">
                                          <p:val>
                                            <p:strVal val="#ppt_y"/>
                                          </p:val>
                                        </p:tav>
                                      </p:tavLst>
                                    </p:anim>
                                    <p:animEffect transition="in" filter="wipe(right)" prLst="gradientSize: 0.1">
                                      <p:cBhvr>
                                        <p:cTn id="311" dur="1000"/>
                                        <p:tgtEl>
                                          <p:spTgt spid="121">
                                            <p:bg/>
                                          </p:spTgt>
                                        </p:tgtEl>
                                      </p:cBhvr>
                                    </p:animEffect>
                                  </p:childTnLst>
                                </p:cTn>
                              </p:par>
                              <p:par>
                                <p:cTn id="312" presetID="29" presetClass="entr" presetSubtype="0" fill="hold" grpId="0" nodeType="withEffect" nodePh="1">
                                  <p:stCondLst>
                                    <p:cond delay="0"/>
                                  </p:stCondLst>
                                  <p:endCondLst>
                                    <p:cond evt="begin" delay="0">
                                      <p:tn val="312"/>
                                    </p:cond>
                                  </p:endCondLst>
                                  <p:childTnLst>
                                    <p:set>
                                      <p:cBhvr>
                                        <p:cTn id="313" dur="1" fill="hold">
                                          <p:stCondLst>
                                            <p:cond delay="0"/>
                                          </p:stCondLst>
                                        </p:cTn>
                                        <p:tgtEl>
                                          <p:spTgt spid="121">
                                            <p:txEl>
                                              <p:pRg st="0" end="0"/>
                                            </p:txEl>
                                          </p:spTgt>
                                        </p:tgtEl>
                                        <p:attrNameLst>
                                          <p:attrName>style.visibility</p:attrName>
                                        </p:attrNameLst>
                                      </p:cBhvr>
                                      <p:to>
                                        <p:strVal val="visible"/>
                                      </p:to>
                                    </p:set>
                                    <p:anim calcmode="lin" valueType="num">
                                      <p:cBhvr>
                                        <p:cTn id="314" dur="1000" fill="hold"/>
                                        <p:tgtEl>
                                          <p:spTgt spid="121">
                                            <p:txEl>
                                              <p:pRg st="0" end="0"/>
                                            </p:txEl>
                                          </p:spTgt>
                                        </p:tgtEl>
                                        <p:attrNameLst>
                                          <p:attrName>ppt_x</p:attrName>
                                        </p:attrNameLst>
                                      </p:cBhvr>
                                      <p:tavLst>
                                        <p:tav tm="0">
                                          <p:val>
                                            <p:strVal val="#ppt_x-.2"/>
                                          </p:val>
                                        </p:tav>
                                        <p:tav tm="100000">
                                          <p:val>
                                            <p:strVal val="#ppt_x"/>
                                          </p:val>
                                        </p:tav>
                                      </p:tavLst>
                                    </p:anim>
                                    <p:anim calcmode="lin" valueType="num">
                                      <p:cBhvr>
                                        <p:cTn id="315" dur="1000" fill="hold"/>
                                        <p:tgtEl>
                                          <p:spTgt spid="12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316" dur="1000"/>
                                        <p:tgtEl>
                                          <p:spTgt spid="121">
                                            <p:txEl>
                                              <p:pRg st="0" end="0"/>
                                            </p:txEl>
                                          </p:spTgt>
                                        </p:tgtEl>
                                      </p:cBhvr>
                                    </p:animEffect>
                                  </p:childTnLst>
                                </p:cTn>
                              </p:par>
                              <p:par>
                                <p:cTn id="317" presetID="29" presetClass="entr" presetSubtype="0" fill="hold" grpId="0" nodeType="withEffect">
                                  <p:stCondLst>
                                    <p:cond delay="0"/>
                                  </p:stCondLst>
                                  <p:childTnLst>
                                    <p:set>
                                      <p:cBhvr>
                                        <p:cTn id="318" dur="1" fill="hold">
                                          <p:stCondLst>
                                            <p:cond delay="0"/>
                                          </p:stCondLst>
                                        </p:cTn>
                                        <p:tgtEl>
                                          <p:spTgt spid="122">
                                            <p:bg/>
                                          </p:spTgt>
                                        </p:tgtEl>
                                        <p:attrNameLst>
                                          <p:attrName>style.visibility</p:attrName>
                                        </p:attrNameLst>
                                      </p:cBhvr>
                                      <p:to>
                                        <p:strVal val="visible"/>
                                      </p:to>
                                    </p:set>
                                    <p:anim calcmode="lin" valueType="num">
                                      <p:cBhvr>
                                        <p:cTn id="319" dur="1000" fill="hold"/>
                                        <p:tgtEl>
                                          <p:spTgt spid="122">
                                            <p:bg/>
                                          </p:spTgt>
                                        </p:tgtEl>
                                        <p:attrNameLst>
                                          <p:attrName>ppt_x</p:attrName>
                                        </p:attrNameLst>
                                      </p:cBhvr>
                                      <p:tavLst>
                                        <p:tav tm="0">
                                          <p:val>
                                            <p:strVal val="#ppt_x-.2"/>
                                          </p:val>
                                        </p:tav>
                                        <p:tav tm="100000">
                                          <p:val>
                                            <p:strVal val="#ppt_x"/>
                                          </p:val>
                                        </p:tav>
                                      </p:tavLst>
                                    </p:anim>
                                    <p:anim calcmode="lin" valueType="num">
                                      <p:cBhvr>
                                        <p:cTn id="320" dur="1000" fill="hold"/>
                                        <p:tgtEl>
                                          <p:spTgt spid="122">
                                            <p:bg/>
                                          </p:spTgt>
                                        </p:tgtEl>
                                        <p:attrNameLst>
                                          <p:attrName>ppt_y</p:attrName>
                                        </p:attrNameLst>
                                      </p:cBhvr>
                                      <p:tavLst>
                                        <p:tav tm="0">
                                          <p:val>
                                            <p:strVal val="#ppt_y"/>
                                          </p:val>
                                        </p:tav>
                                        <p:tav tm="100000">
                                          <p:val>
                                            <p:strVal val="#ppt_y"/>
                                          </p:val>
                                        </p:tav>
                                      </p:tavLst>
                                    </p:anim>
                                    <p:animEffect transition="in" filter="wipe(right)" prLst="gradientSize: 0.1">
                                      <p:cBhvr>
                                        <p:cTn id="321" dur="1000"/>
                                        <p:tgtEl>
                                          <p:spTgt spid="122">
                                            <p:bg/>
                                          </p:spTgt>
                                        </p:tgtEl>
                                      </p:cBhvr>
                                    </p:animEffect>
                                  </p:childTnLst>
                                </p:cTn>
                              </p:par>
                              <p:par>
                                <p:cTn id="322" presetID="29" presetClass="entr" presetSubtype="0" fill="hold" grpId="0" nodeType="withEffect" nodePh="1">
                                  <p:stCondLst>
                                    <p:cond delay="0"/>
                                  </p:stCondLst>
                                  <p:endCondLst>
                                    <p:cond evt="begin" delay="0">
                                      <p:tn val="322"/>
                                    </p:cond>
                                  </p:endCondLst>
                                  <p:childTnLst>
                                    <p:set>
                                      <p:cBhvr>
                                        <p:cTn id="323" dur="1" fill="hold">
                                          <p:stCondLst>
                                            <p:cond delay="0"/>
                                          </p:stCondLst>
                                        </p:cTn>
                                        <p:tgtEl>
                                          <p:spTgt spid="122">
                                            <p:txEl>
                                              <p:pRg st="0" end="0"/>
                                            </p:txEl>
                                          </p:spTgt>
                                        </p:tgtEl>
                                        <p:attrNameLst>
                                          <p:attrName>style.visibility</p:attrName>
                                        </p:attrNameLst>
                                      </p:cBhvr>
                                      <p:to>
                                        <p:strVal val="visible"/>
                                      </p:to>
                                    </p:set>
                                    <p:anim calcmode="lin" valueType="num">
                                      <p:cBhvr>
                                        <p:cTn id="324" dur="1000" fill="hold"/>
                                        <p:tgtEl>
                                          <p:spTgt spid="122">
                                            <p:txEl>
                                              <p:pRg st="0" end="0"/>
                                            </p:txEl>
                                          </p:spTgt>
                                        </p:tgtEl>
                                        <p:attrNameLst>
                                          <p:attrName>ppt_x</p:attrName>
                                        </p:attrNameLst>
                                      </p:cBhvr>
                                      <p:tavLst>
                                        <p:tav tm="0">
                                          <p:val>
                                            <p:strVal val="#ppt_x-.2"/>
                                          </p:val>
                                        </p:tav>
                                        <p:tav tm="100000">
                                          <p:val>
                                            <p:strVal val="#ppt_x"/>
                                          </p:val>
                                        </p:tav>
                                      </p:tavLst>
                                    </p:anim>
                                    <p:anim calcmode="lin" valueType="num">
                                      <p:cBhvr>
                                        <p:cTn id="325" dur="1000" fill="hold"/>
                                        <p:tgtEl>
                                          <p:spTgt spid="12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326" dur="1000"/>
                                        <p:tgtEl>
                                          <p:spTgt spid="122">
                                            <p:txEl>
                                              <p:pRg st="0" end="0"/>
                                            </p:txEl>
                                          </p:spTgt>
                                        </p:tgtEl>
                                      </p:cBhvr>
                                    </p:animEffect>
                                  </p:childTnLst>
                                </p:cTn>
                              </p:par>
                              <p:par>
                                <p:cTn id="327" presetID="29" presetClass="entr" presetSubtype="0" fill="hold" grpId="0" nodeType="withEffect">
                                  <p:stCondLst>
                                    <p:cond delay="0"/>
                                  </p:stCondLst>
                                  <p:childTnLst>
                                    <p:set>
                                      <p:cBhvr>
                                        <p:cTn id="328" dur="1" fill="hold">
                                          <p:stCondLst>
                                            <p:cond delay="0"/>
                                          </p:stCondLst>
                                        </p:cTn>
                                        <p:tgtEl>
                                          <p:spTgt spid="123">
                                            <p:bg/>
                                          </p:spTgt>
                                        </p:tgtEl>
                                        <p:attrNameLst>
                                          <p:attrName>style.visibility</p:attrName>
                                        </p:attrNameLst>
                                      </p:cBhvr>
                                      <p:to>
                                        <p:strVal val="visible"/>
                                      </p:to>
                                    </p:set>
                                    <p:anim calcmode="lin" valueType="num">
                                      <p:cBhvr>
                                        <p:cTn id="329" dur="1000" fill="hold"/>
                                        <p:tgtEl>
                                          <p:spTgt spid="123">
                                            <p:bg/>
                                          </p:spTgt>
                                        </p:tgtEl>
                                        <p:attrNameLst>
                                          <p:attrName>ppt_x</p:attrName>
                                        </p:attrNameLst>
                                      </p:cBhvr>
                                      <p:tavLst>
                                        <p:tav tm="0">
                                          <p:val>
                                            <p:strVal val="#ppt_x-.2"/>
                                          </p:val>
                                        </p:tav>
                                        <p:tav tm="100000">
                                          <p:val>
                                            <p:strVal val="#ppt_x"/>
                                          </p:val>
                                        </p:tav>
                                      </p:tavLst>
                                    </p:anim>
                                    <p:anim calcmode="lin" valueType="num">
                                      <p:cBhvr>
                                        <p:cTn id="330" dur="1000" fill="hold"/>
                                        <p:tgtEl>
                                          <p:spTgt spid="123">
                                            <p:bg/>
                                          </p:spTgt>
                                        </p:tgtEl>
                                        <p:attrNameLst>
                                          <p:attrName>ppt_y</p:attrName>
                                        </p:attrNameLst>
                                      </p:cBhvr>
                                      <p:tavLst>
                                        <p:tav tm="0">
                                          <p:val>
                                            <p:strVal val="#ppt_y"/>
                                          </p:val>
                                        </p:tav>
                                        <p:tav tm="100000">
                                          <p:val>
                                            <p:strVal val="#ppt_y"/>
                                          </p:val>
                                        </p:tav>
                                      </p:tavLst>
                                    </p:anim>
                                    <p:animEffect transition="in" filter="wipe(right)" prLst="gradientSize: 0.1">
                                      <p:cBhvr>
                                        <p:cTn id="331" dur="1000"/>
                                        <p:tgtEl>
                                          <p:spTgt spid="123">
                                            <p:bg/>
                                          </p:spTgt>
                                        </p:tgtEl>
                                      </p:cBhvr>
                                    </p:animEffect>
                                  </p:childTnLst>
                                </p:cTn>
                              </p:par>
                              <p:par>
                                <p:cTn id="332" presetID="29" presetClass="entr" presetSubtype="0" fill="hold" grpId="0" nodeType="withEffect" nodePh="1">
                                  <p:stCondLst>
                                    <p:cond delay="0"/>
                                  </p:stCondLst>
                                  <p:endCondLst>
                                    <p:cond evt="begin" delay="0">
                                      <p:tn val="332"/>
                                    </p:cond>
                                  </p:endCondLst>
                                  <p:childTnLst>
                                    <p:set>
                                      <p:cBhvr>
                                        <p:cTn id="333" dur="1" fill="hold">
                                          <p:stCondLst>
                                            <p:cond delay="0"/>
                                          </p:stCondLst>
                                        </p:cTn>
                                        <p:tgtEl>
                                          <p:spTgt spid="123">
                                            <p:txEl>
                                              <p:pRg st="0" end="0"/>
                                            </p:txEl>
                                          </p:spTgt>
                                        </p:tgtEl>
                                        <p:attrNameLst>
                                          <p:attrName>style.visibility</p:attrName>
                                        </p:attrNameLst>
                                      </p:cBhvr>
                                      <p:to>
                                        <p:strVal val="visible"/>
                                      </p:to>
                                    </p:set>
                                    <p:anim calcmode="lin" valueType="num">
                                      <p:cBhvr>
                                        <p:cTn id="334" dur="1000" fill="hold"/>
                                        <p:tgtEl>
                                          <p:spTgt spid="123">
                                            <p:txEl>
                                              <p:pRg st="0" end="0"/>
                                            </p:txEl>
                                          </p:spTgt>
                                        </p:tgtEl>
                                        <p:attrNameLst>
                                          <p:attrName>ppt_x</p:attrName>
                                        </p:attrNameLst>
                                      </p:cBhvr>
                                      <p:tavLst>
                                        <p:tav tm="0">
                                          <p:val>
                                            <p:strVal val="#ppt_x-.2"/>
                                          </p:val>
                                        </p:tav>
                                        <p:tav tm="100000">
                                          <p:val>
                                            <p:strVal val="#ppt_x"/>
                                          </p:val>
                                        </p:tav>
                                      </p:tavLst>
                                    </p:anim>
                                    <p:anim calcmode="lin" valueType="num">
                                      <p:cBhvr>
                                        <p:cTn id="335" dur="1000" fill="hold"/>
                                        <p:tgtEl>
                                          <p:spTgt spid="12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336" dur="1000"/>
                                        <p:tgtEl>
                                          <p:spTgt spid="123">
                                            <p:txEl>
                                              <p:pRg st="0" end="0"/>
                                            </p:txEl>
                                          </p:spTgt>
                                        </p:tgtEl>
                                      </p:cBhvr>
                                    </p:animEffect>
                                  </p:childTnLst>
                                </p:cTn>
                              </p:par>
                              <p:par>
                                <p:cTn id="337" presetID="29" presetClass="entr" presetSubtype="0" fill="hold" grpId="0" nodeType="withEffect">
                                  <p:stCondLst>
                                    <p:cond delay="0"/>
                                  </p:stCondLst>
                                  <p:childTnLst>
                                    <p:set>
                                      <p:cBhvr>
                                        <p:cTn id="338" dur="1" fill="hold">
                                          <p:stCondLst>
                                            <p:cond delay="0"/>
                                          </p:stCondLst>
                                        </p:cTn>
                                        <p:tgtEl>
                                          <p:spTgt spid="124">
                                            <p:bg/>
                                          </p:spTgt>
                                        </p:tgtEl>
                                        <p:attrNameLst>
                                          <p:attrName>style.visibility</p:attrName>
                                        </p:attrNameLst>
                                      </p:cBhvr>
                                      <p:to>
                                        <p:strVal val="visible"/>
                                      </p:to>
                                    </p:set>
                                    <p:anim calcmode="lin" valueType="num">
                                      <p:cBhvr>
                                        <p:cTn id="339" dur="1000" fill="hold"/>
                                        <p:tgtEl>
                                          <p:spTgt spid="124">
                                            <p:bg/>
                                          </p:spTgt>
                                        </p:tgtEl>
                                        <p:attrNameLst>
                                          <p:attrName>ppt_x</p:attrName>
                                        </p:attrNameLst>
                                      </p:cBhvr>
                                      <p:tavLst>
                                        <p:tav tm="0">
                                          <p:val>
                                            <p:strVal val="#ppt_x-.2"/>
                                          </p:val>
                                        </p:tav>
                                        <p:tav tm="100000">
                                          <p:val>
                                            <p:strVal val="#ppt_x"/>
                                          </p:val>
                                        </p:tav>
                                      </p:tavLst>
                                    </p:anim>
                                    <p:anim calcmode="lin" valueType="num">
                                      <p:cBhvr>
                                        <p:cTn id="340" dur="1000" fill="hold"/>
                                        <p:tgtEl>
                                          <p:spTgt spid="124">
                                            <p:bg/>
                                          </p:spTgt>
                                        </p:tgtEl>
                                        <p:attrNameLst>
                                          <p:attrName>ppt_y</p:attrName>
                                        </p:attrNameLst>
                                      </p:cBhvr>
                                      <p:tavLst>
                                        <p:tav tm="0">
                                          <p:val>
                                            <p:strVal val="#ppt_y"/>
                                          </p:val>
                                        </p:tav>
                                        <p:tav tm="100000">
                                          <p:val>
                                            <p:strVal val="#ppt_y"/>
                                          </p:val>
                                        </p:tav>
                                      </p:tavLst>
                                    </p:anim>
                                    <p:animEffect transition="in" filter="wipe(right)" prLst="gradientSize: 0.1">
                                      <p:cBhvr>
                                        <p:cTn id="341" dur="1000"/>
                                        <p:tgtEl>
                                          <p:spTgt spid="124">
                                            <p:bg/>
                                          </p:spTgt>
                                        </p:tgtEl>
                                      </p:cBhvr>
                                    </p:animEffect>
                                  </p:childTnLst>
                                </p:cTn>
                              </p:par>
                              <p:par>
                                <p:cTn id="342" presetID="29" presetClass="entr" presetSubtype="0" fill="hold" grpId="0" nodeType="withEffect" nodePh="1">
                                  <p:stCondLst>
                                    <p:cond delay="0"/>
                                  </p:stCondLst>
                                  <p:endCondLst>
                                    <p:cond evt="begin" delay="0">
                                      <p:tn val="342"/>
                                    </p:cond>
                                  </p:endCondLst>
                                  <p:childTnLst>
                                    <p:set>
                                      <p:cBhvr>
                                        <p:cTn id="343" dur="1" fill="hold">
                                          <p:stCondLst>
                                            <p:cond delay="0"/>
                                          </p:stCondLst>
                                        </p:cTn>
                                        <p:tgtEl>
                                          <p:spTgt spid="124">
                                            <p:txEl>
                                              <p:pRg st="0" end="0"/>
                                            </p:txEl>
                                          </p:spTgt>
                                        </p:tgtEl>
                                        <p:attrNameLst>
                                          <p:attrName>style.visibility</p:attrName>
                                        </p:attrNameLst>
                                      </p:cBhvr>
                                      <p:to>
                                        <p:strVal val="visible"/>
                                      </p:to>
                                    </p:set>
                                    <p:anim calcmode="lin" valueType="num">
                                      <p:cBhvr>
                                        <p:cTn id="344" dur="1000" fill="hold"/>
                                        <p:tgtEl>
                                          <p:spTgt spid="124">
                                            <p:txEl>
                                              <p:pRg st="0" end="0"/>
                                            </p:txEl>
                                          </p:spTgt>
                                        </p:tgtEl>
                                        <p:attrNameLst>
                                          <p:attrName>ppt_x</p:attrName>
                                        </p:attrNameLst>
                                      </p:cBhvr>
                                      <p:tavLst>
                                        <p:tav tm="0">
                                          <p:val>
                                            <p:strVal val="#ppt_x-.2"/>
                                          </p:val>
                                        </p:tav>
                                        <p:tav tm="100000">
                                          <p:val>
                                            <p:strVal val="#ppt_x"/>
                                          </p:val>
                                        </p:tav>
                                      </p:tavLst>
                                    </p:anim>
                                    <p:anim calcmode="lin" valueType="num">
                                      <p:cBhvr>
                                        <p:cTn id="345" dur="1000" fill="hold"/>
                                        <p:tgtEl>
                                          <p:spTgt spid="12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346" dur="1000"/>
                                        <p:tgtEl>
                                          <p:spTgt spid="124">
                                            <p:txEl>
                                              <p:pRg st="0" end="0"/>
                                            </p:txEl>
                                          </p:spTgt>
                                        </p:tgtEl>
                                      </p:cBhvr>
                                    </p:animEffect>
                                  </p:childTnLst>
                                </p:cTn>
                              </p:par>
                              <p:par>
                                <p:cTn id="347" presetID="29" presetClass="entr" presetSubtype="0" fill="hold" grpId="0" nodeType="withEffect">
                                  <p:stCondLst>
                                    <p:cond delay="0"/>
                                  </p:stCondLst>
                                  <p:childTnLst>
                                    <p:set>
                                      <p:cBhvr>
                                        <p:cTn id="348" dur="1" fill="hold">
                                          <p:stCondLst>
                                            <p:cond delay="0"/>
                                          </p:stCondLst>
                                        </p:cTn>
                                        <p:tgtEl>
                                          <p:spTgt spid="125">
                                            <p:bg/>
                                          </p:spTgt>
                                        </p:tgtEl>
                                        <p:attrNameLst>
                                          <p:attrName>style.visibility</p:attrName>
                                        </p:attrNameLst>
                                      </p:cBhvr>
                                      <p:to>
                                        <p:strVal val="visible"/>
                                      </p:to>
                                    </p:set>
                                    <p:anim calcmode="lin" valueType="num">
                                      <p:cBhvr>
                                        <p:cTn id="349" dur="1000" fill="hold"/>
                                        <p:tgtEl>
                                          <p:spTgt spid="125">
                                            <p:bg/>
                                          </p:spTgt>
                                        </p:tgtEl>
                                        <p:attrNameLst>
                                          <p:attrName>ppt_x</p:attrName>
                                        </p:attrNameLst>
                                      </p:cBhvr>
                                      <p:tavLst>
                                        <p:tav tm="0">
                                          <p:val>
                                            <p:strVal val="#ppt_x-.2"/>
                                          </p:val>
                                        </p:tav>
                                        <p:tav tm="100000">
                                          <p:val>
                                            <p:strVal val="#ppt_x"/>
                                          </p:val>
                                        </p:tav>
                                      </p:tavLst>
                                    </p:anim>
                                    <p:anim calcmode="lin" valueType="num">
                                      <p:cBhvr>
                                        <p:cTn id="350" dur="1000" fill="hold"/>
                                        <p:tgtEl>
                                          <p:spTgt spid="125">
                                            <p:bg/>
                                          </p:spTgt>
                                        </p:tgtEl>
                                        <p:attrNameLst>
                                          <p:attrName>ppt_y</p:attrName>
                                        </p:attrNameLst>
                                      </p:cBhvr>
                                      <p:tavLst>
                                        <p:tav tm="0">
                                          <p:val>
                                            <p:strVal val="#ppt_y"/>
                                          </p:val>
                                        </p:tav>
                                        <p:tav tm="100000">
                                          <p:val>
                                            <p:strVal val="#ppt_y"/>
                                          </p:val>
                                        </p:tav>
                                      </p:tavLst>
                                    </p:anim>
                                    <p:animEffect transition="in" filter="wipe(right)" prLst="gradientSize: 0.1">
                                      <p:cBhvr>
                                        <p:cTn id="351" dur="1000"/>
                                        <p:tgtEl>
                                          <p:spTgt spid="125">
                                            <p:bg/>
                                          </p:spTgt>
                                        </p:tgtEl>
                                      </p:cBhvr>
                                    </p:animEffect>
                                  </p:childTnLst>
                                </p:cTn>
                              </p:par>
                              <p:par>
                                <p:cTn id="352" presetID="29" presetClass="entr" presetSubtype="0" fill="hold" grpId="0" nodeType="withEffect" nodePh="1">
                                  <p:stCondLst>
                                    <p:cond delay="0"/>
                                  </p:stCondLst>
                                  <p:endCondLst>
                                    <p:cond evt="begin" delay="0">
                                      <p:tn val="352"/>
                                    </p:cond>
                                  </p:endCondLst>
                                  <p:childTnLst>
                                    <p:set>
                                      <p:cBhvr>
                                        <p:cTn id="353" dur="1" fill="hold">
                                          <p:stCondLst>
                                            <p:cond delay="0"/>
                                          </p:stCondLst>
                                        </p:cTn>
                                        <p:tgtEl>
                                          <p:spTgt spid="125">
                                            <p:txEl>
                                              <p:pRg st="0" end="0"/>
                                            </p:txEl>
                                          </p:spTgt>
                                        </p:tgtEl>
                                        <p:attrNameLst>
                                          <p:attrName>style.visibility</p:attrName>
                                        </p:attrNameLst>
                                      </p:cBhvr>
                                      <p:to>
                                        <p:strVal val="visible"/>
                                      </p:to>
                                    </p:set>
                                    <p:anim calcmode="lin" valueType="num">
                                      <p:cBhvr>
                                        <p:cTn id="354" dur="1000" fill="hold"/>
                                        <p:tgtEl>
                                          <p:spTgt spid="125">
                                            <p:txEl>
                                              <p:pRg st="0" end="0"/>
                                            </p:txEl>
                                          </p:spTgt>
                                        </p:tgtEl>
                                        <p:attrNameLst>
                                          <p:attrName>ppt_x</p:attrName>
                                        </p:attrNameLst>
                                      </p:cBhvr>
                                      <p:tavLst>
                                        <p:tav tm="0">
                                          <p:val>
                                            <p:strVal val="#ppt_x-.2"/>
                                          </p:val>
                                        </p:tav>
                                        <p:tav tm="100000">
                                          <p:val>
                                            <p:strVal val="#ppt_x"/>
                                          </p:val>
                                        </p:tav>
                                      </p:tavLst>
                                    </p:anim>
                                    <p:anim calcmode="lin" valueType="num">
                                      <p:cBhvr>
                                        <p:cTn id="355" dur="1000" fill="hold"/>
                                        <p:tgtEl>
                                          <p:spTgt spid="12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356" dur="1000"/>
                                        <p:tgtEl>
                                          <p:spTgt spid="125">
                                            <p:txEl>
                                              <p:pRg st="0" end="0"/>
                                            </p:txEl>
                                          </p:spTgt>
                                        </p:tgtEl>
                                      </p:cBhvr>
                                    </p:animEffect>
                                  </p:childTnLst>
                                </p:cTn>
                              </p:par>
                              <p:par>
                                <p:cTn id="357" presetID="29" presetClass="entr" presetSubtype="0" fill="hold" grpId="0" nodeType="withEffect">
                                  <p:stCondLst>
                                    <p:cond delay="0"/>
                                  </p:stCondLst>
                                  <p:childTnLst>
                                    <p:set>
                                      <p:cBhvr>
                                        <p:cTn id="358" dur="1" fill="hold">
                                          <p:stCondLst>
                                            <p:cond delay="0"/>
                                          </p:stCondLst>
                                        </p:cTn>
                                        <p:tgtEl>
                                          <p:spTgt spid="126">
                                            <p:bg/>
                                          </p:spTgt>
                                        </p:tgtEl>
                                        <p:attrNameLst>
                                          <p:attrName>style.visibility</p:attrName>
                                        </p:attrNameLst>
                                      </p:cBhvr>
                                      <p:to>
                                        <p:strVal val="visible"/>
                                      </p:to>
                                    </p:set>
                                    <p:anim calcmode="lin" valueType="num">
                                      <p:cBhvr>
                                        <p:cTn id="359" dur="1000" fill="hold"/>
                                        <p:tgtEl>
                                          <p:spTgt spid="126">
                                            <p:bg/>
                                          </p:spTgt>
                                        </p:tgtEl>
                                        <p:attrNameLst>
                                          <p:attrName>ppt_x</p:attrName>
                                        </p:attrNameLst>
                                      </p:cBhvr>
                                      <p:tavLst>
                                        <p:tav tm="0">
                                          <p:val>
                                            <p:strVal val="#ppt_x-.2"/>
                                          </p:val>
                                        </p:tav>
                                        <p:tav tm="100000">
                                          <p:val>
                                            <p:strVal val="#ppt_x"/>
                                          </p:val>
                                        </p:tav>
                                      </p:tavLst>
                                    </p:anim>
                                    <p:anim calcmode="lin" valueType="num">
                                      <p:cBhvr>
                                        <p:cTn id="360" dur="1000" fill="hold"/>
                                        <p:tgtEl>
                                          <p:spTgt spid="126">
                                            <p:bg/>
                                          </p:spTgt>
                                        </p:tgtEl>
                                        <p:attrNameLst>
                                          <p:attrName>ppt_y</p:attrName>
                                        </p:attrNameLst>
                                      </p:cBhvr>
                                      <p:tavLst>
                                        <p:tav tm="0">
                                          <p:val>
                                            <p:strVal val="#ppt_y"/>
                                          </p:val>
                                        </p:tav>
                                        <p:tav tm="100000">
                                          <p:val>
                                            <p:strVal val="#ppt_y"/>
                                          </p:val>
                                        </p:tav>
                                      </p:tavLst>
                                    </p:anim>
                                    <p:animEffect transition="in" filter="wipe(right)" prLst="gradientSize: 0.1">
                                      <p:cBhvr>
                                        <p:cTn id="361" dur="1000"/>
                                        <p:tgtEl>
                                          <p:spTgt spid="126">
                                            <p:bg/>
                                          </p:spTgt>
                                        </p:tgtEl>
                                      </p:cBhvr>
                                    </p:animEffect>
                                  </p:childTnLst>
                                </p:cTn>
                              </p:par>
                              <p:par>
                                <p:cTn id="362" presetID="29" presetClass="entr" presetSubtype="0" fill="hold" grpId="0" nodeType="withEffect" nodePh="1">
                                  <p:stCondLst>
                                    <p:cond delay="0"/>
                                  </p:stCondLst>
                                  <p:endCondLst>
                                    <p:cond evt="begin" delay="0">
                                      <p:tn val="362"/>
                                    </p:cond>
                                  </p:endCondLst>
                                  <p:childTnLst>
                                    <p:set>
                                      <p:cBhvr>
                                        <p:cTn id="363" dur="1" fill="hold">
                                          <p:stCondLst>
                                            <p:cond delay="0"/>
                                          </p:stCondLst>
                                        </p:cTn>
                                        <p:tgtEl>
                                          <p:spTgt spid="126">
                                            <p:txEl>
                                              <p:pRg st="0" end="0"/>
                                            </p:txEl>
                                          </p:spTgt>
                                        </p:tgtEl>
                                        <p:attrNameLst>
                                          <p:attrName>style.visibility</p:attrName>
                                        </p:attrNameLst>
                                      </p:cBhvr>
                                      <p:to>
                                        <p:strVal val="visible"/>
                                      </p:to>
                                    </p:set>
                                    <p:anim calcmode="lin" valueType="num">
                                      <p:cBhvr>
                                        <p:cTn id="364" dur="1000" fill="hold"/>
                                        <p:tgtEl>
                                          <p:spTgt spid="126">
                                            <p:txEl>
                                              <p:pRg st="0" end="0"/>
                                            </p:txEl>
                                          </p:spTgt>
                                        </p:tgtEl>
                                        <p:attrNameLst>
                                          <p:attrName>ppt_x</p:attrName>
                                        </p:attrNameLst>
                                      </p:cBhvr>
                                      <p:tavLst>
                                        <p:tav tm="0">
                                          <p:val>
                                            <p:strVal val="#ppt_x-.2"/>
                                          </p:val>
                                        </p:tav>
                                        <p:tav tm="100000">
                                          <p:val>
                                            <p:strVal val="#ppt_x"/>
                                          </p:val>
                                        </p:tav>
                                      </p:tavLst>
                                    </p:anim>
                                    <p:anim calcmode="lin" valueType="num">
                                      <p:cBhvr>
                                        <p:cTn id="365" dur="1000" fill="hold"/>
                                        <p:tgtEl>
                                          <p:spTgt spid="12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366" dur="1000"/>
                                        <p:tgtEl>
                                          <p:spTgt spid="126">
                                            <p:txEl>
                                              <p:pRg st="0" end="0"/>
                                            </p:txEl>
                                          </p:spTgt>
                                        </p:tgtEl>
                                      </p:cBhvr>
                                    </p:animEffect>
                                  </p:childTnLst>
                                </p:cTn>
                              </p:par>
                              <p:par>
                                <p:cTn id="367" presetID="29" presetClass="entr" presetSubtype="0" fill="hold" grpId="0" nodeType="withEffect">
                                  <p:stCondLst>
                                    <p:cond delay="0"/>
                                  </p:stCondLst>
                                  <p:childTnLst>
                                    <p:set>
                                      <p:cBhvr>
                                        <p:cTn id="368" dur="1" fill="hold">
                                          <p:stCondLst>
                                            <p:cond delay="0"/>
                                          </p:stCondLst>
                                        </p:cTn>
                                        <p:tgtEl>
                                          <p:spTgt spid="127">
                                            <p:bg/>
                                          </p:spTgt>
                                        </p:tgtEl>
                                        <p:attrNameLst>
                                          <p:attrName>style.visibility</p:attrName>
                                        </p:attrNameLst>
                                      </p:cBhvr>
                                      <p:to>
                                        <p:strVal val="visible"/>
                                      </p:to>
                                    </p:set>
                                    <p:anim calcmode="lin" valueType="num">
                                      <p:cBhvr>
                                        <p:cTn id="369" dur="1000" fill="hold"/>
                                        <p:tgtEl>
                                          <p:spTgt spid="127">
                                            <p:bg/>
                                          </p:spTgt>
                                        </p:tgtEl>
                                        <p:attrNameLst>
                                          <p:attrName>ppt_x</p:attrName>
                                        </p:attrNameLst>
                                      </p:cBhvr>
                                      <p:tavLst>
                                        <p:tav tm="0">
                                          <p:val>
                                            <p:strVal val="#ppt_x-.2"/>
                                          </p:val>
                                        </p:tav>
                                        <p:tav tm="100000">
                                          <p:val>
                                            <p:strVal val="#ppt_x"/>
                                          </p:val>
                                        </p:tav>
                                      </p:tavLst>
                                    </p:anim>
                                    <p:anim calcmode="lin" valueType="num">
                                      <p:cBhvr>
                                        <p:cTn id="370" dur="1000" fill="hold"/>
                                        <p:tgtEl>
                                          <p:spTgt spid="127">
                                            <p:bg/>
                                          </p:spTgt>
                                        </p:tgtEl>
                                        <p:attrNameLst>
                                          <p:attrName>ppt_y</p:attrName>
                                        </p:attrNameLst>
                                      </p:cBhvr>
                                      <p:tavLst>
                                        <p:tav tm="0">
                                          <p:val>
                                            <p:strVal val="#ppt_y"/>
                                          </p:val>
                                        </p:tav>
                                        <p:tav tm="100000">
                                          <p:val>
                                            <p:strVal val="#ppt_y"/>
                                          </p:val>
                                        </p:tav>
                                      </p:tavLst>
                                    </p:anim>
                                    <p:animEffect transition="in" filter="wipe(right)" prLst="gradientSize: 0.1">
                                      <p:cBhvr>
                                        <p:cTn id="371" dur="1000"/>
                                        <p:tgtEl>
                                          <p:spTgt spid="127">
                                            <p:bg/>
                                          </p:spTgt>
                                        </p:tgtEl>
                                      </p:cBhvr>
                                    </p:animEffect>
                                  </p:childTnLst>
                                </p:cTn>
                              </p:par>
                              <p:par>
                                <p:cTn id="372" presetID="29" presetClass="entr" presetSubtype="0" fill="hold" grpId="0" nodeType="withEffect" nodePh="1">
                                  <p:stCondLst>
                                    <p:cond delay="0"/>
                                  </p:stCondLst>
                                  <p:endCondLst>
                                    <p:cond evt="begin" delay="0">
                                      <p:tn val="372"/>
                                    </p:cond>
                                  </p:endCondLst>
                                  <p:childTnLst>
                                    <p:set>
                                      <p:cBhvr>
                                        <p:cTn id="373" dur="1" fill="hold">
                                          <p:stCondLst>
                                            <p:cond delay="0"/>
                                          </p:stCondLst>
                                        </p:cTn>
                                        <p:tgtEl>
                                          <p:spTgt spid="127">
                                            <p:txEl>
                                              <p:pRg st="0" end="0"/>
                                            </p:txEl>
                                          </p:spTgt>
                                        </p:tgtEl>
                                        <p:attrNameLst>
                                          <p:attrName>style.visibility</p:attrName>
                                        </p:attrNameLst>
                                      </p:cBhvr>
                                      <p:to>
                                        <p:strVal val="visible"/>
                                      </p:to>
                                    </p:set>
                                    <p:anim calcmode="lin" valueType="num">
                                      <p:cBhvr>
                                        <p:cTn id="374" dur="1000" fill="hold"/>
                                        <p:tgtEl>
                                          <p:spTgt spid="127">
                                            <p:txEl>
                                              <p:pRg st="0" end="0"/>
                                            </p:txEl>
                                          </p:spTgt>
                                        </p:tgtEl>
                                        <p:attrNameLst>
                                          <p:attrName>ppt_x</p:attrName>
                                        </p:attrNameLst>
                                      </p:cBhvr>
                                      <p:tavLst>
                                        <p:tav tm="0">
                                          <p:val>
                                            <p:strVal val="#ppt_x-.2"/>
                                          </p:val>
                                        </p:tav>
                                        <p:tav tm="100000">
                                          <p:val>
                                            <p:strVal val="#ppt_x"/>
                                          </p:val>
                                        </p:tav>
                                      </p:tavLst>
                                    </p:anim>
                                    <p:anim calcmode="lin" valueType="num">
                                      <p:cBhvr>
                                        <p:cTn id="375" dur="1000" fill="hold"/>
                                        <p:tgtEl>
                                          <p:spTgt spid="12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376" dur="1000"/>
                                        <p:tgtEl>
                                          <p:spTgt spid="127">
                                            <p:txEl>
                                              <p:pRg st="0" end="0"/>
                                            </p:txEl>
                                          </p:spTgt>
                                        </p:tgtEl>
                                      </p:cBhvr>
                                    </p:animEffect>
                                  </p:childTnLst>
                                </p:cTn>
                              </p:par>
                              <p:par>
                                <p:cTn id="377" presetID="29" presetClass="entr" presetSubtype="0" fill="hold" grpId="0" nodeType="withEffect">
                                  <p:stCondLst>
                                    <p:cond delay="0"/>
                                  </p:stCondLst>
                                  <p:childTnLst>
                                    <p:set>
                                      <p:cBhvr>
                                        <p:cTn id="378" dur="1" fill="hold">
                                          <p:stCondLst>
                                            <p:cond delay="0"/>
                                          </p:stCondLst>
                                        </p:cTn>
                                        <p:tgtEl>
                                          <p:spTgt spid="128">
                                            <p:bg/>
                                          </p:spTgt>
                                        </p:tgtEl>
                                        <p:attrNameLst>
                                          <p:attrName>style.visibility</p:attrName>
                                        </p:attrNameLst>
                                      </p:cBhvr>
                                      <p:to>
                                        <p:strVal val="visible"/>
                                      </p:to>
                                    </p:set>
                                    <p:anim calcmode="lin" valueType="num">
                                      <p:cBhvr>
                                        <p:cTn id="379" dur="1000" fill="hold"/>
                                        <p:tgtEl>
                                          <p:spTgt spid="128">
                                            <p:bg/>
                                          </p:spTgt>
                                        </p:tgtEl>
                                        <p:attrNameLst>
                                          <p:attrName>ppt_x</p:attrName>
                                        </p:attrNameLst>
                                      </p:cBhvr>
                                      <p:tavLst>
                                        <p:tav tm="0">
                                          <p:val>
                                            <p:strVal val="#ppt_x-.2"/>
                                          </p:val>
                                        </p:tav>
                                        <p:tav tm="100000">
                                          <p:val>
                                            <p:strVal val="#ppt_x"/>
                                          </p:val>
                                        </p:tav>
                                      </p:tavLst>
                                    </p:anim>
                                    <p:anim calcmode="lin" valueType="num">
                                      <p:cBhvr>
                                        <p:cTn id="380" dur="1000" fill="hold"/>
                                        <p:tgtEl>
                                          <p:spTgt spid="128">
                                            <p:bg/>
                                          </p:spTgt>
                                        </p:tgtEl>
                                        <p:attrNameLst>
                                          <p:attrName>ppt_y</p:attrName>
                                        </p:attrNameLst>
                                      </p:cBhvr>
                                      <p:tavLst>
                                        <p:tav tm="0">
                                          <p:val>
                                            <p:strVal val="#ppt_y"/>
                                          </p:val>
                                        </p:tav>
                                        <p:tav tm="100000">
                                          <p:val>
                                            <p:strVal val="#ppt_y"/>
                                          </p:val>
                                        </p:tav>
                                      </p:tavLst>
                                    </p:anim>
                                    <p:animEffect transition="in" filter="wipe(right)" prLst="gradientSize: 0.1">
                                      <p:cBhvr>
                                        <p:cTn id="381" dur="1000"/>
                                        <p:tgtEl>
                                          <p:spTgt spid="128">
                                            <p:bg/>
                                          </p:spTgt>
                                        </p:tgtEl>
                                      </p:cBhvr>
                                    </p:animEffect>
                                  </p:childTnLst>
                                </p:cTn>
                              </p:par>
                              <p:par>
                                <p:cTn id="382" presetID="29" presetClass="entr" presetSubtype="0" fill="hold" grpId="0" nodeType="withEffect" nodePh="1">
                                  <p:stCondLst>
                                    <p:cond delay="0"/>
                                  </p:stCondLst>
                                  <p:endCondLst>
                                    <p:cond evt="begin" delay="0">
                                      <p:tn val="382"/>
                                    </p:cond>
                                  </p:endCondLst>
                                  <p:childTnLst>
                                    <p:set>
                                      <p:cBhvr>
                                        <p:cTn id="383" dur="1" fill="hold">
                                          <p:stCondLst>
                                            <p:cond delay="0"/>
                                          </p:stCondLst>
                                        </p:cTn>
                                        <p:tgtEl>
                                          <p:spTgt spid="128">
                                            <p:txEl>
                                              <p:pRg st="0" end="0"/>
                                            </p:txEl>
                                          </p:spTgt>
                                        </p:tgtEl>
                                        <p:attrNameLst>
                                          <p:attrName>style.visibility</p:attrName>
                                        </p:attrNameLst>
                                      </p:cBhvr>
                                      <p:to>
                                        <p:strVal val="visible"/>
                                      </p:to>
                                    </p:set>
                                    <p:anim calcmode="lin" valueType="num">
                                      <p:cBhvr>
                                        <p:cTn id="384" dur="1000" fill="hold"/>
                                        <p:tgtEl>
                                          <p:spTgt spid="128">
                                            <p:txEl>
                                              <p:pRg st="0" end="0"/>
                                            </p:txEl>
                                          </p:spTgt>
                                        </p:tgtEl>
                                        <p:attrNameLst>
                                          <p:attrName>ppt_x</p:attrName>
                                        </p:attrNameLst>
                                      </p:cBhvr>
                                      <p:tavLst>
                                        <p:tav tm="0">
                                          <p:val>
                                            <p:strVal val="#ppt_x-.2"/>
                                          </p:val>
                                        </p:tav>
                                        <p:tav tm="100000">
                                          <p:val>
                                            <p:strVal val="#ppt_x"/>
                                          </p:val>
                                        </p:tav>
                                      </p:tavLst>
                                    </p:anim>
                                    <p:anim calcmode="lin" valueType="num">
                                      <p:cBhvr>
                                        <p:cTn id="385" dur="1000" fill="hold"/>
                                        <p:tgtEl>
                                          <p:spTgt spid="128">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386" dur="1000"/>
                                        <p:tgtEl>
                                          <p:spTgt spid="128">
                                            <p:txEl>
                                              <p:pRg st="0" end="0"/>
                                            </p:txEl>
                                          </p:spTgt>
                                        </p:tgtEl>
                                      </p:cBhvr>
                                    </p:animEffect>
                                  </p:childTnLst>
                                </p:cTn>
                              </p:par>
                              <p:par>
                                <p:cTn id="387" presetID="29" presetClass="entr" presetSubtype="0" fill="hold" grpId="0" nodeType="withEffect">
                                  <p:stCondLst>
                                    <p:cond delay="0"/>
                                  </p:stCondLst>
                                  <p:childTnLst>
                                    <p:set>
                                      <p:cBhvr>
                                        <p:cTn id="388" dur="1" fill="hold">
                                          <p:stCondLst>
                                            <p:cond delay="0"/>
                                          </p:stCondLst>
                                        </p:cTn>
                                        <p:tgtEl>
                                          <p:spTgt spid="160">
                                            <p:bg/>
                                          </p:spTgt>
                                        </p:tgtEl>
                                        <p:attrNameLst>
                                          <p:attrName>style.visibility</p:attrName>
                                        </p:attrNameLst>
                                      </p:cBhvr>
                                      <p:to>
                                        <p:strVal val="visible"/>
                                      </p:to>
                                    </p:set>
                                    <p:anim calcmode="lin" valueType="num">
                                      <p:cBhvr>
                                        <p:cTn id="389" dur="1000" fill="hold"/>
                                        <p:tgtEl>
                                          <p:spTgt spid="160">
                                            <p:bg/>
                                          </p:spTgt>
                                        </p:tgtEl>
                                        <p:attrNameLst>
                                          <p:attrName>ppt_x</p:attrName>
                                        </p:attrNameLst>
                                      </p:cBhvr>
                                      <p:tavLst>
                                        <p:tav tm="0">
                                          <p:val>
                                            <p:strVal val="#ppt_x-.2"/>
                                          </p:val>
                                        </p:tav>
                                        <p:tav tm="100000">
                                          <p:val>
                                            <p:strVal val="#ppt_x"/>
                                          </p:val>
                                        </p:tav>
                                      </p:tavLst>
                                    </p:anim>
                                    <p:anim calcmode="lin" valueType="num">
                                      <p:cBhvr>
                                        <p:cTn id="390" dur="1000" fill="hold"/>
                                        <p:tgtEl>
                                          <p:spTgt spid="160">
                                            <p:bg/>
                                          </p:spTgt>
                                        </p:tgtEl>
                                        <p:attrNameLst>
                                          <p:attrName>ppt_y</p:attrName>
                                        </p:attrNameLst>
                                      </p:cBhvr>
                                      <p:tavLst>
                                        <p:tav tm="0">
                                          <p:val>
                                            <p:strVal val="#ppt_y"/>
                                          </p:val>
                                        </p:tav>
                                        <p:tav tm="100000">
                                          <p:val>
                                            <p:strVal val="#ppt_y"/>
                                          </p:val>
                                        </p:tav>
                                      </p:tavLst>
                                    </p:anim>
                                    <p:animEffect transition="in" filter="wipe(right)" prLst="gradientSize: 0.1">
                                      <p:cBhvr>
                                        <p:cTn id="391" dur="1000"/>
                                        <p:tgtEl>
                                          <p:spTgt spid="160">
                                            <p:bg/>
                                          </p:spTgt>
                                        </p:tgtEl>
                                      </p:cBhvr>
                                    </p:animEffect>
                                  </p:childTnLst>
                                </p:cTn>
                              </p:par>
                              <p:par>
                                <p:cTn id="392" presetID="29" presetClass="entr" presetSubtype="0" fill="hold" grpId="0" nodeType="withEffect" nodePh="1">
                                  <p:stCondLst>
                                    <p:cond delay="0"/>
                                  </p:stCondLst>
                                  <p:endCondLst>
                                    <p:cond evt="begin" delay="0">
                                      <p:tn val="392"/>
                                    </p:cond>
                                  </p:endCondLst>
                                  <p:childTnLst>
                                    <p:set>
                                      <p:cBhvr>
                                        <p:cTn id="393" dur="1" fill="hold">
                                          <p:stCondLst>
                                            <p:cond delay="0"/>
                                          </p:stCondLst>
                                        </p:cTn>
                                        <p:tgtEl>
                                          <p:spTgt spid="160">
                                            <p:txEl>
                                              <p:pRg st="0" end="0"/>
                                            </p:txEl>
                                          </p:spTgt>
                                        </p:tgtEl>
                                        <p:attrNameLst>
                                          <p:attrName>style.visibility</p:attrName>
                                        </p:attrNameLst>
                                      </p:cBhvr>
                                      <p:to>
                                        <p:strVal val="visible"/>
                                      </p:to>
                                    </p:set>
                                    <p:anim calcmode="lin" valueType="num">
                                      <p:cBhvr>
                                        <p:cTn id="394" dur="1000" fill="hold"/>
                                        <p:tgtEl>
                                          <p:spTgt spid="160">
                                            <p:txEl>
                                              <p:pRg st="0" end="0"/>
                                            </p:txEl>
                                          </p:spTgt>
                                        </p:tgtEl>
                                        <p:attrNameLst>
                                          <p:attrName>ppt_x</p:attrName>
                                        </p:attrNameLst>
                                      </p:cBhvr>
                                      <p:tavLst>
                                        <p:tav tm="0">
                                          <p:val>
                                            <p:strVal val="#ppt_x-.2"/>
                                          </p:val>
                                        </p:tav>
                                        <p:tav tm="100000">
                                          <p:val>
                                            <p:strVal val="#ppt_x"/>
                                          </p:val>
                                        </p:tav>
                                      </p:tavLst>
                                    </p:anim>
                                    <p:anim calcmode="lin" valueType="num">
                                      <p:cBhvr>
                                        <p:cTn id="395" dur="1000" fill="hold"/>
                                        <p:tgtEl>
                                          <p:spTgt spid="160">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396" dur="1000"/>
                                        <p:tgtEl>
                                          <p:spTgt spid="160">
                                            <p:txEl>
                                              <p:pRg st="0" end="0"/>
                                            </p:txEl>
                                          </p:spTgt>
                                        </p:tgtEl>
                                      </p:cBhvr>
                                    </p:animEffect>
                                  </p:childTnLst>
                                </p:cTn>
                              </p:par>
                              <p:par>
                                <p:cTn id="397" presetID="29" presetClass="entr" presetSubtype="0" fill="hold" grpId="0" nodeType="withEffect">
                                  <p:stCondLst>
                                    <p:cond delay="0"/>
                                  </p:stCondLst>
                                  <p:childTnLst>
                                    <p:set>
                                      <p:cBhvr>
                                        <p:cTn id="398" dur="1" fill="hold">
                                          <p:stCondLst>
                                            <p:cond delay="0"/>
                                          </p:stCondLst>
                                        </p:cTn>
                                        <p:tgtEl>
                                          <p:spTgt spid="161">
                                            <p:bg/>
                                          </p:spTgt>
                                        </p:tgtEl>
                                        <p:attrNameLst>
                                          <p:attrName>style.visibility</p:attrName>
                                        </p:attrNameLst>
                                      </p:cBhvr>
                                      <p:to>
                                        <p:strVal val="visible"/>
                                      </p:to>
                                    </p:set>
                                    <p:anim calcmode="lin" valueType="num">
                                      <p:cBhvr>
                                        <p:cTn id="399" dur="1000" fill="hold"/>
                                        <p:tgtEl>
                                          <p:spTgt spid="161">
                                            <p:bg/>
                                          </p:spTgt>
                                        </p:tgtEl>
                                        <p:attrNameLst>
                                          <p:attrName>ppt_x</p:attrName>
                                        </p:attrNameLst>
                                      </p:cBhvr>
                                      <p:tavLst>
                                        <p:tav tm="0">
                                          <p:val>
                                            <p:strVal val="#ppt_x-.2"/>
                                          </p:val>
                                        </p:tav>
                                        <p:tav tm="100000">
                                          <p:val>
                                            <p:strVal val="#ppt_x"/>
                                          </p:val>
                                        </p:tav>
                                      </p:tavLst>
                                    </p:anim>
                                    <p:anim calcmode="lin" valueType="num">
                                      <p:cBhvr>
                                        <p:cTn id="400" dur="1000" fill="hold"/>
                                        <p:tgtEl>
                                          <p:spTgt spid="161">
                                            <p:bg/>
                                          </p:spTgt>
                                        </p:tgtEl>
                                        <p:attrNameLst>
                                          <p:attrName>ppt_y</p:attrName>
                                        </p:attrNameLst>
                                      </p:cBhvr>
                                      <p:tavLst>
                                        <p:tav tm="0">
                                          <p:val>
                                            <p:strVal val="#ppt_y"/>
                                          </p:val>
                                        </p:tav>
                                        <p:tav tm="100000">
                                          <p:val>
                                            <p:strVal val="#ppt_y"/>
                                          </p:val>
                                        </p:tav>
                                      </p:tavLst>
                                    </p:anim>
                                    <p:animEffect transition="in" filter="wipe(right)" prLst="gradientSize: 0.1">
                                      <p:cBhvr>
                                        <p:cTn id="401" dur="1000"/>
                                        <p:tgtEl>
                                          <p:spTgt spid="161">
                                            <p:bg/>
                                          </p:spTgt>
                                        </p:tgtEl>
                                      </p:cBhvr>
                                    </p:animEffect>
                                  </p:childTnLst>
                                </p:cTn>
                              </p:par>
                              <p:par>
                                <p:cTn id="402" presetID="29" presetClass="entr" presetSubtype="0" fill="hold" grpId="0" nodeType="withEffect" nodePh="1">
                                  <p:stCondLst>
                                    <p:cond delay="0"/>
                                  </p:stCondLst>
                                  <p:endCondLst>
                                    <p:cond evt="begin" delay="0">
                                      <p:tn val="402"/>
                                    </p:cond>
                                  </p:endCondLst>
                                  <p:childTnLst>
                                    <p:set>
                                      <p:cBhvr>
                                        <p:cTn id="403" dur="1" fill="hold">
                                          <p:stCondLst>
                                            <p:cond delay="0"/>
                                          </p:stCondLst>
                                        </p:cTn>
                                        <p:tgtEl>
                                          <p:spTgt spid="161">
                                            <p:txEl>
                                              <p:pRg st="0" end="0"/>
                                            </p:txEl>
                                          </p:spTgt>
                                        </p:tgtEl>
                                        <p:attrNameLst>
                                          <p:attrName>style.visibility</p:attrName>
                                        </p:attrNameLst>
                                      </p:cBhvr>
                                      <p:to>
                                        <p:strVal val="visible"/>
                                      </p:to>
                                    </p:set>
                                    <p:anim calcmode="lin" valueType="num">
                                      <p:cBhvr>
                                        <p:cTn id="404" dur="1000" fill="hold"/>
                                        <p:tgtEl>
                                          <p:spTgt spid="161">
                                            <p:txEl>
                                              <p:pRg st="0" end="0"/>
                                            </p:txEl>
                                          </p:spTgt>
                                        </p:tgtEl>
                                        <p:attrNameLst>
                                          <p:attrName>ppt_x</p:attrName>
                                        </p:attrNameLst>
                                      </p:cBhvr>
                                      <p:tavLst>
                                        <p:tav tm="0">
                                          <p:val>
                                            <p:strVal val="#ppt_x-.2"/>
                                          </p:val>
                                        </p:tav>
                                        <p:tav tm="100000">
                                          <p:val>
                                            <p:strVal val="#ppt_x"/>
                                          </p:val>
                                        </p:tav>
                                      </p:tavLst>
                                    </p:anim>
                                    <p:anim calcmode="lin" valueType="num">
                                      <p:cBhvr>
                                        <p:cTn id="405" dur="1000" fill="hold"/>
                                        <p:tgtEl>
                                          <p:spTgt spid="16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406" dur="1000"/>
                                        <p:tgtEl>
                                          <p:spTgt spid="161">
                                            <p:txEl>
                                              <p:pRg st="0" end="0"/>
                                            </p:txEl>
                                          </p:spTgt>
                                        </p:tgtEl>
                                      </p:cBhvr>
                                    </p:animEffect>
                                  </p:childTnLst>
                                </p:cTn>
                              </p:par>
                              <p:par>
                                <p:cTn id="407" presetID="29" presetClass="entr" presetSubtype="0" fill="hold" grpId="0" nodeType="withEffect">
                                  <p:stCondLst>
                                    <p:cond delay="0"/>
                                  </p:stCondLst>
                                  <p:childTnLst>
                                    <p:set>
                                      <p:cBhvr>
                                        <p:cTn id="408" dur="1" fill="hold">
                                          <p:stCondLst>
                                            <p:cond delay="0"/>
                                          </p:stCondLst>
                                        </p:cTn>
                                        <p:tgtEl>
                                          <p:spTgt spid="162">
                                            <p:bg/>
                                          </p:spTgt>
                                        </p:tgtEl>
                                        <p:attrNameLst>
                                          <p:attrName>style.visibility</p:attrName>
                                        </p:attrNameLst>
                                      </p:cBhvr>
                                      <p:to>
                                        <p:strVal val="visible"/>
                                      </p:to>
                                    </p:set>
                                    <p:anim calcmode="lin" valueType="num">
                                      <p:cBhvr>
                                        <p:cTn id="409" dur="1000" fill="hold"/>
                                        <p:tgtEl>
                                          <p:spTgt spid="162">
                                            <p:bg/>
                                          </p:spTgt>
                                        </p:tgtEl>
                                        <p:attrNameLst>
                                          <p:attrName>ppt_x</p:attrName>
                                        </p:attrNameLst>
                                      </p:cBhvr>
                                      <p:tavLst>
                                        <p:tav tm="0">
                                          <p:val>
                                            <p:strVal val="#ppt_x-.2"/>
                                          </p:val>
                                        </p:tav>
                                        <p:tav tm="100000">
                                          <p:val>
                                            <p:strVal val="#ppt_x"/>
                                          </p:val>
                                        </p:tav>
                                      </p:tavLst>
                                    </p:anim>
                                    <p:anim calcmode="lin" valueType="num">
                                      <p:cBhvr>
                                        <p:cTn id="410" dur="1000" fill="hold"/>
                                        <p:tgtEl>
                                          <p:spTgt spid="162">
                                            <p:bg/>
                                          </p:spTgt>
                                        </p:tgtEl>
                                        <p:attrNameLst>
                                          <p:attrName>ppt_y</p:attrName>
                                        </p:attrNameLst>
                                      </p:cBhvr>
                                      <p:tavLst>
                                        <p:tav tm="0">
                                          <p:val>
                                            <p:strVal val="#ppt_y"/>
                                          </p:val>
                                        </p:tav>
                                        <p:tav tm="100000">
                                          <p:val>
                                            <p:strVal val="#ppt_y"/>
                                          </p:val>
                                        </p:tav>
                                      </p:tavLst>
                                    </p:anim>
                                    <p:animEffect transition="in" filter="wipe(right)" prLst="gradientSize: 0.1">
                                      <p:cBhvr>
                                        <p:cTn id="411" dur="1000"/>
                                        <p:tgtEl>
                                          <p:spTgt spid="162">
                                            <p:bg/>
                                          </p:spTgt>
                                        </p:tgtEl>
                                      </p:cBhvr>
                                    </p:animEffect>
                                  </p:childTnLst>
                                </p:cTn>
                              </p:par>
                              <p:par>
                                <p:cTn id="412" presetID="29" presetClass="entr" presetSubtype="0" fill="hold" grpId="0" nodeType="withEffect" nodePh="1">
                                  <p:stCondLst>
                                    <p:cond delay="0"/>
                                  </p:stCondLst>
                                  <p:endCondLst>
                                    <p:cond evt="begin" delay="0">
                                      <p:tn val="412"/>
                                    </p:cond>
                                  </p:endCondLst>
                                  <p:childTnLst>
                                    <p:set>
                                      <p:cBhvr>
                                        <p:cTn id="413" dur="1" fill="hold">
                                          <p:stCondLst>
                                            <p:cond delay="0"/>
                                          </p:stCondLst>
                                        </p:cTn>
                                        <p:tgtEl>
                                          <p:spTgt spid="162">
                                            <p:txEl>
                                              <p:pRg st="0" end="0"/>
                                            </p:txEl>
                                          </p:spTgt>
                                        </p:tgtEl>
                                        <p:attrNameLst>
                                          <p:attrName>style.visibility</p:attrName>
                                        </p:attrNameLst>
                                      </p:cBhvr>
                                      <p:to>
                                        <p:strVal val="visible"/>
                                      </p:to>
                                    </p:set>
                                    <p:anim calcmode="lin" valueType="num">
                                      <p:cBhvr>
                                        <p:cTn id="414" dur="1000" fill="hold"/>
                                        <p:tgtEl>
                                          <p:spTgt spid="162">
                                            <p:txEl>
                                              <p:pRg st="0" end="0"/>
                                            </p:txEl>
                                          </p:spTgt>
                                        </p:tgtEl>
                                        <p:attrNameLst>
                                          <p:attrName>ppt_x</p:attrName>
                                        </p:attrNameLst>
                                      </p:cBhvr>
                                      <p:tavLst>
                                        <p:tav tm="0">
                                          <p:val>
                                            <p:strVal val="#ppt_x-.2"/>
                                          </p:val>
                                        </p:tav>
                                        <p:tav tm="100000">
                                          <p:val>
                                            <p:strVal val="#ppt_x"/>
                                          </p:val>
                                        </p:tav>
                                      </p:tavLst>
                                    </p:anim>
                                    <p:anim calcmode="lin" valueType="num">
                                      <p:cBhvr>
                                        <p:cTn id="415" dur="1000" fill="hold"/>
                                        <p:tgtEl>
                                          <p:spTgt spid="16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416" dur="1000"/>
                                        <p:tgtEl>
                                          <p:spTgt spid="162">
                                            <p:txEl>
                                              <p:pRg st="0" end="0"/>
                                            </p:txEl>
                                          </p:spTgt>
                                        </p:tgtEl>
                                      </p:cBhvr>
                                    </p:animEffect>
                                  </p:childTnLst>
                                </p:cTn>
                              </p:par>
                              <p:par>
                                <p:cTn id="417" presetID="29" presetClass="entr" presetSubtype="0" fill="hold" grpId="0" nodeType="withEffect">
                                  <p:stCondLst>
                                    <p:cond delay="0"/>
                                  </p:stCondLst>
                                  <p:childTnLst>
                                    <p:set>
                                      <p:cBhvr>
                                        <p:cTn id="418" dur="1" fill="hold">
                                          <p:stCondLst>
                                            <p:cond delay="0"/>
                                          </p:stCondLst>
                                        </p:cTn>
                                        <p:tgtEl>
                                          <p:spTgt spid="163">
                                            <p:bg/>
                                          </p:spTgt>
                                        </p:tgtEl>
                                        <p:attrNameLst>
                                          <p:attrName>style.visibility</p:attrName>
                                        </p:attrNameLst>
                                      </p:cBhvr>
                                      <p:to>
                                        <p:strVal val="visible"/>
                                      </p:to>
                                    </p:set>
                                    <p:anim calcmode="lin" valueType="num">
                                      <p:cBhvr>
                                        <p:cTn id="419" dur="1000" fill="hold"/>
                                        <p:tgtEl>
                                          <p:spTgt spid="163">
                                            <p:bg/>
                                          </p:spTgt>
                                        </p:tgtEl>
                                        <p:attrNameLst>
                                          <p:attrName>ppt_x</p:attrName>
                                        </p:attrNameLst>
                                      </p:cBhvr>
                                      <p:tavLst>
                                        <p:tav tm="0">
                                          <p:val>
                                            <p:strVal val="#ppt_x-.2"/>
                                          </p:val>
                                        </p:tav>
                                        <p:tav tm="100000">
                                          <p:val>
                                            <p:strVal val="#ppt_x"/>
                                          </p:val>
                                        </p:tav>
                                      </p:tavLst>
                                    </p:anim>
                                    <p:anim calcmode="lin" valueType="num">
                                      <p:cBhvr>
                                        <p:cTn id="420" dur="1000" fill="hold"/>
                                        <p:tgtEl>
                                          <p:spTgt spid="163">
                                            <p:bg/>
                                          </p:spTgt>
                                        </p:tgtEl>
                                        <p:attrNameLst>
                                          <p:attrName>ppt_y</p:attrName>
                                        </p:attrNameLst>
                                      </p:cBhvr>
                                      <p:tavLst>
                                        <p:tav tm="0">
                                          <p:val>
                                            <p:strVal val="#ppt_y"/>
                                          </p:val>
                                        </p:tav>
                                        <p:tav tm="100000">
                                          <p:val>
                                            <p:strVal val="#ppt_y"/>
                                          </p:val>
                                        </p:tav>
                                      </p:tavLst>
                                    </p:anim>
                                    <p:animEffect transition="in" filter="wipe(right)" prLst="gradientSize: 0.1">
                                      <p:cBhvr>
                                        <p:cTn id="421" dur="1000"/>
                                        <p:tgtEl>
                                          <p:spTgt spid="163">
                                            <p:bg/>
                                          </p:spTgt>
                                        </p:tgtEl>
                                      </p:cBhvr>
                                    </p:animEffect>
                                  </p:childTnLst>
                                </p:cTn>
                              </p:par>
                              <p:par>
                                <p:cTn id="422" presetID="29" presetClass="entr" presetSubtype="0" fill="hold" grpId="0" nodeType="withEffect" nodePh="1">
                                  <p:stCondLst>
                                    <p:cond delay="0"/>
                                  </p:stCondLst>
                                  <p:endCondLst>
                                    <p:cond evt="begin" delay="0">
                                      <p:tn val="422"/>
                                    </p:cond>
                                  </p:endCondLst>
                                  <p:childTnLst>
                                    <p:set>
                                      <p:cBhvr>
                                        <p:cTn id="423" dur="1" fill="hold">
                                          <p:stCondLst>
                                            <p:cond delay="0"/>
                                          </p:stCondLst>
                                        </p:cTn>
                                        <p:tgtEl>
                                          <p:spTgt spid="163">
                                            <p:txEl>
                                              <p:pRg st="0" end="0"/>
                                            </p:txEl>
                                          </p:spTgt>
                                        </p:tgtEl>
                                        <p:attrNameLst>
                                          <p:attrName>style.visibility</p:attrName>
                                        </p:attrNameLst>
                                      </p:cBhvr>
                                      <p:to>
                                        <p:strVal val="visible"/>
                                      </p:to>
                                    </p:set>
                                    <p:anim calcmode="lin" valueType="num">
                                      <p:cBhvr>
                                        <p:cTn id="424" dur="1000" fill="hold"/>
                                        <p:tgtEl>
                                          <p:spTgt spid="163">
                                            <p:txEl>
                                              <p:pRg st="0" end="0"/>
                                            </p:txEl>
                                          </p:spTgt>
                                        </p:tgtEl>
                                        <p:attrNameLst>
                                          <p:attrName>ppt_x</p:attrName>
                                        </p:attrNameLst>
                                      </p:cBhvr>
                                      <p:tavLst>
                                        <p:tav tm="0">
                                          <p:val>
                                            <p:strVal val="#ppt_x-.2"/>
                                          </p:val>
                                        </p:tav>
                                        <p:tav tm="100000">
                                          <p:val>
                                            <p:strVal val="#ppt_x"/>
                                          </p:val>
                                        </p:tav>
                                      </p:tavLst>
                                    </p:anim>
                                    <p:anim calcmode="lin" valueType="num">
                                      <p:cBhvr>
                                        <p:cTn id="425" dur="1000" fill="hold"/>
                                        <p:tgtEl>
                                          <p:spTgt spid="16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426" dur="1000"/>
                                        <p:tgtEl>
                                          <p:spTgt spid="163">
                                            <p:txEl>
                                              <p:pRg st="0" end="0"/>
                                            </p:txEl>
                                          </p:spTgt>
                                        </p:tgtEl>
                                      </p:cBhvr>
                                    </p:animEffect>
                                  </p:childTnLst>
                                </p:cTn>
                              </p:par>
                              <p:par>
                                <p:cTn id="427" presetID="29" presetClass="entr" presetSubtype="0" fill="hold" grpId="0" nodeType="withEffect">
                                  <p:stCondLst>
                                    <p:cond delay="0"/>
                                  </p:stCondLst>
                                  <p:childTnLst>
                                    <p:set>
                                      <p:cBhvr>
                                        <p:cTn id="428" dur="1" fill="hold">
                                          <p:stCondLst>
                                            <p:cond delay="0"/>
                                          </p:stCondLst>
                                        </p:cTn>
                                        <p:tgtEl>
                                          <p:spTgt spid="164">
                                            <p:bg/>
                                          </p:spTgt>
                                        </p:tgtEl>
                                        <p:attrNameLst>
                                          <p:attrName>style.visibility</p:attrName>
                                        </p:attrNameLst>
                                      </p:cBhvr>
                                      <p:to>
                                        <p:strVal val="visible"/>
                                      </p:to>
                                    </p:set>
                                    <p:anim calcmode="lin" valueType="num">
                                      <p:cBhvr>
                                        <p:cTn id="429" dur="1000" fill="hold"/>
                                        <p:tgtEl>
                                          <p:spTgt spid="164">
                                            <p:bg/>
                                          </p:spTgt>
                                        </p:tgtEl>
                                        <p:attrNameLst>
                                          <p:attrName>ppt_x</p:attrName>
                                        </p:attrNameLst>
                                      </p:cBhvr>
                                      <p:tavLst>
                                        <p:tav tm="0">
                                          <p:val>
                                            <p:strVal val="#ppt_x-.2"/>
                                          </p:val>
                                        </p:tav>
                                        <p:tav tm="100000">
                                          <p:val>
                                            <p:strVal val="#ppt_x"/>
                                          </p:val>
                                        </p:tav>
                                      </p:tavLst>
                                    </p:anim>
                                    <p:anim calcmode="lin" valueType="num">
                                      <p:cBhvr>
                                        <p:cTn id="430" dur="1000" fill="hold"/>
                                        <p:tgtEl>
                                          <p:spTgt spid="164">
                                            <p:bg/>
                                          </p:spTgt>
                                        </p:tgtEl>
                                        <p:attrNameLst>
                                          <p:attrName>ppt_y</p:attrName>
                                        </p:attrNameLst>
                                      </p:cBhvr>
                                      <p:tavLst>
                                        <p:tav tm="0">
                                          <p:val>
                                            <p:strVal val="#ppt_y"/>
                                          </p:val>
                                        </p:tav>
                                        <p:tav tm="100000">
                                          <p:val>
                                            <p:strVal val="#ppt_y"/>
                                          </p:val>
                                        </p:tav>
                                      </p:tavLst>
                                    </p:anim>
                                    <p:animEffect transition="in" filter="wipe(right)" prLst="gradientSize: 0.1">
                                      <p:cBhvr>
                                        <p:cTn id="431" dur="1000"/>
                                        <p:tgtEl>
                                          <p:spTgt spid="164">
                                            <p:bg/>
                                          </p:spTgt>
                                        </p:tgtEl>
                                      </p:cBhvr>
                                    </p:animEffect>
                                  </p:childTnLst>
                                </p:cTn>
                              </p:par>
                              <p:par>
                                <p:cTn id="432" presetID="29" presetClass="entr" presetSubtype="0" fill="hold" grpId="0" nodeType="withEffect" nodePh="1">
                                  <p:stCondLst>
                                    <p:cond delay="0"/>
                                  </p:stCondLst>
                                  <p:endCondLst>
                                    <p:cond evt="begin" delay="0">
                                      <p:tn val="432"/>
                                    </p:cond>
                                  </p:endCondLst>
                                  <p:childTnLst>
                                    <p:set>
                                      <p:cBhvr>
                                        <p:cTn id="433" dur="1" fill="hold">
                                          <p:stCondLst>
                                            <p:cond delay="0"/>
                                          </p:stCondLst>
                                        </p:cTn>
                                        <p:tgtEl>
                                          <p:spTgt spid="164">
                                            <p:txEl>
                                              <p:pRg st="0" end="0"/>
                                            </p:txEl>
                                          </p:spTgt>
                                        </p:tgtEl>
                                        <p:attrNameLst>
                                          <p:attrName>style.visibility</p:attrName>
                                        </p:attrNameLst>
                                      </p:cBhvr>
                                      <p:to>
                                        <p:strVal val="visible"/>
                                      </p:to>
                                    </p:set>
                                    <p:anim calcmode="lin" valueType="num">
                                      <p:cBhvr>
                                        <p:cTn id="434" dur="1000" fill="hold"/>
                                        <p:tgtEl>
                                          <p:spTgt spid="164">
                                            <p:txEl>
                                              <p:pRg st="0" end="0"/>
                                            </p:txEl>
                                          </p:spTgt>
                                        </p:tgtEl>
                                        <p:attrNameLst>
                                          <p:attrName>ppt_x</p:attrName>
                                        </p:attrNameLst>
                                      </p:cBhvr>
                                      <p:tavLst>
                                        <p:tav tm="0">
                                          <p:val>
                                            <p:strVal val="#ppt_x-.2"/>
                                          </p:val>
                                        </p:tav>
                                        <p:tav tm="100000">
                                          <p:val>
                                            <p:strVal val="#ppt_x"/>
                                          </p:val>
                                        </p:tav>
                                      </p:tavLst>
                                    </p:anim>
                                    <p:anim calcmode="lin" valueType="num">
                                      <p:cBhvr>
                                        <p:cTn id="435" dur="1000" fill="hold"/>
                                        <p:tgtEl>
                                          <p:spTgt spid="16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436" dur="1000"/>
                                        <p:tgtEl>
                                          <p:spTgt spid="164">
                                            <p:txEl>
                                              <p:pRg st="0" end="0"/>
                                            </p:txEl>
                                          </p:spTgt>
                                        </p:tgtEl>
                                      </p:cBhvr>
                                    </p:animEffect>
                                  </p:childTnLst>
                                </p:cTn>
                              </p:par>
                              <p:par>
                                <p:cTn id="437" presetID="29" presetClass="entr" presetSubtype="0" fill="hold" grpId="0" nodeType="withEffect">
                                  <p:stCondLst>
                                    <p:cond delay="0"/>
                                  </p:stCondLst>
                                  <p:childTnLst>
                                    <p:set>
                                      <p:cBhvr>
                                        <p:cTn id="438" dur="1" fill="hold">
                                          <p:stCondLst>
                                            <p:cond delay="0"/>
                                          </p:stCondLst>
                                        </p:cTn>
                                        <p:tgtEl>
                                          <p:spTgt spid="165">
                                            <p:bg/>
                                          </p:spTgt>
                                        </p:tgtEl>
                                        <p:attrNameLst>
                                          <p:attrName>style.visibility</p:attrName>
                                        </p:attrNameLst>
                                      </p:cBhvr>
                                      <p:to>
                                        <p:strVal val="visible"/>
                                      </p:to>
                                    </p:set>
                                    <p:anim calcmode="lin" valueType="num">
                                      <p:cBhvr>
                                        <p:cTn id="439" dur="1000" fill="hold"/>
                                        <p:tgtEl>
                                          <p:spTgt spid="165">
                                            <p:bg/>
                                          </p:spTgt>
                                        </p:tgtEl>
                                        <p:attrNameLst>
                                          <p:attrName>ppt_x</p:attrName>
                                        </p:attrNameLst>
                                      </p:cBhvr>
                                      <p:tavLst>
                                        <p:tav tm="0">
                                          <p:val>
                                            <p:strVal val="#ppt_x-.2"/>
                                          </p:val>
                                        </p:tav>
                                        <p:tav tm="100000">
                                          <p:val>
                                            <p:strVal val="#ppt_x"/>
                                          </p:val>
                                        </p:tav>
                                      </p:tavLst>
                                    </p:anim>
                                    <p:anim calcmode="lin" valueType="num">
                                      <p:cBhvr>
                                        <p:cTn id="440" dur="1000" fill="hold"/>
                                        <p:tgtEl>
                                          <p:spTgt spid="165">
                                            <p:bg/>
                                          </p:spTgt>
                                        </p:tgtEl>
                                        <p:attrNameLst>
                                          <p:attrName>ppt_y</p:attrName>
                                        </p:attrNameLst>
                                      </p:cBhvr>
                                      <p:tavLst>
                                        <p:tav tm="0">
                                          <p:val>
                                            <p:strVal val="#ppt_y"/>
                                          </p:val>
                                        </p:tav>
                                        <p:tav tm="100000">
                                          <p:val>
                                            <p:strVal val="#ppt_y"/>
                                          </p:val>
                                        </p:tav>
                                      </p:tavLst>
                                    </p:anim>
                                    <p:animEffect transition="in" filter="wipe(right)" prLst="gradientSize: 0.1">
                                      <p:cBhvr>
                                        <p:cTn id="441" dur="1000"/>
                                        <p:tgtEl>
                                          <p:spTgt spid="165">
                                            <p:bg/>
                                          </p:spTgt>
                                        </p:tgtEl>
                                      </p:cBhvr>
                                    </p:animEffect>
                                  </p:childTnLst>
                                </p:cTn>
                              </p:par>
                              <p:par>
                                <p:cTn id="442" presetID="29" presetClass="entr" presetSubtype="0" fill="hold" grpId="0" nodeType="withEffect" nodePh="1">
                                  <p:stCondLst>
                                    <p:cond delay="0"/>
                                  </p:stCondLst>
                                  <p:endCondLst>
                                    <p:cond evt="begin" delay="0">
                                      <p:tn val="442"/>
                                    </p:cond>
                                  </p:endCondLst>
                                  <p:childTnLst>
                                    <p:set>
                                      <p:cBhvr>
                                        <p:cTn id="443" dur="1" fill="hold">
                                          <p:stCondLst>
                                            <p:cond delay="0"/>
                                          </p:stCondLst>
                                        </p:cTn>
                                        <p:tgtEl>
                                          <p:spTgt spid="165">
                                            <p:txEl>
                                              <p:pRg st="0" end="0"/>
                                            </p:txEl>
                                          </p:spTgt>
                                        </p:tgtEl>
                                        <p:attrNameLst>
                                          <p:attrName>style.visibility</p:attrName>
                                        </p:attrNameLst>
                                      </p:cBhvr>
                                      <p:to>
                                        <p:strVal val="visible"/>
                                      </p:to>
                                    </p:set>
                                    <p:anim calcmode="lin" valueType="num">
                                      <p:cBhvr>
                                        <p:cTn id="444" dur="1000" fill="hold"/>
                                        <p:tgtEl>
                                          <p:spTgt spid="165">
                                            <p:txEl>
                                              <p:pRg st="0" end="0"/>
                                            </p:txEl>
                                          </p:spTgt>
                                        </p:tgtEl>
                                        <p:attrNameLst>
                                          <p:attrName>ppt_x</p:attrName>
                                        </p:attrNameLst>
                                      </p:cBhvr>
                                      <p:tavLst>
                                        <p:tav tm="0">
                                          <p:val>
                                            <p:strVal val="#ppt_x-.2"/>
                                          </p:val>
                                        </p:tav>
                                        <p:tav tm="100000">
                                          <p:val>
                                            <p:strVal val="#ppt_x"/>
                                          </p:val>
                                        </p:tav>
                                      </p:tavLst>
                                    </p:anim>
                                    <p:anim calcmode="lin" valueType="num">
                                      <p:cBhvr>
                                        <p:cTn id="445" dur="1000" fill="hold"/>
                                        <p:tgtEl>
                                          <p:spTgt spid="16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446" dur="1000"/>
                                        <p:tgtEl>
                                          <p:spTgt spid="165">
                                            <p:txEl>
                                              <p:pRg st="0" end="0"/>
                                            </p:txEl>
                                          </p:spTgt>
                                        </p:tgtEl>
                                      </p:cBhvr>
                                    </p:animEffect>
                                  </p:childTnLst>
                                </p:cTn>
                              </p:par>
                              <p:par>
                                <p:cTn id="447" presetID="29" presetClass="entr" presetSubtype="0" fill="hold" grpId="0" nodeType="withEffect">
                                  <p:stCondLst>
                                    <p:cond delay="0"/>
                                  </p:stCondLst>
                                  <p:childTnLst>
                                    <p:set>
                                      <p:cBhvr>
                                        <p:cTn id="448" dur="1" fill="hold">
                                          <p:stCondLst>
                                            <p:cond delay="0"/>
                                          </p:stCondLst>
                                        </p:cTn>
                                        <p:tgtEl>
                                          <p:spTgt spid="166">
                                            <p:bg/>
                                          </p:spTgt>
                                        </p:tgtEl>
                                        <p:attrNameLst>
                                          <p:attrName>style.visibility</p:attrName>
                                        </p:attrNameLst>
                                      </p:cBhvr>
                                      <p:to>
                                        <p:strVal val="visible"/>
                                      </p:to>
                                    </p:set>
                                    <p:anim calcmode="lin" valueType="num">
                                      <p:cBhvr>
                                        <p:cTn id="449" dur="1000" fill="hold"/>
                                        <p:tgtEl>
                                          <p:spTgt spid="166">
                                            <p:bg/>
                                          </p:spTgt>
                                        </p:tgtEl>
                                        <p:attrNameLst>
                                          <p:attrName>ppt_x</p:attrName>
                                        </p:attrNameLst>
                                      </p:cBhvr>
                                      <p:tavLst>
                                        <p:tav tm="0">
                                          <p:val>
                                            <p:strVal val="#ppt_x-.2"/>
                                          </p:val>
                                        </p:tav>
                                        <p:tav tm="100000">
                                          <p:val>
                                            <p:strVal val="#ppt_x"/>
                                          </p:val>
                                        </p:tav>
                                      </p:tavLst>
                                    </p:anim>
                                    <p:anim calcmode="lin" valueType="num">
                                      <p:cBhvr>
                                        <p:cTn id="450" dur="1000" fill="hold"/>
                                        <p:tgtEl>
                                          <p:spTgt spid="166">
                                            <p:bg/>
                                          </p:spTgt>
                                        </p:tgtEl>
                                        <p:attrNameLst>
                                          <p:attrName>ppt_y</p:attrName>
                                        </p:attrNameLst>
                                      </p:cBhvr>
                                      <p:tavLst>
                                        <p:tav tm="0">
                                          <p:val>
                                            <p:strVal val="#ppt_y"/>
                                          </p:val>
                                        </p:tav>
                                        <p:tav tm="100000">
                                          <p:val>
                                            <p:strVal val="#ppt_y"/>
                                          </p:val>
                                        </p:tav>
                                      </p:tavLst>
                                    </p:anim>
                                    <p:animEffect transition="in" filter="wipe(right)" prLst="gradientSize: 0.1">
                                      <p:cBhvr>
                                        <p:cTn id="451" dur="1000"/>
                                        <p:tgtEl>
                                          <p:spTgt spid="166">
                                            <p:bg/>
                                          </p:spTgt>
                                        </p:tgtEl>
                                      </p:cBhvr>
                                    </p:animEffect>
                                  </p:childTnLst>
                                </p:cTn>
                              </p:par>
                              <p:par>
                                <p:cTn id="452" presetID="29" presetClass="entr" presetSubtype="0" fill="hold" grpId="0" nodeType="withEffect" nodePh="1">
                                  <p:stCondLst>
                                    <p:cond delay="0"/>
                                  </p:stCondLst>
                                  <p:endCondLst>
                                    <p:cond evt="begin" delay="0">
                                      <p:tn val="452"/>
                                    </p:cond>
                                  </p:endCondLst>
                                  <p:childTnLst>
                                    <p:set>
                                      <p:cBhvr>
                                        <p:cTn id="453" dur="1" fill="hold">
                                          <p:stCondLst>
                                            <p:cond delay="0"/>
                                          </p:stCondLst>
                                        </p:cTn>
                                        <p:tgtEl>
                                          <p:spTgt spid="166">
                                            <p:txEl>
                                              <p:pRg st="0" end="0"/>
                                            </p:txEl>
                                          </p:spTgt>
                                        </p:tgtEl>
                                        <p:attrNameLst>
                                          <p:attrName>style.visibility</p:attrName>
                                        </p:attrNameLst>
                                      </p:cBhvr>
                                      <p:to>
                                        <p:strVal val="visible"/>
                                      </p:to>
                                    </p:set>
                                    <p:anim calcmode="lin" valueType="num">
                                      <p:cBhvr>
                                        <p:cTn id="454" dur="1000" fill="hold"/>
                                        <p:tgtEl>
                                          <p:spTgt spid="166">
                                            <p:txEl>
                                              <p:pRg st="0" end="0"/>
                                            </p:txEl>
                                          </p:spTgt>
                                        </p:tgtEl>
                                        <p:attrNameLst>
                                          <p:attrName>ppt_x</p:attrName>
                                        </p:attrNameLst>
                                      </p:cBhvr>
                                      <p:tavLst>
                                        <p:tav tm="0">
                                          <p:val>
                                            <p:strVal val="#ppt_x-.2"/>
                                          </p:val>
                                        </p:tav>
                                        <p:tav tm="100000">
                                          <p:val>
                                            <p:strVal val="#ppt_x"/>
                                          </p:val>
                                        </p:tav>
                                      </p:tavLst>
                                    </p:anim>
                                    <p:anim calcmode="lin" valueType="num">
                                      <p:cBhvr>
                                        <p:cTn id="455" dur="1000" fill="hold"/>
                                        <p:tgtEl>
                                          <p:spTgt spid="16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456" dur="1000"/>
                                        <p:tgtEl>
                                          <p:spTgt spid="166">
                                            <p:txEl>
                                              <p:pRg st="0" end="0"/>
                                            </p:txEl>
                                          </p:spTgt>
                                        </p:tgtEl>
                                      </p:cBhvr>
                                    </p:animEffect>
                                  </p:childTnLst>
                                </p:cTn>
                              </p:par>
                              <p:par>
                                <p:cTn id="457" presetID="29" presetClass="entr" presetSubtype="0" fill="hold" grpId="0" nodeType="withEffect">
                                  <p:stCondLst>
                                    <p:cond delay="0"/>
                                  </p:stCondLst>
                                  <p:childTnLst>
                                    <p:set>
                                      <p:cBhvr>
                                        <p:cTn id="458" dur="1" fill="hold">
                                          <p:stCondLst>
                                            <p:cond delay="0"/>
                                          </p:stCondLst>
                                        </p:cTn>
                                        <p:tgtEl>
                                          <p:spTgt spid="167">
                                            <p:bg/>
                                          </p:spTgt>
                                        </p:tgtEl>
                                        <p:attrNameLst>
                                          <p:attrName>style.visibility</p:attrName>
                                        </p:attrNameLst>
                                      </p:cBhvr>
                                      <p:to>
                                        <p:strVal val="visible"/>
                                      </p:to>
                                    </p:set>
                                    <p:anim calcmode="lin" valueType="num">
                                      <p:cBhvr>
                                        <p:cTn id="459" dur="1000" fill="hold"/>
                                        <p:tgtEl>
                                          <p:spTgt spid="167">
                                            <p:bg/>
                                          </p:spTgt>
                                        </p:tgtEl>
                                        <p:attrNameLst>
                                          <p:attrName>ppt_x</p:attrName>
                                        </p:attrNameLst>
                                      </p:cBhvr>
                                      <p:tavLst>
                                        <p:tav tm="0">
                                          <p:val>
                                            <p:strVal val="#ppt_x-.2"/>
                                          </p:val>
                                        </p:tav>
                                        <p:tav tm="100000">
                                          <p:val>
                                            <p:strVal val="#ppt_x"/>
                                          </p:val>
                                        </p:tav>
                                      </p:tavLst>
                                    </p:anim>
                                    <p:anim calcmode="lin" valueType="num">
                                      <p:cBhvr>
                                        <p:cTn id="460" dur="1000" fill="hold"/>
                                        <p:tgtEl>
                                          <p:spTgt spid="167">
                                            <p:bg/>
                                          </p:spTgt>
                                        </p:tgtEl>
                                        <p:attrNameLst>
                                          <p:attrName>ppt_y</p:attrName>
                                        </p:attrNameLst>
                                      </p:cBhvr>
                                      <p:tavLst>
                                        <p:tav tm="0">
                                          <p:val>
                                            <p:strVal val="#ppt_y"/>
                                          </p:val>
                                        </p:tav>
                                        <p:tav tm="100000">
                                          <p:val>
                                            <p:strVal val="#ppt_y"/>
                                          </p:val>
                                        </p:tav>
                                      </p:tavLst>
                                    </p:anim>
                                    <p:animEffect transition="in" filter="wipe(right)" prLst="gradientSize: 0.1">
                                      <p:cBhvr>
                                        <p:cTn id="461" dur="1000"/>
                                        <p:tgtEl>
                                          <p:spTgt spid="167">
                                            <p:bg/>
                                          </p:spTgt>
                                        </p:tgtEl>
                                      </p:cBhvr>
                                    </p:animEffect>
                                  </p:childTnLst>
                                </p:cTn>
                              </p:par>
                              <p:par>
                                <p:cTn id="462" presetID="29" presetClass="entr" presetSubtype="0" fill="hold" grpId="0" nodeType="withEffect" nodePh="1">
                                  <p:stCondLst>
                                    <p:cond delay="0"/>
                                  </p:stCondLst>
                                  <p:endCondLst>
                                    <p:cond evt="begin" delay="0">
                                      <p:tn val="462"/>
                                    </p:cond>
                                  </p:endCondLst>
                                  <p:childTnLst>
                                    <p:set>
                                      <p:cBhvr>
                                        <p:cTn id="463" dur="1" fill="hold">
                                          <p:stCondLst>
                                            <p:cond delay="0"/>
                                          </p:stCondLst>
                                        </p:cTn>
                                        <p:tgtEl>
                                          <p:spTgt spid="167">
                                            <p:txEl>
                                              <p:pRg st="0" end="0"/>
                                            </p:txEl>
                                          </p:spTgt>
                                        </p:tgtEl>
                                        <p:attrNameLst>
                                          <p:attrName>style.visibility</p:attrName>
                                        </p:attrNameLst>
                                      </p:cBhvr>
                                      <p:to>
                                        <p:strVal val="visible"/>
                                      </p:to>
                                    </p:set>
                                    <p:anim calcmode="lin" valueType="num">
                                      <p:cBhvr>
                                        <p:cTn id="464" dur="1000" fill="hold"/>
                                        <p:tgtEl>
                                          <p:spTgt spid="167">
                                            <p:txEl>
                                              <p:pRg st="0" end="0"/>
                                            </p:txEl>
                                          </p:spTgt>
                                        </p:tgtEl>
                                        <p:attrNameLst>
                                          <p:attrName>ppt_x</p:attrName>
                                        </p:attrNameLst>
                                      </p:cBhvr>
                                      <p:tavLst>
                                        <p:tav tm="0">
                                          <p:val>
                                            <p:strVal val="#ppt_x-.2"/>
                                          </p:val>
                                        </p:tav>
                                        <p:tav tm="100000">
                                          <p:val>
                                            <p:strVal val="#ppt_x"/>
                                          </p:val>
                                        </p:tav>
                                      </p:tavLst>
                                    </p:anim>
                                    <p:anim calcmode="lin" valueType="num">
                                      <p:cBhvr>
                                        <p:cTn id="465" dur="1000" fill="hold"/>
                                        <p:tgtEl>
                                          <p:spTgt spid="16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466" dur="1000"/>
                                        <p:tgtEl>
                                          <p:spTgt spid="167">
                                            <p:txEl>
                                              <p:pRg st="0" end="0"/>
                                            </p:txEl>
                                          </p:spTgt>
                                        </p:tgtEl>
                                      </p:cBhvr>
                                    </p:animEffect>
                                  </p:childTnLst>
                                </p:cTn>
                              </p:par>
                              <p:par>
                                <p:cTn id="467" presetID="29" presetClass="entr" presetSubtype="0" fill="hold" grpId="0" nodeType="withEffect">
                                  <p:stCondLst>
                                    <p:cond delay="0"/>
                                  </p:stCondLst>
                                  <p:childTnLst>
                                    <p:set>
                                      <p:cBhvr>
                                        <p:cTn id="468" dur="1" fill="hold">
                                          <p:stCondLst>
                                            <p:cond delay="0"/>
                                          </p:stCondLst>
                                        </p:cTn>
                                        <p:tgtEl>
                                          <p:spTgt spid="168">
                                            <p:bg/>
                                          </p:spTgt>
                                        </p:tgtEl>
                                        <p:attrNameLst>
                                          <p:attrName>style.visibility</p:attrName>
                                        </p:attrNameLst>
                                      </p:cBhvr>
                                      <p:to>
                                        <p:strVal val="visible"/>
                                      </p:to>
                                    </p:set>
                                    <p:anim calcmode="lin" valueType="num">
                                      <p:cBhvr>
                                        <p:cTn id="469" dur="1000" fill="hold"/>
                                        <p:tgtEl>
                                          <p:spTgt spid="168">
                                            <p:bg/>
                                          </p:spTgt>
                                        </p:tgtEl>
                                        <p:attrNameLst>
                                          <p:attrName>ppt_x</p:attrName>
                                        </p:attrNameLst>
                                      </p:cBhvr>
                                      <p:tavLst>
                                        <p:tav tm="0">
                                          <p:val>
                                            <p:strVal val="#ppt_x-.2"/>
                                          </p:val>
                                        </p:tav>
                                        <p:tav tm="100000">
                                          <p:val>
                                            <p:strVal val="#ppt_x"/>
                                          </p:val>
                                        </p:tav>
                                      </p:tavLst>
                                    </p:anim>
                                    <p:anim calcmode="lin" valueType="num">
                                      <p:cBhvr>
                                        <p:cTn id="470" dur="1000" fill="hold"/>
                                        <p:tgtEl>
                                          <p:spTgt spid="168">
                                            <p:bg/>
                                          </p:spTgt>
                                        </p:tgtEl>
                                        <p:attrNameLst>
                                          <p:attrName>ppt_y</p:attrName>
                                        </p:attrNameLst>
                                      </p:cBhvr>
                                      <p:tavLst>
                                        <p:tav tm="0">
                                          <p:val>
                                            <p:strVal val="#ppt_y"/>
                                          </p:val>
                                        </p:tav>
                                        <p:tav tm="100000">
                                          <p:val>
                                            <p:strVal val="#ppt_y"/>
                                          </p:val>
                                        </p:tav>
                                      </p:tavLst>
                                    </p:anim>
                                    <p:animEffect transition="in" filter="wipe(right)" prLst="gradientSize: 0.1">
                                      <p:cBhvr>
                                        <p:cTn id="471" dur="1000"/>
                                        <p:tgtEl>
                                          <p:spTgt spid="168">
                                            <p:bg/>
                                          </p:spTgt>
                                        </p:tgtEl>
                                      </p:cBhvr>
                                    </p:animEffect>
                                  </p:childTnLst>
                                </p:cTn>
                              </p:par>
                              <p:par>
                                <p:cTn id="472" presetID="29" presetClass="entr" presetSubtype="0" fill="hold" grpId="0" nodeType="withEffect" nodePh="1">
                                  <p:stCondLst>
                                    <p:cond delay="0"/>
                                  </p:stCondLst>
                                  <p:endCondLst>
                                    <p:cond evt="begin" delay="0">
                                      <p:tn val="472"/>
                                    </p:cond>
                                  </p:endCondLst>
                                  <p:childTnLst>
                                    <p:set>
                                      <p:cBhvr>
                                        <p:cTn id="473" dur="1" fill="hold">
                                          <p:stCondLst>
                                            <p:cond delay="0"/>
                                          </p:stCondLst>
                                        </p:cTn>
                                        <p:tgtEl>
                                          <p:spTgt spid="168">
                                            <p:txEl>
                                              <p:pRg st="0" end="0"/>
                                            </p:txEl>
                                          </p:spTgt>
                                        </p:tgtEl>
                                        <p:attrNameLst>
                                          <p:attrName>style.visibility</p:attrName>
                                        </p:attrNameLst>
                                      </p:cBhvr>
                                      <p:to>
                                        <p:strVal val="visible"/>
                                      </p:to>
                                    </p:set>
                                    <p:anim calcmode="lin" valueType="num">
                                      <p:cBhvr>
                                        <p:cTn id="474" dur="1000" fill="hold"/>
                                        <p:tgtEl>
                                          <p:spTgt spid="168">
                                            <p:txEl>
                                              <p:pRg st="0" end="0"/>
                                            </p:txEl>
                                          </p:spTgt>
                                        </p:tgtEl>
                                        <p:attrNameLst>
                                          <p:attrName>ppt_x</p:attrName>
                                        </p:attrNameLst>
                                      </p:cBhvr>
                                      <p:tavLst>
                                        <p:tav tm="0">
                                          <p:val>
                                            <p:strVal val="#ppt_x-.2"/>
                                          </p:val>
                                        </p:tav>
                                        <p:tav tm="100000">
                                          <p:val>
                                            <p:strVal val="#ppt_x"/>
                                          </p:val>
                                        </p:tav>
                                      </p:tavLst>
                                    </p:anim>
                                    <p:anim calcmode="lin" valueType="num">
                                      <p:cBhvr>
                                        <p:cTn id="475" dur="1000" fill="hold"/>
                                        <p:tgtEl>
                                          <p:spTgt spid="168">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476" dur="1000"/>
                                        <p:tgtEl>
                                          <p:spTgt spid="168">
                                            <p:txEl>
                                              <p:pRg st="0" end="0"/>
                                            </p:txEl>
                                          </p:spTgt>
                                        </p:tgtEl>
                                      </p:cBhvr>
                                    </p:animEffect>
                                  </p:childTnLst>
                                </p:cTn>
                              </p:par>
                              <p:par>
                                <p:cTn id="477" presetID="29" presetClass="entr" presetSubtype="0" fill="hold" grpId="0" nodeType="withEffect">
                                  <p:stCondLst>
                                    <p:cond delay="0"/>
                                  </p:stCondLst>
                                  <p:childTnLst>
                                    <p:set>
                                      <p:cBhvr>
                                        <p:cTn id="478" dur="1" fill="hold">
                                          <p:stCondLst>
                                            <p:cond delay="0"/>
                                          </p:stCondLst>
                                        </p:cTn>
                                        <p:tgtEl>
                                          <p:spTgt spid="143"/>
                                        </p:tgtEl>
                                        <p:attrNameLst>
                                          <p:attrName>style.visibility</p:attrName>
                                        </p:attrNameLst>
                                      </p:cBhvr>
                                      <p:to>
                                        <p:strVal val="visible"/>
                                      </p:to>
                                    </p:set>
                                    <p:anim calcmode="lin" valueType="num">
                                      <p:cBhvr>
                                        <p:cTn id="479" dur="1000" fill="hold"/>
                                        <p:tgtEl>
                                          <p:spTgt spid="143"/>
                                        </p:tgtEl>
                                        <p:attrNameLst>
                                          <p:attrName>ppt_x</p:attrName>
                                        </p:attrNameLst>
                                      </p:cBhvr>
                                      <p:tavLst>
                                        <p:tav tm="0">
                                          <p:val>
                                            <p:strVal val="#ppt_x-.2"/>
                                          </p:val>
                                        </p:tav>
                                        <p:tav tm="100000">
                                          <p:val>
                                            <p:strVal val="#ppt_x"/>
                                          </p:val>
                                        </p:tav>
                                      </p:tavLst>
                                    </p:anim>
                                    <p:anim calcmode="lin" valueType="num">
                                      <p:cBhvr>
                                        <p:cTn id="480" dur="1000" fill="hold"/>
                                        <p:tgtEl>
                                          <p:spTgt spid="143"/>
                                        </p:tgtEl>
                                        <p:attrNameLst>
                                          <p:attrName>ppt_y</p:attrName>
                                        </p:attrNameLst>
                                      </p:cBhvr>
                                      <p:tavLst>
                                        <p:tav tm="0">
                                          <p:val>
                                            <p:strVal val="#ppt_y"/>
                                          </p:val>
                                        </p:tav>
                                        <p:tav tm="100000">
                                          <p:val>
                                            <p:strVal val="#ppt_y"/>
                                          </p:val>
                                        </p:tav>
                                      </p:tavLst>
                                    </p:anim>
                                    <p:animEffect transition="in" filter="wipe(right)" prLst="gradientSize: 0.1">
                                      <p:cBhvr>
                                        <p:cTn id="481" dur="1000"/>
                                        <p:tgtEl>
                                          <p:spTgt spid="143"/>
                                        </p:tgtEl>
                                      </p:cBhvr>
                                    </p:animEffect>
                                  </p:childTnLst>
                                </p:cTn>
                              </p:par>
                              <p:par>
                                <p:cTn id="482" presetID="29" presetClass="entr" presetSubtype="0" fill="hold" grpId="0" nodeType="withEffect">
                                  <p:stCondLst>
                                    <p:cond delay="0"/>
                                  </p:stCondLst>
                                  <p:childTnLst>
                                    <p:set>
                                      <p:cBhvr>
                                        <p:cTn id="483" dur="1" fill="hold">
                                          <p:stCondLst>
                                            <p:cond delay="0"/>
                                          </p:stCondLst>
                                        </p:cTn>
                                        <p:tgtEl>
                                          <p:spTgt spid="170"/>
                                        </p:tgtEl>
                                        <p:attrNameLst>
                                          <p:attrName>style.visibility</p:attrName>
                                        </p:attrNameLst>
                                      </p:cBhvr>
                                      <p:to>
                                        <p:strVal val="visible"/>
                                      </p:to>
                                    </p:set>
                                    <p:anim calcmode="lin" valueType="num">
                                      <p:cBhvr>
                                        <p:cTn id="484" dur="1000" fill="hold"/>
                                        <p:tgtEl>
                                          <p:spTgt spid="170"/>
                                        </p:tgtEl>
                                        <p:attrNameLst>
                                          <p:attrName>ppt_x</p:attrName>
                                        </p:attrNameLst>
                                      </p:cBhvr>
                                      <p:tavLst>
                                        <p:tav tm="0">
                                          <p:val>
                                            <p:strVal val="#ppt_x-.2"/>
                                          </p:val>
                                        </p:tav>
                                        <p:tav tm="100000">
                                          <p:val>
                                            <p:strVal val="#ppt_x"/>
                                          </p:val>
                                        </p:tav>
                                      </p:tavLst>
                                    </p:anim>
                                    <p:anim calcmode="lin" valueType="num">
                                      <p:cBhvr>
                                        <p:cTn id="485" dur="1000" fill="hold"/>
                                        <p:tgtEl>
                                          <p:spTgt spid="170"/>
                                        </p:tgtEl>
                                        <p:attrNameLst>
                                          <p:attrName>ppt_y</p:attrName>
                                        </p:attrNameLst>
                                      </p:cBhvr>
                                      <p:tavLst>
                                        <p:tav tm="0">
                                          <p:val>
                                            <p:strVal val="#ppt_y"/>
                                          </p:val>
                                        </p:tav>
                                        <p:tav tm="100000">
                                          <p:val>
                                            <p:strVal val="#ppt_y"/>
                                          </p:val>
                                        </p:tav>
                                      </p:tavLst>
                                    </p:anim>
                                    <p:animEffect transition="in" filter="wipe(right)" prLst="gradientSize: 0.1">
                                      <p:cBhvr>
                                        <p:cTn id="486" dur="1000"/>
                                        <p:tgtEl>
                                          <p:spTgt spid="170"/>
                                        </p:tgtEl>
                                      </p:cBhvr>
                                    </p:animEffect>
                                  </p:childTnLst>
                                </p:cTn>
                              </p:par>
                              <p:par>
                                <p:cTn id="487" presetID="29" presetClass="entr" presetSubtype="0" fill="hold" grpId="0" nodeType="withEffect">
                                  <p:stCondLst>
                                    <p:cond delay="0"/>
                                  </p:stCondLst>
                                  <p:childTnLst>
                                    <p:set>
                                      <p:cBhvr>
                                        <p:cTn id="488" dur="1" fill="hold">
                                          <p:stCondLst>
                                            <p:cond delay="0"/>
                                          </p:stCondLst>
                                        </p:cTn>
                                        <p:tgtEl>
                                          <p:spTgt spid="169"/>
                                        </p:tgtEl>
                                        <p:attrNameLst>
                                          <p:attrName>style.visibility</p:attrName>
                                        </p:attrNameLst>
                                      </p:cBhvr>
                                      <p:to>
                                        <p:strVal val="visible"/>
                                      </p:to>
                                    </p:set>
                                    <p:anim calcmode="lin" valueType="num">
                                      <p:cBhvr>
                                        <p:cTn id="489" dur="1000" fill="hold"/>
                                        <p:tgtEl>
                                          <p:spTgt spid="169"/>
                                        </p:tgtEl>
                                        <p:attrNameLst>
                                          <p:attrName>ppt_x</p:attrName>
                                        </p:attrNameLst>
                                      </p:cBhvr>
                                      <p:tavLst>
                                        <p:tav tm="0">
                                          <p:val>
                                            <p:strVal val="#ppt_x-.2"/>
                                          </p:val>
                                        </p:tav>
                                        <p:tav tm="100000">
                                          <p:val>
                                            <p:strVal val="#ppt_x"/>
                                          </p:val>
                                        </p:tav>
                                      </p:tavLst>
                                    </p:anim>
                                    <p:anim calcmode="lin" valueType="num">
                                      <p:cBhvr>
                                        <p:cTn id="490" dur="1000" fill="hold"/>
                                        <p:tgtEl>
                                          <p:spTgt spid="169"/>
                                        </p:tgtEl>
                                        <p:attrNameLst>
                                          <p:attrName>ppt_y</p:attrName>
                                        </p:attrNameLst>
                                      </p:cBhvr>
                                      <p:tavLst>
                                        <p:tav tm="0">
                                          <p:val>
                                            <p:strVal val="#ppt_y"/>
                                          </p:val>
                                        </p:tav>
                                        <p:tav tm="100000">
                                          <p:val>
                                            <p:strVal val="#ppt_y"/>
                                          </p:val>
                                        </p:tav>
                                      </p:tavLst>
                                    </p:anim>
                                    <p:animEffect transition="in" filter="wipe(right)" prLst="gradientSize: 0.1">
                                      <p:cBhvr>
                                        <p:cTn id="491" dur="1000"/>
                                        <p:tgtEl>
                                          <p:spTgt spid="169"/>
                                        </p:tgtEl>
                                      </p:cBhvr>
                                    </p:animEffect>
                                  </p:childTnLst>
                                </p:cTn>
                              </p:par>
                            </p:childTnLst>
                          </p:cTn>
                        </p:par>
                      </p:childTnLst>
                    </p:cTn>
                  </p:par>
                  <p:par>
                    <p:cTn id="492" fill="hold">
                      <p:stCondLst>
                        <p:cond delay="indefinite"/>
                      </p:stCondLst>
                      <p:childTnLst>
                        <p:par>
                          <p:cTn id="493" fill="hold">
                            <p:stCondLst>
                              <p:cond delay="0"/>
                            </p:stCondLst>
                            <p:childTnLst>
                              <p:par>
                                <p:cTn id="494" presetID="10" presetClass="entr" presetSubtype="0" fill="hold" grpId="0" nodeType="clickEffect">
                                  <p:stCondLst>
                                    <p:cond delay="0"/>
                                  </p:stCondLst>
                                  <p:childTnLst>
                                    <p:set>
                                      <p:cBhvr>
                                        <p:cTn id="495" dur="1" fill="hold">
                                          <p:stCondLst>
                                            <p:cond delay="0"/>
                                          </p:stCondLst>
                                        </p:cTn>
                                        <p:tgtEl>
                                          <p:spTgt spid="139"/>
                                        </p:tgtEl>
                                        <p:attrNameLst>
                                          <p:attrName>style.visibility</p:attrName>
                                        </p:attrNameLst>
                                      </p:cBhvr>
                                      <p:to>
                                        <p:strVal val="visible"/>
                                      </p:to>
                                    </p:set>
                                    <p:animEffect transition="in" filter="fade">
                                      <p:cBhvr>
                                        <p:cTn id="496" dur="2000"/>
                                        <p:tgtEl>
                                          <p:spTgt spid="139"/>
                                        </p:tgtEl>
                                      </p:cBhvr>
                                    </p:animEffect>
                                  </p:childTnLst>
                                </p:cTn>
                              </p:par>
                              <p:par>
                                <p:cTn id="497" presetID="10" presetClass="entr" presetSubtype="0" fill="hold" grpId="0" nodeType="withEffect">
                                  <p:stCondLst>
                                    <p:cond delay="0"/>
                                  </p:stCondLst>
                                  <p:childTnLst>
                                    <p:set>
                                      <p:cBhvr>
                                        <p:cTn id="498" dur="1" fill="hold">
                                          <p:stCondLst>
                                            <p:cond delay="0"/>
                                          </p:stCondLst>
                                        </p:cTn>
                                        <p:tgtEl>
                                          <p:spTgt spid="140"/>
                                        </p:tgtEl>
                                        <p:attrNameLst>
                                          <p:attrName>style.visibility</p:attrName>
                                        </p:attrNameLst>
                                      </p:cBhvr>
                                      <p:to>
                                        <p:strVal val="visible"/>
                                      </p:to>
                                    </p:set>
                                    <p:animEffect transition="in" filter="fade">
                                      <p:cBhvr>
                                        <p:cTn id="499" dur="2000"/>
                                        <p:tgtEl>
                                          <p:spTgt spid="140"/>
                                        </p:tgtEl>
                                      </p:cBhvr>
                                    </p:animEffect>
                                  </p:childTnLst>
                                </p:cTn>
                              </p:par>
                            </p:childTnLst>
                          </p:cTn>
                        </p:par>
                      </p:childTnLst>
                    </p:cTn>
                  </p:par>
                  <p:par>
                    <p:cTn id="500" fill="hold">
                      <p:stCondLst>
                        <p:cond delay="indefinite"/>
                      </p:stCondLst>
                      <p:childTnLst>
                        <p:par>
                          <p:cTn id="501" fill="hold">
                            <p:stCondLst>
                              <p:cond delay="0"/>
                            </p:stCondLst>
                            <p:childTnLst>
                              <p:par>
                                <p:cTn id="502" presetID="3" presetClass="entr" presetSubtype="10" fill="hold" grpId="0" nodeType="clickEffect">
                                  <p:stCondLst>
                                    <p:cond delay="0"/>
                                  </p:stCondLst>
                                  <p:childTnLst>
                                    <p:set>
                                      <p:cBhvr>
                                        <p:cTn id="503" dur="1" fill="hold">
                                          <p:stCondLst>
                                            <p:cond delay="0"/>
                                          </p:stCondLst>
                                        </p:cTn>
                                        <p:tgtEl>
                                          <p:spTgt spid="75"/>
                                        </p:tgtEl>
                                        <p:attrNameLst>
                                          <p:attrName>style.visibility</p:attrName>
                                        </p:attrNameLst>
                                      </p:cBhvr>
                                      <p:to>
                                        <p:strVal val="visible"/>
                                      </p:to>
                                    </p:set>
                                    <p:animEffect transition="in" filter="blinds(horizontal)">
                                      <p:cBhvr>
                                        <p:cTn id="504" dur="500"/>
                                        <p:tgtEl>
                                          <p:spTgt spid="75"/>
                                        </p:tgtEl>
                                      </p:cBhvr>
                                    </p:animEffect>
                                  </p:childTnLst>
                                </p:cTn>
                              </p:par>
                              <p:par>
                                <p:cTn id="505" presetID="3" presetClass="entr" presetSubtype="10" fill="hold" grpId="0" nodeType="withEffect">
                                  <p:stCondLst>
                                    <p:cond delay="0"/>
                                  </p:stCondLst>
                                  <p:childTnLst>
                                    <p:set>
                                      <p:cBhvr>
                                        <p:cTn id="506" dur="1" fill="hold">
                                          <p:stCondLst>
                                            <p:cond delay="0"/>
                                          </p:stCondLst>
                                        </p:cTn>
                                        <p:tgtEl>
                                          <p:spTgt spid="76"/>
                                        </p:tgtEl>
                                        <p:attrNameLst>
                                          <p:attrName>style.visibility</p:attrName>
                                        </p:attrNameLst>
                                      </p:cBhvr>
                                      <p:to>
                                        <p:strVal val="visible"/>
                                      </p:to>
                                    </p:set>
                                    <p:animEffect transition="in" filter="blinds(horizontal)">
                                      <p:cBhvr>
                                        <p:cTn id="507" dur="500"/>
                                        <p:tgtEl>
                                          <p:spTgt spid="76"/>
                                        </p:tgtEl>
                                      </p:cBhvr>
                                    </p:animEffect>
                                  </p:childTnLst>
                                </p:cTn>
                              </p:par>
                              <p:par>
                                <p:cTn id="508" presetID="3" presetClass="entr" presetSubtype="10" fill="hold" grpId="0" nodeType="withEffect">
                                  <p:stCondLst>
                                    <p:cond delay="0"/>
                                  </p:stCondLst>
                                  <p:childTnLst>
                                    <p:set>
                                      <p:cBhvr>
                                        <p:cTn id="509" dur="1" fill="hold">
                                          <p:stCondLst>
                                            <p:cond delay="0"/>
                                          </p:stCondLst>
                                        </p:cTn>
                                        <p:tgtEl>
                                          <p:spTgt spid="77"/>
                                        </p:tgtEl>
                                        <p:attrNameLst>
                                          <p:attrName>style.visibility</p:attrName>
                                        </p:attrNameLst>
                                      </p:cBhvr>
                                      <p:to>
                                        <p:strVal val="visible"/>
                                      </p:to>
                                    </p:set>
                                    <p:animEffect transition="in" filter="blinds(horizontal)">
                                      <p:cBhvr>
                                        <p:cTn id="510" dur="500"/>
                                        <p:tgtEl>
                                          <p:spTgt spid="77"/>
                                        </p:tgtEl>
                                      </p:cBhvr>
                                    </p:animEffect>
                                  </p:childTnLst>
                                </p:cTn>
                              </p:par>
                              <p:par>
                                <p:cTn id="511" presetID="3" presetClass="entr" presetSubtype="10" fill="hold" grpId="0" nodeType="withEffect">
                                  <p:stCondLst>
                                    <p:cond delay="0"/>
                                  </p:stCondLst>
                                  <p:childTnLst>
                                    <p:set>
                                      <p:cBhvr>
                                        <p:cTn id="512" dur="1" fill="hold">
                                          <p:stCondLst>
                                            <p:cond delay="0"/>
                                          </p:stCondLst>
                                        </p:cTn>
                                        <p:tgtEl>
                                          <p:spTgt spid="85"/>
                                        </p:tgtEl>
                                        <p:attrNameLst>
                                          <p:attrName>style.visibility</p:attrName>
                                        </p:attrNameLst>
                                      </p:cBhvr>
                                      <p:to>
                                        <p:strVal val="visible"/>
                                      </p:to>
                                    </p:set>
                                    <p:animEffect transition="in" filter="blinds(horizontal)">
                                      <p:cBhvr>
                                        <p:cTn id="513" dur="500"/>
                                        <p:tgtEl>
                                          <p:spTgt spid="85"/>
                                        </p:tgtEl>
                                      </p:cBhvr>
                                    </p:animEffect>
                                  </p:childTnLst>
                                </p:cTn>
                              </p:par>
                              <p:par>
                                <p:cTn id="514" presetID="3" presetClass="entr" presetSubtype="10" fill="hold" grpId="0" nodeType="withEffect">
                                  <p:stCondLst>
                                    <p:cond delay="0"/>
                                  </p:stCondLst>
                                  <p:childTnLst>
                                    <p:set>
                                      <p:cBhvr>
                                        <p:cTn id="515" dur="1" fill="hold">
                                          <p:stCondLst>
                                            <p:cond delay="0"/>
                                          </p:stCondLst>
                                        </p:cTn>
                                        <p:tgtEl>
                                          <p:spTgt spid="111"/>
                                        </p:tgtEl>
                                        <p:attrNameLst>
                                          <p:attrName>style.visibility</p:attrName>
                                        </p:attrNameLst>
                                      </p:cBhvr>
                                      <p:to>
                                        <p:strVal val="visible"/>
                                      </p:to>
                                    </p:set>
                                    <p:animEffect transition="in" filter="blinds(horizontal)">
                                      <p:cBhvr>
                                        <p:cTn id="516" dur="500"/>
                                        <p:tgtEl>
                                          <p:spTgt spid="111"/>
                                        </p:tgtEl>
                                      </p:cBhvr>
                                    </p:animEffect>
                                  </p:childTnLst>
                                </p:cTn>
                              </p:par>
                              <p:par>
                                <p:cTn id="517" presetID="3" presetClass="entr" presetSubtype="10" fill="hold" grpId="0" nodeType="withEffect">
                                  <p:stCondLst>
                                    <p:cond delay="0"/>
                                  </p:stCondLst>
                                  <p:childTnLst>
                                    <p:set>
                                      <p:cBhvr>
                                        <p:cTn id="518" dur="1" fill="hold">
                                          <p:stCondLst>
                                            <p:cond delay="0"/>
                                          </p:stCondLst>
                                        </p:cTn>
                                        <p:tgtEl>
                                          <p:spTgt spid="112"/>
                                        </p:tgtEl>
                                        <p:attrNameLst>
                                          <p:attrName>style.visibility</p:attrName>
                                        </p:attrNameLst>
                                      </p:cBhvr>
                                      <p:to>
                                        <p:strVal val="visible"/>
                                      </p:to>
                                    </p:set>
                                    <p:animEffect transition="in" filter="blinds(horizontal)">
                                      <p:cBhvr>
                                        <p:cTn id="519" dur="500"/>
                                        <p:tgtEl>
                                          <p:spTgt spid="112"/>
                                        </p:tgtEl>
                                      </p:cBhvr>
                                    </p:animEffect>
                                  </p:childTnLst>
                                </p:cTn>
                              </p:par>
                              <p:par>
                                <p:cTn id="520" presetID="3" presetClass="entr" presetSubtype="10" fill="hold" grpId="0" nodeType="withEffect">
                                  <p:stCondLst>
                                    <p:cond delay="0"/>
                                  </p:stCondLst>
                                  <p:childTnLst>
                                    <p:set>
                                      <p:cBhvr>
                                        <p:cTn id="521" dur="1" fill="hold">
                                          <p:stCondLst>
                                            <p:cond delay="0"/>
                                          </p:stCondLst>
                                        </p:cTn>
                                        <p:tgtEl>
                                          <p:spTgt spid="113"/>
                                        </p:tgtEl>
                                        <p:attrNameLst>
                                          <p:attrName>style.visibility</p:attrName>
                                        </p:attrNameLst>
                                      </p:cBhvr>
                                      <p:to>
                                        <p:strVal val="visible"/>
                                      </p:to>
                                    </p:set>
                                    <p:animEffect transition="in" filter="blinds(horizontal)">
                                      <p:cBhvr>
                                        <p:cTn id="522" dur="500"/>
                                        <p:tgtEl>
                                          <p:spTgt spid="113"/>
                                        </p:tgtEl>
                                      </p:cBhvr>
                                    </p:animEffect>
                                  </p:childTnLst>
                                </p:cTn>
                              </p:par>
                              <p:par>
                                <p:cTn id="523" presetID="3" presetClass="entr" presetSubtype="10" fill="hold" grpId="0" nodeType="withEffect">
                                  <p:stCondLst>
                                    <p:cond delay="0"/>
                                  </p:stCondLst>
                                  <p:childTnLst>
                                    <p:set>
                                      <p:cBhvr>
                                        <p:cTn id="524" dur="1" fill="hold">
                                          <p:stCondLst>
                                            <p:cond delay="0"/>
                                          </p:stCondLst>
                                        </p:cTn>
                                        <p:tgtEl>
                                          <p:spTgt spid="114"/>
                                        </p:tgtEl>
                                        <p:attrNameLst>
                                          <p:attrName>style.visibility</p:attrName>
                                        </p:attrNameLst>
                                      </p:cBhvr>
                                      <p:to>
                                        <p:strVal val="visible"/>
                                      </p:to>
                                    </p:set>
                                    <p:animEffect transition="in" filter="blinds(horizontal)">
                                      <p:cBhvr>
                                        <p:cTn id="525" dur="500"/>
                                        <p:tgtEl>
                                          <p:spTgt spid="114"/>
                                        </p:tgtEl>
                                      </p:cBhvr>
                                    </p:animEffect>
                                  </p:childTnLst>
                                </p:cTn>
                              </p:par>
                              <p:par>
                                <p:cTn id="526" presetID="3" presetClass="entr" presetSubtype="10" fill="hold" grpId="0" nodeType="withEffect">
                                  <p:stCondLst>
                                    <p:cond delay="0"/>
                                  </p:stCondLst>
                                  <p:childTnLst>
                                    <p:set>
                                      <p:cBhvr>
                                        <p:cTn id="527" dur="1" fill="hold">
                                          <p:stCondLst>
                                            <p:cond delay="0"/>
                                          </p:stCondLst>
                                        </p:cTn>
                                        <p:tgtEl>
                                          <p:spTgt spid="115"/>
                                        </p:tgtEl>
                                        <p:attrNameLst>
                                          <p:attrName>style.visibility</p:attrName>
                                        </p:attrNameLst>
                                      </p:cBhvr>
                                      <p:to>
                                        <p:strVal val="visible"/>
                                      </p:to>
                                    </p:set>
                                    <p:animEffect transition="in" filter="blinds(horizontal)">
                                      <p:cBhvr>
                                        <p:cTn id="528" dur="500"/>
                                        <p:tgtEl>
                                          <p:spTgt spid="115"/>
                                        </p:tgtEl>
                                      </p:cBhvr>
                                    </p:animEffect>
                                  </p:childTnLst>
                                </p:cTn>
                              </p:par>
                              <p:par>
                                <p:cTn id="529" presetID="3" presetClass="entr" presetSubtype="10" fill="hold" grpId="0" nodeType="withEffect">
                                  <p:stCondLst>
                                    <p:cond delay="0"/>
                                  </p:stCondLst>
                                  <p:childTnLst>
                                    <p:set>
                                      <p:cBhvr>
                                        <p:cTn id="530" dur="1" fill="hold">
                                          <p:stCondLst>
                                            <p:cond delay="0"/>
                                          </p:stCondLst>
                                        </p:cTn>
                                        <p:tgtEl>
                                          <p:spTgt spid="116"/>
                                        </p:tgtEl>
                                        <p:attrNameLst>
                                          <p:attrName>style.visibility</p:attrName>
                                        </p:attrNameLst>
                                      </p:cBhvr>
                                      <p:to>
                                        <p:strVal val="visible"/>
                                      </p:to>
                                    </p:set>
                                    <p:animEffect transition="in" filter="blinds(horizontal)">
                                      <p:cBhvr>
                                        <p:cTn id="531" dur="500"/>
                                        <p:tgtEl>
                                          <p:spTgt spid="116"/>
                                        </p:tgtEl>
                                      </p:cBhvr>
                                    </p:animEffect>
                                  </p:childTnLst>
                                </p:cTn>
                              </p:par>
                              <p:par>
                                <p:cTn id="532" presetID="3" presetClass="entr" presetSubtype="10" fill="hold" grpId="0" nodeType="withEffect">
                                  <p:stCondLst>
                                    <p:cond delay="0"/>
                                  </p:stCondLst>
                                  <p:childTnLst>
                                    <p:set>
                                      <p:cBhvr>
                                        <p:cTn id="533" dur="1" fill="hold">
                                          <p:stCondLst>
                                            <p:cond delay="0"/>
                                          </p:stCondLst>
                                        </p:cTn>
                                        <p:tgtEl>
                                          <p:spTgt spid="117"/>
                                        </p:tgtEl>
                                        <p:attrNameLst>
                                          <p:attrName>style.visibility</p:attrName>
                                        </p:attrNameLst>
                                      </p:cBhvr>
                                      <p:to>
                                        <p:strVal val="visible"/>
                                      </p:to>
                                    </p:set>
                                    <p:animEffect transition="in" filter="blinds(horizontal)">
                                      <p:cBhvr>
                                        <p:cTn id="534" dur="500"/>
                                        <p:tgtEl>
                                          <p:spTgt spid="117"/>
                                        </p:tgtEl>
                                      </p:cBhvr>
                                    </p:animEffect>
                                  </p:childTnLst>
                                </p:cTn>
                              </p:par>
                              <p:par>
                                <p:cTn id="535" presetID="3" presetClass="entr" presetSubtype="10" fill="hold" grpId="0" nodeType="withEffect">
                                  <p:stCondLst>
                                    <p:cond delay="0"/>
                                  </p:stCondLst>
                                  <p:childTnLst>
                                    <p:set>
                                      <p:cBhvr>
                                        <p:cTn id="536" dur="1" fill="hold">
                                          <p:stCondLst>
                                            <p:cond delay="0"/>
                                          </p:stCondLst>
                                        </p:cTn>
                                        <p:tgtEl>
                                          <p:spTgt spid="118"/>
                                        </p:tgtEl>
                                        <p:attrNameLst>
                                          <p:attrName>style.visibility</p:attrName>
                                        </p:attrNameLst>
                                      </p:cBhvr>
                                      <p:to>
                                        <p:strVal val="visible"/>
                                      </p:to>
                                    </p:set>
                                    <p:animEffect transition="in" filter="blinds(horizontal)">
                                      <p:cBhvr>
                                        <p:cTn id="537" dur="500"/>
                                        <p:tgtEl>
                                          <p:spTgt spid="118"/>
                                        </p:tgtEl>
                                      </p:cBhvr>
                                    </p:animEffect>
                                  </p:childTnLst>
                                </p:cTn>
                              </p:par>
                              <p:par>
                                <p:cTn id="538" presetID="3" presetClass="entr" presetSubtype="10" fill="hold" grpId="0" nodeType="withEffect">
                                  <p:stCondLst>
                                    <p:cond delay="0"/>
                                  </p:stCondLst>
                                  <p:childTnLst>
                                    <p:set>
                                      <p:cBhvr>
                                        <p:cTn id="539" dur="1" fill="hold">
                                          <p:stCondLst>
                                            <p:cond delay="0"/>
                                          </p:stCondLst>
                                        </p:cTn>
                                        <p:tgtEl>
                                          <p:spTgt spid="132"/>
                                        </p:tgtEl>
                                        <p:attrNameLst>
                                          <p:attrName>style.visibility</p:attrName>
                                        </p:attrNameLst>
                                      </p:cBhvr>
                                      <p:to>
                                        <p:strVal val="visible"/>
                                      </p:to>
                                    </p:set>
                                    <p:animEffect transition="in" filter="blinds(horizontal)">
                                      <p:cBhvr>
                                        <p:cTn id="540" dur="500"/>
                                        <p:tgtEl>
                                          <p:spTgt spid="132"/>
                                        </p:tgtEl>
                                      </p:cBhvr>
                                    </p:animEffect>
                                  </p:childTnLst>
                                </p:cTn>
                              </p:par>
                              <p:par>
                                <p:cTn id="541" presetID="3" presetClass="entr" presetSubtype="10" fill="hold" grpId="0" nodeType="withEffect">
                                  <p:stCondLst>
                                    <p:cond delay="0"/>
                                  </p:stCondLst>
                                  <p:childTnLst>
                                    <p:set>
                                      <p:cBhvr>
                                        <p:cTn id="542" dur="1" fill="hold">
                                          <p:stCondLst>
                                            <p:cond delay="0"/>
                                          </p:stCondLst>
                                        </p:cTn>
                                        <p:tgtEl>
                                          <p:spTgt spid="133"/>
                                        </p:tgtEl>
                                        <p:attrNameLst>
                                          <p:attrName>style.visibility</p:attrName>
                                        </p:attrNameLst>
                                      </p:cBhvr>
                                      <p:to>
                                        <p:strVal val="visible"/>
                                      </p:to>
                                    </p:set>
                                    <p:animEffect transition="in" filter="blinds(horizontal)">
                                      <p:cBhvr>
                                        <p:cTn id="543" dur="500"/>
                                        <p:tgtEl>
                                          <p:spTgt spid="133"/>
                                        </p:tgtEl>
                                      </p:cBhvr>
                                    </p:animEffect>
                                  </p:childTnLst>
                                </p:cTn>
                              </p:par>
                            </p:childTnLst>
                          </p:cTn>
                        </p:par>
                      </p:childTnLst>
                    </p:cTn>
                  </p:par>
                  <p:par>
                    <p:cTn id="544" fill="hold">
                      <p:stCondLst>
                        <p:cond delay="indefinite"/>
                      </p:stCondLst>
                      <p:childTnLst>
                        <p:par>
                          <p:cTn id="545" fill="hold">
                            <p:stCondLst>
                              <p:cond delay="0"/>
                            </p:stCondLst>
                            <p:childTnLst>
                              <p:par>
                                <p:cTn id="546" presetID="10" presetClass="entr" presetSubtype="0" fill="hold" grpId="0" nodeType="clickEffect">
                                  <p:stCondLst>
                                    <p:cond delay="0"/>
                                  </p:stCondLst>
                                  <p:childTnLst>
                                    <p:set>
                                      <p:cBhvr>
                                        <p:cTn id="547" dur="1" fill="hold">
                                          <p:stCondLst>
                                            <p:cond delay="0"/>
                                          </p:stCondLst>
                                        </p:cTn>
                                        <p:tgtEl>
                                          <p:spTgt spid="129"/>
                                        </p:tgtEl>
                                        <p:attrNameLst>
                                          <p:attrName>style.visibility</p:attrName>
                                        </p:attrNameLst>
                                      </p:cBhvr>
                                      <p:to>
                                        <p:strVal val="visible"/>
                                      </p:to>
                                    </p:set>
                                    <p:animEffect transition="in" filter="fade">
                                      <p:cBhvr>
                                        <p:cTn id="548" dur="1000"/>
                                        <p:tgtEl>
                                          <p:spTgt spid="129"/>
                                        </p:tgtEl>
                                      </p:cBhvr>
                                    </p:animEffect>
                                  </p:childTnLst>
                                </p:cTn>
                              </p:par>
                            </p:childTnLst>
                          </p:cTn>
                        </p:par>
                      </p:childTnLst>
                    </p:cTn>
                  </p:par>
                  <p:par>
                    <p:cTn id="549" fill="hold">
                      <p:stCondLst>
                        <p:cond delay="indefinite"/>
                      </p:stCondLst>
                      <p:childTnLst>
                        <p:par>
                          <p:cTn id="550" fill="hold">
                            <p:stCondLst>
                              <p:cond delay="0"/>
                            </p:stCondLst>
                            <p:childTnLst>
                              <p:par>
                                <p:cTn id="551" presetID="18" presetClass="entr" presetSubtype="12" fill="hold" grpId="0" nodeType="clickEffect">
                                  <p:stCondLst>
                                    <p:cond delay="0"/>
                                  </p:stCondLst>
                                  <p:childTnLst>
                                    <p:set>
                                      <p:cBhvr>
                                        <p:cTn id="552" dur="1" fill="hold">
                                          <p:stCondLst>
                                            <p:cond delay="0"/>
                                          </p:stCondLst>
                                        </p:cTn>
                                        <p:tgtEl>
                                          <p:spTgt spid="130"/>
                                        </p:tgtEl>
                                        <p:attrNameLst>
                                          <p:attrName>style.visibility</p:attrName>
                                        </p:attrNameLst>
                                      </p:cBhvr>
                                      <p:to>
                                        <p:strVal val="visible"/>
                                      </p:to>
                                    </p:set>
                                    <p:animEffect transition="in" filter="strips(downLeft)">
                                      <p:cBhvr>
                                        <p:cTn id="553" dur="500"/>
                                        <p:tgtEl>
                                          <p:spTgt spid="130"/>
                                        </p:tgtEl>
                                      </p:cBhvr>
                                    </p:animEffect>
                                  </p:childTnLst>
                                </p:cTn>
                              </p:par>
                              <p:par>
                                <p:cTn id="554" presetID="18" presetClass="entr" presetSubtype="12" fill="hold" grpId="0" nodeType="withEffect">
                                  <p:stCondLst>
                                    <p:cond delay="0"/>
                                  </p:stCondLst>
                                  <p:childTnLst>
                                    <p:set>
                                      <p:cBhvr>
                                        <p:cTn id="555" dur="1" fill="hold">
                                          <p:stCondLst>
                                            <p:cond delay="0"/>
                                          </p:stCondLst>
                                        </p:cTn>
                                        <p:tgtEl>
                                          <p:spTgt spid="131"/>
                                        </p:tgtEl>
                                        <p:attrNameLst>
                                          <p:attrName>style.visibility</p:attrName>
                                        </p:attrNameLst>
                                      </p:cBhvr>
                                      <p:to>
                                        <p:strVal val="visible"/>
                                      </p:to>
                                    </p:set>
                                    <p:animEffect transition="in" filter="strips(downLeft)">
                                      <p:cBhvr>
                                        <p:cTn id="556"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1" grpId="1" animBg="1"/>
      <p:bldP spid="78" grpId="0" animBg="1"/>
      <p:bldP spid="79" grpId="0" animBg="1"/>
      <p:bldP spid="80" grpId="0" animBg="1"/>
      <p:bldP spid="81" grpId="0" animBg="1"/>
      <p:bldP spid="82" grpId="0" animBg="1"/>
      <p:bldP spid="83" grpId="0" animBg="1"/>
      <p:bldP spid="84" grpId="0" animBg="1"/>
      <p:bldP spid="86" grpId="0"/>
      <p:bldP spid="87" grpId="0" animBg="1"/>
      <p:bldP spid="88" grpId="0" animBg="1"/>
      <p:bldP spid="89" grpId="0" animBg="1"/>
      <p:bldP spid="90" grpId="0" animBg="1"/>
      <p:bldP spid="91" grpId="0" animBg="1"/>
      <p:bldP spid="92" grpId="0" animBg="1"/>
      <p:bldP spid="93" grpId="0" animBg="1"/>
      <p:bldP spid="94" grpId="0"/>
      <p:bldP spid="95" grpId="0" animBg="1"/>
      <p:bldP spid="96" grpId="0" animBg="1"/>
      <p:bldP spid="97" grpId="0" animBg="1"/>
      <p:bldP spid="98" grpId="0" animBg="1"/>
      <p:bldP spid="99" grpId="0" animBg="1"/>
      <p:bldP spid="100" grpId="0" animBg="1"/>
      <p:bldP spid="101" grpId="0" animBg="1"/>
      <p:bldP spid="102" grpId="0"/>
      <p:bldP spid="103" grpId="0" animBg="1"/>
      <p:bldP spid="104" grpId="0" animBg="1"/>
      <p:bldP spid="105" grpId="0" animBg="1"/>
      <p:bldP spid="106" grpId="0" animBg="1"/>
      <p:bldP spid="107" grpId="0" animBg="1"/>
      <p:bldP spid="108" grpId="0" animBg="1"/>
      <p:bldP spid="109" grpId="0" animBg="1"/>
      <p:bldP spid="110" grpId="0"/>
      <p:bldP spid="120" grpId="0" build="allAtOnce" animBg="1"/>
      <p:bldP spid="121" grpId="0" build="allAtOnce" animBg="1"/>
      <p:bldP spid="122" grpId="0" build="allAtOnce" animBg="1"/>
      <p:bldP spid="123" grpId="0" build="allAtOnce" animBg="1"/>
      <p:bldP spid="124" grpId="0" build="allAtOnce" animBg="1"/>
      <p:bldP spid="125" grpId="0" build="allAtOnce" animBg="1"/>
      <p:bldP spid="126" grpId="0" build="allAtOnce" animBg="1"/>
      <p:bldP spid="127" grpId="0" build="allAtOnce" animBg="1"/>
      <p:bldP spid="128" grpId="0" build="allAtOnce" animBg="1"/>
      <p:bldP spid="129" grpId="0"/>
      <p:bldP spid="130" grpId="0" animBg="1"/>
      <p:bldP spid="131" grpId="0"/>
      <p:bldP spid="141" grpId="0"/>
      <p:bldP spid="141" grpId="1"/>
      <p:bldP spid="143" grpId="0"/>
      <p:bldP spid="144" grpId="0" build="allAtOnce" animBg="1"/>
      <p:bldP spid="144" grpId="1" build="allAtOnce" animBg="1"/>
      <p:bldP spid="145" grpId="0" build="allAtOnce" animBg="1"/>
      <p:bldP spid="145" grpId="1" build="allAtOnce" animBg="1"/>
      <p:bldP spid="146" grpId="0" build="allAtOnce" animBg="1"/>
      <p:bldP spid="146" grpId="1" build="allAtOnce" animBg="1"/>
      <p:bldP spid="147" grpId="0" build="allAtOnce" animBg="1"/>
      <p:bldP spid="147" grpId="1" build="allAtOnce" animBg="1"/>
      <p:bldP spid="148" grpId="0" build="allAtOnce" animBg="1"/>
      <p:bldP spid="148" grpId="1" build="allAtOnce" animBg="1"/>
      <p:bldP spid="149" grpId="0" build="allAtOnce" animBg="1"/>
      <p:bldP spid="149" grpId="1" build="allAtOnce" animBg="1"/>
      <p:bldP spid="150" grpId="0" build="allAtOnce" animBg="1"/>
      <p:bldP spid="150" grpId="1" build="allAtOnce" animBg="1"/>
      <p:bldP spid="151" grpId="0" build="allAtOnce" animBg="1"/>
      <p:bldP spid="151" grpId="1" build="allAtOnce" animBg="1"/>
      <p:bldP spid="152" grpId="0" build="allAtOnce" animBg="1"/>
      <p:bldP spid="152" grpId="1" build="allAtOnce" animBg="1"/>
      <p:bldP spid="159" grpId="0" animBg="1"/>
      <p:bldP spid="160" grpId="0" build="allAtOnce" animBg="1"/>
      <p:bldP spid="161" grpId="0" build="allAtOnce" animBg="1"/>
      <p:bldP spid="162" grpId="0" build="allAtOnce" animBg="1"/>
      <p:bldP spid="163" grpId="0" build="allAtOnce" animBg="1"/>
      <p:bldP spid="164" grpId="0" build="allAtOnce" animBg="1"/>
      <p:bldP spid="165" grpId="0" build="allAtOnce" animBg="1"/>
      <p:bldP spid="166" grpId="0" build="allAtOnce" animBg="1"/>
      <p:bldP spid="167" grpId="0" build="allAtOnce" animBg="1"/>
      <p:bldP spid="168" grpId="0" build="allAtOnce" animBg="1"/>
      <p:bldP spid="169" grpId="0"/>
      <p:bldP spid="170" grpId="0"/>
      <p:bldP spid="119" grpId="0"/>
      <p:bldP spid="119" grpId="1"/>
      <p:bldP spid="75" grpId="0" animBg="1"/>
      <p:bldP spid="76" grpId="0" animBg="1"/>
      <p:bldP spid="77" grpId="0" animBg="1"/>
      <p:bldP spid="85" grpId="0" animBg="1"/>
      <p:bldP spid="111" grpId="0" animBg="1"/>
      <p:bldP spid="112" grpId="0" animBg="1"/>
      <p:bldP spid="113" grpId="0" animBg="1"/>
      <p:bldP spid="114" grpId="0" animBg="1"/>
      <p:bldP spid="115" grpId="0" animBg="1"/>
      <p:bldP spid="116" grpId="0" animBg="1"/>
      <p:bldP spid="117" grpId="0" animBg="1"/>
      <p:bldP spid="118" grpId="0" animBg="1"/>
      <p:bldP spid="132" grpId="0" animBg="1"/>
      <p:bldP spid="133" grpId="0"/>
      <p:bldP spid="139" grpId="0" animBg="1"/>
      <p:bldP spid="1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500063" y="142875"/>
            <a:ext cx="8229600" cy="776288"/>
          </a:xfrm>
        </p:spPr>
        <p:txBody>
          <a:bodyPr>
            <a:normAutofit fontScale="90000"/>
          </a:bodyPr>
          <a:lstStyle/>
          <a:p>
            <a:pPr eaLnBrk="1" fontAlgn="auto" hangingPunct="1">
              <a:spcAft>
                <a:spcPts val="0"/>
              </a:spcAft>
              <a:defRPr/>
            </a:pPr>
            <a:r>
              <a:rPr lang="it-IT" dirty="0" smtClean="0"/>
              <a:t>EXTEND - </a:t>
            </a:r>
            <a:r>
              <a:rPr lang="it-IT" i="1" dirty="0" err="1" smtClean="0">
                <a:effectLst>
                  <a:outerShdw blurRad="38100" dist="38100" dir="2700000" algn="tl">
                    <a:srgbClr val="000000">
                      <a:alpha val="43137"/>
                    </a:srgbClr>
                  </a:outerShdw>
                </a:effectLst>
              </a:rPr>
              <a:t>JoinTest</a:t>
            </a:r>
            <a:endParaRPr lang="it-IT" i="1" dirty="0">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857250"/>
            <a:ext cx="8229600" cy="5786438"/>
          </a:xfrm>
        </p:spPr>
        <p:txBody>
          <a:bodyPr>
            <a:normAutofit/>
          </a:bodyPr>
          <a:lstStyle/>
          <a:p>
            <a:pPr marL="274320" indent="-274320" eaLnBrk="1" fontAlgn="auto" hangingPunct="1">
              <a:spcAft>
                <a:spcPts val="0"/>
              </a:spcAft>
              <a:buClr>
                <a:schemeClr val="accent3"/>
              </a:buClr>
              <a:buFont typeface="Wingdings 2"/>
              <a:buChar char=""/>
              <a:defRPr/>
            </a:pPr>
            <a:r>
              <a:rPr lang="it-IT" sz="1800" dirty="0" smtClean="0">
                <a:effectLst>
                  <a:outerShdw blurRad="38100" dist="38100" dir="2700000" algn="tl">
                    <a:srgbClr val="000000">
                      <a:alpha val="43137"/>
                    </a:srgbClr>
                  </a:outerShdw>
                </a:effectLst>
              </a:rPr>
              <a:t>Algoritmo semplice:  </a:t>
            </a:r>
            <a:r>
              <a:rPr lang="it-IT" sz="2400" dirty="0" smtClean="0">
                <a:sym typeface="Wingdings" pitchFamily="2" charset="2"/>
              </a:rPr>
              <a:t></a:t>
            </a:r>
            <a:endParaRPr lang="it-IT" sz="2400" dirty="0" smtClean="0"/>
          </a:p>
          <a:p>
            <a:pPr marL="850392" lvl="1" indent="-457200" eaLnBrk="1" fontAlgn="auto" hangingPunct="1">
              <a:spcAft>
                <a:spcPts val="0"/>
              </a:spcAft>
              <a:buFont typeface="+mj-lt"/>
              <a:buAutoNum type="arabicPeriod"/>
              <a:defRPr/>
            </a:pPr>
            <a:r>
              <a:rPr lang="it-IT" sz="1800" dirty="0" err="1" smtClean="0"/>
              <a:t>Query</a:t>
            </a:r>
            <a:r>
              <a:rPr lang="it-IT" sz="1800" dirty="0" smtClean="0"/>
              <a:t> sul Motore di ricerca</a:t>
            </a:r>
          </a:p>
          <a:p>
            <a:pPr marL="850392" lvl="1" indent="-457200" eaLnBrk="1" fontAlgn="auto" hangingPunct="1">
              <a:spcAft>
                <a:spcPts val="0"/>
              </a:spcAft>
              <a:buFont typeface="+mj-lt"/>
              <a:buAutoNum type="arabicPeriod"/>
              <a:defRPr/>
            </a:pPr>
            <a:r>
              <a:rPr lang="it-IT" sz="1800" dirty="0" smtClean="0"/>
              <a:t>Seleziona la tabella candidata che ha il punteggio più elevato</a:t>
            </a:r>
          </a:p>
          <a:p>
            <a:pPr marL="484632" indent="-457200" eaLnBrk="1" fontAlgn="auto" hangingPunct="1">
              <a:spcAft>
                <a:spcPts val="0"/>
              </a:spcAft>
              <a:buClr>
                <a:schemeClr val="accent3"/>
              </a:buClr>
              <a:buFont typeface="Wingdings 2"/>
              <a:buNone/>
              <a:defRPr/>
            </a:pPr>
            <a:r>
              <a:rPr lang="it-IT" sz="1800" dirty="0" smtClean="0">
                <a:solidFill>
                  <a:srgbClr val="FF0000"/>
                </a:solidFill>
                <a:effectLst>
                  <a:outerShdw blurRad="38100" dist="38100" dir="2700000" algn="tl">
                    <a:srgbClr val="000000">
                      <a:alpha val="43137"/>
                    </a:srgbClr>
                  </a:outerShdw>
                </a:effectLst>
              </a:rPr>
              <a:t>Problemi:</a:t>
            </a:r>
          </a:p>
          <a:p>
            <a:pPr marL="850392" lvl="1" indent="-457200" eaLnBrk="1" fontAlgn="auto" hangingPunct="1">
              <a:spcAft>
                <a:spcPts val="0"/>
              </a:spcAft>
              <a:buFont typeface="Wingdings 2"/>
              <a:buChar char=""/>
              <a:defRPr/>
            </a:pPr>
            <a:r>
              <a:rPr lang="it-IT" sz="1800" dirty="0" smtClean="0"/>
              <a:t>Dati ottenuti mediante la ricerca possono essere “sporchi” ed incompleti</a:t>
            </a:r>
          </a:p>
          <a:p>
            <a:pPr marL="850392" lvl="1" indent="-457200" eaLnBrk="1" fontAlgn="auto" hangingPunct="1">
              <a:spcAft>
                <a:spcPts val="0"/>
              </a:spcAft>
              <a:buFont typeface="Wingdings 2"/>
              <a:buChar char=""/>
              <a:defRPr/>
            </a:pPr>
            <a:r>
              <a:rPr lang="it-IT" sz="1800" dirty="0" smtClean="0"/>
              <a:t>Difficilmente è possibile eseguire un join “perfetto”</a:t>
            </a:r>
          </a:p>
          <a:p>
            <a:pPr marL="850392" lvl="1" indent="-457200" eaLnBrk="1" fontAlgn="auto" hangingPunct="1">
              <a:spcAft>
                <a:spcPts val="0"/>
              </a:spcAft>
              <a:buFont typeface="Wingdings 2"/>
              <a:buNone/>
              <a:defRPr/>
            </a:pPr>
            <a:r>
              <a:rPr lang="it-IT" sz="1800" dirty="0" smtClean="0"/>
              <a:t>Soluzione:  </a:t>
            </a:r>
            <a:r>
              <a:rPr lang="it-IT" sz="1800" b="1" i="1" dirty="0" err="1" smtClean="0"/>
              <a:t>join-threshold</a:t>
            </a:r>
            <a:r>
              <a:rPr lang="it-IT" sz="1800" b="1" i="1" dirty="0" smtClean="0"/>
              <a:t> test</a:t>
            </a:r>
          </a:p>
          <a:p>
            <a:pPr marL="850392" lvl="1" indent="-457200" eaLnBrk="1" fontAlgn="auto" hangingPunct="1">
              <a:spcAft>
                <a:spcPts val="0"/>
              </a:spcAft>
              <a:buFont typeface="Wingdings 2"/>
              <a:buNone/>
              <a:defRPr/>
            </a:pPr>
            <a:r>
              <a:rPr lang="it-IT" sz="1800" dirty="0" smtClean="0"/>
              <a:t>si utilizza la distanza di  </a:t>
            </a:r>
            <a:r>
              <a:rPr lang="it-IT" sz="1800" b="1" i="1" dirty="0" err="1" smtClean="0">
                <a:effectLst>
                  <a:outerShdw blurRad="38100" dist="38100" dir="2700000" algn="tl">
                    <a:srgbClr val="000000">
                      <a:alpha val="43137"/>
                    </a:srgbClr>
                  </a:outerShdw>
                </a:effectLst>
              </a:rPr>
              <a:t>Jaccard</a:t>
            </a:r>
            <a:r>
              <a:rPr lang="it-IT" sz="1800" b="1" i="1" dirty="0" smtClean="0">
                <a:effectLst>
                  <a:outerShdw blurRad="38100" dist="38100" dir="2700000" algn="tl">
                    <a:srgbClr val="000000">
                      <a:alpha val="43137"/>
                    </a:srgbClr>
                  </a:outerShdw>
                </a:effectLst>
              </a:rPr>
              <a:t> </a:t>
            </a:r>
          </a:p>
          <a:p>
            <a:pPr marL="850392" lvl="1" indent="-457200" eaLnBrk="1" fontAlgn="auto" hangingPunct="1">
              <a:spcAft>
                <a:spcPts val="0"/>
              </a:spcAft>
              <a:buFont typeface="Wingdings 2"/>
              <a:buNone/>
              <a:defRPr/>
            </a:pPr>
            <a:r>
              <a:rPr lang="it-IT" sz="1800" dirty="0" smtClean="0"/>
              <a:t>per misurare la compatibilità tra</a:t>
            </a:r>
          </a:p>
          <a:p>
            <a:pPr marL="850392" lvl="1" indent="-457200" eaLnBrk="1" fontAlgn="auto" hangingPunct="1">
              <a:spcAft>
                <a:spcPts val="0"/>
              </a:spcAft>
              <a:buFont typeface="Wingdings 2"/>
              <a:buNone/>
              <a:defRPr/>
            </a:pPr>
            <a:r>
              <a:rPr lang="it-IT" sz="1800" dirty="0" smtClean="0"/>
              <a:t>	i valori presenti nella colonna </a:t>
            </a:r>
            <a:r>
              <a:rPr lang="it-IT" sz="1800" b="1" i="1" dirty="0" smtClean="0">
                <a:effectLst>
                  <a:outerShdw blurRad="38100" dist="38100" dir="2700000" algn="tl">
                    <a:srgbClr val="000000">
                      <a:alpha val="43137"/>
                    </a:srgbClr>
                  </a:outerShdw>
                </a:effectLst>
              </a:rPr>
              <a:t>c</a:t>
            </a:r>
            <a:r>
              <a:rPr lang="it-IT" sz="1800" dirty="0" smtClean="0"/>
              <a:t> della tabella </a:t>
            </a:r>
            <a:r>
              <a:rPr lang="it-IT" sz="1800" b="1" i="1" dirty="0" smtClean="0">
                <a:effectLst>
                  <a:outerShdw blurRad="38100" dist="38100" dir="2700000" algn="tl">
                    <a:srgbClr val="000000">
                      <a:alpha val="43137"/>
                    </a:srgbClr>
                  </a:outerShdw>
                </a:effectLst>
              </a:rPr>
              <a:t>T</a:t>
            </a:r>
            <a:r>
              <a:rPr lang="it-IT" sz="1800" dirty="0" smtClean="0"/>
              <a:t> </a:t>
            </a:r>
          </a:p>
          <a:p>
            <a:pPr marL="850392" lvl="1" indent="-457200" eaLnBrk="1" fontAlgn="auto" hangingPunct="1">
              <a:spcAft>
                <a:spcPts val="0"/>
              </a:spcAft>
              <a:buFont typeface="Wingdings 2"/>
              <a:buNone/>
              <a:defRPr/>
            </a:pPr>
            <a:r>
              <a:rPr lang="it-IT" sz="1800" dirty="0" smtClean="0"/>
              <a:t>					ed</a:t>
            </a:r>
          </a:p>
          <a:p>
            <a:pPr marL="850392" lvl="1" indent="-457200" eaLnBrk="1" fontAlgn="auto" hangingPunct="1">
              <a:spcAft>
                <a:spcPts val="0"/>
              </a:spcAft>
              <a:buFont typeface="Wingdings 2"/>
              <a:buNone/>
              <a:defRPr/>
            </a:pPr>
            <a:r>
              <a:rPr lang="it-IT" sz="1800" dirty="0" smtClean="0"/>
              <a:t>	i valori presenti in ogni colonna di ogni tabella candidata </a:t>
            </a:r>
            <a:r>
              <a:rPr lang="it-IT" sz="1800" b="1" i="1" dirty="0" smtClean="0">
                <a:effectLst>
                  <a:outerShdw blurRad="38100" dist="38100" dir="2700000" algn="tl">
                    <a:srgbClr val="000000">
                      <a:alpha val="43137"/>
                    </a:srgbClr>
                  </a:outerShdw>
                </a:effectLst>
              </a:rPr>
              <a:t>T’</a:t>
            </a:r>
            <a:endParaRPr lang="it-IT" sz="1800" i="1" dirty="0" smtClean="0"/>
          </a:p>
          <a:p>
            <a:pPr marL="850392" lvl="1" indent="-457200" eaLnBrk="1" fontAlgn="auto" hangingPunct="1">
              <a:spcAft>
                <a:spcPts val="0"/>
              </a:spcAft>
              <a:buFont typeface="Wingdings 2"/>
              <a:buNone/>
              <a:defRPr/>
            </a:pPr>
            <a:r>
              <a:rPr lang="it-IT" sz="1800" dirty="0" smtClean="0"/>
              <a:t>	Se  J’ &gt; </a:t>
            </a:r>
            <a:r>
              <a:rPr lang="it-IT" sz="1800" dirty="0" err="1" smtClean="0"/>
              <a:t>threshold</a:t>
            </a:r>
            <a:r>
              <a:rPr lang="it-IT" sz="1800" dirty="0" smtClean="0"/>
              <a:t>	 		</a:t>
            </a:r>
            <a:r>
              <a:rPr lang="it-IT" sz="1800" b="1" i="1" dirty="0" smtClean="0">
                <a:effectLst>
                  <a:outerShdw blurRad="38100" dist="38100" dir="2700000" algn="tl">
                    <a:srgbClr val="000000">
                      <a:alpha val="43137"/>
                    </a:srgbClr>
                  </a:outerShdw>
                </a:effectLst>
              </a:rPr>
              <a:t>T’</a:t>
            </a:r>
            <a:r>
              <a:rPr lang="it-IT" sz="1800" b="1" dirty="0" smtClean="0">
                <a:effectLst>
                  <a:outerShdw blurRad="38100" dist="38100" dir="2700000" algn="tl">
                    <a:srgbClr val="000000">
                      <a:alpha val="43137"/>
                    </a:srgbClr>
                  </a:outerShdw>
                </a:effectLst>
              </a:rPr>
              <a:t> </a:t>
            </a:r>
            <a:r>
              <a:rPr lang="it-IT" sz="1800" dirty="0" smtClean="0"/>
              <a:t> viene considerata </a:t>
            </a:r>
            <a:r>
              <a:rPr lang="it-IT" sz="1800" dirty="0" err="1" smtClean="0"/>
              <a:t>joinable</a:t>
            </a:r>
            <a:endParaRPr lang="it-IT" sz="1800" dirty="0" smtClean="0"/>
          </a:p>
          <a:p>
            <a:pPr marL="850392" lvl="1" indent="-457200" eaLnBrk="1" fontAlgn="auto" hangingPunct="1">
              <a:spcAft>
                <a:spcPts val="0"/>
              </a:spcAft>
              <a:buFont typeface="Wingdings 2"/>
              <a:buNone/>
              <a:defRPr/>
            </a:pPr>
            <a:endParaRPr lang="it-IT" sz="2000" dirty="0" smtClean="0"/>
          </a:p>
        </p:txBody>
      </p:sp>
      <p:pic>
        <p:nvPicPr>
          <p:cNvPr id="49155" name="Immagine 4" descr="Jaccardian distance.png"/>
          <p:cNvPicPr>
            <a:picLocks noChangeAspect="1"/>
          </p:cNvPicPr>
          <p:nvPr/>
        </p:nvPicPr>
        <p:blipFill>
          <a:blip r:embed="rId2" cstate="print"/>
          <a:srcRect/>
          <a:stretch>
            <a:fillRect/>
          </a:stretch>
        </p:blipFill>
        <p:spPr bwMode="auto">
          <a:xfrm>
            <a:off x="4572000" y="3143250"/>
            <a:ext cx="1905000" cy="428625"/>
          </a:xfrm>
          <a:prstGeom prst="rect">
            <a:avLst/>
          </a:prstGeom>
          <a:noFill/>
          <a:ln w="9525">
            <a:noFill/>
            <a:miter lim="800000"/>
            <a:headEnd/>
            <a:tailEnd/>
          </a:ln>
        </p:spPr>
      </p:pic>
      <p:sp>
        <p:nvSpPr>
          <p:cNvPr id="8" name="Freccia a destra 7"/>
          <p:cNvSpPr/>
          <p:nvPr/>
        </p:nvSpPr>
        <p:spPr>
          <a:xfrm>
            <a:off x="3798888" y="4959350"/>
            <a:ext cx="428625"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49179" name="CasellaDiTesto 17"/>
          <p:cNvSpPr txBox="1">
            <a:spLocks noChangeArrowheads="1"/>
          </p:cNvSpPr>
          <p:nvPr/>
        </p:nvSpPr>
        <p:spPr bwMode="auto">
          <a:xfrm>
            <a:off x="2214563" y="5572125"/>
            <a:ext cx="5429250" cy="923925"/>
          </a:xfrm>
          <a:prstGeom prst="rect">
            <a:avLst/>
          </a:prstGeom>
          <a:noFill/>
          <a:ln w="9525">
            <a:noFill/>
            <a:miter lim="800000"/>
            <a:headEnd/>
            <a:tailEnd/>
          </a:ln>
        </p:spPr>
        <p:txBody>
          <a:bodyPr>
            <a:spAutoFit/>
          </a:bodyPr>
          <a:lstStyle/>
          <a:p>
            <a:pPr algn="ctr"/>
            <a:r>
              <a:rPr lang="it-IT">
                <a:latin typeface="Constantia" pitchFamily="18" charset="0"/>
              </a:rPr>
              <a:t>Le tabelle che superano il test sono ordinate in base al rank fornito dal motore di ricerca nel momento in cui si esegue la query </a:t>
            </a:r>
          </a:p>
        </p:txBody>
      </p:sp>
      <p:sp>
        <p:nvSpPr>
          <p:cNvPr id="18" name="Document"/>
          <p:cNvSpPr>
            <a:spLocks noEditPoints="1" noChangeArrowheads="1"/>
          </p:cNvSpPr>
          <p:nvPr/>
        </p:nvSpPr>
        <p:spPr bwMode="auto">
          <a:xfrm>
            <a:off x="1071538" y="5429264"/>
            <a:ext cx="865187" cy="1008063"/>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19" name="Rectangle 63"/>
          <p:cNvSpPr>
            <a:spLocks noChangeArrowheads="1"/>
          </p:cNvSpPr>
          <p:nvPr/>
        </p:nvSpPr>
        <p:spPr bwMode="auto">
          <a:xfrm>
            <a:off x="1144563" y="5572139"/>
            <a:ext cx="719137" cy="57626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it-IT"/>
          </a:p>
        </p:txBody>
      </p:sp>
      <p:sp>
        <p:nvSpPr>
          <p:cNvPr id="20" name="Rectangle 64"/>
          <p:cNvSpPr>
            <a:spLocks noChangeArrowheads="1"/>
          </p:cNvSpPr>
          <p:nvPr/>
        </p:nvSpPr>
        <p:spPr bwMode="auto">
          <a:xfrm>
            <a:off x="1144563" y="5716602"/>
            <a:ext cx="719137" cy="431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it-IT"/>
          </a:p>
        </p:txBody>
      </p:sp>
      <p:sp>
        <p:nvSpPr>
          <p:cNvPr id="21" name="Line 65"/>
          <p:cNvSpPr>
            <a:spLocks noChangeShapeType="1"/>
          </p:cNvSpPr>
          <p:nvPr/>
        </p:nvSpPr>
        <p:spPr bwMode="auto">
          <a:xfrm>
            <a:off x="1287438" y="5572139"/>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22" name="Line 66"/>
          <p:cNvSpPr>
            <a:spLocks noChangeShapeType="1"/>
          </p:cNvSpPr>
          <p:nvPr/>
        </p:nvSpPr>
        <p:spPr bwMode="auto">
          <a:xfrm>
            <a:off x="1431900" y="5572139"/>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23" name="Line 67"/>
          <p:cNvSpPr>
            <a:spLocks noChangeShapeType="1"/>
          </p:cNvSpPr>
          <p:nvPr/>
        </p:nvSpPr>
        <p:spPr bwMode="auto">
          <a:xfrm>
            <a:off x="1576363" y="5572139"/>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24" name="Line 68"/>
          <p:cNvSpPr>
            <a:spLocks noChangeShapeType="1"/>
          </p:cNvSpPr>
          <p:nvPr/>
        </p:nvSpPr>
        <p:spPr bwMode="auto">
          <a:xfrm>
            <a:off x="1720825" y="5572139"/>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25" name="CasellaDiTesto 24"/>
          <p:cNvSpPr txBox="1"/>
          <p:nvPr/>
        </p:nvSpPr>
        <p:spPr>
          <a:xfrm>
            <a:off x="1357290" y="6143644"/>
            <a:ext cx="500066" cy="307777"/>
          </a:xfrm>
          <a:prstGeom prst="rect">
            <a:avLst/>
          </a:prstGeom>
          <a:noFill/>
        </p:spPr>
        <p:txBody>
          <a:bodyPr wrap="square" rtlCol="0">
            <a:spAutoFit/>
          </a:bodyPr>
          <a:lstStyle/>
          <a:p>
            <a:r>
              <a:rPr lang="it-IT" sz="1400" i="1" dirty="0" err="1" smtClean="0">
                <a:effectLst>
                  <a:outerShdw blurRad="38100" dist="38100" dir="2700000" algn="tl">
                    <a:srgbClr val="000000">
                      <a:alpha val="43137"/>
                    </a:srgbClr>
                  </a:outerShdw>
                </a:effectLst>
              </a:rPr>
              <a:t>Tn</a:t>
            </a:r>
            <a:endParaRPr lang="it-IT" sz="1400" i="1"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strips(downLeft)">
                                      <p:cBhvr>
                                        <p:cTn id="7" dur="500"/>
                                        <p:tgtEl>
                                          <p:spTgt spid="3">
                                            <p:txEl>
                                              <p:pRg st="3" end="3"/>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strips(downLeft)">
                                      <p:cBhvr>
                                        <p:cTn id="10" dur="500"/>
                                        <p:tgtEl>
                                          <p:spTgt spid="3">
                                            <p:txEl>
                                              <p:pRg st="4" end="4"/>
                                            </p:txEl>
                                          </p:spTgt>
                                        </p:tgtEl>
                                      </p:cBhvr>
                                    </p:animEffect>
                                  </p:childTnLst>
                                </p:cTn>
                              </p:par>
                              <p:par>
                                <p:cTn id="11" presetID="18" presetClass="entr" presetSubtype="12"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strips(downLeft)">
                                      <p:cBhvr>
                                        <p:cTn id="13" dur="500"/>
                                        <p:tgtEl>
                                          <p:spTgt spid="3">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1000"/>
                                        <p:tgtEl>
                                          <p:spTgt spid="3">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1000"/>
                                        <p:tgtEl>
                                          <p:spTgt spid="3">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1000"/>
                                        <p:tgtEl>
                                          <p:spTgt spid="3">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1000"/>
                                        <p:tgtEl>
                                          <p:spTgt spid="3">
                                            <p:txEl>
                                              <p:pRg st="9" end="9"/>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10" end="10"/>
                                            </p:txEl>
                                          </p:spTgt>
                                        </p:tgtEl>
                                        <p:attrNameLst>
                                          <p:attrName>style.visibility</p:attrName>
                                        </p:attrNameLst>
                                      </p:cBhvr>
                                      <p:to>
                                        <p:strVal val="visible"/>
                                      </p:to>
                                    </p:set>
                                    <p:animEffect transition="in" filter="fade">
                                      <p:cBhvr>
                                        <p:cTn id="30" dur="1000"/>
                                        <p:tgtEl>
                                          <p:spTgt spid="3">
                                            <p:txEl>
                                              <p:pRg st="10" end="1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animEffect transition="in" filter="fade">
                                      <p:cBhvr>
                                        <p:cTn id="33" dur="1000"/>
                                        <p:tgtEl>
                                          <p:spTgt spid="3">
                                            <p:txEl>
                                              <p:pRg st="11" end="11"/>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49155"/>
                                        </p:tgtEl>
                                        <p:attrNameLst>
                                          <p:attrName>style.visibility</p:attrName>
                                        </p:attrNameLst>
                                      </p:cBhvr>
                                      <p:to>
                                        <p:strVal val="visible"/>
                                      </p:to>
                                    </p:set>
                                    <p:animEffect transition="in" filter="fade">
                                      <p:cBhvr>
                                        <p:cTn id="36" dur="2000"/>
                                        <p:tgtEl>
                                          <p:spTgt spid="49155"/>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nodeType="click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Effect transition="in" filter="strips(downLeft)">
                                      <p:cBhvr>
                                        <p:cTn id="41" dur="500"/>
                                        <p:tgtEl>
                                          <p:spTgt spid="3">
                                            <p:txEl>
                                              <p:pRg st="12" end="12"/>
                                            </p:txEl>
                                          </p:spTgt>
                                        </p:tgtEl>
                                      </p:cBhvr>
                                    </p:animEffect>
                                  </p:childTnLst>
                                </p:cTn>
                              </p:par>
                              <p:par>
                                <p:cTn id="42" presetID="18" presetClass="entr" presetSubtype="12"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strips(downLeft)">
                                      <p:cBhvr>
                                        <p:cTn id="44" dur="500"/>
                                        <p:tgtEl>
                                          <p:spTgt spid="8"/>
                                        </p:tgtEl>
                                      </p:cBhvr>
                                    </p:animEffect>
                                  </p:childTnLst>
                                </p:cTn>
                              </p:par>
                            </p:childTnLst>
                          </p:cTn>
                        </p:par>
                        <p:par>
                          <p:cTn id="45" fill="hold">
                            <p:stCondLst>
                              <p:cond delay="500"/>
                            </p:stCondLst>
                            <p:childTnLst>
                              <p:par>
                                <p:cTn id="46" presetID="9" presetClass="entr" presetSubtype="0" fill="hold" grpId="0" nodeType="afterEffect">
                                  <p:stCondLst>
                                    <p:cond delay="0"/>
                                  </p:stCondLst>
                                  <p:childTnLst>
                                    <p:set>
                                      <p:cBhvr>
                                        <p:cTn id="47" dur="1" fill="hold">
                                          <p:stCondLst>
                                            <p:cond delay="0"/>
                                          </p:stCondLst>
                                        </p:cTn>
                                        <p:tgtEl>
                                          <p:spTgt spid="49179"/>
                                        </p:tgtEl>
                                        <p:attrNameLst>
                                          <p:attrName>style.visibility</p:attrName>
                                        </p:attrNameLst>
                                      </p:cBhvr>
                                      <p:to>
                                        <p:strVal val="visible"/>
                                      </p:to>
                                    </p:set>
                                    <p:animEffect transition="in" filter="dissolve">
                                      <p:cBhvr>
                                        <p:cTn id="48" dur="500"/>
                                        <p:tgtEl>
                                          <p:spTgt spid="49179"/>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dissolve">
                                      <p:cBhvr>
                                        <p:cTn id="51" dur="500"/>
                                        <p:tgtEl>
                                          <p:spTgt spid="18"/>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dissolve">
                                      <p:cBhvr>
                                        <p:cTn id="54" dur="500"/>
                                        <p:tgtEl>
                                          <p:spTgt spid="19"/>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dissolve">
                                      <p:cBhvr>
                                        <p:cTn id="57" dur="500"/>
                                        <p:tgtEl>
                                          <p:spTgt spid="20"/>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dissolve">
                                      <p:cBhvr>
                                        <p:cTn id="60" dur="500"/>
                                        <p:tgtEl>
                                          <p:spTgt spid="21"/>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dissolve">
                                      <p:cBhvr>
                                        <p:cTn id="63" dur="500"/>
                                        <p:tgtEl>
                                          <p:spTgt spid="22"/>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dissolve">
                                      <p:cBhvr>
                                        <p:cTn id="66" dur="500"/>
                                        <p:tgtEl>
                                          <p:spTgt spid="23"/>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dissolve">
                                      <p:cBhvr>
                                        <p:cTn id="69" dur="500"/>
                                        <p:tgtEl>
                                          <p:spTgt spid="24"/>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dissolve">
                                      <p:cBhvr>
                                        <p:cTn id="7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9179" grpId="0"/>
      <p:bldP spid="18" grpId="0" animBg="1"/>
      <p:bldP spid="19" grpId="0" animBg="1"/>
      <p:bldP spid="20" grpId="0" animBg="1"/>
      <p:bldP spid="21" grpId="0" animBg="1"/>
      <p:bldP spid="22" grpId="0" animBg="1"/>
      <p:bldP spid="23" grpId="0" animBg="1"/>
      <p:bldP spid="24" grpId="0" animBg="1"/>
      <p:bldP spid="2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500063" y="142875"/>
            <a:ext cx="8229600" cy="776288"/>
          </a:xfrm>
        </p:spPr>
        <p:txBody>
          <a:bodyPr>
            <a:normAutofit fontScale="90000"/>
          </a:bodyPr>
          <a:lstStyle/>
          <a:p>
            <a:pPr eaLnBrk="1" fontAlgn="auto" hangingPunct="1">
              <a:spcAft>
                <a:spcPts val="0"/>
              </a:spcAft>
              <a:defRPr/>
            </a:pPr>
            <a:r>
              <a:rPr lang="it-IT" dirty="0" smtClean="0"/>
              <a:t>EXTEND - </a:t>
            </a:r>
            <a:r>
              <a:rPr lang="it-IT" i="1" dirty="0" err="1" smtClean="0">
                <a:effectLst>
                  <a:outerShdw blurRad="38100" dist="38100" dir="2700000" algn="tl">
                    <a:srgbClr val="000000">
                      <a:alpha val="43137"/>
                    </a:srgbClr>
                  </a:outerShdw>
                </a:effectLst>
              </a:rPr>
              <a:t>MultiJoin</a:t>
            </a:r>
            <a:endParaRPr lang="it-IT" i="1" dirty="0">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928688"/>
            <a:ext cx="8229600" cy="5395912"/>
          </a:xfrm>
        </p:spPr>
        <p:txBody>
          <a:bodyPr>
            <a:normAutofit/>
          </a:bodyPr>
          <a:lstStyle/>
          <a:p>
            <a:pPr eaLnBrk="1" hangingPunct="1">
              <a:lnSpc>
                <a:spcPct val="90000"/>
              </a:lnSpc>
              <a:defRPr/>
            </a:pPr>
            <a:r>
              <a:rPr lang="it-IT" sz="1800" dirty="0" smtClean="0"/>
              <a:t>Cosa potrebbe farebbe un utente per aggiungere informazioni ad una tabella?</a:t>
            </a:r>
          </a:p>
          <a:p>
            <a:pPr marL="879475" lvl="1" indent="-514350" eaLnBrk="1" hangingPunct="1">
              <a:lnSpc>
                <a:spcPct val="90000"/>
              </a:lnSpc>
              <a:buFont typeface="Calibri" pitchFamily="34" charset="0"/>
              <a:buAutoNum type="arabicPeriod"/>
              <a:defRPr/>
            </a:pPr>
            <a:r>
              <a:rPr lang="it-IT" sz="1800" dirty="0" smtClean="0"/>
              <a:t>Selezionare uno ad uno il contenuto di una riga di una tabella</a:t>
            </a:r>
          </a:p>
          <a:p>
            <a:pPr marL="879475" lvl="1" indent="-514350" eaLnBrk="1" hangingPunct="1">
              <a:lnSpc>
                <a:spcPct val="90000"/>
              </a:lnSpc>
              <a:buFont typeface="Calibri" pitchFamily="34" charset="0"/>
              <a:buAutoNum type="arabicPeriod"/>
              <a:defRPr/>
            </a:pPr>
            <a:r>
              <a:rPr lang="it-IT" sz="1800" dirty="0" smtClean="0"/>
              <a:t>Eseguire una serie di ricerche sottoponendo al motore di ricerca</a:t>
            </a:r>
          </a:p>
          <a:p>
            <a:pPr marL="879475" lvl="1" indent="-514350" algn="ctr" eaLnBrk="1" hangingPunct="1">
              <a:lnSpc>
                <a:spcPct val="90000"/>
              </a:lnSpc>
              <a:buFont typeface="Wingdings 2" pitchFamily="18" charset="2"/>
              <a:buNone/>
              <a:defRPr/>
            </a:pPr>
            <a:r>
              <a:rPr lang="it-IT" sz="1800" dirty="0" smtClean="0"/>
              <a:t>Il contenuto di ogni riga </a:t>
            </a:r>
          </a:p>
          <a:p>
            <a:pPr marL="879475" lvl="1" indent="-514350" algn="ctr" eaLnBrk="1" hangingPunct="1">
              <a:lnSpc>
                <a:spcPct val="90000"/>
              </a:lnSpc>
              <a:buFont typeface="Wingdings 2" pitchFamily="18" charset="2"/>
              <a:buNone/>
              <a:defRPr/>
            </a:pPr>
            <a:r>
              <a:rPr lang="it-IT" sz="1800" dirty="0" smtClean="0"/>
              <a:t>+</a:t>
            </a:r>
          </a:p>
          <a:p>
            <a:pPr marL="879475" lvl="1" indent="-514350" algn="ctr" eaLnBrk="1" hangingPunct="1">
              <a:lnSpc>
                <a:spcPct val="90000"/>
              </a:lnSpc>
              <a:buFont typeface="Wingdings 2" pitchFamily="18" charset="2"/>
              <a:buNone/>
              <a:defRPr/>
            </a:pPr>
            <a:r>
              <a:rPr lang="it-IT" sz="1800" dirty="0" smtClean="0"/>
              <a:t> lo specifico argomento (di cui si vogliono ottenere informazioni)</a:t>
            </a:r>
          </a:p>
          <a:p>
            <a:pPr marL="879475" lvl="1" indent="-514350" eaLnBrk="1" hangingPunct="1">
              <a:lnSpc>
                <a:spcPct val="90000"/>
              </a:lnSpc>
              <a:buFont typeface="Wingdings 2" pitchFamily="18" charset="2"/>
              <a:buNone/>
              <a:defRPr/>
            </a:pPr>
            <a:endParaRPr lang="it-IT" sz="1800" dirty="0" smtClean="0">
              <a:solidFill>
                <a:srgbClr val="FF0000"/>
              </a:solidFill>
            </a:endParaRPr>
          </a:p>
          <a:p>
            <a:pPr marL="879475" lvl="1" indent="-514350" eaLnBrk="1" hangingPunct="1">
              <a:lnSpc>
                <a:spcPct val="90000"/>
              </a:lnSpc>
              <a:buFont typeface="Wingdings 2" pitchFamily="18" charset="2"/>
              <a:buNone/>
              <a:defRPr/>
            </a:pPr>
            <a:r>
              <a:rPr lang="it-IT" sz="1800" dirty="0" smtClean="0">
                <a:solidFill>
                  <a:srgbClr val="FF0000"/>
                </a:solidFill>
              </a:rPr>
              <a:t>Lavoro oneroso: </a:t>
            </a:r>
          </a:p>
          <a:p>
            <a:pPr marL="879475" lvl="1" indent="-514350" eaLnBrk="1" hangingPunct="1">
              <a:lnSpc>
                <a:spcPct val="90000"/>
              </a:lnSpc>
              <a:buFont typeface="Wingdings 2" pitchFamily="18" charset="2"/>
              <a:buNone/>
              <a:defRPr/>
            </a:pPr>
            <a:r>
              <a:rPr lang="it-IT" sz="1800" dirty="0" smtClean="0"/>
              <a:t>esaminare un numero elevato di tabelle risultanti dalla ricerca</a:t>
            </a:r>
          </a:p>
          <a:p>
            <a:pPr marL="879475" lvl="1" indent="-514350" eaLnBrk="1" hangingPunct="1">
              <a:lnSpc>
                <a:spcPct val="90000"/>
              </a:lnSpc>
              <a:buFont typeface="Wingdings 2" pitchFamily="18" charset="2"/>
              <a:buNone/>
              <a:defRPr/>
            </a:pPr>
            <a:r>
              <a:rPr lang="it-IT" sz="1800" dirty="0" smtClean="0"/>
              <a:t>controllare se esiste una tabella che</a:t>
            </a:r>
          </a:p>
          <a:p>
            <a:pPr marL="1154113" lvl="2" indent="-514350" eaLnBrk="1" hangingPunct="1">
              <a:lnSpc>
                <a:spcPct val="90000"/>
              </a:lnSpc>
              <a:defRPr/>
            </a:pPr>
            <a:r>
              <a:rPr lang="it-IT" sz="1800" dirty="0" smtClean="0"/>
              <a:t>Abbia rilevanza nei confronti dell’argomento</a:t>
            </a:r>
          </a:p>
          <a:p>
            <a:pPr marL="1154113" lvl="2" indent="-514350" eaLnBrk="1" hangingPunct="1">
              <a:lnSpc>
                <a:spcPct val="90000"/>
              </a:lnSpc>
              <a:defRPr/>
            </a:pPr>
            <a:r>
              <a:rPr lang="it-IT" sz="1800" dirty="0" smtClean="0"/>
              <a:t>Possa essere messa in join con una specifica colonna della tabella di partenza</a:t>
            </a:r>
          </a:p>
          <a:p>
            <a:pPr marL="879475" lvl="1" indent="-514350" eaLnBrk="1" hangingPunct="1">
              <a:lnSpc>
                <a:spcPct val="90000"/>
              </a:lnSpc>
              <a:buFont typeface="Wingdings 2" pitchFamily="18" charset="2"/>
              <a:buNone/>
              <a:defRPr/>
            </a:pPr>
            <a:endParaRPr lang="it-IT" sz="1800" dirty="0" smtClean="0"/>
          </a:p>
          <a:p>
            <a:pPr marL="879475" lvl="1" indent="-514350" eaLnBrk="1" hangingPunct="1">
              <a:lnSpc>
                <a:spcPct val="90000"/>
              </a:lnSpc>
              <a:buFont typeface="Wingdings 2" pitchFamily="18" charset="2"/>
              <a:buNone/>
              <a:defRPr/>
            </a:pPr>
            <a:r>
              <a:rPr lang="it-IT" sz="1800" dirty="0" smtClean="0"/>
              <a:t>L’algoritmo </a:t>
            </a:r>
            <a:r>
              <a:rPr lang="it-IT" sz="1800" dirty="0" err="1" smtClean="0">
                <a:effectLst>
                  <a:outerShdw blurRad="38100" dist="38100" dir="2700000" algn="tl">
                    <a:srgbClr val="C0C0C0"/>
                  </a:outerShdw>
                </a:effectLst>
              </a:rPr>
              <a:t>MultiJoin</a:t>
            </a:r>
            <a:r>
              <a:rPr lang="it-IT" sz="1800" dirty="0" smtClean="0">
                <a:effectLst>
                  <a:outerShdw blurRad="38100" dist="38100" dir="2700000" algn="tl">
                    <a:srgbClr val="C0C0C0"/>
                  </a:outerShdw>
                </a:effectLst>
              </a:rPr>
              <a:t> intende automatizzare questo processo</a:t>
            </a:r>
          </a:p>
          <a:p>
            <a:pPr marL="879475" lvl="1" indent="-514350" eaLnBrk="1" hangingPunct="1">
              <a:lnSpc>
                <a:spcPct val="90000"/>
              </a:lnSpc>
              <a:buFont typeface="Wingdings 2" pitchFamily="18" charset="2"/>
              <a:buNone/>
              <a:defRPr/>
            </a:pPr>
            <a:endParaRPr lang="it-IT" sz="1800" dirty="0" smtClean="0">
              <a:effectLst>
                <a:outerShdw blurRad="38100" dist="38100" dir="2700000" algn="tl">
                  <a:srgbClr val="C0C0C0"/>
                </a:outerShdw>
              </a:effectLst>
            </a:endParaRPr>
          </a:p>
          <a:p>
            <a:pPr marL="879475" lvl="1" indent="-514350" eaLnBrk="1" hangingPunct="1">
              <a:lnSpc>
                <a:spcPct val="90000"/>
              </a:lnSpc>
              <a:buFont typeface="Wingdings 2" pitchFamily="18" charset="2"/>
              <a:buNone/>
              <a:defRPr/>
            </a:pPr>
            <a:r>
              <a:rPr lang="it-IT" sz="1800" dirty="0" smtClean="0">
                <a:effectLst>
                  <a:outerShdw blurRad="38100" dist="38100" dir="2700000" algn="tl">
                    <a:srgbClr val="C0C0C0"/>
                  </a:outerShdw>
                </a:effectLst>
              </a:rPr>
              <a:t>			</a:t>
            </a:r>
            <a:endParaRPr lang="it-IT" sz="1800" dirty="0" smtClean="0"/>
          </a:p>
        </p:txBody>
      </p:sp>
      <p:sp>
        <p:nvSpPr>
          <p:cNvPr id="6" name="CasellaDiTesto 5"/>
          <p:cNvSpPr txBox="1"/>
          <p:nvPr/>
        </p:nvSpPr>
        <p:spPr>
          <a:xfrm>
            <a:off x="714375" y="5518150"/>
            <a:ext cx="4929188" cy="1200150"/>
          </a:xfrm>
          <a:prstGeom prst="rect">
            <a:avLst/>
          </a:prstGeom>
          <a:noFill/>
        </p:spPr>
        <p:txBody>
          <a:bodyPr>
            <a:spAutoFit/>
          </a:bodyPr>
          <a:lstStyle/>
          <a:p>
            <a:pPr fontAlgn="auto">
              <a:spcBef>
                <a:spcPts val="0"/>
              </a:spcBef>
              <a:spcAft>
                <a:spcPts val="0"/>
              </a:spcAft>
              <a:defRPr/>
            </a:pPr>
            <a:r>
              <a:rPr lang="it-IT" dirty="0">
                <a:latin typeface="+mn-lt"/>
              </a:rPr>
              <a:t>Schema </a:t>
            </a:r>
            <a:r>
              <a:rPr lang="it-IT" dirty="0" err="1">
                <a:latin typeface="+mn-lt"/>
              </a:rPr>
              <a:t>matching</a:t>
            </a:r>
            <a:r>
              <a:rPr lang="it-IT" dirty="0">
                <a:latin typeface="+mn-lt"/>
              </a:rPr>
              <a:t>:</a:t>
            </a:r>
          </a:p>
          <a:p>
            <a:pPr fontAlgn="auto">
              <a:spcBef>
                <a:spcPts val="0"/>
              </a:spcBef>
              <a:spcAft>
                <a:spcPts val="0"/>
              </a:spcAft>
              <a:buFont typeface="Arial" pitchFamily="34" charset="0"/>
              <a:buChar char="•"/>
              <a:defRPr/>
            </a:pPr>
            <a:r>
              <a:rPr lang="it-IT" dirty="0">
                <a:effectLst>
                  <a:outerShdw blurRad="38100" dist="38100" dir="2700000" algn="tl">
                    <a:srgbClr val="000000">
                      <a:alpha val="43137"/>
                    </a:srgbClr>
                  </a:outerShdw>
                </a:effectLst>
                <a:latin typeface="+mn-lt"/>
              </a:rPr>
              <a:t> Algoritmo </a:t>
            </a:r>
            <a:r>
              <a:rPr lang="it-IT" dirty="0" err="1">
                <a:effectLst>
                  <a:outerShdw blurRad="38100" dist="38100" dir="2700000" algn="tl">
                    <a:srgbClr val="000000">
                      <a:alpha val="43137"/>
                    </a:srgbClr>
                  </a:outerShdw>
                </a:effectLst>
                <a:latin typeface="+mn-lt"/>
              </a:rPr>
              <a:t>column-matching</a:t>
            </a:r>
            <a:r>
              <a:rPr lang="it-IT" dirty="0">
                <a:effectLst>
                  <a:outerShdw blurRad="38100" dist="38100" dir="2700000" algn="tl">
                    <a:srgbClr val="000000">
                      <a:alpha val="43137"/>
                    </a:srgbClr>
                  </a:outerShdw>
                </a:effectLst>
                <a:latin typeface="+mn-lt"/>
              </a:rPr>
              <a:t>  </a:t>
            </a:r>
            <a:r>
              <a:rPr lang="it-IT" dirty="0" err="1">
                <a:effectLst>
                  <a:outerShdw blurRad="38100" dist="38100" dir="2700000" algn="tl">
                    <a:srgbClr val="000000">
                      <a:alpha val="43137"/>
                    </a:srgbClr>
                  </a:outerShdw>
                </a:effectLst>
                <a:latin typeface="+mn-lt"/>
              </a:rPr>
              <a:t>clustering</a:t>
            </a:r>
            <a:endParaRPr lang="it-IT" dirty="0">
              <a:effectLst>
                <a:outerShdw blurRad="38100" dist="38100" dir="2700000" algn="tl">
                  <a:srgbClr val="000000">
                    <a:alpha val="43137"/>
                  </a:srgbClr>
                </a:outerShdw>
              </a:effectLst>
              <a:latin typeface="+mn-lt"/>
            </a:endParaRPr>
          </a:p>
          <a:p>
            <a:pPr fontAlgn="auto">
              <a:spcBef>
                <a:spcPts val="0"/>
              </a:spcBef>
              <a:spcAft>
                <a:spcPts val="0"/>
              </a:spcAft>
              <a:defRPr/>
            </a:pPr>
            <a:r>
              <a:rPr lang="it-IT" dirty="0" err="1">
                <a:latin typeface="+mn-lt"/>
              </a:rPr>
              <a:t>Reference</a:t>
            </a:r>
            <a:r>
              <a:rPr lang="it-IT" dirty="0">
                <a:latin typeface="+mn-lt"/>
              </a:rPr>
              <a:t> </a:t>
            </a:r>
            <a:r>
              <a:rPr lang="it-IT" dirty="0" err="1">
                <a:latin typeface="+mn-lt"/>
              </a:rPr>
              <a:t>reconciliation</a:t>
            </a:r>
            <a:r>
              <a:rPr lang="it-IT" dirty="0">
                <a:latin typeface="+mn-lt"/>
              </a:rPr>
              <a:t>:</a:t>
            </a:r>
          </a:p>
          <a:p>
            <a:pPr fontAlgn="auto">
              <a:spcBef>
                <a:spcPts val="0"/>
              </a:spcBef>
              <a:spcAft>
                <a:spcPts val="0"/>
              </a:spcAft>
              <a:buFont typeface="Arial" pitchFamily="34" charset="0"/>
              <a:buChar char="•"/>
              <a:defRPr/>
            </a:pPr>
            <a:r>
              <a:rPr lang="it-IT" i="1" dirty="0">
                <a:effectLst>
                  <a:outerShdw blurRad="38100" dist="38100" dir="2700000" algn="tl">
                    <a:srgbClr val="000000">
                      <a:alpha val="43137"/>
                    </a:srgbClr>
                  </a:outerShdw>
                </a:effectLst>
                <a:latin typeface="+mn-lt"/>
              </a:rPr>
              <a:t> Motore di ricerca</a:t>
            </a:r>
          </a:p>
        </p:txBody>
      </p:sp>
      <p:pic>
        <p:nvPicPr>
          <p:cNvPr id="50180" name="Picture 2" descr="C:\Users\Vins\AppData\Local\Microsoft\Windows\Temporary Internet Files\Content.IE5\3XC4TEEW\MC900078711[1].wmf"/>
          <p:cNvPicPr>
            <a:picLocks noChangeAspect="1" noChangeArrowheads="1"/>
          </p:cNvPicPr>
          <p:nvPr/>
        </p:nvPicPr>
        <p:blipFill>
          <a:blip r:embed="rId3" cstate="print"/>
          <a:srcRect/>
          <a:stretch>
            <a:fillRect/>
          </a:stretch>
        </p:blipFill>
        <p:spPr bwMode="auto">
          <a:xfrm>
            <a:off x="8143875" y="1357313"/>
            <a:ext cx="428625" cy="10382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par>
                                <p:cTn id="8" presetID="55" presetClass="entr" presetSubtype="0" fill="hold" nodeType="withEffect">
                                  <p:stCondLst>
                                    <p:cond delay="0"/>
                                  </p:stCondLst>
                                  <p:childTnLst>
                                    <p:set>
                                      <p:cBhvr>
                                        <p:cTn id="9" dur="1" fill="hold">
                                          <p:stCondLst>
                                            <p:cond delay="0"/>
                                          </p:stCondLst>
                                        </p:cTn>
                                        <p:tgtEl>
                                          <p:spTgt spid="50180"/>
                                        </p:tgtEl>
                                        <p:attrNameLst>
                                          <p:attrName>style.visibility</p:attrName>
                                        </p:attrNameLst>
                                      </p:cBhvr>
                                      <p:to>
                                        <p:strVal val="visible"/>
                                      </p:to>
                                    </p:set>
                                    <p:anim calcmode="lin" valueType="num">
                                      <p:cBhvr>
                                        <p:cTn id="10" dur="1000" fill="hold"/>
                                        <p:tgtEl>
                                          <p:spTgt spid="50180"/>
                                        </p:tgtEl>
                                        <p:attrNameLst>
                                          <p:attrName>ppt_w</p:attrName>
                                        </p:attrNameLst>
                                      </p:cBhvr>
                                      <p:tavLst>
                                        <p:tav tm="0">
                                          <p:val>
                                            <p:strVal val="#ppt_w*0.70"/>
                                          </p:val>
                                        </p:tav>
                                        <p:tav tm="100000">
                                          <p:val>
                                            <p:strVal val="#ppt_w"/>
                                          </p:val>
                                        </p:tav>
                                      </p:tavLst>
                                    </p:anim>
                                    <p:anim calcmode="lin" valueType="num">
                                      <p:cBhvr>
                                        <p:cTn id="11" dur="1000" fill="hold"/>
                                        <p:tgtEl>
                                          <p:spTgt spid="50180"/>
                                        </p:tgtEl>
                                        <p:attrNameLst>
                                          <p:attrName>ppt_h</p:attrName>
                                        </p:attrNameLst>
                                      </p:cBhvr>
                                      <p:tavLst>
                                        <p:tav tm="0">
                                          <p:val>
                                            <p:strVal val="#ppt_h"/>
                                          </p:val>
                                        </p:tav>
                                        <p:tav tm="100000">
                                          <p:val>
                                            <p:strVal val="#ppt_h"/>
                                          </p:val>
                                        </p:tav>
                                      </p:tavLst>
                                    </p:anim>
                                    <p:animEffect transition="in" filter="fade">
                                      <p:cBhvr>
                                        <p:cTn id="12" dur="1000"/>
                                        <p:tgtEl>
                                          <p:spTgt spid="5018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trips(downLeft)">
                                      <p:cBhvr>
                                        <p:cTn id="17" dur="1000"/>
                                        <p:tgtEl>
                                          <p:spTgt spid="3">
                                            <p:txEl>
                                              <p:pRg st="1" end="1"/>
                                            </p:txEl>
                                          </p:spTgt>
                                        </p:tgtEl>
                                      </p:cBhvr>
                                    </p:animEffect>
                                  </p:childTnLst>
                                </p:cTn>
                              </p:par>
                            </p:childTnLst>
                          </p:cTn>
                        </p:par>
                        <p:par>
                          <p:cTn id="18" fill="hold">
                            <p:stCondLst>
                              <p:cond delay="1000"/>
                            </p:stCondLst>
                            <p:childTnLst>
                              <p:par>
                                <p:cTn id="19" presetID="18" presetClass="entr" presetSubtype="12"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strips(downLeft)">
                                      <p:cBhvr>
                                        <p:cTn id="21" dur="1000"/>
                                        <p:tgtEl>
                                          <p:spTgt spid="3">
                                            <p:txEl>
                                              <p:pRg st="2" end="2"/>
                                            </p:txEl>
                                          </p:spTgt>
                                        </p:tgtEl>
                                      </p:cBhvr>
                                    </p:animEffect>
                                  </p:childTnLst>
                                </p:cTn>
                              </p:par>
                              <p:par>
                                <p:cTn id="22" presetID="18" presetClass="entr" presetSubtype="12"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strips(downLeft)">
                                      <p:cBhvr>
                                        <p:cTn id="24" dur="1000"/>
                                        <p:tgtEl>
                                          <p:spTgt spid="3">
                                            <p:txEl>
                                              <p:pRg st="3" end="3"/>
                                            </p:txEl>
                                          </p:spTgt>
                                        </p:tgtEl>
                                      </p:cBhvr>
                                    </p:animEffect>
                                  </p:childTnLst>
                                </p:cTn>
                              </p:par>
                              <p:par>
                                <p:cTn id="25" presetID="18" presetClass="entr" presetSubtype="12"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trips(downLeft)">
                                      <p:cBhvr>
                                        <p:cTn id="27" dur="1000"/>
                                        <p:tgtEl>
                                          <p:spTgt spid="3">
                                            <p:txEl>
                                              <p:pRg st="4" end="4"/>
                                            </p:txEl>
                                          </p:spTgt>
                                        </p:tgtEl>
                                      </p:cBhvr>
                                    </p:animEffect>
                                  </p:childTnLst>
                                </p:cTn>
                              </p:par>
                              <p:par>
                                <p:cTn id="28" presetID="18" presetClass="entr" presetSubtype="12"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strips(downLeft)">
                                      <p:cBhvr>
                                        <p:cTn id="30" dur="10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1000"/>
                                        <p:tgtEl>
                                          <p:spTgt spid="3">
                                            <p:txEl>
                                              <p:pRg st="8" end="8"/>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fade">
                                      <p:cBhvr>
                                        <p:cTn id="41" dur="1000"/>
                                        <p:tgtEl>
                                          <p:spTgt spid="3">
                                            <p:txEl>
                                              <p:pRg st="9" end="9"/>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fade">
                                      <p:cBhvr>
                                        <p:cTn id="44" dur="1000"/>
                                        <p:tgtEl>
                                          <p:spTgt spid="3">
                                            <p:txEl>
                                              <p:pRg st="10" end="10"/>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1000"/>
                                        <p:tgtEl>
                                          <p:spTgt spid="3">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
                                            <p:txEl>
                                              <p:pRg st="13" end="13"/>
                                            </p:txEl>
                                          </p:spTgt>
                                        </p:tgtEl>
                                        <p:attrNameLst>
                                          <p:attrName>style.visibility</p:attrName>
                                        </p:attrNameLst>
                                      </p:cBhvr>
                                      <p:to>
                                        <p:strVal val="visible"/>
                                      </p:to>
                                    </p:set>
                                    <p:anim calcmode="lin" valueType="num">
                                      <p:cBhvr additive="base">
                                        <p:cTn id="52"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8" presetClass="entr" presetSubtype="12" fill="hold" grpId="0" nodeType="click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strips(downLeft)">
                                      <p:cBhvr>
                                        <p:cTn id="5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500063" y="142875"/>
            <a:ext cx="8229600" cy="776288"/>
          </a:xfrm>
        </p:spPr>
        <p:txBody>
          <a:bodyPr>
            <a:normAutofit fontScale="90000"/>
          </a:bodyPr>
          <a:lstStyle/>
          <a:p>
            <a:pPr eaLnBrk="1" fontAlgn="auto" hangingPunct="1">
              <a:spcAft>
                <a:spcPts val="0"/>
              </a:spcAft>
              <a:defRPr/>
            </a:pPr>
            <a:r>
              <a:rPr lang="it-IT" dirty="0" smtClean="0"/>
              <a:t>EXTEND - </a:t>
            </a:r>
            <a:r>
              <a:rPr lang="it-IT" i="1" dirty="0" err="1" smtClean="0">
                <a:effectLst>
                  <a:outerShdw blurRad="38100" dist="38100" dir="2700000" algn="tl">
                    <a:srgbClr val="000000">
                      <a:alpha val="43137"/>
                    </a:srgbClr>
                  </a:outerShdw>
                </a:effectLst>
              </a:rPr>
              <a:t>MultiJoin</a:t>
            </a:r>
            <a:endParaRPr lang="it-IT" i="1" dirty="0">
              <a:effectLst>
                <a:outerShdw blurRad="38100" dist="38100" dir="2700000" algn="tl">
                  <a:srgbClr val="000000">
                    <a:alpha val="43137"/>
                  </a:srgbClr>
                </a:outerShdw>
              </a:effectLst>
            </a:endParaRPr>
          </a:p>
        </p:txBody>
      </p:sp>
      <p:pic>
        <p:nvPicPr>
          <p:cNvPr id="52226" name="Segnaposto contenuto 4" descr="Algoritmo_Multijoin.jpg"/>
          <p:cNvPicPr>
            <a:picLocks noGrp="1" noChangeAspect="1"/>
          </p:cNvPicPr>
          <p:nvPr>
            <p:ph idx="1"/>
          </p:nvPr>
        </p:nvPicPr>
        <p:blipFill>
          <a:blip r:embed="rId3" cstate="print"/>
          <a:srcRect/>
          <a:stretch>
            <a:fillRect/>
          </a:stretch>
        </p:blipFill>
        <p:spPr>
          <a:xfrm>
            <a:off x="47625" y="1195388"/>
            <a:ext cx="3957638" cy="3857625"/>
          </a:xfrm>
        </p:spPr>
      </p:pic>
      <p:sp>
        <p:nvSpPr>
          <p:cNvPr id="6" name="CasellaDiTesto 5"/>
          <p:cNvSpPr txBox="1"/>
          <p:nvPr/>
        </p:nvSpPr>
        <p:spPr>
          <a:xfrm>
            <a:off x="1143000" y="857250"/>
            <a:ext cx="1928813" cy="369888"/>
          </a:xfrm>
          <a:prstGeom prst="rect">
            <a:avLst/>
          </a:prstGeom>
          <a:noFill/>
        </p:spPr>
        <p:txBody>
          <a:bodyPr>
            <a:spAutoFit/>
          </a:bodyPr>
          <a:lstStyle/>
          <a:p>
            <a:pPr algn="ctr" fontAlgn="auto">
              <a:spcBef>
                <a:spcPts val="0"/>
              </a:spcBef>
              <a:spcAft>
                <a:spcPts val="0"/>
              </a:spcAft>
              <a:defRPr/>
            </a:pPr>
            <a:r>
              <a:rPr lang="it-IT" b="1" i="1" dirty="0">
                <a:effectLst>
                  <a:outerShdw blurRad="38100" dist="38100" dir="2700000" algn="tl">
                    <a:srgbClr val="000000">
                      <a:alpha val="43137"/>
                    </a:srgbClr>
                  </a:outerShdw>
                </a:effectLst>
                <a:latin typeface="+mn-lt"/>
              </a:rPr>
              <a:t>Algoritmo</a:t>
            </a:r>
          </a:p>
        </p:txBody>
      </p:sp>
      <p:sp>
        <p:nvSpPr>
          <p:cNvPr id="7" name="Rettangolo arrotondato 6"/>
          <p:cNvSpPr/>
          <p:nvPr/>
        </p:nvSpPr>
        <p:spPr>
          <a:xfrm>
            <a:off x="468313" y="1655763"/>
            <a:ext cx="2303462" cy="144462"/>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8" name="Rettangolo arrotondato 7"/>
          <p:cNvSpPr/>
          <p:nvPr/>
        </p:nvSpPr>
        <p:spPr>
          <a:xfrm>
            <a:off x="733425" y="2212975"/>
            <a:ext cx="2665413" cy="120650"/>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Rettangolo arrotondato 10"/>
          <p:cNvSpPr/>
          <p:nvPr/>
        </p:nvSpPr>
        <p:spPr>
          <a:xfrm>
            <a:off x="517525" y="3257550"/>
            <a:ext cx="1776413" cy="136525"/>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9" name="CasellaDiTesto 8"/>
          <p:cNvSpPr txBox="1">
            <a:spLocks noChangeArrowheads="1"/>
          </p:cNvSpPr>
          <p:nvPr/>
        </p:nvSpPr>
        <p:spPr bwMode="auto">
          <a:xfrm>
            <a:off x="4429125" y="785813"/>
            <a:ext cx="2714625" cy="276225"/>
          </a:xfrm>
          <a:prstGeom prst="rect">
            <a:avLst/>
          </a:prstGeom>
          <a:noFill/>
          <a:ln w="9525">
            <a:noFill/>
            <a:miter lim="800000"/>
            <a:headEnd/>
            <a:tailEnd/>
          </a:ln>
        </p:spPr>
        <p:txBody>
          <a:bodyPr>
            <a:spAutoFit/>
          </a:bodyPr>
          <a:lstStyle/>
          <a:p>
            <a:pPr algn="ctr"/>
            <a:r>
              <a:rPr lang="it-IT" sz="1200">
                <a:latin typeface="Constantia" pitchFamily="18" charset="0"/>
              </a:rPr>
              <a:t>Join column “</a:t>
            </a:r>
            <a:r>
              <a:rPr lang="it-IT" sz="1200" b="1">
                <a:latin typeface="Constantia" pitchFamily="18" charset="0"/>
              </a:rPr>
              <a:t>c” + </a:t>
            </a:r>
            <a:r>
              <a:rPr lang="it-IT" sz="1200">
                <a:latin typeface="Constantia" pitchFamily="18" charset="0"/>
              </a:rPr>
              <a:t>Topic keyword “</a:t>
            </a:r>
            <a:r>
              <a:rPr lang="it-IT" sz="1200" b="1">
                <a:latin typeface="Constantia" pitchFamily="18" charset="0"/>
              </a:rPr>
              <a:t>k” </a:t>
            </a:r>
          </a:p>
        </p:txBody>
      </p:sp>
      <p:cxnSp>
        <p:nvCxnSpPr>
          <p:cNvPr id="12" name="Connettore 2 11"/>
          <p:cNvCxnSpPr/>
          <p:nvPr/>
        </p:nvCxnSpPr>
        <p:spPr>
          <a:xfrm flipV="1">
            <a:off x="2714625" y="928688"/>
            <a:ext cx="1857375" cy="428625"/>
          </a:xfrm>
          <a:prstGeom prst="straightConnector1">
            <a:avLst/>
          </a:prstGeom>
          <a:ln w="25400">
            <a:solidFill>
              <a:schemeClr val="accent1"/>
            </a:solidFill>
            <a:prstDash val="dash"/>
            <a:tailEnd type="arrow"/>
          </a:ln>
        </p:spPr>
        <p:style>
          <a:lnRef idx="1">
            <a:schemeClr val="accent1"/>
          </a:lnRef>
          <a:fillRef idx="0">
            <a:schemeClr val="accent1"/>
          </a:fillRef>
          <a:effectRef idx="0">
            <a:schemeClr val="accent1"/>
          </a:effectRef>
          <a:fontRef idx="minor">
            <a:schemeClr val="tx1"/>
          </a:fontRef>
        </p:style>
      </p:cxnSp>
      <p:pic>
        <p:nvPicPr>
          <p:cNvPr id="20" name="Immagine 19" descr="keywordK.jpg"/>
          <p:cNvPicPr>
            <a:picLocks noChangeAspect="1"/>
          </p:cNvPicPr>
          <p:nvPr/>
        </p:nvPicPr>
        <p:blipFill>
          <a:blip r:embed="rId4" cstate="print"/>
          <a:srcRect/>
          <a:stretch>
            <a:fillRect/>
          </a:stretch>
        </p:blipFill>
        <p:spPr bwMode="auto">
          <a:xfrm>
            <a:off x="5429250" y="1027113"/>
            <a:ext cx="3714750" cy="2047875"/>
          </a:xfrm>
          <a:prstGeom prst="rect">
            <a:avLst/>
          </a:prstGeom>
          <a:noFill/>
          <a:ln w="9525">
            <a:noFill/>
            <a:miter lim="800000"/>
            <a:headEnd/>
            <a:tailEnd/>
          </a:ln>
        </p:spPr>
      </p:pic>
      <p:cxnSp>
        <p:nvCxnSpPr>
          <p:cNvPr id="18" name="Connettore 2 17"/>
          <p:cNvCxnSpPr/>
          <p:nvPr/>
        </p:nvCxnSpPr>
        <p:spPr>
          <a:xfrm>
            <a:off x="3429000" y="2286000"/>
            <a:ext cx="838200" cy="0"/>
          </a:xfrm>
          <a:prstGeom prst="straightConnector1">
            <a:avLst/>
          </a:prstGeom>
          <a:ln w="25400">
            <a:solidFill>
              <a:schemeClr val="accent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9" name="Document"/>
          <p:cNvSpPr>
            <a:spLocks noEditPoints="1" noChangeArrowheads="1"/>
          </p:cNvSpPr>
          <p:nvPr/>
        </p:nvSpPr>
        <p:spPr bwMode="auto">
          <a:xfrm>
            <a:off x="4410076" y="1285875"/>
            <a:ext cx="533399" cy="5810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ln>
            <a:headEnd/>
            <a:tailEnd/>
          </a:ln>
        </p:spPr>
        <p:style>
          <a:lnRef idx="1">
            <a:schemeClr val="accent2"/>
          </a:lnRef>
          <a:fillRef idx="3">
            <a:schemeClr val="accent2"/>
          </a:fillRef>
          <a:effectRef idx="2">
            <a:schemeClr val="accent2"/>
          </a:effectRef>
          <a:fontRef idx="minor">
            <a:schemeClr val="lt1"/>
          </a:fontRef>
        </p:style>
        <p:txBody>
          <a:bodyPr/>
          <a:lstStyle/>
          <a:p>
            <a:pPr fontAlgn="auto">
              <a:spcBef>
                <a:spcPts val="0"/>
              </a:spcBef>
              <a:spcAft>
                <a:spcPts val="0"/>
              </a:spcAft>
              <a:defRPr/>
            </a:pPr>
            <a:endParaRPr lang="it-IT"/>
          </a:p>
        </p:txBody>
      </p:sp>
      <p:sp>
        <p:nvSpPr>
          <p:cNvPr id="40" name="Rectangle 63"/>
          <p:cNvSpPr>
            <a:spLocks noChangeArrowheads="1"/>
          </p:cNvSpPr>
          <p:nvPr/>
        </p:nvSpPr>
        <p:spPr bwMode="auto">
          <a:xfrm>
            <a:off x="4483100" y="1362070"/>
            <a:ext cx="403228" cy="338131"/>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fontAlgn="auto">
              <a:spcBef>
                <a:spcPts val="0"/>
              </a:spcBef>
              <a:spcAft>
                <a:spcPts val="0"/>
              </a:spcAft>
              <a:defRPr/>
            </a:pPr>
            <a:endParaRPr lang="it-IT"/>
          </a:p>
        </p:txBody>
      </p:sp>
      <p:sp>
        <p:nvSpPr>
          <p:cNvPr id="41" name="Rectangle 64"/>
          <p:cNvSpPr>
            <a:spLocks noChangeArrowheads="1"/>
          </p:cNvSpPr>
          <p:nvPr/>
        </p:nvSpPr>
        <p:spPr bwMode="auto">
          <a:xfrm>
            <a:off x="4483100" y="1487474"/>
            <a:ext cx="403228" cy="227022"/>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fontAlgn="auto">
              <a:spcBef>
                <a:spcPts val="0"/>
              </a:spcBef>
              <a:spcAft>
                <a:spcPts val="0"/>
              </a:spcAft>
              <a:defRPr/>
            </a:pPr>
            <a:endParaRPr lang="it-IT"/>
          </a:p>
        </p:txBody>
      </p:sp>
      <p:sp>
        <p:nvSpPr>
          <p:cNvPr id="42" name="Line 65"/>
          <p:cNvSpPr>
            <a:spLocks noChangeShapeType="1"/>
          </p:cNvSpPr>
          <p:nvPr/>
        </p:nvSpPr>
        <p:spPr bwMode="auto">
          <a:xfrm>
            <a:off x="4581529" y="1371596"/>
            <a:ext cx="1586" cy="341134"/>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it-IT"/>
          </a:p>
        </p:txBody>
      </p:sp>
      <p:sp>
        <p:nvSpPr>
          <p:cNvPr id="43" name="Line 66"/>
          <p:cNvSpPr>
            <a:spLocks noChangeShapeType="1"/>
          </p:cNvSpPr>
          <p:nvPr/>
        </p:nvSpPr>
        <p:spPr bwMode="auto">
          <a:xfrm flipH="1">
            <a:off x="4789487" y="1371596"/>
            <a:ext cx="1591" cy="341127"/>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it-IT"/>
          </a:p>
        </p:txBody>
      </p:sp>
      <p:sp>
        <p:nvSpPr>
          <p:cNvPr id="44" name="Line 67"/>
          <p:cNvSpPr>
            <a:spLocks noChangeShapeType="1"/>
          </p:cNvSpPr>
          <p:nvPr/>
        </p:nvSpPr>
        <p:spPr bwMode="auto">
          <a:xfrm>
            <a:off x="4686303" y="1362071"/>
            <a:ext cx="4759" cy="355422"/>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it-IT"/>
          </a:p>
        </p:txBody>
      </p:sp>
      <p:sp>
        <p:nvSpPr>
          <p:cNvPr id="48" name="Document"/>
          <p:cNvSpPr>
            <a:spLocks noEditPoints="1" noChangeArrowheads="1"/>
          </p:cNvSpPr>
          <p:nvPr/>
        </p:nvSpPr>
        <p:spPr bwMode="auto">
          <a:xfrm>
            <a:off x="4624390" y="1700201"/>
            <a:ext cx="533399" cy="5810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ln>
            <a:headEnd/>
            <a:tailEnd/>
          </a:ln>
        </p:spPr>
        <p:style>
          <a:lnRef idx="1">
            <a:schemeClr val="accent2"/>
          </a:lnRef>
          <a:fillRef idx="3">
            <a:schemeClr val="accent2"/>
          </a:fillRef>
          <a:effectRef idx="2">
            <a:schemeClr val="accent2"/>
          </a:effectRef>
          <a:fontRef idx="minor">
            <a:schemeClr val="lt1"/>
          </a:fontRef>
        </p:style>
        <p:txBody>
          <a:bodyPr/>
          <a:lstStyle/>
          <a:p>
            <a:pPr fontAlgn="auto">
              <a:spcBef>
                <a:spcPts val="0"/>
              </a:spcBef>
              <a:spcAft>
                <a:spcPts val="0"/>
              </a:spcAft>
              <a:defRPr/>
            </a:pPr>
            <a:endParaRPr lang="it-IT"/>
          </a:p>
        </p:txBody>
      </p:sp>
      <p:sp>
        <p:nvSpPr>
          <p:cNvPr id="49" name="Rectangle 63"/>
          <p:cNvSpPr>
            <a:spLocks noChangeArrowheads="1"/>
          </p:cNvSpPr>
          <p:nvPr/>
        </p:nvSpPr>
        <p:spPr bwMode="auto">
          <a:xfrm>
            <a:off x="4697414" y="1776396"/>
            <a:ext cx="403228" cy="338131"/>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fontAlgn="auto">
              <a:spcBef>
                <a:spcPts val="0"/>
              </a:spcBef>
              <a:spcAft>
                <a:spcPts val="0"/>
              </a:spcAft>
              <a:defRPr/>
            </a:pPr>
            <a:endParaRPr lang="it-IT"/>
          </a:p>
        </p:txBody>
      </p:sp>
      <p:sp>
        <p:nvSpPr>
          <p:cNvPr id="50" name="Rectangle 64"/>
          <p:cNvSpPr>
            <a:spLocks noChangeArrowheads="1"/>
          </p:cNvSpPr>
          <p:nvPr/>
        </p:nvSpPr>
        <p:spPr bwMode="auto">
          <a:xfrm>
            <a:off x="4697414" y="1901800"/>
            <a:ext cx="403228" cy="227022"/>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fontAlgn="auto">
              <a:spcBef>
                <a:spcPts val="0"/>
              </a:spcBef>
              <a:spcAft>
                <a:spcPts val="0"/>
              </a:spcAft>
              <a:defRPr/>
            </a:pPr>
            <a:endParaRPr lang="it-IT"/>
          </a:p>
        </p:txBody>
      </p:sp>
      <p:sp>
        <p:nvSpPr>
          <p:cNvPr id="51" name="Line 65"/>
          <p:cNvSpPr>
            <a:spLocks noChangeShapeType="1"/>
          </p:cNvSpPr>
          <p:nvPr/>
        </p:nvSpPr>
        <p:spPr bwMode="auto">
          <a:xfrm>
            <a:off x="4795843" y="1785922"/>
            <a:ext cx="1586" cy="341134"/>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it-IT"/>
          </a:p>
        </p:txBody>
      </p:sp>
      <p:sp>
        <p:nvSpPr>
          <p:cNvPr id="52" name="Line 66"/>
          <p:cNvSpPr>
            <a:spLocks noChangeShapeType="1"/>
          </p:cNvSpPr>
          <p:nvPr/>
        </p:nvSpPr>
        <p:spPr bwMode="auto">
          <a:xfrm flipH="1">
            <a:off x="5003801" y="1785922"/>
            <a:ext cx="1591" cy="341127"/>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it-IT"/>
          </a:p>
        </p:txBody>
      </p:sp>
      <p:sp>
        <p:nvSpPr>
          <p:cNvPr id="53" name="Line 67"/>
          <p:cNvSpPr>
            <a:spLocks noChangeShapeType="1"/>
          </p:cNvSpPr>
          <p:nvPr/>
        </p:nvSpPr>
        <p:spPr bwMode="auto">
          <a:xfrm>
            <a:off x="4900617" y="1776397"/>
            <a:ext cx="4759" cy="355422"/>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it-IT"/>
          </a:p>
        </p:txBody>
      </p:sp>
      <p:sp>
        <p:nvSpPr>
          <p:cNvPr id="54" name="Document"/>
          <p:cNvSpPr>
            <a:spLocks noEditPoints="1" noChangeArrowheads="1"/>
          </p:cNvSpPr>
          <p:nvPr/>
        </p:nvSpPr>
        <p:spPr bwMode="auto">
          <a:xfrm>
            <a:off x="4838704" y="2200267"/>
            <a:ext cx="533399" cy="5810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ln>
            <a:headEnd/>
            <a:tailEnd/>
          </a:ln>
        </p:spPr>
        <p:style>
          <a:lnRef idx="1">
            <a:schemeClr val="accent2"/>
          </a:lnRef>
          <a:fillRef idx="3">
            <a:schemeClr val="accent2"/>
          </a:fillRef>
          <a:effectRef idx="2">
            <a:schemeClr val="accent2"/>
          </a:effectRef>
          <a:fontRef idx="minor">
            <a:schemeClr val="lt1"/>
          </a:fontRef>
        </p:style>
        <p:txBody>
          <a:bodyPr/>
          <a:lstStyle/>
          <a:p>
            <a:pPr fontAlgn="auto">
              <a:spcBef>
                <a:spcPts val="0"/>
              </a:spcBef>
              <a:spcAft>
                <a:spcPts val="0"/>
              </a:spcAft>
              <a:defRPr/>
            </a:pPr>
            <a:endParaRPr lang="it-IT"/>
          </a:p>
        </p:txBody>
      </p:sp>
      <p:sp>
        <p:nvSpPr>
          <p:cNvPr id="55" name="Rectangle 63"/>
          <p:cNvSpPr>
            <a:spLocks noChangeArrowheads="1"/>
          </p:cNvSpPr>
          <p:nvPr/>
        </p:nvSpPr>
        <p:spPr bwMode="auto">
          <a:xfrm>
            <a:off x="4911728" y="2276462"/>
            <a:ext cx="403228" cy="338131"/>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fontAlgn="auto">
              <a:spcBef>
                <a:spcPts val="0"/>
              </a:spcBef>
              <a:spcAft>
                <a:spcPts val="0"/>
              </a:spcAft>
              <a:defRPr/>
            </a:pPr>
            <a:endParaRPr lang="it-IT"/>
          </a:p>
        </p:txBody>
      </p:sp>
      <p:sp>
        <p:nvSpPr>
          <p:cNvPr id="56" name="Rectangle 64"/>
          <p:cNvSpPr>
            <a:spLocks noChangeArrowheads="1"/>
          </p:cNvSpPr>
          <p:nvPr/>
        </p:nvSpPr>
        <p:spPr bwMode="auto">
          <a:xfrm>
            <a:off x="4911728" y="2401866"/>
            <a:ext cx="403228" cy="227022"/>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fontAlgn="auto">
              <a:spcBef>
                <a:spcPts val="0"/>
              </a:spcBef>
              <a:spcAft>
                <a:spcPts val="0"/>
              </a:spcAft>
              <a:defRPr/>
            </a:pPr>
            <a:endParaRPr lang="it-IT"/>
          </a:p>
        </p:txBody>
      </p:sp>
      <p:sp>
        <p:nvSpPr>
          <p:cNvPr id="57" name="Line 65"/>
          <p:cNvSpPr>
            <a:spLocks noChangeShapeType="1"/>
          </p:cNvSpPr>
          <p:nvPr/>
        </p:nvSpPr>
        <p:spPr bwMode="auto">
          <a:xfrm>
            <a:off x="5010157" y="2285988"/>
            <a:ext cx="1586" cy="341134"/>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it-IT"/>
          </a:p>
        </p:txBody>
      </p:sp>
      <p:sp>
        <p:nvSpPr>
          <p:cNvPr id="58" name="Line 66"/>
          <p:cNvSpPr>
            <a:spLocks noChangeShapeType="1"/>
          </p:cNvSpPr>
          <p:nvPr/>
        </p:nvSpPr>
        <p:spPr bwMode="auto">
          <a:xfrm flipH="1">
            <a:off x="5218115" y="2285988"/>
            <a:ext cx="1591" cy="341127"/>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it-IT"/>
          </a:p>
        </p:txBody>
      </p:sp>
      <p:sp>
        <p:nvSpPr>
          <p:cNvPr id="59" name="Line 67"/>
          <p:cNvSpPr>
            <a:spLocks noChangeShapeType="1"/>
          </p:cNvSpPr>
          <p:nvPr/>
        </p:nvSpPr>
        <p:spPr bwMode="auto">
          <a:xfrm>
            <a:off x="5114931" y="2276463"/>
            <a:ext cx="4759" cy="355422"/>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it-IT"/>
          </a:p>
        </p:txBody>
      </p:sp>
      <p:sp>
        <p:nvSpPr>
          <p:cNvPr id="60" name="Freccia a destra 59"/>
          <p:cNvSpPr/>
          <p:nvPr/>
        </p:nvSpPr>
        <p:spPr>
          <a:xfrm rot="14610649">
            <a:off x="3685766" y="1955726"/>
            <a:ext cx="1472531" cy="433249"/>
          </a:xfrm>
          <a:prstGeom prst="rightArrow">
            <a:avLst/>
          </a:prstGeom>
        </p:spPr>
        <p:style>
          <a:lnRef idx="1">
            <a:schemeClr val="accent1"/>
          </a:lnRef>
          <a:fillRef idx="2">
            <a:schemeClr val="accent1"/>
          </a:fillRef>
          <a:effectRef idx="1">
            <a:schemeClr val="accent1"/>
          </a:effectRef>
          <a:fontRef idx="minor">
            <a:schemeClr val="dk1"/>
          </a:fontRef>
        </p:style>
        <p:txBody>
          <a:bodyPr vert="vert" anchor="ctr"/>
          <a:lstStyle/>
          <a:p>
            <a:pPr algn="ctr" fontAlgn="auto">
              <a:spcBef>
                <a:spcPts val="0"/>
              </a:spcBef>
              <a:spcAft>
                <a:spcPts val="0"/>
              </a:spcAft>
              <a:defRPr/>
            </a:pPr>
            <a:r>
              <a:rPr lang="it-IT" sz="1200" dirty="0" err="1"/>
              <a:t>Rank</a:t>
            </a:r>
            <a:endParaRPr lang="it-IT" sz="1200" dirty="0"/>
          </a:p>
        </p:txBody>
      </p:sp>
      <p:cxnSp>
        <p:nvCxnSpPr>
          <p:cNvPr id="66" name="Connettore 2 65"/>
          <p:cNvCxnSpPr>
            <a:endCxn id="0" idx="3"/>
          </p:cNvCxnSpPr>
          <p:nvPr/>
        </p:nvCxnSpPr>
        <p:spPr>
          <a:xfrm rot="10800000" flipV="1">
            <a:off x="4946650" y="1571625"/>
            <a:ext cx="1196975" cy="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68" name="Connettore 2 67"/>
          <p:cNvCxnSpPr>
            <a:endCxn id="0" idx="3"/>
          </p:cNvCxnSpPr>
          <p:nvPr/>
        </p:nvCxnSpPr>
        <p:spPr>
          <a:xfrm rot="10800000" flipV="1">
            <a:off x="5160963" y="1928813"/>
            <a:ext cx="982662" cy="5715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70" name="Connettore 2 69"/>
          <p:cNvCxnSpPr>
            <a:endCxn id="0" idx="3"/>
          </p:cNvCxnSpPr>
          <p:nvPr/>
        </p:nvCxnSpPr>
        <p:spPr>
          <a:xfrm rot="10800000" flipV="1">
            <a:off x="5375275" y="1928813"/>
            <a:ext cx="768350" cy="557212"/>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80" name="Connettore 2 79"/>
          <p:cNvCxnSpPr/>
          <p:nvPr/>
        </p:nvCxnSpPr>
        <p:spPr>
          <a:xfrm flipV="1">
            <a:off x="2857500" y="1285875"/>
            <a:ext cx="3286125" cy="428625"/>
          </a:xfrm>
          <a:prstGeom prst="straightConnector1">
            <a:avLst/>
          </a:prstGeom>
          <a:ln w="25400">
            <a:solidFill>
              <a:schemeClr val="accent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53" name="Ovale 152"/>
          <p:cNvSpPr/>
          <p:nvPr/>
        </p:nvSpPr>
        <p:spPr>
          <a:xfrm>
            <a:off x="4429125" y="3357563"/>
            <a:ext cx="2071688" cy="1428750"/>
          </a:xfrm>
          <a:prstGeom prst="ellipse">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88" name="Document"/>
          <p:cNvSpPr>
            <a:spLocks noEditPoints="1" noChangeArrowheads="1"/>
          </p:cNvSpPr>
          <p:nvPr/>
        </p:nvSpPr>
        <p:spPr bwMode="auto">
          <a:xfrm>
            <a:off x="4786314" y="3500438"/>
            <a:ext cx="533399" cy="5810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ln>
            <a:headEnd/>
            <a:tailEnd/>
          </a:ln>
        </p:spPr>
        <p:style>
          <a:lnRef idx="1">
            <a:schemeClr val="accent2"/>
          </a:lnRef>
          <a:fillRef idx="3">
            <a:schemeClr val="accent2"/>
          </a:fillRef>
          <a:effectRef idx="2">
            <a:schemeClr val="accent2"/>
          </a:effectRef>
          <a:fontRef idx="minor">
            <a:schemeClr val="lt1"/>
          </a:fontRef>
        </p:style>
        <p:txBody>
          <a:bodyPr/>
          <a:lstStyle/>
          <a:p>
            <a:pPr fontAlgn="auto">
              <a:spcBef>
                <a:spcPts val="0"/>
              </a:spcBef>
              <a:spcAft>
                <a:spcPts val="0"/>
              </a:spcAft>
              <a:defRPr/>
            </a:pPr>
            <a:endParaRPr lang="it-IT"/>
          </a:p>
        </p:txBody>
      </p:sp>
      <p:sp>
        <p:nvSpPr>
          <p:cNvPr id="189" name="Rectangle 63"/>
          <p:cNvSpPr>
            <a:spLocks noChangeArrowheads="1"/>
          </p:cNvSpPr>
          <p:nvPr/>
        </p:nvSpPr>
        <p:spPr bwMode="auto">
          <a:xfrm>
            <a:off x="4859338" y="3576633"/>
            <a:ext cx="403228" cy="338131"/>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fontAlgn="auto">
              <a:spcBef>
                <a:spcPts val="0"/>
              </a:spcBef>
              <a:spcAft>
                <a:spcPts val="0"/>
              </a:spcAft>
              <a:defRPr/>
            </a:pPr>
            <a:endParaRPr lang="it-IT"/>
          </a:p>
        </p:txBody>
      </p:sp>
      <p:sp>
        <p:nvSpPr>
          <p:cNvPr id="190" name="Rectangle 64"/>
          <p:cNvSpPr>
            <a:spLocks noChangeArrowheads="1"/>
          </p:cNvSpPr>
          <p:nvPr/>
        </p:nvSpPr>
        <p:spPr bwMode="auto">
          <a:xfrm>
            <a:off x="4859338" y="3702037"/>
            <a:ext cx="403228" cy="227022"/>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fontAlgn="auto">
              <a:spcBef>
                <a:spcPts val="0"/>
              </a:spcBef>
              <a:spcAft>
                <a:spcPts val="0"/>
              </a:spcAft>
              <a:defRPr/>
            </a:pPr>
            <a:endParaRPr lang="it-IT"/>
          </a:p>
        </p:txBody>
      </p:sp>
      <p:sp>
        <p:nvSpPr>
          <p:cNvPr id="191" name="Line 65"/>
          <p:cNvSpPr>
            <a:spLocks noChangeShapeType="1"/>
          </p:cNvSpPr>
          <p:nvPr/>
        </p:nvSpPr>
        <p:spPr bwMode="auto">
          <a:xfrm>
            <a:off x="4957767" y="3586159"/>
            <a:ext cx="1586" cy="341134"/>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it-IT"/>
          </a:p>
        </p:txBody>
      </p:sp>
      <p:sp>
        <p:nvSpPr>
          <p:cNvPr id="192" name="Line 66"/>
          <p:cNvSpPr>
            <a:spLocks noChangeShapeType="1"/>
          </p:cNvSpPr>
          <p:nvPr/>
        </p:nvSpPr>
        <p:spPr bwMode="auto">
          <a:xfrm flipH="1">
            <a:off x="5165725" y="3586159"/>
            <a:ext cx="1591" cy="341127"/>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it-IT"/>
          </a:p>
        </p:txBody>
      </p:sp>
      <p:sp>
        <p:nvSpPr>
          <p:cNvPr id="193" name="Line 67"/>
          <p:cNvSpPr>
            <a:spLocks noChangeShapeType="1"/>
          </p:cNvSpPr>
          <p:nvPr/>
        </p:nvSpPr>
        <p:spPr bwMode="auto">
          <a:xfrm>
            <a:off x="5062541" y="3576634"/>
            <a:ext cx="4759" cy="355422"/>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it-IT"/>
          </a:p>
        </p:txBody>
      </p:sp>
      <p:sp>
        <p:nvSpPr>
          <p:cNvPr id="194" name="Document"/>
          <p:cNvSpPr>
            <a:spLocks noEditPoints="1" noChangeArrowheads="1"/>
          </p:cNvSpPr>
          <p:nvPr/>
        </p:nvSpPr>
        <p:spPr bwMode="auto">
          <a:xfrm>
            <a:off x="5572132" y="3500438"/>
            <a:ext cx="533399" cy="5810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ln>
            <a:headEnd/>
            <a:tailEnd/>
          </a:ln>
        </p:spPr>
        <p:style>
          <a:lnRef idx="1">
            <a:schemeClr val="accent2"/>
          </a:lnRef>
          <a:fillRef idx="3">
            <a:schemeClr val="accent2"/>
          </a:fillRef>
          <a:effectRef idx="2">
            <a:schemeClr val="accent2"/>
          </a:effectRef>
          <a:fontRef idx="minor">
            <a:schemeClr val="lt1"/>
          </a:fontRef>
        </p:style>
        <p:txBody>
          <a:bodyPr/>
          <a:lstStyle/>
          <a:p>
            <a:pPr fontAlgn="auto">
              <a:spcBef>
                <a:spcPts val="0"/>
              </a:spcBef>
              <a:spcAft>
                <a:spcPts val="0"/>
              </a:spcAft>
              <a:defRPr/>
            </a:pPr>
            <a:endParaRPr lang="it-IT"/>
          </a:p>
        </p:txBody>
      </p:sp>
      <p:sp>
        <p:nvSpPr>
          <p:cNvPr id="195" name="Rectangle 63"/>
          <p:cNvSpPr>
            <a:spLocks noChangeArrowheads="1"/>
          </p:cNvSpPr>
          <p:nvPr/>
        </p:nvSpPr>
        <p:spPr bwMode="auto">
          <a:xfrm>
            <a:off x="5645156" y="3576633"/>
            <a:ext cx="403228" cy="338131"/>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fontAlgn="auto">
              <a:spcBef>
                <a:spcPts val="0"/>
              </a:spcBef>
              <a:spcAft>
                <a:spcPts val="0"/>
              </a:spcAft>
              <a:defRPr/>
            </a:pPr>
            <a:endParaRPr lang="it-IT"/>
          </a:p>
        </p:txBody>
      </p:sp>
      <p:sp>
        <p:nvSpPr>
          <p:cNvPr id="196" name="Rectangle 64"/>
          <p:cNvSpPr>
            <a:spLocks noChangeArrowheads="1"/>
          </p:cNvSpPr>
          <p:nvPr/>
        </p:nvSpPr>
        <p:spPr bwMode="auto">
          <a:xfrm>
            <a:off x="5645156" y="3702037"/>
            <a:ext cx="403228" cy="227022"/>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fontAlgn="auto">
              <a:spcBef>
                <a:spcPts val="0"/>
              </a:spcBef>
              <a:spcAft>
                <a:spcPts val="0"/>
              </a:spcAft>
              <a:defRPr/>
            </a:pPr>
            <a:endParaRPr lang="it-IT"/>
          </a:p>
        </p:txBody>
      </p:sp>
      <p:sp>
        <p:nvSpPr>
          <p:cNvPr id="197" name="Line 65"/>
          <p:cNvSpPr>
            <a:spLocks noChangeShapeType="1"/>
          </p:cNvSpPr>
          <p:nvPr/>
        </p:nvSpPr>
        <p:spPr bwMode="auto">
          <a:xfrm>
            <a:off x="5743585" y="3586159"/>
            <a:ext cx="1586" cy="341134"/>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it-IT"/>
          </a:p>
        </p:txBody>
      </p:sp>
      <p:sp>
        <p:nvSpPr>
          <p:cNvPr id="198" name="Line 66"/>
          <p:cNvSpPr>
            <a:spLocks noChangeShapeType="1"/>
          </p:cNvSpPr>
          <p:nvPr/>
        </p:nvSpPr>
        <p:spPr bwMode="auto">
          <a:xfrm flipH="1">
            <a:off x="5951543" y="3586159"/>
            <a:ext cx="1591" cy="341127"/>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it-IT"/>
          </a:p>
        </p:txBody>
      </p:sp>
      <p:sp>
        <p:nvSpPr>
          <p:cNvPr id="199" name="Line 67"/>
          <p:cNvSpPr>
            <a:spLocks noChangeShapeType="1"/>
          </p:cNvSpPr>
          <p:nvPr/>
        </p:nvSpPr>
        <p:spPr bwMode="auto">
          <a:xfrm>
            <a:off x="5848359" y="3576634"/>
            <a:ext cx="4759" cy="355422"/>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it-IT"/>
          </a:p>
        </p:txBody>
      </p:sp>
      <p:sp>
        <p:nvSpPr>
          <p:cNvPr id="200" name="Document"/>
          <p:cNvSpPr>
            <a:spLocks noEditPoints="1" noChangeArrowheads="1"/>
          </p:cNvSpPr>
          <p:nvPr/>
        </p:nvSpPr>
        <p:spPr bwMode="auto">
          <a:xfrm>
            <a:off x="5143504" y="4143380"/>
            <a:ext cx="533399" cy="5810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ln>
            <a:headEnd/>
            <a:tailEnd/>
          </a:ln>
        </p:spPr>
        <p:style>
          <a:lnRef idx="1">
            <a:schemeClr val="accent2"/>
          </a:lnRef>
          <a:fillRef idx="3">
            <a:schemeClr val="accent2"/>
          </a:fillRef>
          <a:effectRef idx="2">
            <a:schemeClr val="accent2"/>
          </a:effectRef>
          <a:fontRef idx="minor">
            <a:schemeClr val="lt1"/>
          </a:fontRef>
        </p:style>
        <p:txBody>
          <a:bodyPr/>
          <a:lstStyle/>
          <a:p>
            <a:pPr fontAlgn="auto">
              <a:spcBef>
                <a:spcPts val="0"/>
              </a:spcBef>
              <a:spcAft>
                <a:spcPts val="0"/>
              </a:spcAft>
              <a:defRPr/>
            </a:pPr>
            <a:endParaRPr lang="it-IT"/>
          </a:p>
        </p:txBody>
      </p:sp>
      <p:sp>
        <p:nvSpPr>
          <p:cNvPr id="201" name="Rectangle 63"/>
          <p:cNvSpPr>
            <a:spLocks noChangeArrowheads="1"/>
          </p:cNvSpPr>
          <p:nvPr/>
        </p:nvSpPr>
        <p:spPr bwMode="auto">
          <a:xfrm>
            <a:off x="5216528" y="4219575"/>
            <a:ext cx="403228" cy="338131"/>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fontAlgn="auto">
              <a:spcBef>
                <a:spcPts val="0"/>
              </a:spcBef>
              <a:spcAft>
                <a:spcPts val="0"/>
              </a:spcAft>
              <a:defRPr/>
            </a:pPr>
            <a:endParaRPr lang="it-IT"/>
          </a:p>
        </p:txBody>
      </p:sp>
      <p:sp>
        <p:nvSpPr>
          <p:cNvPr id="202" name="Rectangle 64"/>
          <p:cNvSpPr>
            <a:spLocks noChangeArrowheads="1"/>
          </p:cNvSpPr>
          <p:nvPr/>
        </p:nvSpPr>
        <p:spPr bwMode="auto">
          <a:xfrm>
            <a:off x="5216528" y="4344979"/>
            <a:ext cx="403228" cy="227022"/>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fontAlgn="auto">
              <a:spcBef>
                <a:spcPts val="0"/>
              </a:spcBef>
              <a:spcAft>
                <a:spcPts val="0"/>
              </a:spcAft>
              <a:defRPr/>
            </a:pPr>
            <a:endParaRPr lang="it-IT"/>
          </a:p>
        </p:txBody>
      </p:sp>
      <p:sp>
        <p:nvSpPr>
          <p:cNvPr id="203" name="Line 65"/>
          <p:cNvSpPr>
            <a:spLocks noChangeShapeType="1"/>
          </p:cNvSpPr>
          <p:nvPr/>
        </p:nvSpPr>
        <p:spPr bwMode="auto">
          <a:xfrm>
            <a:off x="5314957" y="4229101"/>
            <a:ext cx="1586" cy="341134"/>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it-IT"/>
          </a:p>
        </p:txBody>
      </p:sp>
      <p:sp>
        <p:nvSpPr>
          <p:cNvPr id="204" name="Line 66"/>
          <p:cNvSpPr>
            <a:spLocks noChangeShapeType="1"/>
          </p:cNvSpPr>
          <p:nvPr/>
        </p:nvSpPr>
        <p:spPr bwMode="auto">
          <a:xfrm flipH="1">
            <a:off x="5522915" y="4229101"/>
            <a:ext cx="1591" cy="341127"/>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it-IT"/>
          </a:p>
        </p:txBody>
      </p:sp>
      <p:sp>
        <p:nvSpPr>
          <p:cNvPr id="205" name="Line 67"/>
          <p:cNvSpPr>
            <a:spLocks noChangeShapeType="1"/>
          </p:cNvSpPr>
          <p:nvPr/>
        </p:nvSpPr>
        <p:spPr bwMode="auto">
          <a:xfrm>
            <a:off x="5419731" y="4219576"/>
            <a:ext cx="4759" cy="355422"/>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it-IT"/>
          </a:p>
        </p:txBody>
      </p:sp>
      <p:sp>
        <p:nvSpPr>
          <p:cNvPr id="206" name="Ovale 205"/>
          <p:cNvSpPr/>
          <p:nvPr/>
        </p:nvSpPr>
        <p:spPr>
          <a:xfrm>
            <a:off x="6643688" y="3357563"/>
            <a:ext cx="2071687" cy="1428750"/>
          </a:xfrm>
          <a:prstGeom prst="ellipse">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07" name="Document"/>
          <p:cNvSpPr>
            <a:spLocks noEditPoints="1" noChangeArrowheads="1"/>
          </p:cNvSpPr>
          <p:nvPr/>
        </p:nvSpPr>
        <p:spPr bwMode="auto">
          <a:xfrm>
            <a:off x="7000892" y="3500438"/>
            <a:ext cx="533399" cy="5810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ln>
            <a:headEnd/>
            <a:tailEnd/>
          </a:ln>
        </p:spPr>
        <p:style>
          <a:lnRef idx="1">
            <a:schemeClr val="accent2"/>
          </a:lnRef>
          <a:fillRef idx="3">
            <a:schemeClr val="accent2"/>
          </a:fillRef>
          <a:effectRef idx="2">
            <a:schemeClr val="accent2"/>
          </a:effectRef>
          <a:fontRef idx="minor">
            <a:schemeClr val="lt1"/>
          </a:fontRef>
        </p:style>
        <p:txBody>
          <a:bodyPr/>
          <a:lstStyle/>
          <a:p>
            <a:pPr fontAlgn="auto">
              <a:spcBef>
                <a:spcPts val="0"/>
              </a:spcBef>
              <a:spcAft>
                <a:spcPts val="0"/>
              </a:spcAft>
              <a:defRPr/>
            </a:pPr>
            <a:endParaRPr lang="it-IT"/>
          </a:p>
        </p:txBody>
      </p:sp>
      <p:sp>
        <p:nvSpPr>
          <p:cNvPr id="208" name="Rectangle 63"/>
          <p:cNvSpPr>
            <a:spLocks noChangeArrowheads="1"/>
          </p:cNvSpPr>
          <p:nvPr/>
        </p:nvSpPr>
        <p:spPr bwMode="auto">
          <a:xfrm>
            <a:off x="7073916" y="3576633"/>
            <a:ext cx="403228" cy="338131"/>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fontAlgn="auto">
              <a:spcBef>
                <a:spcPts val="0"/>
              </a:spcBef>
              <a:spcAft>
                <a:spcPts val="0"/>
              </a:spcAft>
              <a:defRPr/>
            </a:pPr>
            <a:endParaRPr lang="it-IT"/>
          </a:p>
        </p:txBody>
      </p:sp>
      <p:sp>
        <p:nvSpPr>
          <p:cNvPr id="209" name="Rectangle 64"/>
          <p:cNvSpPr>
            <a:spLocks noChangeArrowheads="1"/>
          </p:cNvSpPr>
          <p:nvPr/>
        </p:nvSpPr>
        <p:spPr bwMode="auto">
          <a:xfrm>
            <a:off x="7073916" y="3702037"/>
            <a:ext cx="403228" cy="227022"/>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fontAlgn="auto">
              <a:spcBef>
                <a:spcPts val="0"/>
              </a:spcBef>
              <a:spcAft>
                <a:spcPts val="0"/>
              </a:spcAft>
              <a:defRPr/>
            </a:pPr>
            <a:endParaRPr lang="it-IT"/>
          </a:p>
        </p:txBody>
      </p:sp>
      <p:sp>
        <p:nvSpPr>
          <p:cNvPr id="210" name="Line 65"/>
          <p:cNvSpPr>
            <a:spLocks noChangeShapeType="1"/>
          </p:cNvSpPr>
          <p:nvPr/>
        </p:nvSpPr>
        <p:spPr bwMode="auto">
          <a:xfrm>
            <a:off x="7172345" y="3586159"/>
            <a:ext cx="1586" cy="341134"/>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it-IT"/>
          </a:p>
        </p:txBody>
      </p:sp>
      <p:sp>
        <p:nvSpPr>
          <p:cNvPr id="211" name="Line 66"/>
          <p:cNvSpPr>
            <a:spLocks noChangeShapeType="1"/>
          </p:cNvSpPr>
          <p:nvPr/>
        </p:nvSpPr>
        <p:spPr bwMode="auto">
          <a:xfrm flipH="1">
            <a:off x="7380303" y="3586159"/>
            <a:ext cx="1591" cy="341127"/>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it-IT"/>
          </a:p>
        </p:txBody>
      </p:sp>
      <p:sp>
        <p:nvSpPr>
          <p:cNvPr id="212" name="Line 67"/>
          <p:cNvSpPr>
            <a:spLocks noChangeShapeType="1"/>
          </p:cNvSpPr>
          <p:nvPr/>
        </p:nvSpPr>
        <p:spPr bwMode="auto">
          <a:xfrm>
            <a:off x="7277119" y="3576634"/>
            <a:ext cx="4759" cy="355422"/>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it-IT"/>
          </a:p>
        </p:txBody>
      </p:sp>
      <p:sp>
        <p:nvSpPr>
          <p:cNvPr id="213" name="Document"/>
          <p:cNvSpPr>
            <a:spLocks noEditPoints="1" noChangeArrowheads="1"/>
          </p:cNvSpPr>
          <p:nvPr/>
        </p:nvSpPr>
        <p:spPr bwMode="auto">
          <a:xfrm>
            <a:off x="7786710" y="3500438"/>
            <a:ext cx="533399" cy="5810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ln>
            <a:headEnd/>
            <a:tailEnd/>
          </a:ln>
        </p:spPr>
        <p:style>
          <a:lnRef idx="1">
            <a:schemeClr val="accent2"/>
          </a:lnRef>
          <a:fillRef idx="3">
            <a:schemeClr val="accent2"/>
          </a:fillRef>
          <a:effectRef idx="2">
            <a:schemeClr val="accent2"/>
          </a:effectRef>
          <a:fontRef idx="minor">
            <a:schemeClr val="lt1"/>
          </a:fontRef>
        </p:style>
        <p:txBody>
          <a:bodyPr/>
          <a:lstStyle/>
          <a:p>
            <a:pPr fontAlgn="auto">
              <a:spcBef>
                <a:spcPts val="0"/>
              </a:spcBef>
              <a:spcAft>
                <a:spcPts val="0"/>
              </a:spcAft>
              <a:defRPr/>
            </a:pPr>
            <a:endParaRPr lang="it-IT"/>
          </a:p>
        </p:txBody>
      </p:sp>
      <p:sp>
        <p:nvSpPr>
          <p:cNvPr id="214" name="Rectangle 63"/>
          <p:cNvSpPr>
            <a:spLocks noChangeArrowheads="1"/>
          </p:cNvSpPr>
          <p:nvPr/>
        </p:nvSpPr>
        <p:spPr bwMode="auto">
          <a:xfrm>
            <a:off x="7859734" y="3576633"/>
            <a:ext cx="403228" cy="338131"/>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fontAlgn="auto">
              <a:spcBef>
                <a:spcPts val="0"/>
              </a:spcBef>
              <a:spcAft>
                <a:spcPts val="0"/>
              </a:spcAft>
              <a:defRPr/>
            </a:pPr>
            <a:endParaRPr lang="it-IT"/>
          </a:p>
        </p:txBody>
      </p:sp>
      <p:sp>
        <p:nvSpPr>
          <p:cNvPr id="215" name="Rectangle 64"/>
          <p:cNvSpPr>
            <a:spLocks noChangeArrowheads="1"/>
          </p:cNvSpPr>
          <p:nvPr/>
        </p:nvSpPr>
        <p:spPr bwMode="auto">
          <a:xfrm>
            <a:off x="7859734" y="3702037"/>
            <a:ext cx="403228" cy="227022"/>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fontAlgn="auto">
              <a:spcBef>
                <a:spcPts val="0"/>
              </a:spcBef>
              <a:spcAft>
                <a:spcPts val="0"/>
              </a:spcAft>
              <a:defRPr/>
            </a:pPr>
            <a:endParaRPr lang="it-IT"/>
          </a:p>
        </p:txBody>
      </p:sp>
      <p:sp>
        <p:nvSpPr>
          <p:cNvPr id="216" name="Line 65"/>
          <p:cNvSpPr>
            <a:spLocks noChangeShapeType="1"/>
          </p:cNvSpPr>
          <p:nvPr/>
        </p:nvSpPr>
        <p:spPr bwMode="auto">
          <a:xfrm>
            <a:off x="7958163" y="3586159"/>
            <a:ext cx="1586" cy="341134"/>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it-IT"/>
          </a:p>
        </p:txBody>
      </p:sp>
      <p:sp>
        <p:nvSpPr>
          <p:cNvPr id="217" name="Line 66"/>
          <p:cNvSpPr>
            <a:spLocks noChangeShapeType="1"/>
          </p:cNvSpPr>
          <p:nvPr/>
        </p:nvSpPr>
        <p:spPr bwMode="auto">
          <a:xfrm flipH="1">
            <a:off x="8166121" y="3586159"/>
            <a:ext cx="1591" cy="341127"/>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it-IT"/>
          </a:p>
        </p:txBody>
      </p:sp>
      <p:sp>
        <p:nvSpPr>
          <p:cNvPr id="218" name="Line 67"/>
          <p:cNvSpPr>
            <a:spLocks noChangeShapeType="1"/>
          </p:cNvSpPr>
          <p:nvPr/>
        </p:nvSpPr>
        <p:spPr bwMode="auto">
          <a:xfrm>
            <a:off x="8062937" y="3576634"/>
            <a:ext cx="4759" cy="355422"/>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it-IT"/>
          </a:p>
        </p:txBody>
      </p:sp>
      <p:sp>
        <p:nvSpPr>
          <p:cNvPr id="219" name="Document"/>
          <p:cNvSpPr>
            <a:spLocks noEditPoints="1" noChangeArrowheads="1"/>
          </p:cNvSpPr>
          <p:nvPr/>
        </p:nvSpPr>
        <p:spPr bwMode="auto">
          <a:xfrm>
            <a:off x="7358082" y="4143380"/>
            <a:ext cx="533399" cy="5810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ln>
            <a:headEnd/>
            <a:tailEnd/>
          </a:ln>
        </p:spPr>
        <p:style>
          <a:lnRef idx="1">
            <a:schemeClr val="accent2"/>
          </a:lnRef>
          <a:fillRef idx="3">
            <a:schemeClr val="accent2"/>
          </a:fillRef>
          <a:effectRef idx="2">
            <a:schemeClr val="accent2"/>
          </a:effectRef>
          <a:fontRef idx="minor">
            <a:schemeClr val="lt1"/>
          </a:fontRef>
        </p:style>
        <p:txBody>
          <a:bodyPr/>
          <a:lstStyle/>
          <a:p>
            <a:pPr fontAlgn="auto">
              <a:spcBef>
                <a:spcPts val="0"/>
              </a:spcBef>
              <a:spcAft>
                <a:spcPts val="0"/>
              </a:spcAft>
              <a:defRPr/>
            </a:pPr>
            <a:endParaRPr lang="it-IT"/>
          </a:p>
        </p:txBody>
      </p:sp>
      <p:sp>
        <p:nvSpPr>
          <p:cNvPr id="220" name="Rectangle 63"/>
          <p:cNvSpPr>
            <a:spLocks noChangeArrowheads="1"/>
          </p:cNvSpPr>
          <p:nvPr/>
        </p:nvSpPr>
        <p:spPr bwMode="auto">
          <a:xfrm>
            <a:off x="7431106" y="4219575"/>
            <a:ext cx="403228" cy="338131"/>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fontAlgn="auto">
              <a:spcBef>
                <a:spcPts val="0"/>
              </a:spcBef>
              <a:spcAft>
                <a:spcPts val="0"/>
              </a:spcAft>
              <a:defRPr/>
            </a:pPr>
            <a:endParaRPr lang="it-IT"/>
          </a:p>
        </p:txBody>
      </p:sp>
      <p:sp>
        <p:nvSpPr>
          <p:cNvPr id="221" name="Rectangle 64"/>
          <p:cNvSpPr>
            <a:spLocks noChangeArrowheads="1"/>
          </p:cNvSpPr>
          <p:nvPr/>
        </p:nvSpPr>
        <p:spPr bwMode="auto">
          <a:xfrm>
            <a:off x="7431106" y="4344979"/>
            <a:ext cx="403228" cy="227022"/>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fontAlgn="auto">
              <a:spcBef>
                <a:spcPts val="0"/>
              </a:spcBef>
              <a:spcAft>
                <a:spcPts val="0"/>
              </a:spcAft>
              <a:defRPr/>
            </a:pPr>
            <a:endParaRPr lang="it-IT"/>
          </a:p>
        </p:txBody>
      </p:sp>
      <p:sp>
        <p:nvSpPr>
          <p:cNvPr id="222" name="Line 65"/>
          <p:cNvSpPr>
            <a:spLocks noChangeShapeType="1"/>
          </p:cNvSpPr>
          <p:nvPr/>
        </p:nvSpPr>
        <p:spPr bwMode="auto">
          <a:xfrm>
            <a:off x="7529535" y="4229101"/>
            <a:ext cx="1586" cy="341134"/>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it-IT"/>
          </a:p>
        </p:txBody>
      </p:sp>
      <p:sp>
        <p:nvSpPr>
          <p:cNvPr id="223" name="Line 66"/>
          <p:cNvSpPr>
            <a:spLocks noChangeShapeType="1"/>
          </p:cNvSpPr>
          <p:nvPr/>
        </p:nvSpPr>
        <p:spPr bwMode="auto">
          <a:xfrm flipH="1">
            <a:off x="7737493" y="4229101"/>
            <a:ext cx="1591" cy="341127"/>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it-IT"/>
          </a:p>
        </p:txBody>
      </p:sp>
      <p:sp>
        <p:nvSpPr>
          <p:cNvPr id="224" name="Line 67"/>
          <p:cNvSpPr>
            <a:spLocks noChangeShapeType="1"/>
          </p:cNvSpPr>
          <p:nvPr/>
        </p:nvSpPr>
        <p:spPr bwMode="auto">
          <a:xfrm>
            <a:off x="7634309" y="4219576"/>
            <a:ext cx="4759" cy="355422"/>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it-IT"/>
          </a:p>
        </p:txBody>
      </p:sp>
      <p:sp>
        <p:nvSpPr>
          <p:cNvPr id="225" name="Ovale 224"/>
          <p:cNvSpPr/>
          <p:nvPr/>
        </p:nvSpPr>
        <p:spPr>
          <a:xfrm>
            <a:off x="5572125" y="4857750"/>
            <a:ext cx="2071688" cy="1428750"/>
          </a:xfrm>
          <a:prstGeom prst="ellipse">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26" name="Document"/>
          <p:cNvSpPr>
            <a:spLocks noEditPoints="1" noChangeArrowheads="1"/>
          </p:cNvSpPr>
          <p:nvPr/>
        </p:nvSpPr>
        <p:spPr bwMode="auto">
          <a:xfrm>
            <a:off x="5929322" y="5000636"/>
            <a:ext cx="533399" cy="5810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ln>
            <a:headEnd/>
            <a:tailEnd/>
          </a:ln>
        </p:spPr>
        <p:style>
          <a:lnRef idx="1">
            <a:schemeClr val="accent2"/>
          </a:lnRef>
          <a:fillRef idx="3">
            <a:schemeClr val="accent2"/>
          </a:fillRef>
          <a:effectRef idx="2">
            <a:schemeClr val="accent2"/>
          </a:effectRef>
          <a:fontRef idx="minor">
            <a:schemeClr val="lt1"/>
          </a:fontRef>
        </p:style>
        <p:txBody>
          <a:bodyPr/>
          <a:lstStyle/>
          <a:p>
            <a:pPr fontAlgn="auto">
              <a:spcBef>
                <a:spcPts val="0"/>
              </a:spcBef>
              <a:spcAft>
                <a:spcPts val="0"/>
              </a:spcAft>
              <a:defRPr/>
            </a:pPr>
            <a:endParaRPr lang="it-IT"/>
          </a:p>
        </p:txBody>
      </p:sp>
      <p:sp>
        <p:nvSpPr>
          <p:cNvPr id="227" name="Rectangle 63"/>
          <p:cNvSpPr>
            <a:spLocks noChangeArrowheads="1"/>
          </p:cNvSpPr>
          <p:nvPr/>
        </p:nvSpPr>
        <p:spPr bwMode="auto">
          <a:xfrm>
            <a:off x="6002346" y="5076831"/>
            <a:ext cx="403228" cy="338131"/>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fontAlgn="auto">
              <a:spcBef>
                <a:spcPts val="0"/>
              </a:spcBef>
              <a:spcAft>
                <a:spcPts val="0"/>
              </a:spcAft>
              <a:defRPr/>
            </a:pPr>
            <a:endParaRPr lang="it-IT"/>
          </a:p>
        </p:txBody>
      </p:sp>
      <p:sp>
        <p:nvSpPr>
          <p:cNvPr id="228" name="Rectangle 64"/>
          <p:cNvSpPr>
            <a:spLocks noChangeArrowheads="1"/>
          </p:cNvSpPr>
          <p:nvPr/>
        </p:nvSpPr>
        <p:spPr bwMode="auto">
          <a:xfrm>
            <a:off x="6002346" y="5202235"/>
            <a:ext cx="403228" cy="227022"/>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fontAlgn="auto">
              <a:spcBef>
                <a:spcPts val="0"/>
              </a:spcBef>
              <a:spcAft>
                <a:spcPts val="0"/>
              </a:spcAft>
              <a:defRPr/>
            </a:pPr>
            <a:endParaRPr lang="it-IT"/>
          </a:p>
        </p:txBody>
      </p:sp>
      <p:sp>
        <p:nvSpPr>
          <p:cNvPr id="229" name="Line 65"/>
          <p:cNvSpPr>
            <a:spLocks noChangeShapeType="1"/>
          </p:cNvSpPr>
          <p:nvPr/>
        </p:nvSpPr>
        <p:spPr bwMode="auto">
          <a:xfrm>
            <a:off x="6100775" y="5086357"/>
            <a:ext cx="1586" cy="341134"/>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it-IT"/>
          </a:p>
        </p:txBody>
      </p:sp>
      <p:sp>
        <p:nvSpPr>
          <p:cNvPr id="230" name="Line 66"/>
          <p:cNvSpPr>
            <a:spLocks noChangeShapeType="1"/>
          </p:cNvSpPr>
          <p:nvPr/>
        </p:nvSpPr>
        <p:spPr bwMode="auto">
          <a:xfrm flipH="1">
            <a:off x="6308733" y="5086357"/>
            <a:ext cx="1591" cy="341127"/>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it-IT"/>
          </a:p>
        </p:txBody>
      </p:sp>
      <p:sp>
        <p:nvSpPr>
          <p:cNvPr id="231" name="Line 67"/>
          <p:cNvSpPr>
            <a:spLocks noChangeShapeType="1"/>
          </p:cNvSpPr>
          <p:nvPr/>
        </p:nvSpPr>
        <p:spPr bwMode="auto">
          <a:xfrm>
            <a:off x="6205549" y="5076832"/>
            <a:ext cx="4759" cy="355422"/>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it-IT"/>
          </a:p>
        </p:txBody>
      </p:sp>
      <p:sp>
        <p:nvSpPr>
          <p:cNvPr id="232" name="Document"/>
          <p:cNvSpPr>
            <a:spLocks noEditPoints="1" noChangeArrowheads="1"/>
          </p:cNvSpPr>
          <p:nvPr/>
        </p:nvSpPr>
        <p:spPr bwMode="auto">
          <a:xfrm>
            <a:off x="6715140" y="5000636"/>
            <a:ext cx="533399" cy="5810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ln>
            <a:headEnd/>
            <a:tailEnd/>
          </a:ln>
        </p:spPr>
        <p:style>
          <a:lnRef idx="1">
            <a:schemeClr val="accent2"/>
          </a:lnRef>
          <a:fillRef idx="3">
            <a:schemeClr val="accent2"/>
          </a:fillRef>
          <a:effectRef idx="2">
            <a:schemeClr val="accent2"/>
          </a:effectRef>
          <a:fontRef idx="minor">
            <a:schemeClr val="lt1"/>
          </a:fontRef>
        </p:style>
        <p:txBody>
          <a:bodyPr/>
          <a:lstStyle/>
          <a:p>
            <a:pPr fontAlgn="auto">
              <a:spcBef>
                <a:spcPts val="0"/>
              </a:spcBef>
              <a:spcAft>
                <a:spcPts val="0"/>
              </a:spcAft>
              <a:defRPr/>
            </a:pPr>
            <a:endParaRPr lang="it-IT"/>
          </a:p>
        </p:txBody>
      </p:sp>
      <p:sp>
        <p:nvSpPr>
          <p:cNvPr id="233" name="Rectangle 63"/>
          <p:cNvSpPr>
            <a:spLocks noChangeArrowheads="1"/>
          </p:cNvSpPr>
          <p:nvPr/>
        </p:nvSpPr>
        <p:spPr bwMode="auto">
          <a:xfrm>
            <a:off x="6788164" y="5076831"/>
            <a:ext cx="403228" cy="338131"/>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fontAlgn="auto">
              <a:spcBef>
                <a:spcPts val="0"/>
              </a:spcBef>
              <a:spcAft>
                <a:spcPts val="0"/>
              </a:spcAft>
              <a:defRPr/>
            </a:pPr>
            <a:endParaRPr lang="it-IT"/>
          </a:p>
        </p:txBody>
      </p:sp>
      <p:sp>
        <p:nvSpPr>
          <p:cNvPr id="234" name="Rectangle 64"/>
          <p:cNvSpPr>
            <a:spLocks noChangeArrowheads="1"/>
          </p:cNvSpPr>
          <p:nvPr/>
        </p:nvSpPr>
        <p:spPr bwMode="auto">
          <a:xfrm>
            <a:off x="6788164" y="5202235"/>
            <a:ext cx="403228" cy="227022"/>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fontAlgn="auto">
              <a:spcBef>
                <a:spcPts val="0"/>
              </a:spcBef>
              <a:spcAft>
                <a:spcPts val="0"/>
              </a:spcAft>
              <a:defRPr/>
            </a:pPr>
            <a:endParaRPr lang="it-IT"/>
          </a:p>
        </p:txBody>
      </p:sp>
      <p:sp>
        <p:nvSpPr>
          <p:cNvPr id="235" name="Line 65"/>
          <p:cNvSpPr>
            <a:spLocks noChangeShapeType="1"/>
          </p:cNvSpPr>
          <p:nvPr/>
        </p:nvSpPr>
        <p:spPr bwMode="auto">
          <a:xfrm>
            <a:off x="6886593" y="5086357"/>
            <a:ext cx="1586" cy="341134"/>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it-IT"/>
          </a:p>
        </p:txBody>
      </p:sp>
      <p:sp>
        <p:nvSpPr>
          <p:cNvPr id="236" name="Line 66"/>
          <p:cNvSpPr>
            <a:spLocks noChangeShapeType="1"/>
          </p:cNvSpPr>
          <p:nvPr/>
        </p:nvSpPr>
        <p:spPr bwMode="auto">
          <a:xfrm flipH="1">
            <a:off x="7094551" y="5086357"/>
            <a:ext cx="1591" cy="341127"/>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it-IT"/>
          </a:p>
        </p:txBody>
      </p:sp>
      <p:sp>
        <p:nvSpPr>
          <p:cNvPr id="237" name="Line 67"/>
          <p:cNvSpPr>
            <a:spLocks noChangeShapeType="1"/>
          </p:cNvSpPr>
          <p:nvPr/>
        </p:nvSpPr>
        <p:spPr bwMode="auto">
          <a:xfrm>
            <a:off x="6991367" y="5076832"/>
            <a:ext cx="4759" cy="355422"/>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it-IT"/>
          </a:p>
        </p:txBody>
      </p:sp>
      <p:sp>
        <p:nvSpPr>
          <p:cNvPr id="238" name="Document"/>
          <p:cNvSpPr>
            <a:spLocks noEditPoints="1" noChangeArrowheads="1"/>
          </p:cNvSpPr>
          <p:nvPr/>
        </p:nvSpPr>
        <p:spPr bwMode="auto">
          <a:xfrm>
            <a:off x="6286512" y="5643578"/>
            <a:ext cx="533399" cy="5810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ln>
            <a:headEnd/>
            <a:tailEnd/>
          </a:ln>
        </p:spPr>
        <p:style>
          <a:lnRef idx="1">
            <a:schemeClr val="accent2"/>
          </a:lnRef>
          <a:fillRef idx="3">
            <a:schemeClr val="accent2"/>
          </a:fillRef>
          <a:effectRef idx="2">
            <a:schemeClr val="accent2"/>
          </a:effectRef>
          <a:fontRef idx="minor">
            <a:schemeClr val="lt1"/>
          </a:fontRef>
        </p:style>
        <p:txBody>
          <a:bodyPr/>
          <a:lstStyle/>
          <a:p>
            <a:pPr fontAlgn="auto">
              <a:spcBef>
                <a:spcPts val="0"/>
              </a:spcBef>
              <a:spcAft>
                <a:spcPts val="0"/>
              </a:spcAft>
              <a:defRPr/>
            </a:pPr>
            <a:endParaRPr lang="it-IT"/>
          </a:p>
        </p:txBody>
      </p:sp>
      <p:sp>
        <p:nvSpPr>
          <p:cNvPr id="239" name="Rectangle 63"/>
          <p:cNvSpPr>
            <a:spLocks noChangeArrowheads="1"/>
          </p:cNvSpPr>
          <p:nvPr/>
        </p:nvSpPr>
        <p:spPr bwMode="auto">
          <a:xfrm>
            <a:off x="6359536" y="5719773"/>
            <a:ext cx="403228" cy="338131"/>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fontAlgn="auto">
              <a:spcBef>
                <a:spcPts val="0"/>
              </a:spcBef>
              <a:spcAft>
                <a:spcPts val="0"/>
              </a:spcAft>
              <a:defRPr/>
            </a:pPr>
            <a:endParaRPr lang="it-IT"/>
          </a:p>
        </p:txBody>
      </p:sp>
      <p:sp>
        <p:nvSpPr>
          <p:cNvPr id="240" name="Rectangle 64"/>
          <p:cNvSpPr>
            <a:spLocks noChangeArrowheads="1"/>
          </p:cNvSpPr>
          <p:nvPr/>
        </p:nvSpPr>
        <p:spPr bwMode="auto">
          <a:xfrm>
            <a:off x="6359536" y="5845177"/>
            <a:ext cx="403228" cy="227022"/>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fontAlgn="auto">
              <a:spcBef>
                <a:spcPts val="0"/>
              </a:spcBef>
              <a:spcAft>
                <a:spcPts val="0"/>
              </a:spcAft>
              <a:defRPr/>
            </a:pPr>
            <a:endParaRPr lang="it-IT"/>
          </a:p>
        </p:txBody>
      </p:sp>
      <p:sp>
        <p:nvSpPr>
          <p:cNvPr id="241" name="Line 65"/>
          <p:cNvSpPr>
            <a:spLocks noChangeShapeType="1"/>
          </p:cNvSpPr>
          <p:nvPr/>
        </p:nvSpPr>
        <p:spPr bwMode="auto">
          <a:xfrm>
            <a:off x="6457965" y="5729299"/>
            <a:ext cx="1586" cy="341134"/>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it-IT"/>
          </a:p>
        </p:txBody>
      </p:sp>
      <p:sp>
        <p:nvSpPr>
          <p:cNvPr id="242" name="Line 66"/>
          <p:cNvSpPr>
            <a:spLocks noChangeShapeType="1"/>
          </p:cNvSpPr>
          <p:nvPr/>
        </p:nvSpPr>
        <p:spPr bwMode="auto">
          <a:xfrm flipH="1">
            <a:off x="6665923" y="5729299"/>
            <a:ext cx="1591" cy="341127"/>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it-IT"/>
          </a:p>
        </p:txBody>
      </p:sp>
      <p:sp>
        <p:nvSpPr>
          <p:cNvPr id="243" name="Line 67"/>
          <p:cNvSpPr>
            <a:spLocks noChangeShapeType="1"/>
          </p:cNvSpPr>
          <p:nvPr/>
        </p:nvSpPr>
        <p:spPr bwMode="auto">
          <a:xfrm>
            <a:off x="6562739" y="5719774"/>
            <a:ext cx="4759" cy="355422"/>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it-IT"/>
          </a:p>
        </p:txBody>
      </p:sp>
      <p:sp>
        <p:nvSpPr>
          <p:cNvPr id="245" name="Rettangolo arrotondato 244"/>
          <p:cNvSpPr/>
          <p:nvPr/>
        </p:nvSpPr>
        <p:spPr>
          <a:xfrm>
            <a:off x="4286248" y="4357694"/>
            <a:ext cx="571504" cy="285752"/>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r>
              <a:rPr lang="it-IT" sz="1200" dirty="0"/>
              <a:t>Score</a:t>
            </a:r>
          </a:p>
        </p:txBody>
      </p:sp>
      <p:sp>
        <p:nvSpPr>
          <p:cNvPr id="246" name="Rettangolo arrotondato 245"/>
          <p:cNvSpPr/>
          <p:nvPr/>
        </p:nvSpPr>
        <p:spPr>
          <a:xfrm>
            <a:off x="6500826" y="4429132"/>
            <a:ext cx="571504" cy="285752"/>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r>
              <a:rPr lang="it-IT" sz="1200" dirty="0"/>
              <a:t>Score</a:t>
            </a:r>
          </a:p>
        </p:txBody>
      </p:sp>
      <p:sp>
        <p:nvSpPr>
          <p:cNvPr id="247" name="Rettangolo arrotondato 246"/>
          <p:cNvSpPr/>
          <p:nvPr/>
        </p:nvSpPr>
        <p:spPr>
          <a:xfrm>
            <a:off x="7143768" y="5929330"/>
            <a:ext cx="571504" cy="285752"/>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r>
              <a:rPr lang="it-IT" sz="1200" dirty="0"/>
              <a:t>Score</a:t>
            </a:r>
          </a:p>
        </p:txBody>
      </p:sp>
      <p:sp>
        <p:nvSpPr>
          <p:cNvPr id="248" name="Rettangolo arrotondato 247"/>
          <p:cNvSpPr/>
          <p:nvPr/>
        </p:nvSpPr>
        <p:spPr>
          <a:xfrm>
            <a:off x="357188" y="4286250"/>
            <a:ext cx="3000375" cy="138113"/>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cxnSp>
        <p:nvCxnSpPr>
          <p:cNvPr id="249" name="Connettore 2 248"/>
          <p:cNvCxnSpPr/>
          <p:nvPr/>
        </p:nvCxnSpPr>
        <p:spPr>
          <a:xfrm>
            <a:off x="2928938" y="4714875"/>
            <a:ext cx="1212850" cy="642938"/>
          </a:xfrm>
          <a:prstGeom prst="straightConnector1">
            <a:avLst/>
          </a:prstGeom>
          <a:ln w="25400">
            <a:solidFill>
              <a:schemeClr val="accent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84" name="Parentesi graffa chiusa 283"/>
          <p:cNvSpPr/>
          <p:nvPr/>
        </p:nvSpPr>
        <p:spPr>
          <a:xfrm rot="5400000">
            <a:off x="1607344" y="4107657"/>
            <a:ext cx="357187" cy="2000250"/>
          </a:xfrm>
          <a:prstGeom prst="rightBrace">
            <a:avLst>
              <a:gd name="adj1" fmla="val 74999"/>
              <a:gd name="adj2" fmla="val 50494"/>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it-IT"/>
          </a:p>
        </p:txBody>
      </p:sp>
      <p:sp>
        <p:nvSpPr>
          <p:cNvPr id="286" name="CasellaDiTesto 285"/>
          <p:cNvSpPr txBox="1">
            <a:spLocks noChangeArrowheads="1"/>
          </p:cNvSpPr>
          <p:nvPr/>
        </p:nvSpPr>
        <p:spPr bwMode="auto">
          <a:xfrm>
            <a:off x="76200" y="5287963"/>
            <a:ext cx="3452813" cy="831850"/>
          </a:xfrm>
          <a:prstGeom prst="rect">
            <a:avLst/>
          </a:prstGeom>
          <a:noFill/>
          <a:ln w="9525">
            <a:noFill/>
            <a:miter lim="800000"/>
            <a:headEnd/>
            <a:tailEnd/>
          </a:ln>
        </p:spPr>
        <p:txBody>
          <a:bodyPr>
            <a:spAutoFit/>
          </a:bodyPr>
          <a:lstStyle/>
          <a:p>
            <a:pPr algn="ctr"/>
            <a:r>
              <a:rPr lang="it-IT" sz="1200">
                <a:latin typeface="Constantia" pitchFamily="18" charset="0"/>
              </a:rPr>
              <a:t>Ad ogni aggiunta di un nuovo membro:</a:t>
            </a:r>
          </a:p>
          <a:p>
            <a:pPr>
              <a:buFont typeface="Arial" charset="0"/>
              <a:buChar char="•"/>
            </a:pPr>
            <a:r>
              <a:rPr lang="it-IT" sz="1200">
                <a:latin typeface="Constantia" pitchFamily="18" charset="0"/>
              </a:rPr>
              <a:t> viene eseguito nuovamente il calcolo dello score</a:t>
            </a:r>
          </a:p>
          <a:p>
            <a:pPr>
              <a:buFont typeface="Arial" charset="0"/>
              <a:buChar char="•"/>
            </a:pPr>
            <a:r>
              <a:rPr lang="it-IT" sz="1200">
                <a:latin typeface="Constantia" pitchFamily="18" charset="0"/>
              </a:rPr>
              <a:t> Lo score è calcolato tenendo conto del rank della tabella appena inserita e dello score del cluster</a:t>
            </a:r>
          </a:p>
        </p:txBody>
      </p:sp>
      <p:cxnSp>
        <p:nvCxnSpPr>
          <p:cNvPr id="288" name="Connettore 4 287"/>
          <p:cNvCxnSpPr/>
          <p:nvPr/>
        </p:nvCxnSpPr>
        <p:spPr>
          <a:xfrm>
            <a:off x="2357438" y="3286125"/>
            <a:ext cx="4286250" cy="357188"/>
          </a:xfrm>
          <a:prstGeom prst="bentConnector3">
            <a:avLst>
              <a:gd name="adj1" fmla="val 100000"/>
            </a:avLst>
          </a:prstGeom>
          <a:ln w="25400">
            <a:solidFill>
              <a:schemeClr val="accent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98" name="CasellaDiTesto 297"/>
          <p:cNvSpPr txBox="1"/>
          <p:nvPr/>
        </p:nvSpPr>
        <p:spPr>
          <a:xfrm>
            <a:off x="3429000" y="5357813"/>
            <a:ext cx="2071688" cy="1292225"/>
          </a:xfrm>
          <a:prstGeom prst="rect">
            <a:avLst/>
          </a:prstGeom>
          <a:noFill/>
        </p:spPr>
        <p:txBody>
          <a:bodyPr>
            <a:spAutoFit/>
          </a:bodyPr>
          <a:lstStyle/>
          <a:p>
            <a:pPr algn="ctr" fontAlgn="auto">
              <a:spcBef>
                <a:spcPts val="0"/>
              </a:spcBef>
              <a:spcAft>
                <a:spcPts val="0"/>
              </a:spcAft>
              <a:defRPr/>
            </a:pPr>
            <a:r>
              <a:rPr lang="it-IT" sz="1200" dirty="0">
                <a:latin typeface="+mn-lt"/>
              </a:rPr>
              <a:t>Indica quante tuple distinte della tabella </a:t>
            </a:r>
            <a:r>
              <a:rPr lang="it-IT" sz="1200" b="1" i="1" dirty="0">
                <a:effectLst>
                  <a:outerShdw blurRad="38100" dist="38100" dir="2700000" algn="tl">
                    <a:srgbClr val="000000">
                      <a:alpha val="43137"/>
                    </a:srgbClr>
                  </a:outerShdw>
                </a:effectLst>
                <a:latin typeface="+mn-lt"/>
              </a:rPr>
              <a:t>T</a:t>
            </a:r>
            <a:r>
              <a:rPr lang="it-IT" sz="1200" b="1" dirty="0">
                <a:effectLst>
                  <a:outerShdw blurRad="38100" dist="38100" dir="2700000" algn="tl">
                    <a:srgbClr val="000000">
                      <a:alpha val="43137"/>
                    </a:srgbClr>
                  </a:outerShdw>
                </a:effectLst>
                <a:latin typeface="+mn-lt"/>
              </a:rPr>
              <a:t> </a:t>
            </a:r>
            <a:r>
              <a:rPr lang="it-IT" sz="1200" dirty="0">
                <a:latin typeface="+mn-lt"/>
              </a:rPr>
              <a:t>producono i membri del cluster</a:t>
            </a:r>
          </a:p>
          <a:p>
            <a:pPr algn="ctr" fontAlgn="auto">
              <a:spcBef>
                <a:spcPts val="0"/>
              </a:spcBef>
              <a:spcAft>
                <a:spcPts val="0"/>
              </a:spcAft>
              <a:defRPr/>
            </a:pPr>
            <a:r>
              <a:rPr lang="it-IT" sz="1200" dirty="0">
                <a:latin typeface="+mn-lt"/>
              </a:rPr>
              <a:t>(Tale valore viene normalizzato)</a:t>
            </a:r>
          </a:p>
          <a:p>
            <a:pPr fontAlgn="auto">
              <a:spcBef>
                <a:spcPts val="0"/>
              </a:spcBef>
              <a:spcAft>
                <a:spcPts val="0"/>
              </a:spcAft>
              <a:defRPr/>
            </a:pPr>
            <a:endParaRPr lang="it-IT" dirty="0">
              <a:latin typeface="+mn-lt"/>
            </a:endParaRPr>
          </a:p>
        </p:txBody>
      </p:sp>
      <p:sp>
        <p:nvSpPr>
          <p:cNvPr id="102" name="Rettangolo 101"/>
          <p:cNvSpPr/>
          <p:nvPr/>
        </p:nvSpPr>
        <p:spPr>
          <a:xfrm>
            <a:off x="298450" y="6424613"/>
            <a:ext cx="8429625" cy="369887"/>
          </a:xfrm>
          <a:prstGeom prst="rect">
            <a:avLst/>
          </a:prstGeom>
        </p:spPr>
        <p:txBody>
          <a:bodyPr>
            <a:spAutoFit/>
          </a:bodyPr>
          <a:lstStyle/>
          <a:p>
            <a:pPr fontAlgn="auto">
              <a:spcBef>
                <a:spcPts val="0"/>
              </a:spcBef>
              <a:spcAft>
                <a:spcPts val="0"/>
              </a:spcAft>
              <a:defRPr/>
            </a:pPr>
            <a:r>
              <a:rPr lang="it-IT" dirty="0">
                <a:latin typeface="+mn-lt"/>
              </a:rPr>
              <a:t>Risultato: viene scelto il cluster con lo </a:t>
            </a:r>
            <a:r>
              <a:rPr lang="it-IT" b="1" dirty="0">
                <a:effectLst>
                  <a:outerShdw blurRad="38100" dist="38100" dir="2700000" algn="tl">
                    <a:srgbClr val="000000">
                      <a:alpha val="43137"/>
                    </a:srgbClr>
                  </a:outerShdw>
                </a:effectLst>
                <a:latin typeface="+mn-lt"/>
              </a:rPr>
              <a:t>score di copertura</a:t>
            </a:r>
            <a:r>
              <a:rPr lang="it-IT" dirty="0">
                <a:latin typeface="+mn-lt"/>
              </a:rPr>
              <a:t> più elevato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0"/>
                                  </p:iterate>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iterate type="lt">
                                    <p:tmPct val="0"/>
                                  </p:iterate>
                                  <p:childTnLst>
                                    <p:animEffect transition="out" filter="fade">
                                      <p:cBhvr>
                                        <p:cTn id="14" dur="2000"/>
                                        <p:tgtEl>
                                          <p:spTgt spid="9"/>
                                        </p:tgtEl>
                                      </p:cBhvr>
                                    </p:animEffect>
                                    <p:set>
                                      <p:cBhvr>
                                        <p:cTn id="15" dur="1" fill="hold">
                                          <p:stCondLst>
                                            <p:cond delay="1999"/>
                                          </p:stCondLst>
                                        </p:cTn>
                                        <p:tgtEl>
                                          <p:spTgt spid="9"/>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2000"/>
                                        <p:tgtEl>
                                          <p:spTgt spid="12"/>
                                        </p:tgtEl>
                                      </p:cBhvr>
                                    </p:animEffect>
                                    <p:set>
                                      <p:cBhvr>
                                        <p:cTn id="18" dur="1" fill="hold">
                                          <p:stCondLst>
                                            <p:cond delay="1999"/>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dissolve">
                                      <p:cBhvr>
                                        <p:cTn id="23" dur="500"/>
                                        <p:tgtEl>
                                          <p:spTgt spid="20"/>
                                        </p:tgtEl>
                                      </p:cBhvr>
                                    </p:animEffect>
                                  </p:childTnLst>
                                </p:cTn>
                              </p:par>
                              <p:par>
                                <p:cTn id="24" presetID="9" presetClass="entr" presetSubtype="0" fill="hold" nodeType="with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dissolve">
                                      <p:cBhvr>
                                        <p:cTn id="26" dur="500"/>
                                        <p:tgtEl>
                                          <p:spTgt spid="8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2000"/>
                                        <p:tgtEl>
                                          <p:spTgt spid="80"/>
                                        </p:tgtEl>
                                      </p:cBhvr>
                                    </p:animEffect>
                                    <p:set>
                                      <p:cBhvr>
                                        <p:cTn id="31" dur="1" fill="hold">
                                          <p:stCondLst>
                                            <p:cond delay="1999"/>
                                          </p:stCondLst>
                                        </p:cTn>
                                        <p:tgtEl>
                                          <p:spTgt spid="80"/>
                                        </p:tgtEl>
                                        <p:attrNameLst>
                                          <p:attrName>style.visibility</p:attrName>
                                        </p:attrNameLst>
                                      </p:cBhvr>
                                      <p:to>
                                        <p:strVal val="hidden"/>
                                      </p:to>
                                    </p:set>
                                  </p:childTnLst>
                                </p:cTn>
                              </p:par>
                              <p:par>
                                <p:cTn id="32" presetID="9" presetClass="entr" presetSubtype="0" fill="hold" nodeType="withEffect">
                                  <p:stCondLst>
                                    <p:cond delay="0"/>
                                  </p:stCondLst>
                                  <p:childTnLst>
                                    <p:set>
                                      <p:cBhvr>
                                        <p:cTn id="33" dur="1" fill="hold">
                                          <p:stCondLst>
                                            <p:cond delay="0"/>
                                          </p:stCondLst>
                                        </p:cTn>
                                        <p:tgtEl>
                                          <p:spTgt spid="66"/>
                                        </p:tgtEl>
                                        <p:attrNameLst>
                                          <p:attrName>style.visibility</p:attrName>
                                        </p:attrNameLst>
                                      </p:cBhvr>
                                      <p:to>
                                        <p:strVal val="visible"/>
                                      </p:to>
                                    </p:set>
                                    <p:animEffect transition="in" filter="dissolve">
                                      <p:cBhvr>
                                        <p:cTn id="34" dur="500"/>
                                        <p:tgtEl>
                                          <p:spTgt spid="66"/>
                                        </p:tgtEl>
                                      </p:cBhvr>
                                    </p:animEffect>
                                  </p:childTnLst>
                                </p:cTn>
                              </p:par>
                              <p:par>
                                <p:cTn id="35" presetID="9" presetClass="entr" presetSubtype="0" fill="hold" nodeType="withEffect">
                                  <p:stCondLst>
                                    <p:cond delay="0"/>
                                  </p:stCondLst>
                                  <p:childTnLst>
                                    <p:set>
                                      <p:cBhvr>
                                        <p:cTn id="36" dur="1" fill="hold">
                                          <p:stCondLst>
                                            <p:cond delay="0"/>
                                          </p:stCondLst>
                                        </p:cTn>
                                        <p:tgtEl>
                                          <p:spTgt spid="68"/>
                                        </p:tgtEl>
                                        <p:attrNameLst>
                                          <p:attrName>style.visibility</p:attrName>
                                        </p:attrNameLst>
                                      </p:cBhvr>
                                      <p:to>
                                        <p:strVal val="visible"/>
                                      </p:to>
                                    </p:set>
                                    <p:animEffect transition="in" filter="dissolve">
                                      <p:cBhvr>
                                        <p:cTn id="37" dur="500"/>
                                        <p:tgtEl>
                                          <p:spTgt spid="68"/>
                                        </p:tgtEl>
                                      </p:cBhvr>
                                    </p:animEffect>
                                  </p:childTnLst>
                                </p:cTn>
                              </p:par>
                              <p:par>
                                <p:cTn id="38" presetID="9" presetClass="entr" presetSubtype="0" fill="hold" nodeType="with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dissolve">
                                      <p:cBhvr>
                                        <p:cTn id="40" dur="500"/>
                                        <p:tgtEl>
                                          <p:spTgt spid="70"/>
                                        </p:tgtEl>
                                      </p:cBhvr>
                                    </p:animEffect>
                                  </p:childTnLst>
                                </p:cTn>
                              </p:par>
                              <p:par>
                                <p:cTn id="41" presetID="9"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dissolve">
                                      <p:cBhvr>
                                        <p:cTn id="43" dur="500"/>
                                        <p:tgtEl>
                                          <p:spTgt spid="18"/>
                                        </p:tgtEl>
                                      </p:cBhvr>
                                    </p:animEffect>
                                  </p:childTnLst>
                                </p:cTn>
                              </p:par>
                              <p:par>
                                <p:cTn id="44" presetID="10" presetClass="entr" presetSubtype="0" fill="hold" nodeType="with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fade">
                                      <p:cBhvr>
                                        <p:cTn id="46" dur="2000"/>
                                        <p:tgtEl>
                                          <p:spTgt spid="39"/>
                                        </p:tgtEl>
                                      </p:cBhvr>
                                    </p:animEffect>
                                  </p:childTnLst>
                                </p:cTn>
                              </p:par>
                              <p:par>
                                <p:cTn id="47" presetID="10" presetClass="entr" presetSubtype="0"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2000"/>
                                        <p:tgtEl>
                                          <p:spTgt spid="40"/>
                                        </p:tgtEl>
                                      </p:cBhvr>
                                    </p:animEffect>
                                  </p:childTnLst>
                                </p:cTn>
                              </p:par>
                              <p:par>
                                <p:cTn id="50" presetID="10" presetClass="entr" presetSubtype="0" fill="hold" nodeType="with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2000"/>
                                        <p:tgtEl>
                                          <p:spTgt spid="41"/>
                                        </p:tgtEl>
                                      </p:cBhvr>
                                    </p:animEffect>
                                  </p:childTnLst>
                                </p:cTn>
                              </p:par>
                              <p:par>
                                <p:cTn id="53" presetID="10" presetClass="entr" presetSubtype="0" fill="hold"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2000"/>
                                        <p:tgtEl>
                                          <p:spTgt spid="42"/>
                                        </p:tgtEl>
                                      </p:cBhvr>
                                    </p:animEffect>
                                  </p:childTnLst>
                                </p:cTn>
                              </p:par>
                              <p:par>
                                <p:cTn id="56" presetID="10" presetClass="entr" presetSubtype="0" fill="hold" nodeType="with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fade">
                                      <p:cBhvr>
                                        <p:cTn id="58" dur="2000"/>
                                        <p:tgtEl>
                                          <p:spTgt spid="43"/>
                                        </p:tgtEl>
                                      </p:cBhvr>
                                    </p:animEffect>
                                  </p:childTnLst>
                                </p:cTn>
                              </p:par>
                              <p:par>
                                <p:cTn id="59" presetID="10" presetClass="entr" presetSubtype="0" fill="hold"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fade">
                                      <p:cBhvr>
                                        <p:cTn id="61" dur="2000"/>
                                        <p:tgtEl>
                                          <p:spTgt spid="44"/>
                                        </p:tgtEl>
                                      </p:cBhvr>
                                    </p:animEffect>
                                  </p:childTnLst>
                                </p:cTn>
                              </p:par>
                              <p:par>
                                <p:cTn id="62" presetID="10" presetClass="entr" presetSubtype="0"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2000"/>
                                        <p:tgtEl>
                                          <p:spTgt spid="48"/>
                                        </p:tgtEl>
                                      </p:cBhvr>
                                    </p:animEffect>
                                  </p:childTnLst>
                                </p:cTn>
                              </p:par>
                              <p:par>
                                <p:cTn id="65" presetID="10" presetClass="entr" presetSubtype="0" fill="hold" nodeType="with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fade">
                                      <p:cBhvr>
                                        <p:cTn id="67" dur="2000"/>
                                        <p:tgtEl>
                                          <p:spTgt spid="49"/>
                                        </p:tgtEl>
                                      </p:cBhvr>
                                    </p:animEffect>
                                  </p:childTnLst>
                                </p:cTn>
                              </p:par>
                              <p:par>
                                <p:cTn id="68" presetID="10" presetClass="entr" presetSubtype="0" fill="hold" nodeType="with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fade">
                                      <p:cBhvr>
                                        <p:cTn id="70" dur="2000"/>
                                        <p:tgtEl>
                                          <p:spTgt spid="50"/>
                                        </p:tgtEl>
                                      </p:cBhvr>
                                    </p:animEffect>
                                  </p:childTnLst>
                                </p:cTn>
                              </p:par>
                              <p:par>
                                <p:cTn id="71" presetID="10" presetClass="entr" presetSubtype="0" fill="hold" nodeType="with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fade">
                                      <p:cBhvr>
                                        <p:cTn id="73" dur="2000"/>
                                        <p:tgtEl>
                                          <p:spTgt spid="51"/>
                                        </p:tgtEl>
                                      </p:cBhvr>
                                    </p:animEffect>
                                  </p:childTnLst>
                                </p:cTn>
                              </p:par>
                              <p:par>
                                <p:cTn id="74" presetID="10" presetClass="entr" presetSubtype="0" fill="hold" nodeType="with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fade">
                                      <p:cBhvr>
                                        <p:cTn id="76" dur="2000"/>
                                        <p:tgtEl>
                                          <p:spTgt spid="52"/>
                                        </p:tgtEl>
                                      </p:cBhvr>
                                    </p:animEffect>
                                  </p:childTnLst>
                                </p:cTn>
                              </p:par>
                              <p:par>
                                <p:cTn id="77" presetID="10" presetClass="entr" presetSubtype="0" fill="hold" nodeType="with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fade">
                                      <p:cBhvr>
                                        <p:cTn id="79" dur="2000"/>
                                        <p:tgtEl>
                                          <p:spTgt spid="53"/>
                                        </p:tgtEl>
                                      </p:cBhvr>
                                    </p:animEffect>
                                  </p:childTnLst>
                                </p:cTn>
                              </p:par>
                              <p:par>
                                <p:cTn id="80" presetID="10" presetClass="entr" presetSubtype="0" fill="hold" nodeType="with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2000"/>
                                        <p:tgtEl>
                                          <p:spTgt spid="54"/>
                                        </p:tgtEl>
                                      </p:cBhvr>
                                    </p:animEffect>
                                  </p:childTnLst>
                                </p:cTn>
                              </p:par>
                              <p:par>
                                <p:cTn id="83" presetID="10" presetClass="entr" presetSubtype="0" fill="hold" nodeType="with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fade">
                                      <p:cBhvr>
                                        <p:cTn id="85" dur="2000"/>
                                        <p:tgtEl>
                                          <p:spTgt spid="55"/>
                                        </p:tgtEl>
                                      </p:cBhvr>
                                    </p:animEffect>
                                  </p:childTnLst>
                                </p:cTn>
                              </p:par>
                              <p:par>
                                <p:cTn id="86" presetID="10" presetClass="entr" presetSubtype="0" fill="hold" nodeType="withEffect">
                                  <p:stCondLst>
                                    <p:cond delay="0"/>
                                  </p:stCondLst>
                                  <p:childTnLst>
                                    <p:set>
                                      <p:cBhvr>
                                        <p:cTn id="87" dur="1" fill="hold">
                                          <p:stCondLst>
                                            <p:cond delay="0"/>
                                          </p:stCondLst>
                                        </p:cTn>
                                        <p:tgtEl>
                                          <p:spTgt spid="56"/>
                                        </p:tgtEl>
                                        <p:attrNameLst>
                                          <p:attrName>style.visibility</p:attrName>
                                        </p:attrNameLst>
                                      </p:cBhvr>
                                      <p:to>
                                        <p:strVal val="visible"/>
                                      </p:to>
                                    </p:set>
                                    <p:animEffect transition="in" filter="fade">
                                      <p:cBhvr>
                                        <p:cTn id="88" dur="2000"/>
                                        <p:tgtEl>
                                          <p:spTgt spid="56"/>
                                        </p:tgtEl>
                                      </p:cBhvr>
                                    </p:animEffect>
                                  </p:childTnLst>
                                </p:cTn>
                              </p:par>
                              <p:par>
                                <p:cTn id="89" presetID="10" presetClass="entr" presetSubtype="0" fill="hold" nodeType="withEffect">
                                  <p:stCondLst>
                                    <p:cond delay="0"/>
                                  </p:stCondLst>
                                  <p:childTnLst>
                                    <p:set>
                                      <p:cBhvr>
                                        <p:cTn id="90" dur="1" fill="hold">
                                          <p:stCondLst>
                                            <p:cond delay="0"/>
                                          </p:stCondLst>
                                        </p:cTn>
                                        <p:tgtEl>
                                          <p:spTgt spid="57"/>
                                        </p:tgtEl>
                                        <p:attrNameLst>
                                          <p:attrName>style.visibility</p:attrName>
                                        </p:attrNameLst>
                                      </p:cBhvr>
                                      <p:to>
                                        <p:strVal val="visible"/>
                                      </p:to>
                                    </p:set>
                                    <p:animEffect transition="in" filter="fade">
                                      <p:cBhvr>
                                        <p:cTn id="91" dur="2000"/>
                                        <p:tgtEl>
                                          <p:spTgt spid="57"/>
                                        </p:tgtEl>
                                      </p:cBhvr>
                                    </p:animEffect>
                                  </p:childTnLst>
                                </p:cTn>
                              </p:par>
                              <p:par>
                                <p:cTn id="92" presetID="10" presetClass="entr" presetSubtype="0" fill="hold" nodeType="withEffect">
                                  <p:stCondLst>
                                    <p:cond delay="0"/>
                                  </p:stCondLst>
                                  <p:childTnLst>
                                    <p:set>
                                      <p:cBhvr>
                                        <p:cTn id="93" dur="1" fill="hold">
                                          <p:stCondLst>
                                            <p:cond delay="0"/>
                                          </p:stCondLst>
                                        </p:cTn>
                                        <p:tgtEl>
                                          <p:spTgt spid="58"/>
                                        </p:tgtEl>
                                        <p:attrNameLst>
                                          <p:attrName>style.visibility</p:attrName>
                                        </p:attrNameLst>
                                      </p:cBhvr>
                                      <p:to>
                                        <p:strVal val="visible"/>
                                      </p:to>
                                    </p:set>
                                    <p:animEffect transition="in" filter="fade">
                                      <p:cBhvr>
                                        <p:cTn id="94" dur="2000"/>
                                        <p:tgtEl>
                                          <p:spTgt spid="58"/>
                                        </p:tgtEl>
                                      </p:cBhvr>
                                    </p:animEffect>
                                  </p:childTnLst>
                                </p:cTn>
                              </p:par>
                              <p:par>
                                <p:cTn id="95" presetID="10" presetClass="entr" presetSubtype="0" fill="hold" nodeType="with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fade">
                                      <p:cBhvr>
                                        <p:cTn id="97" dur="2000"/>
                                        <p:tgtEl>
                                          <p:spTgt spid="59"/>
                                        </p:tgtEl>
                                      </p:cBhvr>
                                    </p:animEffect>
                                  </p:childTnLst>
                                </p:cTn>
                              </p:par>
                              <p:par>
                                <p:cTn id="98" presetID="10" presetClass="entr" presetSubtype="0" fill="hold" nodeType="withEffect">
                                  <p:stCondLst>
                                    <p:cond delay="0"/>
                                  </p:stCondLst>
                                  <p:childTnLst>
                                    <p:set>
                                      <p:cBhvr>
                                        <p:cTn id="99" dur="1" fill="hold">
                                          <p:stCondLst>
                                            <p:cond delay="0"/>
                                          </p:stCondLst>
                                        </p:cTn>
                                        <p:tgtEl>
                                          <p:spTgt spid="60"/>
                                        </p:tgtEl>
                                        <p:attrNameLst>
                                          <p:attrName>style.visibility</p:attrName>
                                        </p:attrNameLst>
                                      </p:cBhvr>
                                      <p:to>
                                        <p:strVal val="visible"/>
                                      </p:to>
                                    </p:set>
                                    <p:animEffect transition="in" filter="fade">
                                      <p:cBhvr>
                                        <p:cTn id="100" dur="2000"/>
                                        <p:tgtEl>
                                          <p:spTgt spid="60"/>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xit" presetSubtype="0" fill="hold" nodeType="clickEffect">
                                  <p:stCondLst>
                                    <p:cond delay="0"/>
                                  </p:stCondLst>
                                  <p:childTnLst>
                                    <p:animEffect transition="out" filter="fade">
                                      <p:cBhvr>
                                        <p:cTn id="104" dur="2000"/>
                                        <p:tgtEl>
                                          <p:spTgt spid="66"/>
                                        </p:tgtEl>
                                      </p:cBhvr>
                                    </p:animEffect>
                                    <p:set>
                                      <p:cBhvr>
                                        <p:cTn id="105" dur="1" fill="hold">
                                          <p:stCondLst>
                                            <p:cond delay="1999"/>
                                          </p:stCondLst>
                                        </p:cTn>
                                        <p:tgtEl>
                                          <p:spTgt spid="66"/>
                                        </p:tgtEl>
                                        <p:attrNameLst>
                                          <p:attrName>style.visibility</p:attrName>
                                        </p:attrNameLst>
                                      </p:cBhvr>
                                      <p:to>
                                        <p:strVal val="hidden"/>
                                      </p:to>
                                    </p:set>
                                  </p:childTnLst>
                                </p:cTn>
                              </p:par>
                              <p:par>
                                <p:cTn id="106" presetID="10" presetClass="exit" presetSubtype="0" fill="hold" nodeType="withEffect">
                                  <p:stCondLst>
                                    <p:cond delay="0"/>
                                  </p:stCondLst>
                                  <p:childTnLst>
                                    <p:animEffect transition="out" filter="fade">
                                      <p:cBhvr>
                                        <p:cTn id="107" dur="2000"/>
                                        <p:tgtEl>
                                          <p:spTgt spid="68"/>
                                        </p:tgtEl>
                                      </p:cBhvr>
                                    </p:animEffect>
                                    <p:set>
                                      <p:cBhvr>
                                        <p:cTn id="108" dur="1" fill="hold">
                                          <p:stCondLst>
                                            <p:cond delay="1999"/>
                                          </p:stCondLst>
                                        </p:cTn>
                                        <p:tgtEl>
                                          <p:spTgt spid="68"/>
                                        </p:tgtEl>
                                        <p:attrNameLst>
                                          <p:attrName>style.visibility</p:attrName>
                                        </p:attrNameLst>
                                      </p:cBhvr>
                                      <p:to>
                                        <p:strVal val="hidden"/>
                                      </p:to>
                                    </p:set>
                                  </p:childTnLst>
                                </p:cTn>
                              </p:par>
                              <p:par>
                                <p:cTn id="109" presetID="10" presetClass="exit" presetSubtype="0" fill="hold" nodeType="withEffect">
                                  <p:stCondLst>
                                    <p:cond delay="0"/>
                                  </p:stCondLst>
                                  <p:childTnLst>
                                    <p:animEffect transition="out" filter="fade">
                                      <p:cBhvr>
                                        <p:cTn id="110" dur="2000"/>
                                        <p:tgtEl>
                                          <p:spTgt spid="70"/>
                                        </p:tgtEl>
                                      </p:cBhvr>
                                    </p:animEffect>
                                    <p:set>
                                      <p:cBhvr>
                                        <p:cTn id="111" dur="1" fill="hold">
                                          <p:stCondLst>
                                            <p:cond delay="1999"/>
                                          </p:stCondLst>
                                        </p:cTn>
                                        <p:tgtEl>
                                          <p:spTgt spid="70"/>
                                        </p:tgtEl>
                                        <p:attrNameLst>
                                          <p:attrName>style.visibility</p:attrName>
                                        </p:attrNameLst>
                                      </p:cBhvr>
                                      <p:to>
                                        <p:strVal val="hidden"/>
                                      </p:to>
                                    </p:set>
                                  </p:childTnLst>
                                </p:cTn>
                              </p:par>
                              <p:par>
                                <p:cTn id="112" presetID="10" presetClass="exit" presetSubtype="0" fill="hold" nodeType="withEffect">
                                  <p:stCondLst>
                                    <p:cond delay="0"/>
                                  </p:stCondLst>
                                  <p:childTnLst>
                                    <p:animEffect transition="out" filter="fade">
                                      <p:cBhvr>
                                        <p:cTn id="113" dur="2000"/>
                                        <p:tgtEl>
                                          <p:spTgt spid="20"/>
                                        </p:tgtEl>
                                      </p:cBhvr>
                                    </p:animEffect>
                                    <p:set>
                                      <p:cBhvr>
                                        <p:cTn id="114" dur="1" fill="hold">
                                          <p:stCondLst>
                                            <p:cond delay="1999"/>
                                          </p:stCondLst>
                                        </p:cTn>
                                        <p:tgtEl>
                                          <p:spTgt spid="20"/>
                                        </p:tgtEl>
                                        <p:attrNameLst>
                                          <p:attrName>style.visibility</p:attrName>
                                        </p:attrNameLst>
                                      </p:cBhvr>
                                      <p:to>
                                        <p:strVal val="hidden"/>
                                      </p:to>
                                    </p:set>
                                  </p:childTnLst>
                                </p:cTn>
                              </p:par>
                              <p:par>
                                <p:cTn id="115" presetID="10" presetClass="exit" presetSubtype="0" fill="hold" nodeType="withEffect">
                                  <p:stCondLst>
                                    <p:cond delay="0"/>
                                  </p:stCondLst>
                                  <p:childTnLst>
                                    <p:animEffect transition="out" filter="fade">
                                      <p:cBhvr>
                                        <p:cTn id="116" dur="2000"/>
                                        <p:tgtEl>
                                          <p:spTgt spid="18"/>
                                        </p:tgtEl>
                                      </p:cBhvr>
                                    </p:animEffect>
                                    <p:set>
                                      <p:cBhvr>
                                        <p:cTn id="117" dur="1" fill="hold">
                                          <p:stCondLst>
                                            <p:cond delay="1999"/>
                                          </p:stCondLst>
                                        </p:cTn>
                                        <p:tgtEl>
                                          <p:spTgt spid="18"/>
                                        </p:tgtEl>
                                        <p:attrNameLst>
                                          <p:attrName>style.visibility</p:attrName>
                                        </p:attrNameLst>
                                      </p:cBhvr>
                                      <p:to>
                                        <p:strVal val="hidden"/>
                                      </p:to>
                                    </p:set>
                                  </p:childTnLst>
                                </p:cTn>
                              </p:par>
                              <p:par>
                                <p:cTn id="118" presetID="10" presetClass="exit" presetSubtype="0" fill="hold" nodeType="withEffect">
                                  <p:stCondLst>
                                    <p:cond delay="0"/>
                                  </p:stCondLst>
                                  <p:childTnLst>
                                    <p:animEffect transition="out" filter="fade">
                                      <p:cBhvr>
                                        <p:cTn id="119" dur="2000"/>
                                        <p:tgtEl>
                                          <p:spTgt spid="39"/>
                                        </p:tgtEl>
                                      </p:cBhvr>
                                    </p:animEffect>
                                    <p:set>
                                      <p:cBhvr>
                                        <p:cTn id="120" dur="1" fill="hold">
                                          <p:stCondLst>
                                            <p:cond delay="1999"/>
                                          </p:stCondLst>
                                        </p:cTn>
                                        <p:tgtEl>
                                          <p:spTgt spid="39"/>
                                        </p:tgtEl>
                                        <p:attrNameLst>
                                          <p:attrName>style.visibility</p:attrName>
                                        </p:attrNameLst>
                                      </p:cBhvr>
                                      <p:to>
                                        <p:strVal val="hidden"/>
                                      </p:to>
                                    </p:set>
                                  </p:childTnLst>
                                </p:cTn>
                              </p:par>
                              <p:par>
                                <p:cTn id="121" presetID="10" presetClass="exit" presetSubtype="0" fill="hold" nodeType="withEffect">
                                  <p:stCondLst>
                                    <p:cond delay="0"/>
                                  </p:stCondLst>
                                  <p:childTnLst>
                                    <p:animEffect transition="out" filter="fade">
                                      <p:cBhvr>
                                        <p:cTn id="122" dur="2000"/>
                                        <p:tgtEl>
                                          <p:spTgt spid="40"/>
                                        </p:tgtEl>
                                      </p:cBhvr>
                                    </p:animEffect>
                                    <p:set>
                                      <p:cBhvr>
                                        <p:cTn id="123" dur="1" fill="hold">
                                          <p:stCondLst>
                                            <p:cond delay="1999"/>
                                          </p:stCondLst>
                                        </p:cTn>
                                        <p:tgtEl>
                                          <p:spTgt spid="40"/>
                                        </p:tgtEl>
                                        <p:attrNameLst>
                                          <p:attrName>style.visibility</p:attrName>
                                        </p:attrNameLst>
                                      </p:cBhvr>
                                      <p:to>
                                        <p:strVal val="hidden"/>
                                      </p:to>
                                    </p:set>
                                  </p:childTnLst>
                                </p:cTn>
                              </p:par>
                              <p:par>
                                <p:cTn id="124" presetID="10" presetClass="exit" presetSubtype="0" fill="hold" nodeType="withEffect">
                                  <p:stCondLst>
                                    <p:cond delay="0"/>
                                  </p:stCondLst>
                                  <p:childTnLst>
                                    <p:animEffect transition="out" filter="fade">
                                      <p:cBhvr>
                                        <p:cTn id="125" dur="2000"/>
                                        <p:tgtEl>
                                          <p:spTgt spid="41"/>
                                        </p:tgtEl>
                                      </p:cBhvr>
                                    </p:animEffect>
                                    <p:set>
                                      <p:cBhvr>
                                        <p:cTn id="126" dur="1" fill="hold">
                                          <p:stCondLst>
                                            <p:cond delay="1999"/>
                                          </p:stCondLst>
                                        </p:cTn>
                                        <p:tgtEl>
                                          <p:spTgt spid="41"/>
                                        </p:tgtEl>
                                        <p:attrNameLst>
                                          <p:attrName>style.visibility</p:attrName>
                                        </p:attrNameLst>
                                      </p:cBhvr>
                                      <p:to>
                                        <p:strVal val="hidden"/>
                                      </p:to>
                                    </p:set>
                                  </p:childTnLst>
                                </p:cTn>
                              </p:par>
                              <p:par>
                                <p:cTn id="127" presetID="10" presetClass="exit" presetSubtype="0" fill="hold" nodeType="withEffect">
                                  <p:stCondLst>
                                    <p:cond delay="0"/>
                                  </p:stCondLst>
                                  <p:childTnLst>
                                    <p:animEffect transition="out" filter="fade">
                                      <p:cBhvr>
                                        <p:cTn id="128" dur="2000"/>
                                        <p:tgtEl>
                                          <p:spTgt spid="42"/>
                                        </p:tgtEl>
                                      </p:cBhvr>
                                    </p:animEffect>
                                    <p:set>
                                      <p:cBhvr>
                                        <p:cTn id="129" dur="1" fill="hold">
                                          <p:stCondLst>
                                            <p:cond delay="1999"/>
                                          </p:stCondLst>
                                        </p:cTn>
                                        <p:tgtEl>
                                          <p:spTgt spid="42"/>
                                        </p:tgtEl>
                                        <p:attrNameLst>
                                          <p:attrName>style.visibility</p:attrName>
                                        </p:attrNameLst>
                                      </p:cBhvr>
                                      <p:to>
                                        <p:strVal val="hidden"/>
                                      </p:to>
                                    </p:set>
                                  </p:childTnLst>
                                </p:cTn>
                              </p:par>
                              <p:par>
                                <p:cTn id="130" presetID="10" presetClass="exit" presetSubtype="0" fill="hold" nodeType="withEffect">
                                  <p:stCondLst>
                                    <p:cond delay="0"/>
                                  </p:stCondLst>
                                  <p:childTnLst>
                                    <p:animEffect transition="out" filter="fade">
                                      <p:cBhvr>
                                        <p:cTn id="131" dur="2000"/>
                                        <p:tgtEl>
                                          <p:spTgt spid="43"/>
                                        </p:tgtEl>
                                      </p:cBhvr>
                                    </p:animEffect>
                                    <p:set>
                                      <p:cBhvr>
                                        <p:cTn id="132" dur="1" fill="hold">
                                          <p:stCondLst>
                                            <p:cond delay="1999"/>
                                          </p:stCondLst>
                                        </p:cTn>
                                        <p:tgtEl>
                                          <p:spTgt spid="43"/>
                                        </p:tgtEl>
                                        <p:attrNameLst>
                                          <p:attrName>style.visibility</p:attrName>
                                        </p:attrNameLst>
                                      </p:cBhvr>
                                      <p:to>
                                        <p:strVal val="hidden"/>
                                      </p:to>
                                    </p:set>
                                  </p:childTnLst>
                                </p:cTn>
                              </p:par>
                              <p:par>
                                <p:cTn id="133" presetID="10" presetClass="exit" presetSubtype="0" fill="hold" nodeType="withEffect">
                                  <p:stCondLst>
                                    <p:cond delay="0"/>
                                  </p:stCondLst>
                                  <p:childTnLst>
                                    <p:animEffect transition="out" filter="fade">
                                      <p:cBhvr>
                                        <p:cTn id="134" dur="2000"/>
                                        <p:tgtEl>
                                          <p:spTgt spid="44"/>
                                        </p:tgtEl>
                                      </p:cBhvr>
                                    </p:animEffect>
                                    <p:set>
                                      <p:cBhvr>
                                        <p:cTn id="135" dur="1" fill="hold">
                                          <p:stCondLst>
                                            <p:cond delay="1999"/>
                                          </p:stCondLst>
                                        </p:cTn>
                                        <p:tgtEl>
                                          <p:spTgt spid="44"/>
                                        </p:tgtEl>
                                        <p:attrNameLst>
                                          <p:attrName>style.visibility</p:attrName>
                                        </p:attrNameLst>
                                      </p:cBhvr>
                                      <p:to>
                                        <p:strVal val="hidden"/>
                                      </p:to>
                                    </p:set>
                                  </p:childTnLst>
                                </p:cTn>
                              </p:par>
                              <p:par>
                                <p:cTn id="136" presetID="10" presetClass="exit" presetSubtype="0" fill="hold" nodeType="withEffect">
                                  <p:stCondLst>
                                    <p:cond delay="0"/>
                                  </p:stCondLst>
                                  <p:childTnLst>
                                    <p:animEffect transition="out" filter="fade">
                                      <p:cBhvr>
                                        <p:cTn id="137" dur="2000"/>
                                        <p:tgtEl>
                                          <p:spTgt spid="48"/>
                                        </p:tgtEl>
                                      </p:cBhvr>
                                    </p:animEffect>
                                    <p:set>
                                      <p:cBhvr>
                                        <p:cTn id="138" dur="1" fill="hold">
                                          <p:stCondLst>
                                            <p:cond delay="1999"/>
                                          </p:stCondLst>
                                        </p:cTn>
                                        <p:tgtEl>
                                          <p:spTgt spid="48"/>
                                        </p:tgtEl>
                                        <p:attrNameLst>
                                          <p:attrName>style.visibility</p:attrName>
                                        </p:attrNameLst>
                                      </p:cBhvr>
                                      <p:to>
                                        <p:strVal val="hidden"/>
                                      </p:to>
                                    </p:set>
                                  </p:childTnLst>
                                </p:cTn>
                              </p:par>
                              <p:par>
                                <p:cTn id="139" presetID="10" presetClass="exit" presetSubtype="0" fill="hold" nodeType="withEffect">
                                  <p:stCondLst>
                                    <p:cond delay="0"/>
                                  </p:stCondLst>
                                  <p:childTnLst>
                                    <p:animEffect transition="out" filter="fade">
                                      <p:cBhvr>
                                        <p:cTn id="140" dur="2000"/>
                                        <p:tgtEl>
                                          <p:spTgt spid="49"/>
                                        </p:tgtEl>
                                      </p:cBhvr>
                                    </p:animEffect>
                                    <p:set>
                                      <p:cBhvr>
                                        <p:cTn id="141" dur="1" fill="hold">
                                          <p:stCondLst>
                                            <p:cond delay="1999"/>
                                          </p:stCondLst>
                                        </p:cTn>
                                        <p:tgtEl>
                                          <p:spTgt spid="49"/>
                                        </p:tgtEl>
                                        <p:attrNameLst>
                                          <p:attrName>style.visibility</p:attrName>
                                        </p:attrNameLst>
                                      </p:cBhvr>
                                      <p:to>
                                        <p:strVal val="hidden"/>
                                      </p:to>
                                    </p:set>
                                  </p:childTnLst>
                                </p:cTn>
                              </p:par>
                              <p:par>
                                <p:cTn id="142" presetID="10" presetClass="exit" presetSubtype="0" fill="hold" nodeType="withEffect">
                                  <p:stCondLst>
                                    <p:cond delay="0"/>
                                  </p:stCondLst>
                                  <p:childTnLst>
                                    <p:animEffect transition="out" filter="fade">
                                      <p:cBhvr>
                                        <p:cTn id="143" dur="2000"/>
                                        <p:tgtEl>
                                          <p:spTgt spid="50"/>
                                        </p:tgtEl>
                                      </p:cBhvr>
                                    </p:animEffect>
                                    <p:set>
                                      <p:cBhvr>
                                        <p:cTn id="144" dur="1" fill="hold">
                                          <p:stCondLst>
                                            <p:cond delay="1999"/>
                                          </p:stCondLst>
                                        </p:cTn>
                                        <p:tgtEl>
                                          <p:spTgt spid="50"/>
                                        </p:tgtEl>
                                        <p:attrNameLst>
                                          <p:attrName>style.visibility</p:attrName>
                                        </p:attrNameLst>
                                      </p:cBhvr>
                                      <p:to>
                                        <p:strVal val="hidden"/>
                                      </p:to>
                                    </p:set>
                                  </p:childTnLst>
                                </p:cTn>
                              </p:par>
                              <p:par>
                                <p:cTn id="145" presetID="10" presetClass="exit" presetSubtype="0" fill="hold" nodeType="withEffect">
                                  <p:stCondLst>
                                    <p:cond delay="0"/>
                                  </p:stCondLst>
                                  <p:childTnLst>
                                    <p:animEffect transition="out" filter="fade">
                                      <p:cBhvr>
                                        <p:cTn id="146" dur="2000"/>
                                        <p:tgtEl>
                                          <p:spTgt spid="51"/>
                                        </p:tgtEl>
                                      </p:cBhvr>
                                    </p:animEffect>
                                    <p:set>
                                      <p:cBhvr>
                                        <p:cTn id="147" dur="1" fill="hold">
                                          <p:stCondLst>
                                            <p:cond delay="1999"/>
                                          </p:stCondLst>
                                        </p:cTn>
                                        <p:tgtEl>
                                          <p:spTgt spid="51"/>
                                        </p:tgtEl>
                                        <p:attrNameLst>
                                          <p:attrName>style.visibility</p:attrName>
                                        </p:attrNameLst>
                                      </p:cBhvr>
                                      <p:to>
                                        <p:strVal val="hidden"/>
                                      </p:to>
                                    </p:set>
                                  </p:childTnLst>
                                </p:cTn>
                              </p:par>
                              <p:par>
                                <p:cTn id="148" presetID="10" presetClass="exit" presetSubtype="0" fill="hold" nodeType="withEffect">
                                  <p:stCondLst>
                                    <p:cond delay="0"/>
                                  </p:stCondLst>
                                  <p:childTnLst>
                                    <p:animEffect transition="out" filter="fade">
                                      <p:cBhvr>
                                        <p:cTn id="149" dur="2000"/>
                                        <p:tgtEl>
                                          <p:spTgt spid="52"/>
                                        </p:tgtEl>
                                      </p:cBhvr>
                                    </p:animEffect>
                                    <p:set>
                                      <p:cBhvr>
                                        <p:cTn id="150" dur="1" fill="hold">
                                          <p:stCondLst>
                                            <p:cond delay="1999"/>
                                          </p:stCondLst>
                                        </p:cTn>
                                        <p:tgtEl>
                                          <p:spTgt spid="52"/>
                                        </p:tgtEl>
                                        <p:attrNameLst>
                                          <p:attrName>style.visibility</p:attrName>
                                        </p:attrNameLst>
                                      </p:cBhvr>
                                      <p:to>
                                        <p:strVal val="hidden"/>
                                      </p:to>
                                    </p:set>
                                  </p:childTnLst>
                                </p:cTn>
                              </p:par>
                              <p:par>
                                <p:cTn id="151" presetID="10" presetClass="exit" presetSubtype="0" fill="hold" nodeType="withEffect">
                                  <p:stCondLst>
                                    <p:cond delay="0"/>
                                  </p:stCondLst>
                                  <p:childTnLst>
                                    <p:animEffect transition="out" filter="fade">
                                      <p:cBhvr>
                                        <p:cTn id="152" dur="2000"/>
                                        <p:tgtEl>
                                          <p:spTgt spid="53"/>
                                        </p:tgtEl>
                                      </p:cBhvr>
                                    </p:animEffect>
                                    <p:set>
                                      <p:cBhvr>
                                        <p:cTn id="153" dur="1" fill="hold">
                                          <p:stCondLst>
                                            <p:cond delay="1999"/>
                                          </p:stCondLst>
                                        </p:cTn>
                                        <p:tgtEl>
                                          <p:spTgt spid="53"/>
                                        </p:tgtEl>
                                        <p:attrNameLst>
                                          <p:attrName>style.visibility</p:attrName>
                                        </p:attrNameLst>
                                      </p:cBhvr>
                                      <p:to>
                                        <p:strVal val="hidden"/>
                                      </p:to>
                                    </p:set>
                                  </p:childTnLst>
                                </p:cTn>
                              </p:par>
                              <p:par>
                                <p:cTn id="154" presetID="10" presetClass="exit" presetSubtype="0" fill="hold" nodeType="withEffect">
                                  <p:stCondLst>
                                    <p:cond delay="0"/>
                                  </p:stCondLst>
                                  <p:childTnLst>
                                    <p:animEffect transition="out" filter="fade">
                                      <p:cBhvr>
                                        <p:cTn id="155" dur="2000"/>
                                        <p:tgtEl>
                                          <p:spTgt spid="54"/>
                                        </p:tgtEl>
                                      </p:cBhvr>
                                    </p:animEffect>
                                    <p:set>
                                      <p:cBhvr>
                                        <p:cTn id="156" dur="1" fill="hold">
                                          <p:stCondLst>
                                            <p:cond delay="1999"/>
                                          </p:stCondLst>
                                        </p:cTn>
                                        <p:tgtEl>
                                          <p:spTgt spid="54"/>
                                        </p:tgtEl>
                                        <p:attrNameLst>
                                          <p:attrName>style.visibility</p:attrName>
                                        </p:attrNameLst>
                                      </p:cBhvr>
                                      <p:to>
                                        <p:strVal val="hidden"/>
                                      </p:to>
                                    </p:set>
                                  </p:childTnLst>
                                </p:cTn>
                              </p:par>
                              <p:par>
                                <p:cTn id="157" presetID="10" presetClass="exit" presetSubtype="0" fill="hold" nodeType="withEffect">
                                  <p:stCondLst>
                                    <p:cond delay="0"/>
                                  </p:stCondLst>
                                  <p:childTnLst>
                                    <p:animEffect transition="out" filter="fade">
                                      <p:cBhvr>
                                        <p:cTn id="158" dur="2000"/>
                                        <p:tgtEl>
                                          <p:spTgt spid="55"/>
                                        </p:tgtEl>
                                      </p:cBhvr>
                                    </p:animEffect>
                                    <p:set>
                                      <p:cBhvr>
                                        <p:cTn id="159" dur="1" fill="hold">
                                          <p:stCondLst>
                                            <p:cond delay="1999"/>
                                          </p:stCondLst>
                                        </p:cTn>
                                        <p:tgtEl>
                                          <p:spTgt spid="55"/>
                                        </p:tgtEl>
                                        <p:attrNameLst>
                                          <p:attrName>style.visibility</p:attrName>
                                        </p:attrNameLst>
                                      </p:cBhvr>
                                      <p:to>
                                        <p:strVal val="hidden"/>
                                      </p:to>
                                    </p:set>
                                  </p:childTnLst>
                                </p:cTn>
                              </p:par>
                              <p:par>
                                <p:cTn id="160" presetID="10" presetClass="exit" presetSubtype="0" fill="hold" nodeType="withEffect">
                                  <p:stCondLst>
                                    <p:cond delay="0"/>
                                  </p:stCondLst>
                                  <p:childTnLst>
                                    <p:animEffect transition="out" filter="fade">
                                      <p:cBhvr>
                                        <p:cTn id="161" dur="2000"/>
                                        <p:tgtEl>
                                          <p:spTgt spid="56"/>
                                        </p:tgtEl>
                                      </p:cBhvr>
                                    </p:animEffect>
                                    <p:set>
                                      <p:cBhvr>
                                        <p:cTn id="162" dur="1" fill="hold">
                                          <p:stCondLst>
                                            <p:cond delay="1999"/>
                                          </p:stCondLst>
                                        </p:cTn>
                                        <p:tgtEl>
                                          <p:spTgt spid="56"/>
                                        </p:tgtEl>
                                        <p:attrNameLst>
                                          <p:attrName>style.visibility</p:attrName>
                                        </p:attrNameLst>
                                      </p:cBhvr>
                                      <p:to>
                                        <p:strVal val="hidden"/>
                                      </p:to>
                                    </p:set>
                                  </p:childTnLst>
                                </p:cTn>
                              </p:par>
                              <p:par>
                                <p:cTn id="163" presetID="10" presetClass="exit" presetSubtype="0" fill="hold" nodeType="withEffect">
                                  <p:stCondLst>
                                    <p:cond delay="0"/>
                                  </p:stCondLst>
                                  <p:childTnLst>
                                    <p:animEffect transition="out" filter="fade">
                                      <p:cBhvr>
                                        <p:cTn id="164" dur="2000"/>
                                        <p:tgtEl>
                                          <p:spTgt spid="57"/>
                                        </p:tgtEl>
                                      </p:cBhvr>
                                    </p:animEffect>
                                    <p:set>
                                      <p:cBhvr>
                                        <p:cTn id="165" dur="1" fill="hold">
                                          <p:stCondLst>
                                            <p:cond delay="1999"/>
                                          </p:stCondLst>
                                        </p:cTn>
                                        <p:tgtEl>
                                          <p:spTgt spid="57"/>
                                        </p:tgtEl>
                                        <p:attrNameLst>
                                          <p:attrName>style.visibility</p:attrName>
                                        </p:attrNameLst>
                                      </p:cBhvr>
                                      <p:to>
                                        <p:strVal val="hidden"/>
                                      </p:to>
                                    </p:set>
                                  </p:childTnLst>
                                </p:cTn>
                              </p:par>
                              <p:par>
                                <p:cTn id="166" presetID="10" presetClass="exit" presetSubtype="0" fill="hold" nodeType="withEffect">
                                  <p:stCondLst>
                                    <p:cond delay="0"/>
                                  </p:stCondLst>
                                  <p:childTnLst>
                                    <p:animEffect transition="out" filter="fade">
                                      <p:cBhvr>
                                        <p:cTn id="167" dur="2000"/>
                                        <p:tgtEl>
                                          <p:spTgt spid="58"/>
                                        </p:tgtEl>
                                      </p:cBhvr>
                                    </p:animEffect>
                                    <p:set>
                                      <p:cBhvr>
                                        <p:cTn id="168" dur="1" fill="hold">
                                          <p:stCondLst>
                                            <p:cond delay="1999"/>
                                          </p:stCondLst>
                                        </p:cTn>
                                        <p:tgtEl>
                                          <p:spTgt spid="58"/>
                                        </p:tgtEl>
                                        <p:attrNameLst>
                                          <p:attrName>style.visibility</p:attrName>
                                        </p:attrNameLst>
                                      </p:cBhvr>
                                      <p:to>
                                        <p:strVal val="hidden"/>
                                      </p:to>
                                    </p:set>
                                  </p:childTnLst>
                                </p:cTn>
                              </p:par>
                              <p:par>
                                <p:cTn id="169" presetID="10" presetClass="exit" presetSubtype="0" fill="hold" nodeType="withEffect">
                                  <p:stCondLst>
                                    <p:cond delay="0"/>
                                  </p:stCondLst>
                                  <p:childTnLst>
                                    <p:animEffect transition="out" filter="fade">
                                      <p:cBhvr>
                                        <p:cTn id="170" dur="2000"/>
                                        <p:tgtEl>
                                          <p:spTgt spid="59"/>
                                        </p:tgtEl>
                                      </p:cBhvr>
                                    </p:animEffect>
                                    <p:set>
                                      <p:cBhvr>
                                        <p:cTn id="171" dur="1" fill="hold">
                                          <p:stCondLst>
                                            <p:cond delay="1999"/>
                                          </p:stCondLst>
                                        </p:cTn>
                                        <p:tgtEl>
                                          <p:spTgt spid="59"/>
                                        </p:tgtEl>
                                        <p:attrNameLst>
                                          <p:attrName>style.visibility</p:attrName>
                                        </p:attrNameLst>
                                      </p:cBhvr>
                                      <p:to>
                                        <p:strVal val="hidden"/>
                                      </p:to>
                                    </p:set>
                                  </p:childTnLst>
                                </p:cTn>
                              </p:par>
                              <p:par>
                                <p:cTn id="172" presetID="10" presetClass="exit" presetSubtype="0" fill="hold" nodeType="withEffect">
                                  <p:stCondLst>
                                    <p:cond delay="0"/>
                                  </p:stCondLst>
                                  <p:childTnLst>
                                    <p:animEffect transition="out" filter="fade">
                                      <p:cBhvr>
                                        <p:cTn id="173" dur="2000"/>
                                        <p:tgtEl>
                                          <p:spTgt spid="60"/>
                                        </p:tgtEl>
                                      </p:cBhvr>
                                    </p:animEffect>
                                    <p:set>
                                      <p:cBhvr>
                                        <p:cTn id="174" dur="1" fill="hold">
                                          <p:stCondLst>
                                            <p:cond delay="1999"/>
                                          </p:stCondLst>
                                        </p:cTn>
                                        <p:tgtEl>
                                          <p:spTgt spid="60"/>
                                        </p:tgtEl>
                                        <p:attrNameLst>
                                          <p:attrName>style.visibility</p:attrName>
                                        </p:attrNameLst>
                                      </p:cBhvr>
                                      <p:to>
                                        <p:strVal val="hidden"/>
                                      </p:to>
                                    </p:set>
                                  </p:childTnLst>
                                </p:cTn>
                              </p:par>
                            </p:childTnLst>
                          </p:cTn>
                        </p:par>
                      </p:childTnLst>
                    </p:cTn>
                  </p:par>
                  <p:par>
                    <p:cTn id="175" fill="hold">
                      <p:stCondLst>
                        <p:cond delay="indefinite"/>
                      </p:stCondLst>
                      <p:childTnLst>
                        <p:par>
                          <p:cTn id="176" fill="hold">
                            <p:stCondLst>
                              <p:cond delay="0"/>
                            </p:stCondLst>
                            <p:childTnLst>
                              <p:par>
                                <p:cTn id="177" presetID="9" presetClass="entr" presetSubtype="0" fill="hold" grpId="0" nodeType="clickEffect">
                                  <p:stCondLst>
                                    <p:cond delay="0"/>
                                  </p:stCondLst>
                                  <p:childTnLst>
                                    <p:set>
                                      <p:cBhvr>
                                        <p:cTn id="178" dur="1" fill="hold">
                                          <p:stCondLst>
                                            <p:cond delay="0"/>
                                          </p:stCondLst>
                                        </p:cTn>
                                        <p:tgtEl>
                                          <p:spTgt spid="153"/>
                                        </p:tgtEl>
                                        <p:attrNameLst>
                                          <p:attrName>style.visibility</p:attrName>
                                        </p:attrNameLst>
                                      </p:cBhvr>
                                      <p:to>
                                        <p:strVal val="visible"/>
                                      </p:to>
                                    </p:set>
                                    <p:animEffect transition="in" filter="dissolve">
                                      <p:cBhvr>
                                        <p:cTn id="179" dur="500"/>
                                        <p:tgtEl>
                                          <p:spTgt spid="153"/>
                                        </p:tgtEl>
                                      </p:cBhvr>
                                    </p:animEffect>
                                  </p:childTnLst>
                                </p:cTn>
                              </p:par>
                              <p:par>
                                <p:cTn id="180" presetID="9" presetClass="entr" presetSubtype="0" fill="hold" nodeType="withEffect">
                                  <p:stCondLst>
                                    <p:cond delay="0"/>
                                  </p:stCondLst>
                                  <p:childTnLst>
                                    <p:set>
                                      <p:cBhvr>
                                        <p:cTn id="181" dur="1" fill="hold">
                                          <p:stCondLst>
                                            <p:cond delay="0"/>
                                          </p:stCondLst>
                                        </p:cTn>
                                        <p:tgtEl>
                                          <p:spTgt spid="188"/>
                                        </p:tgtEl>
                                        <p:attrNameLst>
                                          <p:attrName>style.visibility</p:attrName>
                                        </p:attrNameLst>
                                      </p:cBhvr>
                                      <p:to>
                                        <p:strVal val="visible"/>
                                      </p:to>
                                    </p:set>
                                    <p:animEffect transition="in" filter="dissolve">
                                      <p:cBhvr>
                                        <p:cTn id="182" dur="500"/>
                                        <p:tgtEl>
                                          <p:spTgt spid="188"/>
                                        </p:tgtEl>
                                      </p:cBhvr>
                                    </p:animEffect>
                                  </p:childTnLst>
                                </p:cTn>
                              </p:par>
                              <p:par>
                                <p:cTn id="183" presetID="9" presetClass="entr" presetSubtype="0" fill="hold" nodeType="withEffect">
                                  <p:stCondLst>
                                    <p:cond delay="0"/>
                                  </p:stCondLst>
                                  <p:childTnLst>
                                    <p:set>
                                      <p:cBhvr>
                                        <p:cTn id="184" dur="1" fill="hold">
                                          <p:stCondLst>
                                            <p:cond delay="0"/>
                                          </p:stCondLst>
                                        </p:cTn>
                                        <p:tgtEl>
                                          <p:spTgt spid="189"/>
                                        </p:tgtEl>
                                        <p:attrNameLst>
                                          <p:attrName>style.visibility</p:attrName>
                                        </p:attrNameLst>
                                      </p:cBhvr>
                                      <p:to>
                                        <p:strVal val="visible"/>
                                      </p:to>
                                    </p:set>
                                    <p:animEffect transition="in" filter="dissolve">
                                      <p:cBhvr>
                                        <p:cTn id="185" dur="500"/>
                                        <p:tgtEl>
                                          <p:spTgt spid="189"/>
                                        </p:tgtEl>
                                      </p:cBhvr>
                                    </p:animEffect>
                                  </p:childTnLst>
                                </p:cTn>
                              </p:par>
                              <p:par>
                                <p:cTn id="186" presetID="9" presetClass="entr" presetSubtype="0" fill="hold" nodeType="withEffect">
                                  <p:stCondLst>
                                    <p:cond delay="0"/>
                                  </p:stCondLst>
                                  <p:childTnLst>
                                    <p:set>
                                      <p:cBhvr>
                                        <p:cTn id="187" dur="1" fill="hold">
                                          <p:stCondLst>
                                            <p:cond delay="0"/>
                                          </p:stCondLst>
                                        </p:cTn>
                                        <p:tgtEl>
                                          <p:spTgt spid="190"/>
                                        </p:tgtEl>
                                        <p:attrNameLst>
                                          <p:attrName>style.visibility</p:attrName>
                                        </p:attrNameLst>
                                      </p:cBhvr>
                                      <p:to>
                                        <p:strVal val="visible"/>
                                      </p:to>
                                    </p:set>
                                    <p:animEffect transition="in" filter="dissolve">
                                      <p:cBhvr>
                                        <p:cTn id="188" dur="500"/>
                                        <p:tgtEl>
                                          <p:spTgt spid="190"/>
                                        </p:tgtEl>
                                      </p:cBhvr>
                                    </p:animEffect>
                                  </p:childTnLst>
                                </p:cTn>
                              </p:par>
                              <p:par>
                                <p:cTn id="189" presetID="9" presetClass="entr" presetSubtype="0" fill="hold" nodeType="withEffect">
                                  <p:stCondLst>
                                    <p:cond delay="0"/>
                                  </p:stCondLst>
                                  <p:childTnLst>
                                    <p:set>
                                      <p:cBhvr>
                                        <p:cTn id="190" dur="1" fill="hold">
                                          <p:stCondLst>
                                            <p:cond delay="0"/>
                                          </p:stCondLst>
                                        </p:cTn>
                                        <p:tgtEl>
                                          <p:spTgt spid="191"/>
                                        </p:tgtEl>
                                        <p:attrNameLst>
                                          <p:attrName>style.visibility</p:attrName>
                                        </p:attrNameLst>
                                      </p:cBhvr>
                                      <p:to>
                                        <p:strVal val="visible"/>
                                      </p:to>
                                    </p:set>
                                    <p:animEffect transition="in" filter="dissolve">
                                      <p:cBhvr>
                                        <p:cTn id="191" dur="500"/>
                                        <p:tgtEl>
                                          <p:spTgt spid="191"/>
                                        </p:tgtEl>
                                      </p:cBhvr>
                                    </p:animEffect>
                                  </p:childTnLst>
                                </p:cTn>
                              </p:par>
                              <p:par>
                                <p:cTn id="192" presetID="9" presetClass="entr" presetSubtype="0" fill="hold" nodeType="withEffect">
                                  <p:stCondLst>
                                    <p:cond delay="0"/>
                                  </p:stCondLst>
                                  <p:childTnLst>
                                    <p:set>
                                      <p:cBhvr>
                                        <p:cTn id="193" dur="1" fill="hold">
                                          <p:stCondLst>
                                            <p:cond delay="0"/>
                                          </p:stCondLst>
                                        </p:cTn>
                                        <p:tgtEl>
                                          <p:spTgt spid="192"/>
                                        </p:tgtEl>
                                        <p:attrNameLst>
                                          <p:attrName>style.visibility</p:attrName>
                                        </p:attrNameLst>
                                      </p:cBhvr>
                                      <p:to>
                                        <p:strVal val="visible"/>
                                      </p:to>
                                    </p:set>
                                    <p:animEffect transition="in" filter="dissolve">
                                      <p:cBhvr>
                                        <p:cTn id="194" dur="500"/>
                                        <p:tgtEl>
                                          <p:spTgt spid="192"/>
                                        </p:tgtEl>
                                      </p:cBhvr>
                                    </p:animEffect>
                                  </p:childTnLst>
                                </p:cTn>
                              </p:par>
                              <p:par>
                                <p:cTn id="195" presetID="9" presetClass="entr" presetSubtype="0" fill="hold" nodeType="withEffect">
                                  <p:stCondLst>
                                    <p:cond delay="0"/>
                                  </p:stCondLst>
                                  <p:childTnLst>
                                    <p:set>
                                      <p:cBhvr>
                                        <p:cTn id="196" dur="1" fill="hold">
                                          <p:stCondLst>
                                            <p:cond delay="0"/>
                                          </p:stCondLst>
                                        </p:cTn>
                                        <p:tgtEl>
                                          <p:spTgt spid="193"/>
                                        </p:tgtEl>
                                        <p:attrNameLst>
                                          <p:attrName>style.visibility</p:attrName>
                                        </p:attrNameLst>
                                      </p:cBhvr>
                                      <p:to>
                                        <p:strVal val="visible"/>
                                      </p:to>
                                    </p:set>
                                    <p:animEffect transition="in" filter="dissolve">
                                      <p:cBhvr>
                                        <p:cTn id="197" dur="500"/>
                                        <p:tgtEl>
                                          <p:spTgt spid="193"/>
                                        </p:tgtEl>
                                      </p:cBhvr>
                                    </p:animEffect>
                                  </p:childTnLst>
                                </p:cTn>
                              </p:par>
                              <p:par>
                                <p:cTn id="198" presetID="9" presetClass="entr" presetSubtype="0" fill="hold" nodeType="withEffect">
                                  <p:stCondLst>
                                    <p:cond delay="0"/>
                                  </p:stCondLst>
                                  <p:childTnLst>
                                    <p:set>
                                      <p:cBhvr>
                                        <p:cTn id="199" dur="1" fill="hold">
                                          <p:stCondLst>
                                            <p:cond delay="0"/>
                                          </p:stCondLst>
                                        </p:cTn>
                                        <p:tgtEl>
                                          <p:spTgt spid="194"/>
                                        </p:tgtEl>
                                        <p:attrNameLst>
                                          <p:attrName>style.visibility</p:attrName>
                                        </p:attrNameLst>
                                      </p:cBhvr>
                                      <p:to>
                                        <p:strVal val="visible"/>
                                      </p:to>
                                    </p:set>
                                    <p:animEffect transition="in" filter="dissolve">
                                      <p:cBhvr>
                                        <p:cTn id="200" dur="500"/>
                                        <p:tgtEl>
                                          <p:spTgt spid="194"/>
                                        </p:tgtEl>
                                      </p:cBhvr>
                                    </p:animEffect>
                                  </p:childTnLst>
                                </p:cTn>
                              </p:par>
                              <p:par>
                                <p:cTn id="201" presetID="9" presetClass="entr" presetSubtype="0" fill="hold" nodeType="withEffect">
                                  <p:stCondLst>
                                    <p:cond delay="0"/>
                                  </p:stCondLst>
                                  <p:childTnLst>
                                    <p:set>
                                      <p:cBhvr>
                                        <p:cTn id="202" dur="1" fill="hold">
                                          <p:stCondLst>
                                            <p:cond delay="0"/>
                                          </p:stCondLst>
                                        </p:cTn>
                                        <p:tgtEl>
                                          <p:spTgt spid="195"/>
                                        </p:tgtEl>
                                        <p:attrNameLst>
                                          <p:attrName>style.visibility</p:attrName>
                                        </p:attrNameLst>
                                      </p:cBhvr>
                                      <p:to>
                                        <p:strVal val="visible"/>
                                      </p:to>
                                    </p:set>
                                    <p:animEffect transition="in" filter="dissolve">
                                      <p:cBhvr>
                                        <p:cTn id="203" dur="500"/>
                                        <p:tgtEl>
                                          <p:spTgt spid="195"/>
                                        </p:tgtEl>
                                      </p:cBhvr>
                                    </p:animEffect>
                                  </p:childTnLst>
                                </p:cTn>
                              </p:par>
                              <p:par>
                                <p:cTn id="204" presetID="9" presetClass="entr" presetSubtype="0" fill="hold" nodeType="withEffect">
                                  <p:stCondLst>
                                    <p:cond delay="0"/>
                                  </p:stCondLst>
                                  <p:childTnLst>
                                    <p:set>
                                      <p:cBhvr>
                                        <p:cTn id="205" dur="1" fill="hold">
                                          <p:stCondLst>
                                            <p:cond delay="0"/>
                                          </p:stCondLst>
                                        </p:cTn>
                                        <p:tgtEl>
                                          <p:spTgt spid="196"/>
                                        </p:tgtEl>
                                        <p:attrNameLst>
                                          <p:attrName>style.visibility</p:attrName>
                                        </p:attrNameLst>
                                      </p:cBhvr>
                                      <p:to>
                                        <p:strVal val="visible"/>
                                      </p:to>
                                    </p:set>
                                    <p:animEffect transition="in" filter="dissolve">
                                      <p:cBhvr>
                                        <p:cTn id="206" dur="500"/>
                                        <p:tgtEl>
                                          <p:spTgt spid="196"/>
                                        </p:tgtEl>
                                      </p:cBhvr>
                                    </p:animEffect>
                                  </p:childTnLst>
                                </p:cTn>
                              </p:par>
                              <p:par>
                                <p:cTn id="207" presetID="9" presetClass="entr" presetSubtype="0" fill="hold" nodeType="withEffect">
                                  <p:stCondLst>
                                    <p:cond delay="0"/>
                                  </p:stCondLst>
                                  <p:childTnLst>
                                    <p:set>
                                      <p:cBhvr>
                                        <p:cTn id="208" dur="1" fill="hold">
                                          <p:stCondLst>
                                            <p:cond delay="0"/>
                                          </p:stCondLst>
                                        </p:cTn>
                                        <p:tgtEl>
                                          <p:spTgt spid="197"/>
                                        </p:tgtEl>
                                        <p:attrNameLst>
                                          <p:attrName>style.visibility</p:attrName>
                                        </p:attrNameLst>
                                      </p:cBhvr>
                                      <p:to>
                                        <p:strVal val="visible"/>
                                      </p:to>
                                    </p:set>
                                    <p:animEffect transition="in" filter="dissolve">
                                      <p:cBhvr>
                                        <p:cTn id="209" dur="500"/>
                                        <p:tgtEl>
                                          <p:spTgt spid="197"/>
                                        </p:tgtEl>
                                      </p:cBhvr>
                                    </p:animEffect>
                                  </p:childTnLst>
                                </p:cTn>
                              </p:par>
                              <p:par>
                                <p:cTn id="210" presetID="9" presetClass="entr" presetSubtype="0" fill="hold" nodeType="withEffect">
                                  <p:stCondLst>
                                    <p:cond delay="0"/>
                                  </p:stCondLst>
                                  <p:childTnLst>
                                    <p:set>
                                      <p:cBhvr>
                                        <p:cTn id="211" dur="1" fill="hold">
                                          <p:stCondLst>
                                            <p:cond delay="0"/>
                                          </p:stCondLst>
                                        </p:cTn>
                                        <p:tgtEl>
                                          <p:spTgt spid="198"/>
                                        </p:tgtEl>
                                        <p:attrNameLst>
                                          <p:attrName>style.visibility</p:attrName>
                                        </p:attrNameLst>
                                      </p:cBhvr>
                                      <p:to>
                                        <p:strVal val="visible"/>
                                      </p:to>
                                    </p:set>
                                    <p:animEffect transition="in" filter="dissolve">
                                      <p:cBhvr>
                                        <p:cTn id="212" dur="500"/>
                                        <p:tgtEl>
                                          <p:spTgt spid="198"/>
                                        </p:tgtEl>
                                      </p:cBhvr>
                                    </p:animEffect>
                                  </p:childTnLst>
                                </p:cTn>
                              </p:par>
                              <p:par>
                                <p:cTn id="213" presetID="9" presetClass="entr" presetSubtype="0" fill="hold" nodeType="withEffect">
                                  <p:stCondLst>
                                    <p:cond delay="0"/>
                                  </p:stCondLst>
                                  <p:childTnLst>
                                    <p:set>
                                      <p:cBhvr>
                                        <p:cTn id="214" dur="1" fill="hold">
                                          <p:stCondLst>
                                            <p:cond delay="0"/>
                                          </p:stCondLst>
                                        </p:cTn>
                                        <p:tgtEl>
                                          <p:spTgt spid="199"/>
                                        </p:tgtEl>
                                        <p:attrNameLst>
                                          <p:attrName>style.visibility</p:attrName>
                                        </p:attrNameLst>
                                      </p:cBhvr>
                                      <p:to>
                                        <p:strVal val="visible"/>
                                      </p:to>
                                    </p:set>
                                    <p:animEffect transition="in" filter="dissolve">
                                      <p:cBhvr>
                                        <p:cTn id="215" dur="500"/>
                                        <p:tgtEl>
                                          <p:spTgt spid="199"/>
                                        </p:tgtEl>
                                      </p:cBhvr>
                                    </p:animEffect>
                                  </p:childTnLst>
                                </p:cTn>
                              </p:par>
                              <p:par>
                                <p:cTn id="216" presetID="9" presetClass="entr" presetSubtype="0" fill="hold" nodeType="withEffect">
                                  <p:stCondLst>
                                    <p:cond delay="0"/>
                                  </p:stCondLst>
                                  <p:childTnLst>
                                    <p:set>
                                      <p:cBhvr>
                                        <p:cTn id="217" dur="1" fill="hold">
                                          <p:stCondLst>
                                            <p:cond delay="0"/>
                                          </p:stCondLst>
                                        </p:cTn>
                                        <p:tgtEl>
                                          <p:spTgt spid="200"/>
                                        </p:tgtEl>
                                        <p:attrNameLst>
                                          <p:attrName>style.visibility</p:attrName>
                                        </p:attrNameLst>
                                      </p:cBhvr>
                                      <p:to>
                                        <p:strVal val="visible"/>
                                      </p:to>
                                    </p:set>
                                    <p:animEffect transition="in" filter="dissolve">
                                      <p:cBhvr>
                                        <p:cTn id="218" dur="500"/>
                                        <p:tgtEl>
                                          <p:spTgt spid="200"/>
                                        </p:tgtEl>
                                      </p:cBhvr>
                                    </p:animEffect>
                                  </p:childTnLst>
                                </p:cTn>
                              </p:par>
                              <p:par>
                                <p:cTn id="219" presetID="9" presetClass="entr" presetSubtype="0" fill="hold" nodeType="withEffect">
                                  <p:stCondLst>
                                    <p:cond delay="0"/>
                                  </p:stCondLst>
                                  <p:childTnLst>
                                    <p:set>
                                      <p:cBhvr>
                                        <p:cTn id="220" dur="1" fill="hold">
                                          <p:stCondLst>
                                            <p:cond delay="0"/>
                                          </p:stCondLst>
                                        </p:cTn>
                                        <p:tgtEl>
                                          <p:spTgt spid="201"/>
                                        </p:tgtEl>
                                        <p:attrNameLst>
                                          <p:attrName>style.visibility</p:attrName>
                                        </p:attrNameLst>
                                      </p:cBhvr>
                                      <p:to>
                                        <p:strVal val="visible"/>
                                      </p:to>
                                    </p:set>
                                    <p:animEffect transition="in" filter="dissolve">
                                      <p:cBhvr>
                                        <p:cTn id="221" dur="500"/>
                                        <p:tgtEl>
                                          <p:spTgt spid="201"/>
                                        </p:tgtEl>
                                      </p:cBhvr>
                                    </p:animEffect>
                                  </p:childTnLst>
                                </p:cTn>
                              </p:par>
                              <p:par>
                                <p:cTn id="222" presetID="9" presetClass="entr" presetSubtype="0" fill="hold" nodeType="withEffect">
                                  <p:stCondLst>
                                    <p:cond delay="0"/>
                                  </p:stCondLst>
                                  <p:childTnLst>
                                    <p:set>
                                      <p:cBhvr>
                                        <p:cTn id="223" dur="1" fill="hold">
                                          <p:stCondLst>
                                            <p:cond delay="0"/>
                                          </p:stCondLst>
                                        </p:cTn>
                                        <p:tgtEl>
                                          <p:spTgt spid="202"/>
                                        </p:tgtEl>
                                        <p:attrNameLst>
                                          <p:attrName>style.visibility</p:attrName>
                                        </p:attrNameLst>
                                      </p:cBhvr>
                                      <p:to>
                                        <p:strVal val="visible"/>
                                      </p:to>
                                    </p:set>
                                    <p:animEffect transition="in" filter="dissolve">
                                      <p:cBhvr>
                                        <p:cTn id="224" dur="500"/>
                                        <p:tgtEl>
                                          <p:spTgt spid="202"/>
                                        </p:tgtEl>
                                      </p:cBhvr>
                                    </p:animEffect>
                                  </p:childTnLst>
                                </p:cTn>
                              </p:par>
                              <p:par>
                                <p:cTn id="225" presetID="9" presetClass="entr" presetSubtype="0" fill="hold" nodeType="withEffect">
                                  <p:stCondLst>
                                    <p:cond delay="0"/>
                                  </p:stCondLst>
                                  <p:childTnLst>
                                    <p:set>
                                      <p:cBhvr>
                                        <p:cTn id="226" dur="1" fill="hold">
                                          <p:stCondLst>
                                            <p:cond delay="0"/>
                                          </p:stCondLst>
                                        </p:cTn>
                                        <p:tgtEl>
                                          <p:spTgt spid="203"/>
                                        </p:tgtEl>
                                        <p:attrNameLst>
                                          <p:attrName>style.visibility</p:attrName>
                                        </p:attrNameLst>
                                      </p:cBhvr>
                                      <p:to>
                                        <p:strVal val="visible"/>
                                      </p:to>
                                    </p:set>
                                    <p:animEffect transition="in" filter="dissolve">
                                      <p:cBhvr>
                                        <p:cTn id="227" dur="500"/>
                                        <p:tgtEl>
                                          <p:spTgt spid="203"/>
                                        </p:tgtEl>
                                      </p:cBhvr>
                                    </p:animEffect>
                                  </p:childTnLst>
                                </p:cTn>
                              </p:par>
                              <p:par>
                                <p:cTn id="228" presetID="9" presetClass="entr" presetSubtype="0" fill="hold" nodeType="withEffect">
                                  <p:stCondLst>
                                    <p:cond delay="0"/>
                                  </p:stCondLst>
                                  <p:childTnLst>
                                    <p:set>
                                      <p:cBhvr>
                                        <p:cTn id="229" dur="1" fill="hold">
                                          <p:stCondLst>
                                            <p:cond delay="0"/>
                                          </p:stCondLst>
                                        </p:cTn>
                                        <p:tgtEl>
                                          <p:spTgt spid="204"/>
                                        </p:tgtEl>
                                        <p:attrNameLst>
                                          <p:attrName>style.visibility</p:attrName>
                                        </p:attrNameLst>
                                      </p:cBhvr>
                                      <p:to>
                                        <p:strVal val="visible"/>
                                      </p:to>
                                    </p:set>
                                    <p:animEffect transition="in" filter="dissolve">
                                      <p:cBhvr>
                                        <p:cTn id="230" dur="500"/>
                                        <p:tgtEl>
                                          <p:spTgt spid="204"/>
                                        </p:tgtEl>
                                      </p:cBhvr>
                                    </p:animEffect>
                                  </p:childTnLst>
                                </p:cTn>
                              </p:par>
                              <p:par>
                                <p:cTn id="231" presetID="9" presetClass="entr" presetSubtype="0" fill="hold" nodeType="withEffect">
                                  <p:stCondLst>
                                    <p:cond delay="0"/>
                                  </p:stCondLst>
                                  <p:childTnLst>
                                    <p:set>
                                      <p:cBhvr>
                                        <p:cTn id="232" dur="1" fill="hold">
                                          <p:stCondLst>
                                            <p:cond delay="0"/>
                                          </p:stCondLst>
                                        </p:cTn>
                                        <p:tgtEl>
                                          <p:spTgt spid="205"/>
                                        </p:tgtEl>
                                        <p:attrNameLst>
                                          <p:attrName>style.visibility</p:attrName>
                                        </p:attrNameLst>
                                      </p:cBhvr>
                                      <p:to>
                                        <p:strVal val="visible"/>
                                      </p:to>
                                    </p:set>
                                    <p:animEffect transition="in" filter="dissolve">
                                      <p:cBhvr>
                                        <p:cTn id="233" dur="500"/>
                                        <p:tgtEl>
                                          <p:spTgt spid="205"/>
                                        </p:tgtEl>
                                      </p:cBhvr>
                                    </p:animEffect>
                                  </p:childTnLst>
                                </p:cTn>
                              </p:par>
                              <p:par>
                                <p:cTn id="234" presetID="9" presetClass="entr" presetSubtype="0" fill="hold" grpId="0" nodeType="withEffect">
                                  <p:stCondLst>
                                    <p:cond delay="0"/>
                                  </p:stCondLst>
                                  <p:childTnLst>
                                    <p:set>
                                      <p:cBhvr>
                                        <p:cTn id="235" dur="1" fill="hold">
                                          <p:stCondLst>
                                            <p:cond delay="0"/>
                                          </p:stCondLst>
                                        </p:cTn>
                                        <p:tgtEl>
                                          <p:spTgt spid="206"/>
                                        </p:tgtEl>
                                        <p:attrNameLst>
                                          <p:attrName>style.visibility</p:attrName>
                                        </p:attrNameLst>
                                      </p:cBhvr>
                                      <p:to>
                                        <p:strVal val="visible"/>
                                      </p:to>
                                    </p:set>
                                    <p:animEffect transition="in" filter="dissolve">
                                      <p:cBhvr>
                                        <p:cTn id="236" dur="500"/>
                                        <p:tgtEl>
                                          <p:spTgt spid="206"/>
                                        </p:tgtEl>
                                      </p:cBhvr>
                                    </p:animEffect>
                                  </p:childTnLst>
                                </p:cTn>
                              </p:par>
                              <p:par>
                                <p:cTn id="237" presetID="9" presetClass="entr" presetSubtype="0" fill="hold" nodeType="withEffect">
                                  <p:stCondLst>
                                    <p:cond delay="0"/>
                                  </p:stCondLst>
                                  <p:childTnLst>
                                    <p:set>
                                      <p:cBhvr>
                                        <p:cTn id="238" dur="1" fill="hold">
                                          <p:stCondLst>
                                            <p:cond delay="0"/>
                                          </p:stCondLst>
                                        </p:cTn>
                                        <p:tgtEl>
                                          <p:spTgt spid="207"/>
                                        </p:tgtEl>
                                        <p:attrNameLst>
                                          <p:attrName>style.visibility</p:attrName>
                                        </p:attrNameLst>
                                      </p:cBhvr>
                                      <p:to>
                                        <p:strVal val="visible"/>
                                      </p:to>
                                    </p:set>
                                    <p:animEffect transition="in" filter="dissolve">
                                      <p:cBhvr>
                                        <p:cTn id="239" dur="500"/>
                                        <p:tgtEl>
                                          <p:spTgt spid="207"/>
                                        </p:tgtEl>
                                      </p:cBhvr>
                                    </p:animEffect>
                                  </p:childTnLst>
                                </p:cTn>
                              </p:par>
                              <p:par>
                                <p:cTn id="240" presetID="9" presetClass="entr" presetSubtype="0" fill="hold" nodeType="withEffect">
                                  <p:stCondLst>
                                    <p:cond delay="0"/>
                                  </p:stCondLst>
                                  <p:childTnLst>
                                    <p:set>
                                      <p:cBhvr>
                                        <p:cTn id="241" dur="1" fill="hold">
                                          <p:stCondLst>
                                            <p:cond delay="0"/>
                                          </p:stCondLst>
                                        </p:cTn>
                                        <p:tgtEl>
                                          <p:spTgt spid="208"/>
                                        </p:tgtEl>
                                        <p:attrNameLst>
                                          <p:attrName>style.visibility</p:attrName>
                                        </p:attrNameLst>
                                      </p:cBhvr>
                                      <p:to>
                                        <p:strVal val="visible"/>
                                      </p:to>
                                    </p:set>
                                    <p:animEffect transition="in" filter="dissolve">
                                      <p:cBhvr>
                                        <p:cTn id="242" dur="500"/>
                                        <p:tgtEl>
                                          <p:spTgt spid="208"/>
                                        </p:tgtEl>
                                      </p:cBhvr>
                                    </p:animEffect>
                                  </p:childTnLst>
                                </p:cTn>
                              </p:par>
                              <p:par>
                                <p:cTn id="243" presetID="9" presetClass="entr" presetSubtype="0" fill="hold" nodeType="withEffect">
                                  <p:stCondLst>
                                    <p:cond delay="0"/>
                                  </p:stCondLst>
                                  <p:childTnLst>
                                    <p:set>
                                      <p:cBhvr>
                                        <p:cTn id="244" dur="1" fill="hold">
                                          <p:stCondLst>
                                            <p:cond delay="0"/>
                                          </p:stCondLst>
                                        </p:cTn>
                                        <p:tgtEl>
                                          <p:spTgt spid="209"/>
                                        </p:tgtEl>
                                        <p:attrNameLst>
                                          <p:attrName>style.visibility</p:attrName>
                                        </p:attrNameLst>
                                      </p:cBhvr>
                                      <p:to>
                                        <p:strVal val="visible"/>
                                      </p:to>
                                    </p:set>
                                    <p:animEffect transition="in" filter="dissolve">
                                      <p:cBhvr>
                                        <p:cTn id="245" dur="500"/>
                                        <p:tgtEl>
                                          <p:spTgt spid="209"/>
                                        </p:tgtEl>
                                      </p:cBhvr>
                                    </p:animEffect>
                                  </p:childTnLst>
                                </p:cTn>
                              </p:par>
                              <p:par>
                                <p:cTn id="246" presetID="9" presetClass="entr" presetSubtype="0" fill="hold" nodeType="withEffect">
                                  <p:stCondLst>
                                    <p:cond delay="0"/>
                                  </p:stCondLst>
                                  <p:childTnLst>
                                    <p:set>
                                      <p:cBhvr>
                                        <p:cTn id="247" dur="1" fill="hold">
                                          <p:stCondLst>
                                            <p:cond delay="0"/>
                                          </p:stCondLst>
                                        </p:cTn>
                                        <p:tgtEl>
                                          <p:spTgt spid="210"/>
                                        </p:tgtEl>
                                        <p:attrNameLst>
                                          <p:attrName>style.visibility</p:attrName>
                                        </p:attrNameLst>
                                      </p:cBhvr>
                                      <p:to>
                                        <p:strVal val="visible"/>
                                      </p:to>
                                    </p:set>
                                    <p:animEffect transition="in" filter="dissolve">
                                      <p:cBhvr>
                                        <p:cTn id="248" dur="500"/>
                                        <p:tgtEl>
                                          <p:spTgt spid="210"/>
                                        </p:tgtEl>
                                      </p:cBhvr>
                                    </p:animEffect>
                                  </p:childTnLst>
                                </p:cTn>
                              </p:par>
                              <p:par>
                                <p:cTn id="249" presetID="9" presetClass="entr" presetSubtype="0" fill="hold" nodeType="withEffect">
                                  <p:stCondLst>
                                    <p:cond delay="0"/>
                                  </p:stCondLst>
                                  <p:childTnLst>
                                    <p:set>
                                      <p:cBhvr>
                                        <p:cTn id="250" dur="1" fill="hold">
                                          <p:stCondLst>
                                            <p:cond delay="0"/>
                                          </p:stCondLst>
                                        </p:cTn>
                                        <p:tgtEl>
                                          <p:spTgt spid="211"/>
                                        </p:tgtEl>
                                        <p:attrNameLst>
                                          <p:attrName>style.visibility</p:attrName>
                                        </p:attrNameLst>
                                      </p:cBhvr>
                                      <p:to>
                                        <p:strVal val="visible"/>
                                      </p:to>
                                    </p:set>
                                    <p:animEffect transition="in" filter="dissolve">
                                      <p:cBhvr>
                                        <p:cTn id="251" dur="500"/>
                                        <p:tgtEl>
                                          <p:spTgt spid="211"/>
                                        </p:tgtEl>
                                      </p:cBhvr>
                                    </p:animEffect>
                                  </p:childTnLst>
                                </p:cTn>
                              </p:par>
                              <p:par>
                                <p:cTn id="252" presetID="9" presetClass="entr" presetSubtype="0" fill="hold" nodeType="withEffect">
                                  <p:stCondLst>
                                    <p:cond delay="0"/>
                                  </p:stCondLst>
                                  <p:childTnLst>
                                    <p:set>
                                      <p:cBhvr>
                                        <p:cTn id="253" dur="1" fill="hold">
                                          <p:stCondLst>
                                            <p:cond delay="0"/>
                                          </p:stCondLst>
                                        </p:cTn>
                                        <p:tgtEl>
                                          <p:spTgt spid="212"/>
                                        </p:tgtEl>
                                        <p:attrNameLst>
                                          <p:attrName>style.visibility</p:attrName>
                                        </p:attrNameLst>
                                      </p:cBhvr>
                                      <p:to>
                                        <p:strVal val="visible"/>
                                      </p:to>
                                    </p:set>
                                    <p:animEffect transition="in" filter="dissolve">
                                      <p:cBhvr>
                                        <p:cTn id="254" dur="500"/>
                                        <p:tgtEl>
                                          <p:spTgt spid="212"/>
                                        </p:tgtEl>
                                      </p:cBhvr>
                                    </p:animEffect>
                                  </p:childTnLst>
                                </p:cTn>
                              </p:par>
                              <p:par>
                                <p:cTn id="255" presetID="9" presetClass="entr" presetSubtype="0" fill="hold" nodeType="withEffect">
                                  <p:stCondLst>
                                    <p:cond delay="0"/>
                                  </p:stCondLst>
                                  <p:childTnLst>
                                    <p:set>
                                      <p:cBhvr>
                                        <p:cTn id="256" dur="1" fill="hold">
                                          <p:stCondLst>
                                            <p:cond delay="0"/>
                                          </p:stCondLst>
                                        </p:cTn>
                                        <p:tgtEl>
                                          <p:spTgt spid="213"/>
                                        </p:tgtEl>
                                        <p:attrNameLst>
                                          <p:attrName>style.visibility</p:attrName>
                                        </p:attrNameLst>
                                      </p:cBhvr>
                                      <p:to>
                                        <p:strVal val="visible"/>
                                      </p:to>
                                    </p:set>
                                    <p:animEffect transition="in" filter="dissolve">
                                      <p:cBhvr>
                                        <p:cTn id="257" dur="500"/>
                                        <p:tgtEl>
                                          <p:spTgt spid="213"/>
                                        </p:tgtEl>
                                      </p:cBhvr>
                                    </p:animEffect>
                                  </p:childTnLst>
                                </p:cTn>
                              </p:par>
                              <p:par>
                                <p:cTn id="258" presetID="9" presetClass="entr" presetSubtype="0" fill="hold" nodeType="withEffect">
                                  <p:stCondLst>
                                    <p:cond delay="0"/>
                                  </p:stCondLst>
                                  <p:childTnLst>
                                    <p:set>
                                      <p:cBhvr>
                                        <p:cTn id="259" dur="1" fill="hold">
                                          <p:stCondLst>
                                            <p:cond delay="0"/>
                                          </p:stCondLst>
                                        </p:cTn>
                                        <p:tgtEl>
                                          <p:spTgt spid="214"/>
                                        </p:tgtEl>
                                        <p:attrNameLst>
                                          <p:attrName>style.visibility</p:attrName>
                                        </p:attrNameLst>
                                      </p:cBhvr>
                                      <p:to>
                                        <p:strVal val="visible"/>
                                      </p:to>
                                    </p:set>
                                    <p:animEffect transition="in" filter="dissolve">
                                      <p:cBhvr>
                                        <p:cTn id="260" dur="500"/>
                                        <p:tgtEl>
                                          <p:spTgt spid="214"/>
                                        </p:tgtEl>
                                      </p:cBhvr>
                                    </p:animEffect>
                                  </p:childTnLst>
                                </p:cTn>
                              </p:par>
                              <p:par>
                                <p:cTn id="261" presetID="9" presetClass="entr" presetSubtype="0" fill="hold" nodeType="withEffect">
                                  <p:stCondLst>
                                    <p:cond delay="0"/>
                                  </p:stCondLst>
                                  <p:childTnLst>
                                    <p:set>
                                      <p:cBhvr>
                                        <p:cTn id="262" dur="1" fill="hold">
                                          <p:stCondLst>
                                            <p:cond delay="0"/>
                                          </p:stCondLst>
                                        </p:cTn>
                                        <p:tgtEl>
                                          <p:spTgt spid="215"/>
                                        </p:tgtEl>
                                        <p:attrNameLst>
                                          <p:attrName>style.visibility</p:attrName>
                                        </p:attrNameLst>
                                      </p:cBhvr>
                                      <p:to>
                                        <p:strVal val="visible"/>
                                      </p:to>
                                    </p:set>
                                    <p:animEffect transition="in" filter="dissolve">
                                      <p:cBhvr>
                                        <p:cTn id="263" dur="500"/>
                                        <p:tgtEl>
                                          <p:spTgt spid="215"/>
                                        </p:tgtEl>
                                      </p:cBhvr>
                                    </p:animEffect>
                                  </p:childTnLst>
                                </p:cTn>
                              </p:par>
                              <p:par>
                                <p:cTn id="264" presetID="9" presetClass="entr" presetSubtype="0" fill="hold" nodeType="withEffect">
                                  <p:stCondLst>
                                    <p:cond delay="0"/>
                                  </p:stCondLst>
                                  <p:childTnLst>
                                    <p:set>
                                      <p:cBhvr>
                                        <p:cTn id="265" dur="1" fill="hold">
                                          <p:stCondLst>
                                            <p:cond delay="0"/>
                                          </p:stCondLst>
                                        </p:cTn>
                                        <p:tgtEl>
                                          <p:spTgt spid="216"/>
                                        </p:tgtEl>
                                        <p:attrNameLst>
                                          <p:attrName>style.visibility</p:attrName>
                                        </p:attrNameLst>
                                      </p:cBhvr>
                                      <p:to>
                                        <p:strVal val="visible"/>
                                      </p:to>
                                    </p:set>
                                    <p:animEffect transition="in" filter="dissolve">
                                      <p:cBhvr>
                                        <p:cTn id="266" dur="500"/>
                                        <p:tgtEl>
                                          <p:spTgt spid="216"/>
                                        </p:tgtEl>
                                      </p:cBhvr>
                                    </p:animEffect>
                                  </p:childTnLst>
                                </p:cTn>
                              </p:par>
                              <p:par>
                                <p:cTn id="267" presetID="9" presetClass="entr" presetSubtype="0" fill="hold" nodeType="withEffect">
                                  <p:stCondLst>
                                    <p:cond delay="0"/>
                                  </p:stCondLst>
                                  <p:childTnLst>
                                    <p:set>
                                      <p:cBhvr>
                                        <p:cTn id="268" dur="1" fill="hold">
                                          <p:stCondLst>
                                            <p:cond delay="0"/>
                                          </p:stCondLst>
                                        </p:cTn>
                                        <p:tgtEl>
                                          <p:spTgt spid="217"/>
                                        </p:tgtEl>
                                        <p:attrNameLst>
                                          <p:attrName>style.visibility</p:attrName>
                                        </p:attrNameLst>
                                      </p:cBhvr>
                                      <p:to>
                                        <p:strVal val="visible"/>
                                      </p:to>
                                    </p:set>
                                    <p:animEffect transition="in" filter="dissolve">
                                      <p:cBhvr>
                                        <p:cTn id="269" dur="500"/>
                                        <p:tgtEl>
                                          <p:spTgt spid="217"/>
                                        </p:tgtEl>
                                      </p:cBhvr>
                                    </p:animEffect>
                                  </p:childTnLst>
                                </p:cTn>
                              </p:par>
                              <p:par>
                                <p:cTn id="270" presetID="9" presetClass="entr" presetSubtype="0" fill="hold" nodeType="withEffect">
                                  <p:stCondLst>
                                    <p:cond delay="0"/>
                                  </p:stCondLst>
                                  <p:childTnLst>
                                    <p:set>
                                      <p:cBhvr>
                                        <p:cTn id="271" dur="1" fill="hold">
                                          <p:stCondLst>
                                            <p:cond delay="0"/>
                                          </p:stCondLst>
                                        </p:cTn>
                                        <p:tgtEl>
                                          <p:spTgt spid="218"/>
                                        </p:tgtEl>
                                        <p:attrNameLst>
                                          <p:attrName>style.visibility</p:attrName>
                                        </p:attrNameLst>
                                      </p:cBhvr>
                                      <p:to>
                                        <p:strVal val="visible"/>
                                      </p:to>
                                    </p:set>
                                    <p:animEffect transition="in" filter="dissolve">
                                      <p:cBhvr>
                                        <p:cTn id="272" dur="500"/>
                                        <p:tgtEl>
                                          <p:spTgt spid="218"/>
                                        </p:tgtEl>
                                      </p:cBhvr>
                                    </p:animEffect>
                                  </p:childTnLst>
                                </p:cTn>
                              </p:par>
                              <p:par>
                                <p:cTn id="273" presetID="9" presetClass="entr" presetSubtype="0" fill="hold" nodeType="withEffect">
                                  <p:stCondLst>
                                    <p:cond delay="0"/>
                                  </p:stCondLst>
                                  <p:childTnLst>
                                    <p:set>
                                      <p:cBhvr>
                                        <p:cTn id="274" dur="1" fill="hold">
                                          <p:stCondLst>
                                            <p:cond delay="0"/>
                                          </p:stCondLst>
                                        </p:cTn>
                                        <p:tgtEl>
                                          <p:spTgt spid="219"/>
                                        </p:tgtEl>
                                        <p:attrNameLst>
                                          <p:attrName>style.visibility</p:attrName>
                                        </p:attrNameLst>
                                      </p:cBhvr>
                                      <p:to>
                                        <p:strVal val="visible"/>
                                      </p:to>
                                    </p:set>
                                    <p:animEffect transition="in" filter="dissolve">
                                      <p:cBhvr>
                                        <p:cTn id="275" dur="500"/>
                                        <p:tgtEl>
                                          <p:spTgt spid="219"/>
                                        </p:tgtEl>
                                      </p:cBhvr>
                                    </p:animEffect>
                                  </p:childTnLst>
                                </p:cTn>
                              </p:par>
                              <p:par>
                                <p:cTn id="276" presetID="9" presetClass="entr" presetSubtype="0" fill="hold" nodeType="withEffect">
                                  <p:stCondLst>
                                    <p:cond delay="0"/>
                                  </p:stCondLst>
                                  <p:childTnLst>
                                    <p:set>
                                      <p:cBhvr>
                                        <p:cTn id="277" dur="1" fill="hold">
                                          <p:stCondLst>
                                            <p:cond delay="0"/>
                                          </p:stCondLst>
                                        </p:cTn>
                                        <p:tgtEl>
                                          <p:spTgt spid="220"/>
                                        </p:tgtEl>
                                        <p:attrNameLst>
                                          <p:attrName>style.visibility</p:attrName>
                                        </p:attrNameLst>
                                      </p:cBhvr>
                                      <p:to>
                                        <p:strVal val="visible"/>
                                      </p:to>
                                    </p:set>
                                    <p:animEffect transition="in" filter="dissolve">
                                      <p:cBhvr>
                                        <p:cTn id="278" dur="500"/>
                                        <p:tgtEl>
                                          <p:spTgt spid="220"/>
                                        </p:tgtEl>
                                      </p:cBhvr>
                                    </p:animEffect>
                                  </p:childTnLst>
                                </p:cTn>
                              </p:par>
                              <p:par>
                                <p:cTn id="279" presetID="9" presetClass="entr" presetSubtype="0" fill="hold" nodeType="withEffect">
                                  <p:stCondLst>
                                    <p:cond delay="0"/>
                                  </p:stCondLst>
                                  <p:childTnLst>
                                    <p:set>
                                      <p:cBhvr>
                                        <p:cTn id="280" dur="1" fill="hold">
                                          <p:stCondLst>
                                            <p:cond delay="0"/>
                                          </p:stCondLst>
                                        </p:cTn>
                                        <p:tgtEl>
                                          <p:spTgt spid="221"/>
                                        </p:tgtEl>
                                        <p:attrNameLst>
                                          <p:attrName>style.visibility</p:attrName>
                                        </p:attrNameLst>
                                      </p:cBhvr>
                                      <p:to>
                                        <p:strVal val="visible"/>
                                      </p:to>
                                    </p:set>
                                    <p:animEffect transition="in" filter="dissolve">
                                      <p:cBhvr>
                                        <p:cTn id="281" dur="500"/>
                                        <p:tgtEl>
                                          <p:spTgt spid="221"/>
                                        </p:tgtEl>
                                      </p:cBhvr>
                                    </p:animEffect>
                                  </p:childTnLst>
                                </p:cTn>
                              </p:par>
                              <p:par>
                                <p:cTn id="282" presetID="9" presetClass="entr" presetSubtype="0" fill="hold" nodeType="withEffect">
                                  <p:stCondLst>
                                    <p:cond delay="0"/>
                                  </p:stCondLst>
                                  <p:childTnLst>
                                    <p:set>
                                      <p:cBhvr>
                                        <p:cTn id="283" dur="1" fill="hold">
                                          <p:stCondLst>
                                            <p:cond delay="0"/>
                                          </p:stCondLst>
                                        </p:cTn>
                                        <p:tgtEl>
                                          <p:spTgt spid="222"/>
                                        </p:tgtEl>
                                        <p:attrNameLst>
                                          <p:attrName>style.visibility</p:attrName>
                                        </p:attrNameLst>
                                      </p:cBhvr>
                                      <p:to>
                                        <p:strVal val="visible"/>
                                      </p:to>
                                    </p:set>
                                    <p:animEffect transition="in" filter="dissolve">
                                      <p:cBhvr>
                                        <p:cTn id="284" dur="500"/>
                                        <p:tgtEl>
                                          <p:spTgt spid="222"/>
                                        </p:tgtEl>
                                      </p:cBhvr>
                                    </p:animEffect>
                                  </p:childTnLst>
                                </p:cTn>
                              </p:par>
                              <p:par>
                                <p:cTn id="285" presetID="9" presetClass="entr" presetSubtype="0" fill="hold" nodeType="withEffect">
                                  <p:stCondLst>
                                    <p:cond delay="0"/>
                                  </p:stCondLst>
                                  <p:childTnLst>
                                    <p:set>
                                      <p:cBhvr>
                                        <p:cTn id="286" dur="1" fill="hold">
                                          <p:stCondLst>
                                            <p:cond delay="0"/>
                                          </p:stCondLst>
                                        </p:cTn>
                                        <p:tgtEl>
                                          <p:spTgt spid="223"/>
                                        </p:tgtEl>
                                        <p:attrNameLst>
                                          <p:attrName>style.visibility</p:attrName>
                                        </p:attrNameLst>
                                      </p:cBhvr>
                                      <p:to>
                                        <p:strVal val="visible"/>
                                      </p:to>
                                    </p:set>
                                    <p:animEffect transition="in" filter="dissolve">
                                      <p:cBhvr>
                                        <p:cTn id="287" dur="500"/>
                                        <p:tgtEl>
                                          <p:spTgt spid="223"/>
                                        </p:tgtEl>
                                      </p:cBhvr>
                                    </p:animEffect>
                                  </p:childTnLst>
                                </p:cTn>
                              </p:par>
                              <p:par>
                                <p:cTn id="288" presetID="9" presetClass="entr" presetSubtype="0" fill="hold" nodeType="withEffect">
                                  <p:stCondLst>
                                    <p:cond delay="0"/>
                                  </p:stCondLst>
                                  <p:childTnLst>
                                    <p:set>
                                      <p:cBhvr>
                                        <p:cTn id="289" dur="1" fill="hold">
                                          <p:stCondLst>
                                            <p:cond delay="0"/>
                                          </p:stCondLst>
                                        </p:cTn>
                                        <p:tgtEl>
                                          <p:spTgt spid="224"/>
                                        </p:tgtEl>
                                        <p:attrNameLst>
                                          <p:attrName>style.visibility</p:attrName>
                                        </p:attrNameLst>
                                      </p:cBhvr>
                                      <p:to>
                                        <p:strVal val="visible"/>
                                      </p:to>
                                    </p:set>
                                    <p:animEffect transition="in" filter="dissolve">
                                      <p:cBhvr>
                                        <p:cTn id="290" dur="500"/>
                                        <p:tgtEl>
                                          <p:spTgt spid="224"/>
                                        </p:tgtEl>
                                      </p:cBhvr>
                                    </p:animEffect>
                                  </p:childTnLst>
                                </p:cTn>
                              </p:par>
                              <p:par>
                                <p:cTn id="291" presetID="9" presetClass="entr" presetSubtype="0" fill="hold" nodeType="withEffect">
                                  <p:stCondLst>
                                    <p:cond delay="0"/>
                                  </p:stCondLst>
                                  <p:childTnLst>
                                    <p:set>
                                      <p:cBhvr>
                                        <p:cTn id="292" dur="1" fill="hold">
                                          <p:stCondLst>
                                            <p:cond delay="0"/>
                                          </p:stCondLst>
                                        </p:cTn>
                                        <p:tgtEl>
                                          <p:spTgt spid="245"/>
                                        </p:tgtEl>
                                        <p:attrNameLst>
                                          <p:attrName>style.visibility</p:attrName>
                                        </p:attrNameLst>
                                      </p:cBhvr>
                                      <p:to>
                                        <p:strVal val="visible"/>
                                      </p:to>
                                    </p:set>
                                    <p:animEffect transition="in" filter="dissolve">
                                      <p:cBhvr>
                                        <p:cTn id="293" dur="500"/>
                                        <p:tgtEl>
                                          <p:spTgt spid="245"/>
                                        </p:tgtEl>
                                      </p:cBhvr>
                                    </p:animEffect>
                                  </p:childTnLst>
                                </p:cTn>
                              </p:par>
                              <p:par>
                                <p:cTn id="294" presetID="9" presetClass="entr" presetSubtype="0" fill="hold" nodeType="withEffect">
                                  <p:stCondLst>
                                    <p:cond delay="0"/>
                                  </p:stCondLst>
                                  <p:childTnLst>
                                    <p:set>
                                      <p:cBhvr>
                                        <p:cTn id="295" dur="1" fill="hold">
                                          <p:stCondLst>
                                            <p:cond delay="0"/>
                                          </p:stCondLst>
                                        </p:cTn>
                                        <p:tgtEl>
                                          <p:spTgt spid="246"/>
                                        </p:tgtEl>
                                        <p:attrNameLst>
                                          <p:attrName>style.visibility</p:attrName>
                                        </p:attrNameLst>
                                      </p:cBhvr>
                                      <p:to>
                                        <p:strVal val="visible"/>
                                      </p:to>
                                    </p:set>
                                    <p:animEffect transition="in" filter="dissolve">
                                      <p:cBhvr>
                                        <p:cTn id="296" dur="500"/>
                                        <p:tgtEl>
                                          <p:spTgt spid="246"/>
                                        </p:tgtEl>
                                      </p:cBhvr>
                                    </p:animEffect>
                                  </p:childTnLst>
                                </p:cTn>
                              </p:par>
                              <p:par>
                                <p:cTn id="297" presetID="9" presetClass="entr" presetSubtype="0" fill="hold" nodeType="withEffect">
                                  <p:stCondLst>
                                    <p:cond delay="0"/>
                                  </p:stCondLst>
                                  <p:childTnLst>
                                    <p:set>
                                      <p:cBhvr>
                                        <p:cTn id="298" dur="1" fill="hold">
                                          <p:stCondLst>
                                            <p:cond delay="0"/>
                                          </p:stCondLst>
                                        </p:cTn>
                                        <p:tgtEl>
                                          <p:spTgt spid="226"/>
                                        </p:tgtEl>
                                        <p:attrNameLst>
                                          <p:attrName>style.visibility</p:attrName>
                                        </p:attrNameLst>
                                      </p:cBhvr>
                                      <p:to>
                                        <p:strVal val="visible"/>
                                      </p:to>
                                    </p:set>
                                    <p:animEffect transition="in" filter="dissolve">
                                      <p:cBhvr>
                                        <p:cTn id="299" dur="500"/>
                                        <p:tgtEl>
                                          <p:spTgt spid="226"/>
                                        </p:tgtEl>
                                      </p:cBhvr>
                                    </p:animEffect>
                                  </p:childTnLst>
                                </p:cTn>
                              </p:par>
                              <p:par>
                                <p:cTn id="300" presetID="9" presetClass="entr" presetSubtype="0" fill="hold" nodeType="withEffect">
                                  <p:stCondLst>
                                    <p:cond delay="0"/>
                                  </p:stCondLst>
                                  <p:childTnLst>
                                    <p:set>
                                      <p:cBhvr>
                                        <p:cTn id="301" dur="1" fill="hold">
                                          <p:stCondLst>
                                            <p:cond delay="0"/>
                                          </p:stCondLst>
                                        </p:cTn>
                                        <p:tgtEl>
                                          <p:spTgt spid="227"/>
                                        </p:tgtEl>
                                        <p:attrNameLst>
                                          <p:attrName>style.visibility</p:attrName>
                                        </p:attrNameLst>
                                      </p:cBhvr>
                                      <p:to>
                                        <p:strVal val="visible"/>
                                      </p:to>
                                    </p:set>
                                    <p:animEffect transition="in" filter="dissolve">
                                      <p:cBhvr>
                                        <p:cTn id="302" dur="500"/>
                                        <p:tgtEl>
                                          <p:spTgt spid="227"/>
                                        </p:tgtEl>
                                      </p:cBhvr>
                                    </p:animEffect>
                                  </p:childTnLst>
                                </p:cTn>
                              </p:par>
                              <p:par>
                                <p:cTn id="303" presetID="9" presetClass="entr" presetSubtype="0" fill="hold" nodeType="withEffect">
                                  <p:stCondLst>
                                    <p:cond delay="0"/>
                                  </p:stCondLst>
                                  <p:childTnLst>
                                    <p:set>
                                      <p:cBhvr>
                                        <p:cTn id="304" dur="1" fill="hold">
                                          <p:stCondLst>
                                            <p:cond delay="0"/>
                                          </p:stCondLst>
                                        </p:cTn>
                                        <p:tgtEl>
                                          <p:spTgt spid="228"/>
                                        </p:tgtEl>
                                        <p:attrNameLst>
                                          <p:attrName>style.visibility</p:attrName>
                                        </p:attrNameLst>
                                      </p:cBhvr>
                                      <p:to>
                                        <p:strVal val="visible"/>
                                      </p:to>
                                    </p:set>
                                    <p:animEffect transition="in" filter="dissolve">
                                      <p:cBhvr>
                                        <p:cTn id="305" dur="500"/>
                                        <p:tgtEl>
                                          <p:spTgt spid="228"/>
                                        </p:tgtEl>
                                      </p:cBhvr>
                                    </p:animEffect>
                                  </p:childTnLst>
                                </p:cTn>
                              </p:par>
                              <p:par>
                                <p:cTn id="306" presetID="9" presetClass="entr" presetSubtype="0" fill="hold" nodeType="withEffect">
                                  <p:stCondLst>
                                    <p:cond delay="0"/>
                                  </p:stCondLst>
                                  <p:childTnLst>
                                    <p:set>
                                      <p:cBhvr>
                                        <p:cTn id="307" dur="1" fill="hold">
                                          <p:stCondLst>
                                            <p:cond delay="0"/>
                                          </p:stCondLst>
                                        </p:cTn>
                                        <p:tgtEl>
                                          <p:spTgt spid="229"/>
                                        </p:tgtEl>
                                        <p:attrNameLst>
                                          <p:attrName>style.visibility</p:attrName>
                                        </p:attrNameLst>
                                      </p:cBhvr>
                                      <p:to>
                                        <p:strVal val="visible"/>
                                      </p:to>
                                    </p:set>
                                    <p:animEffect transition="in" filter="dissolve">
                                      <p:cBhvr>
                                        <p:cTn id="308" dur="500"/>
                                        <p:tgtEl>
                                          <p:spTgt spid="229"/>
                                        </p:tgtEl>
                                      </p:cBhvr>
                                    </p:animEffect>
                                  </p:childTnLst>
                                </p:cTn>
                              </p:par>
                              <p:par>
                                <p:cTn id="309" presetID="9" presetClass="entr" presetSubtype="0" fill="hold" nodeType="withEffect">
                                  <p:stCondLst>
                                    <p:cond delay="0"/>
                                  </p:stCondLst>
                                  <p:childTnLst>
                                    <p:set>
                                      <p:cBhvr>
                                        <p:cTn id="310" dur="1" fill="hold">
                                          <p:stCondLst>
                                            <p:cond delay="0"/>
                                          </p:stCondLst>
                                        </p:cTn>
                                        <p:tgtEl>
                                          <p:spTgt spid="230"/>
                                        </p:tgtEl>
                                        <p:attrNameLst>
                                          <p:attrName>style.visibility</p:attrName>
                                        </p:attrNameLst>
                                      </p:cBhvr>
                                      <p:to>
                                        <p:strVal val="visible"/>
                                      </p:to>
                                    </p:set>
                                    <p:animEffect transition="in" filter="dissolve">
                                      <p:cBhvr>
                                        <p:cTn id="311" dur="500"/>
                                        <p:tgtEl>
                                          <p:spTgt spid="230"/>
                                        </p:tgtEl>
                                      </p:cBhvr>
                                    </p:animEffect>
                                  </p:childTnLst>
                                </p:cTn>
                              </p:par>
                              <p:par>
                                <p:cTn id="312" presetID="9" presetClass="entr" presetSubtype="0" fill="hold" nodeType="withEffect">
                                  <p:stCondLst>
                                    <p:cond delay="0"/>
                                  </p:stCondLst>
                                  <p:childTnLst>
                                    <p:set>
                                      <p:cBhvr>
                                        <p:cTn id="313" dur="1" fill="hold">
                                          <p:stCondLst>
                                            <p:cond delay="0"/>
                                          </p:stCondLst>
                                        </p:cTn>
                                        <p:tgtEl>
                                          <p:spTgt spid="231"/>
                                        </p:tgtEl>
                                        <p:attrNameLst>
                                          <p:attrName>style.visibility</p:attrName>
                                        </p:attrNameLst>
                                      </p:cBhvr>
                                      <p:to>
                                        <p:strVal val="visible"/>
                                      </p:to>
                                    </p:set>
                                    <p:animEffect transition="in" filter="dissolve">
                                      <p:cBhvr>
                                        <p:cTn id="314" dur="500"/>
                                        <p:tgtEl>
                                          <p:spTgt spid="231"/>
                                        </p:tgtEl>
                                      </p:cBhvr>
                                    </p:animEffect>
                                  </p:childTnLst>
                                </p:cTn>
                              </p:par>
                              <p:par>
                                <p:cTn id="315" presetID="9" presetClass="entr" presetSubtype="0" fill="hold" nodeType="withEffect">
                                  <p:stCondLst>
                                    <p:cond delay="0"/>
                                  </p:stCondLst>
                                  <p:childTnLst>
                                    <p:set>
                                      <p:cBhvr>
                                        <p:cTn id="316" dur="1" fill="hold">
                                          <p:stCondLst>
                                            <p:cond delay="0"/>
                                          </p:stCondLst>
                                        </p:cTn>
                                        <p:tgtEl>
                                          <p:spTgt spid="232"/>
                                        </p:tgtEl>
                                        <p:attrNameLst>
                                          <p:attrName>style.visibility</p:attrName>
                                        </p:attrNameLst>
                                      </p:cBhvr>
                                      <p:to>
                                        <p:strVal val="visible"/>
                                      </p:to>
                                    </p:set>
                                    <p:animEffect transition="in" filter="dissolve">
                                      <p:cBhvr>
                                        <p:cTn id="317" dur="500"/>
                                        <p:tgtEl>
                                          <p:spTgt spid="232"/>
                                        </p:tgtEl>
                                      </p:cBhvr>
                                    </p:animEffect>
                                  </p:childTnLst>
                                </p:cTn>
                              </p:par>
                              <p:par>
                                <p:cTn id="318" presetID="9" presetClass="entr" presetSubtype="0" fill="hold" nodeType="withEffect">
                                  <p:stCondLst>
                                    <p:cond delay="0"/>
                                  </p:stCondLst>
                                  <p:childTnLst>
                                    <p:set>
                                      <p:cBhvr>
                                        <p:cTn id="319" dur="1" fill="hold">
                                          <p:stCondLst>
                                            <p:cond delay="0"/>
                                          </p:stCondLst>
                                        </p:cTn>
                                        <p:tgtEl>
                                          <p:spTgt spid="233"/>
                                        </p:tgtEl>
                                        <p:attrNameLst>
                                          <p:attrName>style.visibility</p:attrName>
                                        </p:attrNameLst>
                                      </p:cBhvr>
                                      <p:to>
                                        <p:strVal val="visible"/>
                                      </p:to>
                                    </p:set>
                                    <p:animEffect transition="in" filter="dissolve">
                                      <p:cBhvr>
                                        <p:cTn id="320" dur="500"/>
                                        <p:tgtEl>
                                          <p:spTgt spid="233"/>
                                        </p:tgtEl>
                                      </p:cBhvr>
                                    </p:animEffect>
                                  </p:childTnLst>
                                </p:cTn>
                              </p:par>
                              <p:par>
                                <p:cTn id="321" presetID="9" presetClass="entr" presetSubtype="0" fill="hold" nodeType="withEffect">
                                  <p:stCondLst>
                                    <p:cond delay="0"/>
                                  </p:stCondLst>
                                  <p:childTnLst>
                                    <p:set>
                                      <p:cBhvr>
                                        <p:cTn id="322" dur="1" fill="hold">
                                          <p:stCondLst>
                                            <p:cond delay="0"/>
                                          </p:stCondLst>
                                        </p:cTn>
                                        <p:tgtEl>
                                          <p:spTgt spid="234"/>
                                        </p:tgtEl>
                                        <p:attrNameLst>
                                          <p:attrName>style.visibility</p:attrName>
                                        </p:attrNameLst>
                                      </p:cBhvr>
                                      <p:to>
                                        <p:strVal val="visible"/>
                                      </p:to>
                                    </p:set>
                                    <p:animEffect transition="in" filter="dissolve">
                                      <p:cBhvr>
                                        <p:cTn id="323" dur="500"/>
                                        <p:tgtEl>
                                          <p:spTgt spid="234"/>
                                        </p:tgtEl>
                                      </p:cBhvr>
                                    </p:animEffect>
                                  </p:childTnLst>
                                </p:cTn>
                              </p:par>
                              <p:par>
                                <p:cTn id="324" presetID="9" presetClass="entr" presetSubtype="0" fill="hold" nodeType="withEffect">
                                  <p:stCondLst>
                                    <p:cond delay="0"/>
                                  </p:stCondLst>
                                  <p:childTnLst>
                                    <p:set>
                                      <p:cBhvr>
                                        <p:cTn id="325" dur="1" fill="hold">
                                          <p:stCondLst>
                                            <p:cond delay="0"/>
                                          </p:stCondLst>
                                        </p:cTn>
                                        <p:tgtEl>
                                          <p:spTgt spid="235"/>
                                        </p:tgtEl>
                                        <p:attrNameLst>
                                          <p:attrName>style.visibility</p:attrName>
                                        </p:attrNameLst>
                                      </p:cBhvr>
                                      <p:to>
                                        <p:strVal val="visible"/>
                                      </p:to>
                                    </p:set>
                                    <p:animEffect transition="in" filter="dissolve">
                                      <p:cBhvr>
                                        <p:cTn id="326" dur="500"/>
                                        <p:tgtEl>
                                          <p:spTgt spid="235"/>
                                        </p:tgtEl>
                                      </p:cBhvr>
                                    </p:animEffect>
                                  </p:childTnLst>
                                </p:cTn>
                              </p:par>
                              <p:par>
                                <p:cTn id="327" presetID="9" presetClass="entr" presetSubtype="0" fill="hold" nodeType="withEffect">
                                  <p:stCondLst>
                                    <p:cond delay="0"/>
                                  </p:stCondLst>
                                  <p:childTnLst>
                                    <p:set>
                                      <p:cBhvr>
                                        <p:cTn id="328" dur="1" fill="hold">
                                          <p:stCondLst>
                                            <p:cond delay="0"/>
                                          </p:stCondLst>
                                        </p:cTn>
                                        <p:tgtEl>
                                          <p:spTgt spid="236"/>
                                        </p:tgtEl>
                                        <p:attrNameLst>
                                          <p:attrName>style.visibility</p:attrName>
                                        </p:attrNameLst>
                                      </p:cBhvr>
                                      <p:to>
                                        <p:strVal val="visible"/>
                                      </p:to>
                                    </p:set>
                                    <p:animEffect transition="in" filter="dissolve">
                                      <p:cBhvr>
                                        <p:cTn id="329" dur="500"/>
                                        <p:tgtEl>
                                          <p:spTgt spid="236"/>
                                        </p:tgtEl>
                                      </p:cBhvr>
                                    </p:animEffect>
                                  </p:childTnLst>
                                </p:cTn>
                              </p:par>
                              <p:par>
                                <p:cTn id="330" presetID="9" presetClass="entr" presetSubtype="0" fill="hold" nodeType="withEffect">
                                  <p:stCondLst>
                                    <p:cond delay="0"/>
                                  </p:stCondLst>
                                  <p:childTnLst>
                                    <p:set>
                                      <p:cBhvr>
                                        <p:cTn id="331" dur="1" fill="hold">
                                          <p:stCondLst>
                                            <p:cond delay="0"/>
                                          </p:stCondLst>
                                        </p:cTn>
                                        <p:tgtEl>
                                          <p:spTgt spid="237"/>
                                        </p:tgtEl>
                                        <p:attrNameLst>
                                          <p:attrName>style.visibility</p:attrName>
                                        </p:attrNameLst>
                                      </p:cBhvr>
                                      <p:to>
                                        <p:strVal val="visible"/>
                                      </p:to>
                                    </p:set>
                                    <p:animEffect transition="in" filter="dissolve">
                                      <p:cBhvr>
                                        <p:cTn id="332" dur="500"/>
                                        <p:tgtEl>
                                          <p:spTgt spid="237"/>
                                        </p:tgtEl>
                                      </p:cBhvr>
                                    </p:animEffect>
                                  </p:childTnLst>
                                </p:cTn>
                              </p:par>
                              <p:par>
                                <p:cTn id="333" presetID="9" presetClass="entr" presetSubtype="0" fill="hold" nodeType="withEffect">
                                  <p:stCondLst>
                                    <p:cond delay="0"/>
                                  </p:stCondLst>
                                  <p:childTnLst>
                                    <p:set>
                                      <p:cBhvr>
                                        <p:cTn id="334" dur="1" fill="hold">
                                          <p:stCondLst>
                                            <p:cond delay="0"/>
                                          </p:stCondLst>
                                        </p:cTn>
                                        <p:tgtEl>
                                          <p:spTgt spid="238"/>
                                        </p:tgtEl>
                                        <p:attrNameLst>
                                          <p:attrName>style.visibility</p:attrName>
                                        </p:attrNameLst>
                                      </p:cBhvr>
                                      <p:to>
                                        <p:strVal val="visible"/>
                                      </p:to>
                                    </p:set>
                                    <p:animEffect transition="in" filter="dissolve">
                                      <p:cBhvr>
                                        <p:cTn id="335" dur="500"/>
                                        <p:tgtEl>
                                          <p:spTgt spid="238"/>
                                        </p:tgtEl>
                                      </p:cBhvr>
                                    </p:animEffect>
                                  </p:childTnLst>
                                </p:cTn>
                              </p:par>
                              <p:par>
                                <p:cTn id="336" presetID="9" presetClass="entr" presetSubtype="0" fill="hold" nodeType="withEffect">
                                  <p:stCondLst>
                                    <p:cond delay="0"/>
                                  </p:stCondLst>
                                  <p:childTnLst>
                                    <p:set>
                                      <p:cBhvr>
                                        <p:cTn id="337" dur="1" fill="hold">
                                          <p:stCondLst>
                                            <p:cond delay="0"/>
                                          </p:stCondLst>
                                        </p:cTn>
                                        <p:tgtEl>
                                          <p:spTgt spid="239"/>
                                        </p:tgtEl>
                                        <p:attrNameLst>
                                          <p:attrName>style.visibility</p:attrName>
                                        </p:attrNameLst>
                                      </p:cBhvr>
                                      <p:to>
                                        <p:strVal val="visible"/>
                                      </p:to>
                                    </p:set>
                                    <p:animEffect transition="in" filter="dissolve">
                                      <p:cBhvr>
                                        <p:cTn id="338" dur="500"/>
                                        <p:tgtEl>
                                          <p:spTgt spid="239"/>
                                        </p:tgtEl>
                                      </p:cBhvr>
                                    </p:animEffect>
                                  </p:childTnLst>
                                </p:cTn>
                              </p:par>
                              <p:par>
                                <p:cTn id="339" presetID="9" presetClass="entr" presetSubtype="0" fill="hold" nodeType="withEffect">
                                  <p:stCondLst>
                                    <p:cond delay="0"/>
                                  </p:stCondLst>
                                  <p:childTnLst>
                                    <p:set>
                                      <p:cBhvr>
                                        <p:cTn id="340" dur="1" fill="hold">
                                          <p:stCondLst>
                                            <p:cond delay="0"/>
                                          </p:stCondLst>
                                        </p:cTn>
                                        <p:tgtEl>
                                          <p:spTgt spid="240"/>
                                        </p:tgtEl>
                                        <p:attrNameLst>
                                          <p:attrName>style.visibility</p:attrName>
                                        </p:attrNameLst>
                                      </p:cBhvr>
                                      <p:to>
                                        <p:strVal val="visible"/>
                                      </p:to>
                                    </p:set>
                                    <p:animEffect transition="in" filter="dissolve">
                                      <p:cBhvr>
                                        <p:cTn id="341" dur="500"/>
                                        <p:tgtEl>
                                          <p:spTgt spid="240"/>
                                        </p:tgtEl>
                                      </p:cBhvr>
                                    </p:animEffect>
                                  </p:childTnLst>
                                </p:cTn>
                              </p:par>
                              <p:par>
                                <p:cTn id="342" presetID="9" presetClass="entr" presetSubtype="0" fill="hold" nodeType="withEffect">
                                  <p:stCondLst>
                                    <p:cond delay="0"/>
                                  </p:stCondLst>
                                  <p:childTnLst>
                                    <p:set>
                                      <p:cBhvr>
                                        <p:cTn id="343" dur="1" fill="hold">
                                          <p:stCondLst>
                                            <p:cond delay="0"/>
                                          </p:stCondLst>
                                        </p:cTn>
                                        <p:tgtEl>
                                          <p:spTgt spid="241"/>
                                        </p:tgtEl>
                                        <p:attrNameLst>
                                          <p:attrName>style.visibility</p:attrName>
                                        </p:attrNameLst>
                                      </p:cBhvr>
                                      <p:to>
                                        <p:strVal val="visible"/>
                                      </p:to>
                                    </p:set>
                                    <p:animEffect transition="in" filter="dissolve">
                                      <p:cBhvr>
                                        <p:cTn id="344" dur="500"/>
                                        <p:tgtEl>
                                          <p:spTgt spid="241"/>
                                        </p:tgtEl>
                                      </p:cBhvr>
                                    </p:animEffect>
                                  </p:childTnLst>
                                </p:cTn>
                              </p:par>
                              <p:par>
                                <p:cTn id="345" presetID="9" presetClass="entr" presetSubtype="0" fill="hold" nodeType="withEffect">
                                  <p:stCondLst>
                                    <p:cond delay="0"/>
                                  </p:stCondLst>
                                  <p:childTnLst>
                                    <p:set>
                                      <p:cBhvr>
                                        <p:cTn id="346" dur="1" fill="hold">
                                          <p:stCondLst>
                                            <p:cond delay="0"/>
                                          </p:stCondLst>
                                        </p:cTn>
                                        <p:tgtEl>
                                          <p:spTgt spid="242"/>
                                        </p:tgtEl>
                                        <p:attrNameLst>
                                          <p:attrName>style.visibility</p:attrName>
                                        </p:attrNameLst>
                                      </p:cBhvr>
                                      <p:to>
                                        <p:strVal val="visible"/>
                                      </p:to>
                                    </p:set>
                                    <p:animEffect transition="in" filter="dissolve">
                                      <p:cBhvr>
                                        <p:cTn id="347" dur="500"/>
                                        <p:tgtEl>
                                          <p:spTgt spid="242"/>
                                        </p:tgtEl>
                                      </p:cBhvr>
                                    </p:animEffect>
                                  </p:childTnLst>
                                </p:cTn>
                              </p:par>
                              <p:par>
                                <p:cTn id="348" presetID="9" presetClass="entr" presetSubtype="0" fill="hold" nodeType="withEffect">
                                  <p:stCondLst>
                                    <p:cond delay="0"/>
                                  </p:stCondLst>
                                  <p:childTnLst>
                                    <p:set>
                                      <p:cBhvr>
                                        <p:cTn id="349" dur="1" fill="hold">
                                          <p:stCondLst>
                                            <p:cond delay="0"/>
                                          </p:stCondLst>
                                        </p:cTn>
                                        <p:tgtEl>
                                          <p:spTgt spid="243"/>
                                        </p:tgtEl>
                                        <p:attrNameLst>
                                          <p:attrName>style.visibility</p:attrName>
                                        </p:attrNameLst>
                                      </p:cBhvr>
                                      <p:to>
                                        <p:strVal val="visible"/>
                                      </p:to>
                                    </p:set>
                                    <p:animEffect transition="in" filter="dissolve">
                                      <p:cBhvr>
                                        <p:cTn id="350" dur="500"/>
                                        <p:tgtEl>
                                          <p:spTgt spid="243"/>
                                        </p:tgtEl>
                                      </p:cBhvr>
                                    </p:animEffect>
                                  </p:childTnLst>
                                </p:cTn>
                              </p:par>
                              <p:par>
                                <p:cTn id="351" presetID="9" presetClass="entr" presetSubtype="0" fill="hold" nodeType="withEffect">
                                  <p:stCondLst>
                                    <p:cond delay="0"/>
                                  </p:stCondLst>
                                  <p:childTnLst>
                                    <p:set>
                                      <p:cBhvr>
                                        <p:cTn id="352" dur="1" fill="hold">
                                          <p:stCondLst>
                                            <p:cond delay="0"/>
                                          </p:stCondLst>
                                        </p:cTn>
                                        <p:tgtEl>
                                          <p:spTgt spid="247"/>
                                        </p:tgtEl>
                                        <p:attrNameLst>
                                          <p:attrName>style.visibility</p:attrName>
                                        </p:attrNameLst>
                                      </p:cBhvr>
                                      <p:to>
                                        <p:strVal val="visible"/>
                                      </p:to>
                                    </p:set>
                                    <p:animEffect transition="in" filter="dissolve">
                                      <p:cBhvr>
                                        <p:cTn id="353" dur="500"/>
                                        <p:tgtEl>
                                          <p:spTgt spid="247"/>
                                        </p:tgtEl>
                                      </p:cBhvr>
                                    </p:animEffect>
                                  </p:childTnLst>
                                </p:cTn>
                              </p:par>
                              <p:par>
                                <p:cTn id="354" presetID="9" presetClass="entr" presetSubtype="0" fill="hold" nodeType="withEffect">
                                  <p:stCondLst>
                                    <p:cond delay="0"/>
                                  </p:stCondLst>
                                  <p:childTnLst>
                                    <p:set>
                                      <p:cBhvr>
                                        <p:cTn id="355" dur="1" fill="hold">
                                          <p:stCondLst>
                                            <p:cond delay="0"/>
                                          </p:stCondLst>
                                        </p:cTn>
                                        <p:tgtEl>
                                          <p:spTgt spid="288"/>
                                        </p:tgtEl>
                                        <p:attrNameLst>
                                          <p:attrName>style.visibility</p:attrName>
                                        </p:attrNameLst>
                                      </p:cBhvr>
                                      <p:to>
                                        <p:strVal val="visible"/>
                                      </p:to>
                                    </p:set>
                                    <p:animEffect transition="in" filter="dissolve">
                                      <p:cBhvr>
                                        <p:cTn id="356" dur="500"/>
                                        <p:tgtEl>
                                          <p:spTgt spid="288"/>
                                        </p:tgtEl>
                                      </p:cBhvr>
                                    </p:animEffect>
                                  </p:childTnLst>
                                </p:cTn>
                              </p:par>
                              <p:par>
                                <p:cTn id="357" presetID="9" presetClass="entr" presetSubtype="0" fill="hold" grpId="0" nodeType="withEffect">
                                  <p:stCondLst>
                                    <p:cond delay="0"/>
                                  </p:stCondLst>
                                  <p:childTnLst>
                                    <p:set>
                                      <p:cBhvr>
                                        <p:cTn id="358" dur="1" fill="hold">
                                          <p:stCondLst>
                                            <p:cond delay="0"/>
                                          </p:stCondLst>
                                        </p:cTn>
                                        <p:tgtEl>
                                          <p:spTgt spid="225"/>
                                        </p:tgtEl>
                                        <p:attrNameLst>
                                          <p:attrName>style.visibility</p:attrName>
                                        </p:attrNameLst>
                                      </p:cBhvr>
                                      <p:to>
                                        <p:strVal val="visible"/>
                                      </p:to>
                                    </p:set>
                                    <p:animEffect transition="in" filter="dissolve">
                                      <p:cBhvr>
                                        <p:cTn id="359" dur="500"/>
                                        <p:tgtEl>
                                          <p:spTgt spid="225"/>
                                        </p:tgtEl>
                                      </p:cBhvr>
                                    </p:animEffect>
                                  </p:childTnLst>
                                </p:cTn>
                              </p:par>
                            </p:childTnLst>
                          </p:cTn>
                        </p:par>
                      </p:childTnLst>
                    </p:cTn>
                  </p:par>
                  <p:par>
                    <p:cTn id="360" fill="hold">
                      <p:stCondLst>
                        <p:cond delay="indefinite"/>
                      </p:stCondLst>
                      <p:childTnLst>
                        <p:par>
                          <p:cTn id="361" fill="hold">
                            <p:stCondLst>
                              <p:cond delay="0"/>
                            </p:stCondLst>
                            <p:childTnLst>
                              <p:par>
                                <p:cTn id="362" presetID="10" presetClass="exit" presetSubtype="0" fill="hold" grpId="1" nodeType="clickEffect">
                                  <p:stCondLst>
                                    <p:cond delay="0"/>
                                  </p:stCondLst>
                                  <p:childTnLst>
                                    <p:animEffect transition="out" filter="fade">
                                      <p:cBhvr>
                                        <p:cTn id="363" dur="2000"/>
                                        <p:tgtEl>
                                          <p:spTgt spid="153"/>
                                        </p:tgtEl>
                                      </p:cBhvr>
                                    </p:animEffect>
                                    <p:set>
                                      <p:cBhvr>
                                        <p:cTn id="364" dur="1" fill="hold">
                                          <p:stCondLst>
                                            <p:cond delay="1999"/>
                                          </p:stCondLst>
                                        </p:cTn>
                                        <p:tgtEl>
                                          <p:spTgt spid="153"/>
                                        </p:tgtEl>
                                        <p:attrNameLst>
                                          <p:attrName>style.visibility</p:attrName>
                                        </p:attrNameLst>
                                      </p:cBhvr>
                                      <p:to>
                                        <p:strVal val="hidden"/>
                                      </p:to>
                                    </p:set>
                                  </p:childTnLst>
                                </p:cTn>
                              </p:par>
                              <p:par>
                                <p:cTn id="365" presetID="10" presetClass="exit" presetSubtype="0" fill="hold" nodeType="withEffect">
                                  <p:stCondLst>
                                    <p:cond delay="0"/>
                                  </p:stCondLst>
                                  <p:childTnLst>
                                    <p:animEffect transition="out" filter="fade">
                                      <p:cBhvr>
                                        <p:cTn id="366" dur="2000"/>
                                        <p:tgtEl>
                                          <p:spTgt spid="188"/>
                                        </p:tgtEl>
                                      </p:cBhvr>
                                    </p:animEffect>
                                    <p:set>
                                      <p:cBhvr>
                                        <p:cTn id="367" dur="1" fill="hold">
                                          <p:stCondLst>
                                            <p:cond delay="1999"/>
                                          </p:stCondLst>
                                        </p:cTn>
                                        <p:tgtEl>
                                          <p:spTgt spid="188"/>
                                        </p:tgtEl>
                                        <p:attrNameLst>
                                          <p:attrName>style.visibility</p:attrName>
                                        </p:attrNameLst>
                                      </p:cBhvr>
                                      <p:to>
                                        <p:strVal val="hidden"/>
                                      </p:to>
                                    </p:set>
                                  </p:childTnLst>
                                </p:cTn>
                              </p:par>
                              <p:par>
                                <p:cTn id="368" presetID="10" presetClass="exit" presetSubtype="0" fill="hold" nodeType="withEffect">
                                  <p:stCondLst>
                                    <p:cond delay="0"/>
                                  </p:stCondLst>
                                  <p:childTnLst>
                                    <p:animEffect transition="out" filter="fade">
                                      <p:cBhvr>
                                        <p:cTn id="369" dur="2000"/>
                                        <p:tgtEl>
                                          <p:spTgt spid="189"/>
                                        </p:tgtEl>
                                      </p:cBhvr>
                                    </p:animEffect>
                                    <p:set>
                                      <p:cBhvr>
                                        <p:cTn id="370" dur="1" fill="hold">
                                          <p:stCondLst>
                                            <p:cond delay="1999"/>
                                          </p:stCondLst>
                                        </p:cTn>
                                        <p:tgtEl>
                                          <p:spTgt spid="189"/>
                                        </p:tgtEl>
                                        <p:attrNameLst>
                                          <p:attrName>style.visibility</p:attrName>
                                        </p:attrNameLst>
                                      </p:cBhvr>
                                      <p:to>
                                        <p:strVal val="hidden"/>
                                      </p:to>
                                    </p:set>
                                  </p:childTnLst>
                                </p:cTn>
                              </p:par>
                              <p:par>
                                <p:cTn id="371" presetID="10" presetClass="exit" presetSubtype="0" fill="hold" nodeType="withEffect">
                                  <p:stCondLst>
                                    <p:cond delay="0"/>
                                  </p:stCondLst>
                                  <p:childTnLst>
                                    <p:animEffect transition="out" filter="fade">
                                      <p:cBhvr>
                                        <p:cTn id="372" dur="2000"/>
                                        <p:tgtEl>
                                          <p:spTgt spid="190"/>
                                        </p:tgtEl>
                                      </p:cBhvr>
                                    </p:animEffect>
                                    <p:set>
                                      <p:cBhvr>
                                        <p:cTn id="373" dur="1" fill="hold">
                                          <p:stCondLst>
                                            <p:cond delay="1999"/>
                                          </p:stCondLst>
                                        </p:cTn>
                                        <p:tgtEl>
                                          <p:spTgt spid="190"/>
                                        </p:tgtEl>
                                        <p:attrNameLst>
                                          <p:attrName>style.visibility</p:attrName>
                                        </p:attrNameLst>
                                      </p:cBhvr>
                                      <p:to>
                                        <p:strVal val="hidden"/>
                                      </p:to>
                                    </p:set>
                                  </p:childTnLst>
                                </p:cTn>
                              </p:par>
                              <p:par>
                                <p:cTn id="374" presetID="10" presetClass="exit" presetSubtype="0" fill="hold" nodeType="withEffect">
                                  <p:stCondLst>
                                    <p:cond delay="0"/>
                                  </p:stCondLst>
                                  <p:childTnLst>
                                    <p:animEffect transition="out" filter="fade">
                                      <p:cBhvr>
                                        <p:cTn id="375" dur="2000"/>
                                        <p:tgtEl>
                                          <p:spTgt spid="191"/>
                                        </p:tgtEl>
                                      </p:cBhvr>
                                    </p:animEffect>
                                    <p:set>
                                      <p:cBhvr>
                                        <p:cTn id="376" dur="1" fill="hold">
                                          <p:stCondLst>
                                            <p:cond delay="1999"/>
                                          </p:stCondLst>
                                        </p:cTn>
                                        <p:tgtEl>
                                          <p:spTgt spid="191"/>
                                        </p:tgtEl>
                                        <p:attrNameLst>
                                          <p:attrName>style.visibility</p:attrName>
                                        </p:attrNameLst>
                                      </p:cBhvr>
                                      <p:to>
                                        <p:strVal val="hidden"/>
                                      </p:to>
                                    </p:set>
                                  </p:childTnLst>
                                </p:cTn>
                              </p:par>
                              <p:par>
                                <p:cTn id="377" presetID="10" presetClass="exit" presetSubtype="0" fill="hold" nodeType="withEffect">
                                  <p:stCondLst>
                                    <p:cond delay="0"/>
                                  </p:stCondLst>
                                  <p:childTnLst>
                                    <p:animEffect transition="out" filter="fade">
                                      <p:cBhvr>
                                        <p:cTn id="378" dur="2000"/>
                                        <p:tgtEl>
                                          <p:spTgt spid="192"/>
                                        </p:tgtEl>
                                      </p:cBhvr>
                                    </p:animEffect>
                                    <p:set>
                                      <p:cBhvr>
                                        <p:cTn id="379" dur="1" fill="hold">
                                          <p:stCondLst>
                                            <p:cond delay="1999"/>
                                          </p:stCondLst>
                                        </p:cTn>
                                        <p:tgtEl>
                                          <p:spTgt spid="192"/>
                                        </p:tgtEl>
                                        <p:attrNameLst>
                                          <p:attrName>style.visibility</p:attrName>
                                        </p:attrNameLst>
                                      </p:cBhvr>
                                      <p:to>
                                        <p:strVal val="hidden"/>
                                      </p:to>
                                    </p:set>
                                  </p:childTnLst>
                                </p:cTn>
                              </p:par>
                              <p:par>
                                <p:cTn id="380" presetID="10" presetClass="exit" presetSubtype="0" fill="hold" nodeType="withEffect">
                                  <p:stCondLst>
                                    <p:cond delay="0"/>
                                  </p:stCondLst>
                                  <p:childTnLst>
                                    <p:animEffect transition="out" filter="fade">
                                      <p:cBhvr>
                                        <p:cTn id="381" dur="2000"/>
                                        <p:tgtEl>
                                          <p:spTgt spid="193"/>
                                        </p:tgtEl>
                                      </p:cBhvr>
                                    </p:animEffect>
                                    <p:set>
                                      <p:cBhvr>
                                        <p:cTn id="382" dur="1" fill="hold">
                                          <p:stCondLst>
                                            <p:cond delay="1999"/>
                                          </p:stCondLst>
                                        </p:cTn>
                                        <p:tgtEl>
                                          <p:spTgt spid="193"/>
                                        </p:tgtEl>
                                        <p:attrNameLst>
                                          <p:attrName>style.visibility</p:attrName>
                                        </p:attrNameLst>
                                      </p:cBhvr>
                                      <p:to>
                                        <p:strVal val="hidden"/>
                                      </p:to>
                                    </p:set>
                                  </p:childTnLst>
                                </p:cTn>
                              </p:par>
                              <p:par>
                                <p:cTn id="383" presetID="10" presetClass="exit" presetSubtype="0" fill="hold" nodeType="withEffect">
                                  <p:stCondLst>
                                    <p:cond delay="0"/>
                                  </p:stCondLst>
                                  <p:childTnLst>
                                    <p:animEffect transition="out" filter="fade">
                                      <p:cBhvr>
                                        <p:cTn id="384" dur="2000"/>
                                        <p:tgtEl>
                                          <p:spTgt spid="194"/>
                                        </p:tgtEl>
                                      </p:cBhvr>
                                    </p:animEffect>
                                    <p:set>
                                      <p:cBhvr>
                                        <p:cTn id="385" dur="1" fill="hold">
                                          <p:stCondLst>
                                            <p:cond delay="1999"/>
                                          </p:stCondLst>
                                        </p:cTn>
                                        <p:tgtEl>
                                          <p:spTgt spid="194"/>
                                        </p:tgtEl>
                                        <p:attrNameLst>
                                          <p:attrName>style.visibility</p:attrName>
                                        </p:attrNameLst>
                                      </p:cBhvr>
                                      <p:to>
                                        <p:strVal val="hidden"/>
                                      </p:to>
                                    </p:set>
                                  </p:childTnLst>
                                </p:cTn>
                              </p:par>
                              <p:par>
                                <p:cTn id="386" presetID="10" presetClass="exit" presetSubtype="0" fill="hold" nodeType="withEffect">
                                  <p:stCondLst>
                                    <p:cond delay="0"/>
                                  </p:stCondLst>
                                  <p:childTnLst>
                                    <p:animEffect transition="out" filter="fade">
                                      <p:cBhvr>
                                        <p:cTn id="387" dur="2000"/>
                                        <p:tgtEl>
                                          <p:spTgt spid="195"/>
                                        </p:tgtEl>
                                      </p:cBhvr>
                                    </p:animEffect>
                                    <p:set>
                                      <p:cBhvr>
                                        <p:cTn id="388" dur="1" fill="hold">
                                          <p:stCondLst>
                                            <p:cond delay="1999"/>
                                          </p:stCondLst>
                                        </p:cTn>
                                        <p:tgtEl>
                                          <p:spTgt spid="195"/>
                                        </p:tgtEl>
                                        <p:attrNameLst>
                                          <p:attrName>style.visibility</p:attrName>
                                        </p:attrNameLst>
                                      </p:cBhvr>
                                      <p:to>
                                        <p:strVal val="hidden"/>
                                      </p:to>
                                    </p:set>
                                  </p:childTnLst>
                                </p:cTn>
                              </p:par>
                              <p:par>
                                <p:cTn id="389" presetID="10" presetClass="exit" presetSubtype="0" fill="hold" nodeType="withEffect">
                                  <p:stCondLst>
                                    <p:cond delay="0"/>
                                  </p:stCondLst>
                                  <p:childTnLst>
                                    <p:animEffect transition="out" filter="fade">
                                      <p:cBhvr>
                                        <p:cTn id="390" dur="2000"/>
                                        <p:tgtEl>
                                          <p:spTgt spid="196"/>
                                        </p:tgtEl>
                                      </p:cBhvr>
                                    </p:animEffect>
                                    <p:set>
                                      <p:cBhvr>
                                        <p:cTn id="391" dur="1" fill="hold">
                                          <p:stCondLst>
                                            <p:cond delay="1999"/>
                                          </p:stCondLst>
                                        </p:cTn>
                                        <p:tgtEl>
                                          <p:spTgt spid="196"/>
                                        </p:tgtEl>
                                        <p:attrNameLst>
                                          <p:attrName>style.visibility</p:attrName>
                                        </p:attrNameLst>
                                      </p:cBhvr>
                                      <p:to>
                                        <p:strVal val="hidden"/>
                                      </p:to>
                                    </p:set>
                                  </p:childTnLst>
                                </p:cTn>
                              </p:par>
                              <p:par>
                                <p:cTn id="392" presetID="10" presetClass="exit" presetSubtype="0" fill="hold" nodeType="withEffect">
                                  <p:stCondLst>
                                    <p:cond delay="0"/>
                                  </p:stCondLst>
                                  <p:childTnLst>
                                    <p:animEffect transition="out" filter="fade">
                                      <p:cBhvr>
                                        <p:cTn id="393" dur="2000"/>
                                        <p:tgtEl>
                                          <p:spTgt spid="197"/>
                                        </p:tgtEl>
                                      </p:cBhvr>
                                    </p:animEffect>
                                    <p:set>
                                      <p:cBhvr>
                                        <p:cTn id="394" dur="1" fill="hold">
                                          <p:stCondLst>
                                            <p:cond delay="1999"/>
                                          </p:stCondLst>
                                        </p:cTn>
                                        <p:tgtEl>
                                          <p:spTgt spid="197"/>
                                        </p:tgtEl>
                                        <p:attrNameLst>
                                          <p:attrName>style.visibility</p:attrName>
                                        </p:attrNameLst>
                                      </p:cBhvr>
                                      <p:to>
                                        <p:strVal val="hidden"/>
                                      </p:to>
                                    </p:set>
                                  </p:childTnLst>
                                </p:cTn>
                              </p:par>
                              <p:par>
                                <p:cTn id="395" presetID="10" presetClass="exit" presetSubtype="0" fill="hold" nodeType="withEffect">
                                  <p:stCondLst>
                                    <p:cond delay="0"/>
                                  </p:stCondLst>
                                  <p:childTnLst>
                                    <p:animEffect transition="out" filter="fade">
                                      <p:cBhvr>
                                        <p:cTn id="396" dur="2000"/>
                                        <p:tgtEl>
                                          <p:spTgt spid="198"/>
                                        </p:tgtEl>
                                      </p:cBhvr>
                                    </p:animEffect>
                                    <p:set>
                                      <p:cBhvr>
                                        <p:cTn id="397" dur="1" fill="hold">
                                          <p:stCondLst>
                                            <p:cond delay="1999"/>
                                          </p:stCondLst>
                                        </p:cTn>
                                        <p:tgtEl>
                                          <p:spTgt spid="198"/>
                                        </p:tgtEl>
                                        <p:attrNameLst>
                                          <p:attrName>style.visibility</p:attrName>
                                        </p:attrNameLst>
                                      </p:cBhvr>
                                      <p:to>
                                        <p:strVal val="hidden"/>
                                      </p:to>
                                    </p:set>
                                  </p:childTnLst>
                                </p:cTn>
                              </p:par>
                              <p:par>
                                <p:cTn id="398" presetID="10" presetClass="exit" presetSubtype="0" fill="hold" nodeType="withEffect">
                                  <p:stCondLst>
                                    <p:cond delay="0"/>
                                  </p:stCondLst>
                                  <p:childTnLst>
                                    <p:animEffect transition="out" filter="fade">
                                      <p:cBhvr>
                                        <p:cTn id="399" dur="2000"/>
                                        <p:tgtEl>
                                          <p:spTgt spid="199"/>
                                        </p:tgtEl>
                                      </p:cBhvr>
                                    </p:animEffect>
                                    <p:set>
                                      <p:cBhvr>
                                        <p:cTn id="400" dur="1" fill="hold">
                                          <p:stCondLst>
                                            <p:cond delay="1999"/>
                                          </p:stCondLst>
                                        </p:cTn>
                                        <p:tgtEl>
                                          <p:spTgt spid="199"/>
                                        </p:tgtEl>
                                        <p:attrNameLst>
                                          <p:attrName>style.visibility</p:attrName>
                                        </p:attrNameLst>
                                      </p:cBhvr>
                                      <p:to>
                                        <p:strVal val="hidden"/>
                                      </p:to>
                                    </p:set>
                                  </p:childTnLst>
                                </p:cTn>
                              </p:par>
                              <p:par>
                                <p:cTn id="401" presetID="10" presetClass="exit" presetSubtype="0" fill="hold" nodeType="withEffect">
                                  <p:stCondLst>
                                    <p:cond delay="0"/>
                                  </p:stCondLst>
                                  <p:childTnLst>
                                    <p:animEffect transition="out" filter="fade">
                                      <p:cBhvr>
                                        <p:cTn id="402" dur="2000"/>
                                        <p:tgtEl>
                                          <p:spTgt spid="200"/>
                                        </p:tgtEl>
                                      </p:cBhvr>
                                    </p:animEffect>
                                    <p:set>
                                      <p:cBhvr>
                                        <p:cTn id="403" dur="1" fill="hold">
                                          <p:stCondLst>
                                            <p:cond delay="1999"/>
                                          </p:stCondLst>
                                        </p:cTn>
                                        <p:tgtEl>
                                          <p:spTgt spid="200"/>
                                        </p:tgtEl>
                                        <p:attrNameLst>
                                          <p:attrName>style.visibility</p:attrName>
                                        </p:attrNameLst>
                                      </p:cBhvr>
                                      <p:to>
                                        <p:strVal val="hidden"/>
                                      </p:to>
                                    </p:set>
                                  </p:childTnLst>
                                </p:cTn>
                              </p:par>
                              <p:par>
                                <p:cTn id="404" presetID="10" presetClass="exit" presetSubtype="0" fill="hold" nodeType="withEffect">
                                  <p:stCondLst>
                                    <p:cond delay="0"/>
                                  </p:stCondLst>
                                  <p:childTnLst>
                                    <p:animEffect transition="out" filter="fade">
                                      <p:cBhvr>
                                        <p:cTn id="405" dur="2000"/>
                                        <p:tgtEl>
                                          <p:spTgt spid="201"/>
                                        </p:tgtEl>
                                      </p:cBhvr>
                                    </p:animEffect>
                                    <p:set>
                                      <p:cBhvr>
                                        <p:cTn id="406" dur="1" fill="hold">
                                          <p:stCondLst>
                                            <p:cond delay="1999"/>
                                          </p:stCondLst>
                                        </p:cTn>
                                        <p:tgtEl>
                                          <p:spTgt spid="201"/>
                                        </p:tgtEl>
                                        <p:attrNameLst>
                                          <p:attrName>style.visibility</p:attrName>
                                        </p:attrNameLst>
                                      </p:cBhvr>
                                      <p:to>
                                        <p:strVal val="hidden"/>
                                      </p:to>
                                    </p:set>
                                  </p:childTnLst>
                                </p:cTn>
                              </p:par>
                              <p:par>
                                <p:cTn id="407" presetID="10" presetClass="exit" presetSubtype="0" fill="hold" nodeType="withEffect">
                                  <p:stCondLst>
                                    <p:cond delay="0"/>
                                  </p:stCondLst>
                                  <p:childTnLst>
                                    <p:animEffect transition="out" filter="fade">
                                      <p:cBhvr>
                                        <p:cTn id="408" dur="2000"/>
                                        <p:tgtEl>
                                          <p:spTgt spid="202"/>
                                        </p:tgtEl>
                                      </p:cBhvr>
                                    </p:animEffect>
                                    <p:set>
                                      <p:cBhvr>
                                        <p:cTn id="409" dur="1" fill="hold">
                                          <p:stCondLst>
                                            <p:cond delay="1999"/>
                                          </p:stCondLst>
                                        </p:cTn>
                                        <p:tgtEl>
                                          <p:spTgt spid="202"/>
                                        </p:tgtEl>
                                        <p:attrNameLst>
                                          <p:attrName>style.visibility</p:attrName>
                                        </p:attrNameLst>
                                      </p:cBhvr>
                                      <p:to>
                                        <p:strVal val="hidden"/>
                                      </p:to>
                                    </p:set>
                                  </p:childTnLst>
                                </p:cTn>
                              </p:par>
                              <p:par>
                                <p:cTn id="410" presetID="10" presetClass="exit" presetSubtype="0" fill="hold" nodeType="withEffect">
                                  <p:stCondLst>
                                    <p:cond delay="0"/>
                                  </p:stCondLst>
                                  <p:childTnLst>
                                    <p:animEffect transition="out" filter="fade">
                                      <p:cBhvr>
                                        <p:cTn id="411" dur="2000"/>
                                        <p:tgtEl>
                                          <p:spTgt spid="203"/>
                                        </p:tgtEl>
                                      </p:cBhvr>
                                    </p:animEffect>
                                    <p:set>
                                      <p:cBhvr>
                                        <p:cTn id="412" dur="1" fill="hold">
                                          <p:stCondLst>
                                            <p:cond delay="1999"/>
                                          </p:stCondLst>
                                        </p:cTn>
                                        <p:tgtEl>
                                          <p:spTgt spid="203"/>
                                        </p:tgtEl>
                                        <p:attrNameLst>
                                          <p:attrName>style.visibility</p:attrName>
                                        </p:attrNameLst>
                                      </p:cBhvr>
                                      <p:to>
                                        <p:strVal val="hidden"/>
                                      </p:to>
                                    </p:set>
                                  </p:childTnLst>
                                </p:cTn>
                              </p:par>
                              <p:par>
                                <p:cTn id="413" presetID="10" presetClass="exit" presetSubtype="0" fill="hold" nodeType="withEffect">
                                  <p:stCondLst>
                                    <p:cond delay="0"/>
                                  </p:stCondLst>
                                  <p:childTnLst>
                                    <p:animEffect transition="out" filter="fade">
                                      <p:cBhvr>
                                        <p:cTn id="414" dur="2000"/>
                                        <p:tgtEl>
                                          <p:spTgt spid="204"/>
                                        </p:tgtEl>
                                      </p:cBhvr>
                                    </p:animEffect>
                                    <p:set>
                                      <p:cBhvr>
                                        <p:cTn id="415" dur="1" fill="hold">
                                          <p:stCondLst>
                                            <p:cond delay="1999"/>
                                          </p:stCondLst>
                                        </p:cTn>
                                        <p:tgtEl>
                                          <p:spTgt spid="204"/>
                                        </p:tgtEl>
                                        <p:attrNameLst>
                                          <p:attrName>style.visibility</p:attrName>
                                        </p:attrNameLst>
                                      </p:cBhvr>
                                      <p:to>
                                        <p:strVal val="hidden"/>
                                      </p:to>
                                    </p:set>
                                  </p:childTnLst>
                                </p:cTn>
                              </p:par>
                              <p:par>
                                <p:cTn id="416" presetID="10" presetClass="exit" presetSubtype="0" fill="hold" nodeType="withEffect">
                                  <p:stCondLst>
                                    <p:cond delay="0"/>
                                  </p:stCondLst>
                                  <p:childTnLst>
                                    <p:animEffect transition="out" filter="fade">
                                      <p:cBhvr>
                                        <p:cTn id="417" dur="2000"/>
                                        <p:tgtEl>
                                          <p:spTgt spid="205"/>
                                        </p:tgtEl>
                                      </p:cBhvr>
                                    </p:animEffect>
                                    <p:set>
                                      <p:cBhvr>
                                        <p:cTn id="418" dur="1" fill="hold">
                                          <p:stCondLst>
                                            <p:cond delay="1999"/>
                                          </p:stCondLst>
                                        </p:cTn>
                                        <p:tgtEl>
                                          <p:spTgt spid="205"/>
                                        </p:tgtEl>
                                        <p:attrNameLst>
                                          <p:attrName>style.visibility</p:attrName>
                                        </p:attrNameLst>
                                      </p:cBhvr>
                                      <p:to>
                                        <p:strVal val="hidden"/>
                                      </p:to>
                                    </p:set>
                                  </p:childTnLst>
                                </p:cTn>
                              </p:par>
                              <p:par>
                                <p:cTn id="419" presetID="10" presetClass="exit" presetSubtype="0" fill="hold" grpId="1" nodeType="withEffect">
                                  <p:stCondLst>
                                    <p:cond delay="0"/>
                                  </p:stCondLst>
                                  <p:childTnLst>
                                    <p:animEffect transition="out" filter="fade">
                                      <p:cBhvr>
                                        <p:cTn id="420" dur="2000"/>
                                        <p:tgtEl>
                                          <p:spTgt spid="206"/>
                                        </p:tgtEl>
                                      </p:cBhvr>
                                    </p:animEffect>
                                    <p:set>
                                      <p:cBhvr>
                                        <p:cTn id="421" dur="1" fill="hold">
                                          <p:stCondLst>
                                            <p:cond delay="1999"/>
                                          </p:stCondLst>
                                        </p:cTn>
                                        <p:tgtEl>
                                          <p:spTgt spid="206"/>
                                        </p:tgtEl>
                                        <p:attrNameLst>
                                          <p:attrName>style.visibility</p:attrName>
                                        </p:attrNameLst>
                                      </p:cBhvr>
                                      <p:to>
                                        <p:strVal val="hidden"/>
                                      </p:to>
                                    </p:set>
                                  </p:childTnLst>
                                </p:cTn>
                              </p:par>
                              <p:par>
                                <p:cTn id="422" presetID="10" presetClass="exit" presetSubtype="0" fill="hold" nodeType="withEffect">
                                  <p:stCondLst>
                                    <p:cond delay="0"/>
                                  </p:stCondLst>
                                  <p:childTnLst>
                                    <p:animEffect transition="out" filter="fade">
                                      <p:cBhvr>
                                        <p:cTn id="423" dur="2000"/>
                                        <p:tgtEl>
                                          <p:spTgt spid="207"/>
                                        </p:tgtEl>
                                      </p:cBhvr>
                                    </p:animEffect>
                                    <p:set>
                                      <p:cBhvr>
                                        <p:cTn id="424" dur="1" fill="hold">
                                          <p:stCondLst>
                                            <p:cond delay="1999"/>
                                          </p:stCondLst>
                                        </p:cTn>
                                        <p:tgtEl>
                                          <p:spTgt spid="207"/>
                                        </p:tgtEl>
                                        <p:attrNameLst>
                                          <p:attrName>style.visibility</p:attrName>
                                        </p:attrNameLst>
                                      </p:cBhvr>
                                      <p:to>
                                        <p:strVal val="hidden"/>
                                      </p:to>
                                    </p:set>
                                  </p:childTnLst>
                                </p:cTn>
                              </p:par>
                              <p:par>
                                <p:cTn id="425" presetID="10" presetClass="exit" presetSubtype="0" fill="hold" nodeType="withEffect">
                                  <p:stCondLst>
                                    <p:cond delay="0"/>
                                  </p:stCondLst>
                                  <p:childTnLst>
                                    <p:animEffect transition="out" filter="fade">
                                      <p:cBhvr>
                                        <p:cTn id="426" dur="2000"/>
                                        <p:tgtEl>
                                          <p:spTgt spid="208"/>
                                        </p:tgtEl>
                                      </p:cBhvr>
                                    </p:animEffect>
                                    <p:set>
                                      <p:cBhvr>
                                        <p:cTn id="427" dur="1" fill="hold">
                                          <p:stCondLst>
                                            <p:cond delay="1999"/>
                                          </p:stCondLst>
                                        </p:cTn>
                                        <p:tgtEl>
                                          <p:spTgt spid="208"/>
                                        </p:tgtEl>
                                        <p:attrNameLst>
                                          <p:attrName>style.visibility</p:attrName>
                                        </p:attrNameLst>
                                      </p:cBhvr>
                                      <p:to>
                                        <p:strVal val="hidden"/>
                                      </p:to>
                                    </p:set>
                                  </p:childTnLst>
                                </p:cTn>
                              </p:par>
                              <p:par>
                                <p:cTn id="428" presetID="10" presetClass="exit" presetSubtype="0" fill="hold" nodeType="withEffect">
                                  <p:stCondLst>
                                    <p:cond delay="0"/>
                                  </p:stCondLst>
                                  <p:childTnLst>
                                    <p:animEffect transition="out" filter="fade">
                                      <p:cBhvr>
                                        <p:cTn id="429" dur="2000"/>
                                        <p:tgtEl>
                                          <p:spTgt spid="209"/>
                                        </p:tgtEl>
                                      </p:cBhvr>
                                    </p:animEffect>
                                    <p:set>
                                      <p:cBhvr>
                                        <p:cTn id="430" dur="1" fill="hold">
                                          <p:stCondLst>
                                            <p:cond delay="1999"/>
                                          </p:stCondLst>
                                        </p:cTn>
                                        <p:tgtEl>
                                          <p:spTgt spid="209"/>
                                        </p:tgtEl>
                                        <p:attrNameLst>
                                          <p:attrName>style.visibility</p:attrName>
                                        </p:attrNameLst>
                                      </p:cBhvr>
                                      <p:to>
                                        <p:strVal val="hidden"/>
                                      </p:to>
                                    </p:set>
                                  </p:childTnLst>
                                </p:cTn>
                              </p:par>
                              <p:par>
                                <p:cTn id="431" presetID="10" presetClass="exit" presetSubtype="0" fill="hold" nodeType="withEffect">
                                  <p:stCondLst>
                                    <p:cond delay="0"/>
                                  </p:stCondLst>
                                  <p:childTnLst>
                                    <p:animEffect transition="out" filter="fade">
                                      <p:cBhvr>
                                        <p:cTn id="432" dur="2000"/>
                                        <p:tgtEl>
                                          <p:spTgt spid="210"/>
                                        </p:tgtEl>
                                      </p:cBhvr>
                                    </p:animEffect>
                                    <p:set>
                                      <p:cBhvr>
                                        <p:cTn id="433" dur="1" fill="hold">
                                          <p:stCondLst>
                                            <p:cond delay="1999"/>
                                          </p:stCondLst>
                                        </p:cTn>
                                        <p:tgtEl>
                                          <p:spTgt spid="210"/>
                                        </p:tgtEl>
                                        <p:attrNameLst>
                                          <p:attrName>style.visibility</p:attrName>
                                        </p:attrNameLst>
                                      </p:cBhvr>
                                      <p:to>
                                        <p:strVal val="hidden"/>
                                      </p:to>
                                    </p:set>
                                  </p:childTnLst>
                                </p:cTn>
                              </p:par>
                              <p:par>
                                <p:cTn id="434" presetID="10" presetClass="exit" presetSubtype="0" fill="hold" nodeType="withEffect">
                                  <p:stCondLst>
                                    <p:cond delay="0"/>
                                  </p:stCondLst>
                                  <p:childTnLst>
                                    <p:animEffect transition="out" filter="fade">
                                      <p:cBhvr>
                                        <p:cTn id="435" dur="2000"/>
                                        <p:tgtEl>
                                          <p:spTgt spid="211"/>
                                        </p:tgtEl>
                                      </p:cBhvr>
                                    </p:animEffect>
                                    <p:set>
                                      <p:cBhvr>
                                        <p:cTn id="436" dur="1" fill="hold">
                                          <p:stCondLst>
                                            <p:cond delay="1999"/>
                                          </p:stCondLst>
                                        </p:cTn>
                                        <p:tgtEl>
                                          <p:spTgt spid="211"/>
                                        </p:tgtEl>
                                        <p:attrNameLst>
                                          <p:attrName>style.visibility</p:attrName>
                                        </p:attrNameLst>
                                      </p:cBhvr>
                                      <p:to>
                                        <p:strVal val="hidden"/>
                                      </p:to>
                                    </p:set>
                                  </p:childTnLst>
                                </p:cTn>
                              </p:par>
                              <p:par>
                                <p:cTn id="437" presetID="10" presetClass="exit" presetSubtype="0" fill="hold" nodeType="withEffect">
                                  <p:stCondLst>
                                    <p:cond delay="0"/>
                                  </p:stCondLst>
                                  <p:childTnLst>
                                    <p:animEffect transition="out" filter="fade">
                                      <p:cBhvr>
                                        <p:cTn id="438" dur="2000"/>
                                        <p:tgtEl>
                                          <p:spTgt spid="212"/>
                                        </p:tgtEl>
                                      </p:cBhvr>
                                    </p:animEffect>
                                    <p:set>
                                      <p:cBhvr>
                                        <p:cTn id="439" dur="1" fill="hold">
                                          <p:stCondLst>
                                            <p:cond delay="1999"/>
                                          </p:stCondLst>
                                        </p:cTn>
                                        <p:tgtEl>
                                          <p:spTgt spid="212"/>
                                        </p:tgtEl>
                                        <p:attrNameLst>
                                          <p:attrName>style.visibility</p:attrName>
                                        </p:attrNameLst>
                                      </p:cBhvr>
                                      <p:to>
                                        <p:strVal val="hidden"/>
                                      </p:to>
                                    </p:set>
                                  </p:childTnLst>
                                </p:cTn>
                              </p:par>
                              <p:par>
                                <p:cTn id="440" presetID="10" presetClass="exit" presetSubtype="0" fill="hold" nodeType="withEffect">
                                  <p:stCondLst>
                                    <p:cond delay="0"/>
                                  </p:stCondLst>
                                  <p:childTnLst>
                                    <p:animEffect transition="out" filter="fade">
                                      <p:cBhvr>
                                        <p:cTn id="441" dur="2000"/>
                                        <p:tgtEl>
                                          <p:spTgt spid="213"/>
                                        </p:tgtEl>
                                      </p:cBhvr>
                                    </p:animEffect>
                                    <p:set>
                                      <p:cBhvr>
                                        <p:cTn id="442" dur="1" fill="hold">
                                          <p:stCondLst>
                                            <p:cond delay="1999"/>
                                          </p:stCondLst>
                                        </p:cTn>
                                        <p:tgtEl>
                                          <p:spTgt spid="213"/>
                                        </p:tgtEl>
                                        <p:attrNameLst>
                                          <p:attrName>style.visibility</p:attrName>
                                        </p:attrNameLst>
                                      </p:cBhvr>
                                      <p:to>
                                        <p:strVal val="hidden"/>
                                      </p:to>
                                    </p:set>
                                  </p:childTnLst>
                                </p:cTn>
                              </p:par>
                              <p:par>
                                <p:cTn id="443" presetID="10" presetClass="exit" presetSubtype="0" fill="hold" nodeType="withEffect">
                                  <p:stCondLst>
                                    <p:cond delay="0"/>
                                  </p:stCondLst>
                                  <p:childTnLst>
                                    <p:animEffect transition="out" filter="fade">
                                      <p:cBhvr>
                                        <p:cTn id="444" dur="2000"/>
                                        <p:tgtEl>
                                          <p:spTgt spid="214"/>
                                        </p:tgtEl>
                                      </p:cBhvr>
                                    </p:animEffect>
                                    <p:set>
                                      <p:cBhvr>
                                        <p:cTn id="445" dur="1" fill="hold">
                                          <p:stCondLst>
                                            <p:cond delay="1999"/>
                                          </p:stCondLst>
                                        </p:cTn>
                                        <p:tgtEl>
                                          <p:spTgt spid="214"/>
                                        </p:tgtEl>
                                        <p:attrNameLst>
                                          <p:attrName>style.visibility</p:attrName>
                                        </p:attrNameLst>
                                      </p:cBhvr>
                                      <p:to>
                                        <p:strVal val="hidden"/>
                                      </p:to>
                                    </p:set>
                                  </p:childTnLst>
                                </p:cTn>
                              </p:par>
                              <p:par>
                                <p:cTn id="446" presetID="10" presetClass="exit" presetSubtype="0" fill="hold" nodeType="withEffect">
                                  <p:stCondLst>
                                    <p:cond delay="0"/>
                                  </p:stCondLst>
                                  <p:childTnLst>
                                    <p:animEffect transition="out" filter="fade">
                                      <p:cBhvr>
                                        <p:cTn id="447" dur="2000"/>
                                        <p:tgtEl>
                                          <p:spTgt spid="215"/>
                                        </p:tgtEl>
                                      </p:cBhvr>
                                    </p:animEffect>
                                    <p:set>
                                      <p:cBhvr>
                                        <p:cTn id="448" dur="1" fill="hold">
                                          <p:stCondLst>
                                            <p:cond delay="1999"/>
                                          </p:stCondLst>
                                        </p:cTn>
                                        <p:tgtEl>
                                          <p:spTgt spid="215"/>
                                        </p:tgtEl>
                                        <p:attrNameLst>
                                          <p:attrName>style.visibility</p:attrName>
                                        </p:attrNameLst>
                                      </p:cBhvr>
                                      <p:to>
                                        <p:strVal val="hidden"/>
                                      </p:to>
                                    </p:set>
                                  </p:childTnLst>
                                </p:cTn>
                              </p:par>
                              <p:par>
                                <p:cTn id="449" presetID="10" presetClass="exit" presetSubtype="0" fill="hold" nodeType="withEffect">
                                  <p:stCondLst>
                                    <p:cond delay="0"/>
                                  </p:stCondLst>
                                  <p:childTnLst>
                                    <p:animEffect transition="out" filter="fade">
                                      <p:cBhvr>
                                        <p:cTn id="450" dur="2000"/>
                                        <p:tgtEl>
                                          <p:spTgt spid="216"/>
                                        </p:tgtEl>
                                      </p:cBhvr>
                                    </p:animEffect>
                                    <p:set>
                                      <p:cBhvr>
                                        <p:cTn id="451" dur="1" fill="hold">
                                          <p:stCondLst>
                                            <p:cond delay="1999"/>
                                          </p:stCondLst>
                                        </p:cTn>
                                        <p:tgtEl>
                                          <p:spTgt spid="216"/>
                                        </p:tgtEl>
                                        <p:attrNameLst>
                                          <p:attrName>style.visibility</p:attrName>
                                        </p:attrNameLst>
                                      </p:cBhvr>
                                      <p:to>
                                        <p:strVal val="hidden"/>
                                      </p:to>
                                    </p:set>
                                  </p:childTnLst>
                                </p:cTn>
                              </p:par>
                              <p:par>
                                <p:cTn id="452" presetID="10" presetClass="exit" presetSubtype="0" fill="hold" nodeType="withEffect">
                                  <p:stCondLst>
                                    <p:cond delay="0"/>
                                  </p:stCondLst>
                                  <p:childTnLst>
                                    <p:animEffect transition="out" filter="fade">
                                      <p:cBhvr>
                                        <p:cTn id="453" dur="2000"/>
                                        <p:tgtEl>
                                          <p:spTgt spid="217"/>
                                        </p:tgtEl>
                                      </p:cBhvr>
                                    </p:animEffect>
                                    <p:set>
                                      <p:cBhvr>
                                        <p:cTn id="454" dur="1" fill="hold">
                                          <p:stCondLst>
                                            <p:cond delay="1999"/>
                                          </p:stCondLst>
                                        </p:cTn>
                                        <p:tgtEl>
                                          <p:spTgt spid="217"/>
                                        </p:tgtEl>
                                        <p:attrNameLst>
                                          <p:attrName>style.visibility</p:attrName>
                                        </p:attrNameLst>
                                      </p:cBhvr>
                                      <p:to>
                                        <p:strVal val="hidden"/>
                                      </p:to>
                                    </p:set>
                                  </p:childTnLst>
                                </p:cTn>
                              </p:par>
                              <p:par>
                                <p:cTn id="455" presetID="10" presetClass="exit" presetSubtype="0" fill="hold" nodeType="withEffect">
                                  <p:stCondLst>
                                    <p:cond delay="0"/>
                                  </p:stCondLst>
                                  <p:childTnLst>
                                    <p:animEffect transition="out" filter="fade">
                                      <p:cBhvr>
                                        <p:cTn id="456" dur="2000"/>
                                        <p:tgtEl>
                                          <p:spTgt spid="218"/>
                                        </p:tgtEl>
                                      </p:cBhvr>
                                    </p:animEffect>
                                    <p:set>
                                      <p:cBhvr>
                                        <p:cTn id="457" dur="1" fill="hold">
                                          <p:stCondLst>
                                            <p:cond delay="1999"/>
                                          </p:stCondLst>
                                        </p:cTn>
                                        <p:tgtEl>
                                          <p:spTgt spid="218"/>
                                        </p:tgtEl>
                                        <p:attrNameLst>
                                          <p:attrName>style.visibility</p:attrName>
                                        </p:attrNameLst>
                                      </p:cBhvr>
                                      <p:to>
                                        <p:strVal val="hidden"/>
                                      </p:to>
                                    </p:set>
                                  </p:childTnLst>
                                </p:cTn>
                              </p:par>
                              <p:par>
                                <p:cTn id="458" presetID="10" presetClass="exit" presetSubtype="0" fill="hold" nodeType="withEffect">
                                  <p:stCondLst>
                                    <p:cond delay="0"/>
                                  </p:stCondLst>
                                  <p:childTnLst>
                                    <p:animEffect transition="out" filter="fade">
                                      <p:cBhvr>
                                        <p:cTn id="459" dur="2000"/>
                                        <p:tgtEl>
                                          <p:spTgt spid="219"/>
                                        </p:tgtEl>
                                      </p:cBhvr>
                                    </p:animEffect>
                                    <p:set>
                                      <p:cBhvr>
                                        <p:cTn id="460" dur="1" fill="hold">
                                          <p:stCondLst>
                                            <p:cond delay="1999"/>
                                          </p:stCondLst>
                                        </p:cTn>
                                        <p:tgtEl>
                                          <p:spTgt spid="219"/>
                                        </p:tgtEl>
                                        <p:attrNameLst>
                                          <p:attrName>style.visibility</p:attrName>
                                        </p:attrNameLst>
                                      </p:cBhvr>
                                      <p:to>
                                        <p:strVal val="hidden"/>
                                      </p:to>
                                    </p:set>
                                  </p:childTnLst>
                                </p:cTn>
                              </p:par>
                              <p:par>
                                <p:cTn id="461" presetID="10" presetClass="exit" presetSubtype="0" fill="hold" nodeType="withEffect">
                                  <p:stCondLst>
                                    <p:cond delay="0"/>
                                  </p:stCondLst>
                                  <p:childTnLst>
                                    <p:animEffect transition="out" filter="fade">
                                      <p:cBhvr>
                                        <p:cTn id="462" dur="2000"/>
                                        <p:tgtEl>
                                          <p:spTgt spid="220"/>
                                        </p:tgtEl>
                                      </p:cBhvr>
                                    </p:animEffect>
                                    <p:set>
                                      <p:cBhvr>
                                        <p:cTn id="463" dur="1" fill="hold">
                                          <p:stCondLst>
                                            <p:cond delay="1999"/>
                                          </p:stCondLst>
                                        </p:cTn>
                                        <p:tgtEl>
                                          <p:spTgt spid="220"/>
                                        </p:tgtEl>
                                        <p:attrNameLst>
                                          <p:attrName>style.visibility</p:attrName>
                                        </p:attrNameLst>
                                      </p:cBhvr>
                                      <p:to>
                                        <p:strVal val="hidden"/>
                                      </p:to>
                                    </p:set>
                                  </p:childTnLst>
                                </p:cTn>
                              </p:par>
                              <p:par>
                                <p:cTn id="464" presetID="10" presetClass="exit" presetSubtype="0" fill="hold" nodeType="withEffect">
                                  <p:stCondLst>
                                    <p:cond delay="0"/>
                                  </p:stCondLst>
                                  <p:childTnLst>
                                    <p:animEffect transition="out" filter="fade">
                                      <p:cBhvr>
                                        <p:cTn id="465" dur="2000"/>
                                        <p:tgtEl>
                                          <p:spTgt spid="221"/>
                                        </p:tgtEl>
                                      </p:cBhvr>
                                    </p:animEffect>
                                    <p:set>
                                      <p:cBhvr>
                                        <p:cTn id="466" dur="1" fill="hold">
                                          <p:stCondLst>
                                            <p:cond delay="1999"/>
                                          </p:stCondLst>
                                        </p:cTn>
                                        <p:tgtEl>
                                          <p:spTgt spid="221"/>
                                        </p:tgtEl>
                                        <p:attrNameLst>
                                          <p:attrName>style.visibility</p:attrName>
                                        </p:attrNameLst>
                                      </p:cBhvr>
                                      <p:to>
                                        <p:strVal val="hidden"/>
                                      </p:to>
                                    </p:set>
                                  </p:childTnLst>
                                </p:cTn>
                              </p:par>
                              <p:par>
                                <p:cTn id="467" presetID="10" presetClass="exit" presetSubtype="0" fill="hold" nodeType="withEffect">
                                  <p:stCondLst>
                                    <p:cond delay="0"/>
                                  </p:stCondLst>
                                  <p:childTnLst>
                                    <p:animEffect transition="out" filter="fade">
                                      <p:cBhvr>
                                        <p:cTn id="468" dur="2000"/>
                                        <p:tgtEl>
                                          <p:spTgt spid="222"/>
                                        </p:tgtEl>
                                      </p:cBhvr>
                                    </p:animEffect>
                                    <p:set>
                                      <p:cBhvr>
                                        <p:cTn id="469" dur="1" fill="hold">
                                          <p:stCondLst>
                                            <p:cond delay="1999"/>
                                          </p:stCondLst>
                                        </p:cTn>
                                        <p:tgtEl>
                                          <p:spTgt spid="222"/>
                                        </p:tgtEl>
                                        <p:attrNameLst>
                                          <p:attrName>style.visibility</p:attrName>
                                        </p:attrNameLst>
                                      </p:cBhvr>
                                      <p:to>
                                        <p:strVal val="hidden"/>
                                      </p:to>
                                    </p:set>
                                  </p:childTnLst>
                                </p:cTn>
                              </p:par>
                              <p:par>
                                <p:cTn id="470" presetID="10" presetClass="exit" presetSubtype="0" fill="hold" nodeType="withEffect">
                                  <p:stCondLst>
                                    <p:cond delay="0"/>
                                  </p:stCondLst>
                                  <p:childTnLst>
                                    <p:animEffect transition="out" filter="fade">
                                      <p:cBhvr>
                                        <p:cTn id="471" dur="2000"/>
                                        <p:tgtEl>
                                          <p:spTgt spid="223"/>
                                        </p:tgtEl>
                                      </p:cBhvr>
                                    </p:animEffect>
                                    <p:set>
                                      <p:cBhvr>
                                        <p:cTn id="472" dur="1" fill="hold">
                                          <p:stCondLst>
                                            <p:cond delay="1999"/>
                                          </p:stCondLst>
                                        </p:cTn>
                                        <p:tgtEl>
                                          <p:spTgt spid="223"/>
                                        </p:tgtEl>
                                        <p:attrNameLst>
                                          <p:attrName>style.visibility</p:attrName>
                                        </p:attrNameLst>
                                      </p:cBhvr>
                                      <p:to>
                                        <p:strVal val="hidden"/>
                                      </p:to>
                                    </p:set>
                                  </p:childTnLst>
                                </p:cTn>
                              </p:par>
                              <p:par>
                                <p:cTn id="473" presetID="10" presetClass="exit" presetSubtype="0" fill="hold" nodeType="withEffect">
                                  <p:stCondLst>
                                    <p:cond delay="0"/>
                                  </p:stCondLst>
                                  <p:childTnLst>
                                    <p:animEffect transition="out" filter="fade">
                                      <p:cBhvr>
                                        <p:cTn id="474" dur="2000"/>
                                        <p:tgtEl>
                                          <p:spTgt spid="224"/>
                                        </p:tgtEl>
                                      </p:cBhvr>
                                    </p:animEffect>
                                    <p:set>
                                      <p:cBhvr>
                                        <p:cTn id="475" dur="1" fill="hold">
                                          <p:stCondLst>
                                            <p:cond delay="1999"/>
                                          </p:stCondLst>
                                        </p:cTn>
                                        <p:tgtEl>
                                          <p:spTgt spid="224"/>
                                        </p:tgtEl>
                                        <p:attrNameLst>
                                          <p:attrName>style.visibility</p:attrName>
                                        </p:attrNameLst>
                                      </p:cBhvr>
                                      <p:to>
                                        <p:strVal val="hidden"/>
                                      </p:to>
                                    </p:set>
                                  </p:childTnLst>
                                </p:cTn>
                              </p:par>
                              <p:par>
                                <p:cTn id="476" presetID="10" presetClass="exit" presetSubtype="0" fill="hold" nodeType="withEffect">
                                  <p:stCondLst>
                                    <p:cond delay="0"/>
                                  </p:stCondLst>
                                  <p:childTnLst>
                                    <p:animEffect transition="out" filter="fade">
                                      <p:cBhvr>
                                        <p:cTn id="477" dur="2000"/>
                                        <p:tgtEl>
                                          <p:spTgt spid="245"/>
                                        </p:tgtEl>
                                      </p:cBhvr>
                                    </p:animEffect>
                                    <p:set>
                                      <p:cBhvr>
                                        <p:cTn id="478" dur="1" fill="hold">
                                          <p:stCondLst>
                                            <p:cond delay="1999"/>
                                          </p:stCondLst>
                                        </p:cTn>
                                        <p:tgtEl>
                                          <p:spTgt spid="245"/>
                                        </p:tgtEl>
                                        <p:attrNameLst>
                                          <p:attrName>style.visibility</p:attrName>
                                        </p:attrNameLst>
                                      </p:cBhvr>
                                      <p:to>
                                        <p:strVal val="hidden"/>
                                      </p:to>
                                    </p:set>
                                  </p:childTnLst>
                                </p:cTn>
                              </p:par>
                              <p:par>
                                <p:cTn id="479" presetID="10" presetClass="exit" presetSubtype="0" fill="hold" nodeType="withEffect">
                                  <p:stCondLst>
                                    <p:cond delay="0"/>
                                  </p:stCondLst>
                                  <p:childTnLst>
                                    <p:animEffect transition="out" filter="fade">
                                      <p:cBhvr>
                                        <p:cTn id="480" dur="2000"/>
                                        <p:tgtEl>
                                          <p:spTgt spid="246"/>
                                        </p:tgtEl>
                                      </p:cBhvr>
                                    </p:animEffect>
                                    <p:set>
                                      <p:cBhvr>
                                        <p:cTn id="481" dur="1" fill="hold">
                                          <p:stCondLst>
                                            <p:cond delay="1999"/>
                                          </p:stCondLst>
                                        </p:cTn>
                                        <p:tgtEl>
                                          <p:spTgt spid="246"/>
                                        </p:tgtEl>
                                        <p:attrNameLst>
                                          <p:attrName>style.visibility</p:attrName>
                                        </p:attrNameLst>
                                      </p:cBhvr>
                                      <p:to>
                                        <p:strVal val="hidden"/>
                                      </p:to>
                                    </p:set>
                                  </p:childTnLst>
                                </p:cTn>
                              </p:par>
                              <p:par>
                                <p:cTn id="482" presetID="10" presetClass="exit" presetSubtype="0" fill="hold" nodeType="withEffect">
                                  <p:stCondLst>
                                    <p:cond delay="0"/>
                                  </p:stCondLst>
                                  <p:childTnLst>
                                    <p:animEffect transition="out" filter="fade">
                                      <p:cBhvr>
                                        <p:cTn id="483" dur="2000"/>
                                        <p:tgtEl>
                                          <p:spTgt spid="226"/>
                                        </p:tgtEl>
                                      </p:cBhvr>
                                    </p:animEffect>
                                    <p:set>
                                      <p:cBhvr>
                                        <p:cTn id="484" dur="1" fill="hold">
                                          <p:stCondLst>
                                            <p:cond delay="1999"/>
                                          </p:stCondLst>
                                        </p:cTn>
                                        <p:tgtEl>
                                          <p:spTgt spid="226"/>
                                        </p:tgtEl>
                                        <p:attrNameLst>
                                          <p:attrName>style.visibility</p:attrName>
                                        </p:attrNameLst>
                                      </p:cBhvr>
                                      <p:to>
                                        <p:strVal val="hidden"/>
                                      </p:to>
                                    </p:set>
                                  </p:childTnLst>
                                </p:cTn>
                              </p:par>
                              <p:par>
                                <p:cTn id="485" presetID="10" presetClass="exit" presetSubtype="0" fill="hold" nodeType="withEffect">
                                  <p:stCondLst>
                                    <p:cond delay="0"/>
                                  </p:stCondLst>
                                  <p:childTnLst>
                                    <p:animEffect transition="out" filter="fade">
                                      <p:cBhvr>
                                        <p:cTn id="486" dur="2000"/>
                                        <p:tgtEl>
                                          <p:spTgt spid="227"/>
                                        </p:tgtEl>
                                      </p:cBhvr>
                                    </p:animEffect>
                                    <p:set>
                                      <p:cBhvr>
                                        <p:cTn id="487" dur="1" fill="hold">
                                          <p:stCondLst>
                                            <p:cond delay="1999"/>
                                          </p:stCondLst>
                                        </p:cTn>
                                        <p:tgtEl>
                                          <p:spTgt spid="227"/>
                                        </p:tgtEl>
                                        <p:attrNameLst>
                                          <p:attrName>style.visibility</p:attrName>
                                        </p:attrNameLst>
                                      </p:cBhvr>
                                      <p:to>
                                        <p:strVal val="hidden"/>
                                      </p:to>
                                    </p:set>
                                  </p:childTnLst>
                                </p:cTn>
                              </p:par>
                              <p:par>
                                <p:cTn id="488" presetID="10" presetClass="exit" presetSubtype="0" fill="hold" nodeType="withEffect">
                                  <p:stCondLst>
                                    <p:cond delay="0"/>
                                  </p:stCondLst>
                                  <p:childTnLst>
                                    <p:animEffect transition="out" filter="fade">
                                      <p:cBhvr>
                                        <p:cTn id="489" dur="2000"/>
                                        <p:tgtEl>
                                          <p:spTgt spid="228"/>
                                        </p:tgtEl>
                                      </p:cBhvr>
                                    </p:animEffect>
                                    <p:set>
                                      <p:cBhvr>
                                        <p:cTn id="490" dur="1" fill="hold">
                                          <p:stCondLst>
                                            <p:cond delay="1999"/>
                                          </p:stCondLst>
                                        </p:cTn>
                                        <p:tgtEl>
                                          <p:spTgt spid="228"/>
                                        </p:tgtEl>
                                        <p:attrNameLst>
                                          <p:attrName>style.visibility</p:attrName>
                                        </p:attrNameLst>
                                      </p:cBhvr>
                                      <p:to>
                                        <p:strVal val="hidden"/>
                                      </p:to>
                                    </p:set>
                                  </p:childTnLst>
                                </p:cTn>
                              </p:par>
                              <p:par>
                                <p:cTn id="491" presetID="10" presetClass="exit" presetSubtype="0" fill="hold" nodeType="withEffect">
                                  <p:stCondLst>
                                    <p:cond delay="0"/>
                                  </p:stCondLst>
                                  <p:childTnLst>
                                    <p:animEffect transition="out" filter="fade">
                                      <p:cBhvr>
                                        <p:cTn id="492" dur="2000"/>
                                        <p:tgtEl>
                                          <p:spTgt spid="229"/>
                                        </p:tgtEl>
                                      </p:cBhvr>
                                    </p:animEffect>
                                    <p:set>
                                      <p:cBhvr>
                                        <p:cTn id="493" dur="1" fill="hold">
                                          <p:stCondLst>
                                            <p:cond delay="1999"/>
                                          </p:stCondLst>
                                        </p:cTn>
                                        <p:tgtEl>
                                          <p:spTgt spid="229"/>
                                        </p:tgtEl>
                                        <p:attrNameLst>
                                          <p:attrName>style.visibility</p:attrName>
                                        </p:attrNameLst>
                                      </p:cBhvr>
                                      <p:to>
                                        <p:strVal val="hidden"/>
                                      </p:to>
                                    </p:set>
                                  </p:childTnLst>
                                </p:cTn>
                              </p:par>
                              <p:par>
                                <p:cTn id="494" presetID="10" presetClass="exit" presetSubtype="0" fill="hold" nodeType="withEffect">
                                  <p:stCondLst>
                                    <p:cond delay="0"/>
                                  </p:stCondLst>
                                  <p:childTnLst>
                                    <p:animEffect transition="out" filter="fade">
                                      <p:cBhvr>
                                        <p:cTn id="495" dur="2000"/>
                                        <p:tgtEl>
                                          <p:spTgt spid="230"/>
                                        </p:tgtEl>
                                      </p:cBhvr>
                                    </p:animEffect>
                                    <p:set>
                                      <p:cBhvr>
                                        <p:cTn id="496" dur="1" fill="hold">
                                          <p:stCondLst>
                                            <p:cond delay="1999"/>
                                          </p:stCondLst>
                                        </p:cTn>
                                        <p:tgtEl>
                                          <p:spTgt spid="230"/>
                                        </p:tgtEl>
                                        <p:attrNameLst>
                                          <p:attrName>style.visibility</p:attrName>
                                        </p:attrNameLst>
                                      </p:cBhvr>
                                      <p:to>
                                        <p:strVal val="hidden"/>
                                      </p:to>
                                    </p:set>
                                  </p:childTnLst>
                                </p:cTn>
                              </p:par>
                              <p:par>
                                <p:cTn id="497" presetID="10" presetClass="exit" presetSubtype="0" fill="hold" nodeType="withEffect">
                                  <p:stCondLst>
                                    <p:cond delay="0"/>
                                  </p:stCondLst>
                                  <p:childTnLst>
                                    <p:animEffect transition="out" filter="fade">
                                      <p:cBhvr>
                                        <p:cTn id="498" dur="2000"/>
                                        <p:tgtEl>
                                          <p:spTgt spid="231"/>
                                        </p:tgtEl>
                                      </p:cBhvr>
                                    </p:animEffect>
                                    <p:set>
                                      <p:cBhvr>
                                        <p:cTn id="499" dur="1" fill="hold">
                                          <p:stCondLst>
                                            <p:cond delay="1999"/>
                                          </p:stCondLst>
                                        </p:cTn>
                                        <p:tgtEl>
                                          <p:spTgt spid="231"/>
                                        </p:tgtEl>
                                        <p:attrNameLst>
                                          <p:attrName>style.visibility</p:attrName>
                                        </p:attrNameLst>
                                      </p:cBhvr>
                                      <p:to>
                                        <p:strVal val="hidden"/>
                                      </p:to>
                                    </p:set>
                                  </p:childTnLst>
                                </p:cTn>
                              </p:par>
                              <p:par>
                                <p:cTn id="500" presetID="10" presetClass="exit" presetSubtype="0" fill="hold" nodeType="withEffect">
                                  <p:stCondLst>
                                    <p:cond delay="0"/>
                                  </p:stCondLst>
                                  <p:childTnLst>
                                    <p:animEffect transition="out" filter="fade">
                                      <p:cBhvr>
                                        <p:cTn id="501" dur="2000"/>
                                        <p:tgtEl>
                                          <p:spTgt spid="232"/>
                                        </p:tgtEl>
                                      </p:cBhvr>
                                    </p:animEffect>
                                    <p:set>
                                      <p:cBhvr>
                                        <p:cTn id="502" dur="1" fill="hold">
                                          <p:stCondLst>
                                            <p:cond delay="1999"/>
                                          </p:stCondLst>
                                        </p:cTn>
                                        <p:tgtEl>
                                          <p:spTgt spid="232"/>
                                        </p:tgtEl>
                                        <p:attrNameLst>
                                          <p:attrName>style.visibility</p:attrName>
                                        </p:attrNameLst>
                                      </p:cBhvr>
                                      <p:to>
                                        <p:strVal val="hidden"/>
                                      </p:to>
                                    </p:set>
                                  </p:childTnLst>
                                </p:cTn>
                              </p:par>
                              <p:par>
                                <p:cTn id="503" presetID="10" presetClass="exit" presetSubtype="0" fill="hold" nodeType="withEffect">
                                  <p:stCondLst>
                                    <p:cond delay="0"/>
                                  </p:stCondLst>
                                  <p:childTnLst>
                                    <p:animEffect transition="out" filter="fade">
                                      <p:cBhvr>
                                        <p:cTn id="504" dur="2000"/>
                                        <p:tgtEl>
                                          <p:spTgt spid="233"/>
                                        </p:tgtEl>
                                      </p:cBhvr>
                                    </p:animEffect>
                                    <p:set>
                                      <p:cBhvr>
                                        <p:cTn id="505" dur="1" fill="hold">
                                          <p:stCondLst>
                                            <p:cond delay="1999"/>
                                          </p:stCondLst>
                                        </p:cTn>
                                        <p:tgtEl>
                                          <p:spTgt spid="233"/>
                                        </p:tgtEl>
                                        <p:attrNameLst>
                                          <p:attrName>style.visibility</p:attrName>
                                        </p:attrNameLst>
                                      </p:cBhvr>
                                      <p:to>
                                        <p:strVal val="hidden"/>
                                      </p:to>
                                    </p:set>
                                  </p:childTnLst>
                                </p:cTn>
                              </p:par>
                              <p:par>
                                <p:cTn id="506" presetID="10" presetClass="exit" presetSubtype="0" fill="hold" nodeType="withEffect">
                                  <p:stCondLst>
                                    <p:cond delay="0"/>
                                  </p:stCondLst>
                                  <p:childTnLst>
                                    <p:animEffect transition="out" filter="fade">
                                      <p:cBhvr>
                                        <p:cTn id="507" dur="2000"/>
                                        <p:tgtEl>
                                          <p:spTgt spid="234"/>
                                        </p:tgtEl>
                                      </p:cBhvr>
                                    </p:animEffect>
                                    <p:set>
                                      <p:cBhvr>
                                        <p:cTn id="508" dur="1" fill="hold">
                                          <p:stCondLst>
                                            <p:cond delay="1999"/>
                                          </p:stCondLst>
                                        </p:cTn>
                                        <p:tgtEl>
                                          <p:spTgt spid="234"/>
                                        </p:tgtEl>
                                        <p:attrNameLst>
                                          <p:attrName>style.visibility</p:attrName>
                                        </p:attrNameLst>
                                      </p:cBhvr>
                                      <p:to>
                                        <p:strVal val="hidden"/>
                                      </p:to>
                                    </p:set>
                                  </p:childTnLst>
                                </p:cTn>
                              </p:par>
                              <p:par>
                                <p:cTn id="509" presetID="10" presetClass="exit" presetSubtype="0" fill="hold" nodeType="withEffect">
                                  <p:stCondLst>
                                    <p:cond delay="0"/>
                                  </p:stCondLst>
                                  <p:childTnLst>
                                    <p:animEffect transition="out" filter="fade">
                                      <p:cBhvr>
                                        <p:cTn id="510" dur="2000"/>
                                        <p:tgtEl>
                                          <p:spTgt spid="235"/>
                                        </p:tgtEl>
                                      </p:cBhvr>
                                    </p:animEffect>
                                    <p:set>
                                      <p:cBhvr>
                                        <p:cTn id="511" dur="1" fill="hold">
                                          <p:stCondLst>
                                            <p:cond delay="1999"/>
                                          </p:stCondLst>
                                        </p:cTn>
                                        <p:tgtEl>
                                          <p:spTgt spid="235"/>
                                        </p:tgtEl>
                                        <p:attrNameLst>
                                          <p:attrName>style.visibility</p:attrName>
                                        </p:attrNameLst>
                                      </p:cBhvr>
                                      <p:to>
                                        <p:strVal val="hidden"/>
                                      </p:to>
                                    </p:set>
                                  </p:childTnLst>
                                </p:cTn>
                              </p:par>
                              <p:par>
                                <p:cTn id="512" presetID="10" presetClass="exit" presetSubtype="0" fill="hold" nodeType="withEffect">
                                  <p:stCondLst>
                                    <p:cond delay="0"/>
                                  </p:stCondLst>
                                  <p:childTnLst>
                                    <p:animEffect transition="out" filter="fade">
                                      <p:cBhvr>
                                        <p:cTn id="513" dur="2000"/>
                                        <p:tgtEl>
                                          <p:spTgt spid="236"/>
                                        </p:tgtEl>
                                      </p:cBhvr>
                                    </p:animEffect>
                                    <p:set>
                                      <p:cBhvr>
                                        <p:cTn id="514" dur="1" fill="hold">
                                          <p:stCondLst>
                                            <p:cond delay="1999"/>
                                          </p:stCondLst>
                                        </p:cTn>
                                        <p:tgtEl>
                                          <p:spTgt spid="236"/>
                                        </p:tgtEl>
                                        <p:attrNameLst>
                                          <p:attrName>style.visibility</p:attrName>
                                        </p:attrNameLst>
                                      </p:cBhvr>
                                      <p:to>
                                        <p:strVal val="hidden"/>
                                      </p:to>
                                    </p:set>
                                  </p:childTnLst>
                                </p:cTn>
                              </p:par>
                              <p:par>
                                <p:cTn id="515" presetID="10" presetClass="exit" presetSubtype="0" fill="hold" nodeType="withEffect">
                                  <p:stCondLst>
                                    <p:cond delay="0"/>
                                  </p:stCondLst>
                                  <p:childTnLst>
                                    <p:animEffect transition="out" filter="fade">
                                      <p:cBhvr>
                                        <p:cTn id="516" dur="2000"/>
                                        <p:tgtEl>
                                          <p:spTgt spid="237"/>
                                        </p:tgtEl>
                                      </p:cBhvr>
                                    </p:animEffect>
                                    <p:set>
                                      <p:cBhvr>
                                        <p:cTn id="517" dur="1" fill="hold">
                                          <p:stCondLst>
                                            <p:cond delay="1999"/>
                                          </p:stCondLst>
                                        </p:cTn>
                                        <p:tgtEl>
                                          <p:spTgt spid="237"/>
                                        </p:tgtEl>
                                        <p:attrNameLst>
                                          <p:attrName>style.visibility</p:attrName>
                                        </p:attrNameLst>
                                      </p:cBhvr>
                                      <p:to>
                                        <p:strVal val="hidden"/>
                                      </p:to>
                                    </p:set>
                                  </p:childTnLst>
                                </p:cTn>
                              </p:par>
                              <p:par>
                                <p:cTn id="518" presetID="10" presetClass="exit" presetSubtype="0" fill="hold" nodeType="withEffect">
                                  <p:stCondLst>
                                    <p:cond delay="0"/>
                                  </p:stCondLst>
                                  <p:childTnLst>
                                    <p:animEffect transition="out" filter="fade">
                                      <p:cBhvr>
                                        <p:cTn id="519" dur="2000"/>
                                        <p:tgtEl>
                                          <p:spTgt spid="238"/>
                                        </p:tgtEl>
                                      </p:cBhvr>
                                    </p:animEffect>
                                    <p:set>
                                      <p:cBhvr>
                                        <p:cTn id="520" dur="1" fill="hold">
                                          <p:stCondLst>
                                            <p:cond delay="1999"/>
                                          </p:stCondLst>
                                        </p:cTn>
                                        <p:tgtEl>
                                          <p:spTgt spid="238"/>
                                        </p:tgtEl>
                                        <p:attrNameLst>
                                          <p:attrName>style.visibility</p:attrName>
                                        </p:attrNameLst>
                                      </p:cBhvr>
                                      <p:to>
                                        <p:strVal val="hidden"/>
                                      </p:to>
                                    </p:set>
                                  </p:childTnLst>
                                </p:cTn>
                              </p:par>
                              <p:par>
                                <p:cTn id="521" presetID="10" presetClass="exit" presetSubtype="0" fill="hold" nodeType="withEffect">
                                  <p:stCondLst>
                                    <p:cond delay="0"/>
                                  </p:stCondLst>
                                  <p:childTnLst>
                                    <p:animEffect transition="out" filter="fade">
                                      <p:cBhvr>
                                        <p:cTn id="522" dur="2000"/>
                                        <p:tgtEl>
                                          <p:spTgt spid="239"/>
                                        </p:tgtEl>
                                      </p:cBhvr>
                                    </p:animEffect>
                                    <p:set>
                                      <p:cBhvr>
                                        <p:cTn id="523" dur="1" fill="hold">
                                          <p:stCondLst>
                                            <p:cond delay="1999"/>
                                          </p:stCondLst>
                                        </p:cTn>
                                        <p:tgtEl>
                                          <p:spTgt spid="239"/>
                                        </p:tgtEl>
                                        <p:attrNameLst>
                                          <p:attrName>style.visibility</p:attrName>
                                        </p:attrNameLst>
                                      </p:cBhvr>
                                      <p:to>
                                        <p:strVal val="hidden"/>
                                      </p:to>
                                    </p:set>
                                  </p:childTnLst>
                                </p:cTn>
                              </p:par>
                              <p:par>
                                <p:cTn id="524" presetID="10" presetClass="exit" presetSubtype="0" fill="hold" nodeType="withEffect">
                                  <p:stCondLst>
                                    <p:cond delay="0"/>
                                  </p:stCondLst>
                                  <p:childTnLst>
                                    <p:animEffect transition="out" filter="fade">
                                      <p:cBhvr>
                                        <p:cTn id="525" dur="2000"/>
                                        <p:tgtEl>
                                          <p:spTgt spid="240"/>
                                        </p:tgtEl>
                                      </p:cBhvr>
                                    </p:animEffect>
                                    <p:set>
                                      <p:cBhvr>
                                        <p:cTn id="526" dur="1" fill="hold">
                                          <p:stCondLst>
                                            <p:cond delay="1999"/>
                                          </p:stCondLst>
                                        </p:cTn>
                                        <p:tgtEl>
                                          <p:spTgt spid="240"/>
                                        </p:tgtEl>
                                        <p:attrNameLst>
                                          <p:attrName>style.visibility</p:attrName>
                                        </p:attrNameLst>
                                      </p:cBhvr>
                                      <p:to>
                                        <p:strVal val="hidden"/>
                                      </p:to>
                                    </p:set>
                                  </p:childTnLst>
                                </p:cTn>
                              </p:par>
                              <p:par>
                                <p:cTn id="527" presetID="10" presetClass="exit" presetSubtype="0" fill="hold" nodeType="withEffect">
                                  <p:stCondLst>
                                    <p:cond delay="0"/>
                                  </p:stCondLst>
                                  <p:childTnLst>
                                    <p:animEffect transition="out" filter="fade">
                                      <p:cBhvr>
                                        <p:cTn id="528" dur="2000"/>
                                        <p:tgtEl>
                                          <p:spTgt spid="241"/>
                                        </p:tgtEl>
                                      </p:cBhvr>
                                    </p:animEffect>
                                    <p:set>
                                      <p:cBhvr>
                                        <p:cTn id="529" dur="1" fill="hold">
                                          <p:stCondLst>
                                            <p:cond delay="1999"/>
                                          </p:stCondLst>
                                        </p:cTn>
                                        <p:tgtEl>
                                          <p:spTgt spid="241"/>
                                        </p:tgtEl>
                                        <p:attrNameLst>
                                          <p:attrName>style.visibility</p:attrName>
                                        </p:attrNameLst>
                                      </p:cBhvr>
                                      <p:to>
                                        <p:strVal val="hidden"/>
                                      </p:to>
                                    </p:set>
                                  </p:childTnLst>
                                </p:cTn>
                              </p:par>
                              <p:par>
                                <p:cTn id="530" presetID="10" presetClass="exit" presetSubtype="0" fill="hold" nodeType="withEffect">
                                  <p:stCondLst>
                                    <p:cond delay="0"/>
                                  </p:stCondLst>
                                  <p:childTnLst>
                                    <p:animEffect transition="out" filter="fade">
                                      <p:cBhvr>
                                        <p:cTn id="531" dur="2000"/>
                                        <p:tgtEl>
                                          <p:spTgt spid="242"/>
                                        </p:tgtEl>
                                      </p:cBhvr>
                                    </p:animEffect>
                                    <p:set>
                                      <p:cBhvr>
                                        <p:cTn id="532" dur="1" fill="hold">
                                          <p:stCondLst>
                                            <p:cond delay="1999"/>
                                          </p:stCondLst>
                                        </p:cTn>
                                        <p:tgtEl>
                                          <p:spTgt spid="242"/>
                                        </p:tgtEl>
                                        <p:attrNameLst>
                                          <p:attrName>style.visibility</p:attrName>
                                        </p:attrNameLst>
                                      </p:cBhvr>
                                      <p:to>
                                        <p:strVal val="hidden"/>
                                      </p:to>
                                    </p:set>
                                  </p:childTnLst>
                                </p:cTn>
                              </p:par>
                              <p:par>
                                <p:cTn id="533" presetID="10" presetClass="exit" presetSubtype="0" fill="hold" nodeType="withEffect">
                                  <p:stCondLst>
                                    <p:cond delay="0"/>
                                  </p:stCondLst>
                                  <p:childTnLst>
                                    <p:animEffect transition="out" filter="fade">
                                      <p:cBhvr>
                                        <p:cTn id="534" dur="2000"/>
                                        <p:tgtEl>
                                          <p:spTgt spid="243"/>
                                        </p:tgtEl>
                                      </p:cBhvr>
                                    </p:animEffect>
                                    <p:set>
                                      <p:cBhvr>
                                        <p:cTn id="535" dur="1" fill="hold">
                                          <p:stCondLst>
                                            <p:cond delay="1999"/>
                                          </p:stCondLst>
                                        </p:cTn>
                                        <p:tgtEl>
                                          <p:spTgt spid="243"/>
                                        </p:tgtEl>
                                        <p:attrNameLst>
                                          <p:attrName>style.visibility</p:attrName>
                                        </p:attrNameLst>
                                      </p:cBhvr>
                                      <p:to>
                                        <p:strVal val="hidden"/>
                                      </p:to>
                                    </p:set>
                                  </p:childTnLst>
                                </p:cTn>
                              </p:par>
                              <p:par>
                                <p:cTn id="536" presetID="10" presetClass="exit" presetSubtype="0" fill="hold" nodeType="withEffect">
                                  <p:stCondLst>
                                    <p:cond delay="0"/>
                                  </p:stCondLst>
                                  <p:childTnLst>
                                    <p:animEffect transition="out" filter="fade">
                                      <p:cBhvr>
                                        <p:cTn id="537" dur="2000"/>
                                        <p:tgtEl>
                                          <p:spTgt spid="247"/>
                                        </p:tgtEl>
                                      </p:cBhvr>
                                    </p:animEffect>
                                    <p:set>
                                      <p:cBhvr>
                                        <p:cTn id="538" dur="1" fill="hold">
                                          <p:stCondLst>
                                            <p:cond delay="1999"/>
                                          </p:stCondLst>
                                        </p:cTn>
                                        <p:tgtEl>
                                          <p:spTgt spid="247"/>
                                        </p:tgtEl>
                                        <p:attrNameLst>
                                          <p:attrName>style.visibility</p:attrName>
                                        </p:attrNameLst>
                                      </p:cBhvr>
                                      <p:to>
                                        <p:strVal val="hidden"/>
                                      </p:to>
                                    </p:set>
                                  </p:childTnLst>
                                </p:cTn>
                              </p:par>
                              <p:par>
                                <p:cTn id="539" presetID="10" presetClass="exit" presetSubtype="0" fill="hold" nodeType="withEffect">
                                  <p:stCondLst>
                                    <p:cond delay="0"/>
                                  </p:stCondLst>
                                  <p:childTnLst>
                                    <p:animEffect transition="out" filter="fade">
                                      <p:cBhvr>
                                        <p:cTn id="540" dur="2000"/>
                                        <p:tgtEl>
                                          <p:spTgt spid="288"/>
                                        </p:tgtEl>
                                      </p:cBhvr>
                                    </p:animEffect>
                                    <p:set>
                                      <p:cBhvr>
                                        <p:cTn id="541" dur="1" fill="hold">
                                          <p:stCondLst>
                                            <p:cond delay="1999"/>
                                          </p:stCondLst>
                                        </p:cTn>
                                        <p:tgtEl>
                                          <p:spTgt spid="288"/>
                                        </p:tgtEl>
                                        <p:attrNameLst>
                                          <p:attrName>style.visibility</p:attrName>
                                        </p:attrNameLst>
                                      </p:cBhvr>
                                      <p:to>
                                        <p:strVal val="hidden"/>
                                      </p:to>
                                    </p:set>
                                  </p:childTnLst>
                                </p:cTn>
                              </p:par>
                              <p:par>
                                <p:cTn id="542" presetID="10" presetClass="exit" presetSubtype="0" fill="hold" grpId="1" nodeType="withEffect">
                                  <p:stCondLst>
                                    <p:cond delay="0"/>
                                  </p:stCondLst>
                                  <p:childTnLst>
                                    <p:animEffect transition="out" filter="fade">
                                      <p:cBhvr>
                                        <p:cTn id="543" dur="2000"/>
                                        <p:tgtEl>
                                          <p:spTgt spid="225"/>
                                        </p:tgtEl>
                                      </p:cBhvr>
                                    </p:animEffect>
                                    <p:set>
                                      <p:cBhvr>
                                        <p:cTn id="544" dur="1" fill="hold">
                                          <p:stCondLst>
                                            <p:cond delay="1999"/>
                                          </p:stCondLst>
                                        </p:cTn>
                                        <p:tgtEl>
                                          <p:spTgt spid="225"/>
                                        </p:tgtEl>
                                        <p:attrNameLst>
                                          <p:attrName>style.visibility</p:attrName>
                                        </p:attrNameLst>
                                      </p:cBhvr>
                                      <p:to>
                                        <p:strVal val="hidden"/>
                                      </p:to>
                                    </p:set>
                                  </p:childTnLst>
                                </p:cTn>
                              </p:par>
                            </p:childTnLst>
                          </p:cTn>
                        </p:par>
                      </p:childTnLst>
                    </p:cTn>
                  </p:par>
                  <p:par>
                    <p:cTn id="545" fill="hold">
                      <p:stCondLst>
                        <p:cond delay="indefinite"/>
                      </p:stCondLst>
                      <p:childTnLst>
                        <p:par>
                          <p:cTn id="546" fill="hold">
                            <p:stCondLst>
                              <p:cond delay="0"/>
                            </p:stCondLst>
                            <p:childTnLst>
                              <p:par>
                                <p:cTn id="547" presetID="10" presetClass="entr" presetSubtype="0" fill="hold" grpId="0" nodeType="clickEffect">
                                  <p:stCondLst>
                                    <p:cond delay="0"/>
                                  </p:stCondLst>
                                  <p:childTnLst>
                                    <p:set>
                                      <p:cBhvr>
                                        <p:cTn id="548" dur="1" fill="hold">
                                          <p:stCondLst>
                                            <p:cond delay="0"/>
                                          </p:stCondLst>
                                        </p:cTn>
                                        <p:tgtEl>
                                          <p:spTgt spid="284"/>
                                        </p:tgtEl>
                                        <p:attrNameLst>
                                          <p:attrName>style.visibility</p:attrName>
                                        </p:attrNameLst>
                                      </p:cBhvr>
                                      <p:to>
                                        <p:strVal val="visible"/>
                                      </p:to>
                                    </p:set>
                                    <p:animEffect transition="in" filter="fade">
                                      <p:cBhvr>
                                        <p:cTn id="549" dur="2000"/>
                                        <p:tgtEl>
                                          <p:spTgt spid="284"/>
                                        </p:tgtEl>
                                      </p:cBhvr>
                                    </p:animEffect>
                                  </p:childTnLst>
                                </p:cTn>
                              </p:par>
                              <p:par>
                                <p:cTn id="550" presetID="10" presetClass="entr" presetSubtype="0" fill="hold" nodeType="withEffect">
                                  <p:stCondLst>
                                    <p:cond delay="0"/>
                                  </p:stCondLst>
                                  <p:childTnLst>
                                    <p:set>
                                      <p:cBhvr>
                                        <p:cTn id="551" dur="1" fill="hold">
                                          <p:stCondLst>
                                            <p:cond delay="0"/>
                                          </p:stCondLst>
                                        </p:cTn>
                                        <p:tgtEl>
                                          <p:spTgt spid="249"/>
                                        </p:tgtEl>
                                        <p:attrNameLst>
                                          <p:attrName>style.visibility</p:attrName>
                                        </p:attrNameLst>
                                      </p:cBhvr>
                                      <p:to>
                                        <p:strVal val="visible"/>
                                      </p:to>
                                    </p:set>
                                    <p:animEffect transition="in" filter="fade">
                                      <p:cBhvr>
                                        <p:cTn id="552" dur="2000"/>
                                        <p:tgtEl>
                                          <p:spTgt spid="249"/>
                                        </p:tgtEl>
                                      </p:cBhvr>
                                    </p:animEffect>
                                  </p:childTnLst>
                                </p:cTn>
                              </p:par>
                              <p:par>
                                <p:cTn id="553" presetID="10" presetClass="entr" presetSubtype="0" fill="hold" grpId="0" nodeType="withEffect">
                                  <p:stCondLst>
                                    <p:cond delay="0"/>
                                  </p:stCondLst>
                                  <p:childTnLst>
                                    <p:set>
                                      <p:cBhvr>
                                        <p:cTn id="554" dur="1" fill="hold">
                                          <p:stCondLst>
                                            <p:cond delay="0"/>
                                          </p:stCondLst>
                                        </p:cTn>
                                        <p:tgtEl>
                                          <p:spTgt spid="298"/>
                                        </p:tgtEl>
                                        <p:attrNameLst>
                                          <p:attrName>style.visibility</p:attrName>
                                        </p:attrNameLst>
                                      </p:cBhvr>
                                      <p:to>
                                        <p:strVal val="visible"/>
                                      </p:to>
                                    </p:set>
                                    <p:animEffect transition="in" filter="fade">
                                      <p:cBhvr>
                                        <p:cTn id="555" dur="2000"/>
                                        <p:tgtEl>
                                          <p:spTgt spid="298"/>
                                        </p:tgtEl>
                                      </p:cBhvr>
                                    </p:animEffect>
                                  </p:childTnLst>
                                </p:cTn>
                              </p:par>
                              <p:par>
                                <p:cTn id="556" presetID="10" presetClass="entr" presetSubtype="0" fill="hold" grpId="0" nodeType="withEffect">
                                  <p:stCondLst>
                                    <p:cond delay="0"/>
                                  </p:stCondLst>
                                  <p:childTnLst>
                                    <p:set>
                                      <p:cBhvr>
                                        <p:cTn id="557" dur="1" fill="hold">
                                          <p:stCondLst>
                                            <p:cond delay="0"/>
                                          </p:stCondLst>
                                        </p:cTn>
                                        <p:tgtEl>
                                          <p:spTgt spid="286"/>
                                        </p:tgtEl>
                                        <p:attrNameLst>
                                          <p:attrName>style.visibility</p:attrName>
                                        </p:attrNameLst>
                                      </p:cBhvr>
                                      <p:to>
                                        <p:strVal val="visible"/>
                                      </p:to>
                                    </p:set>
                                    <p:animEffect transition="in" filter="fade">
                                      <p:cBhvr>
                                        <p:cTn id="558" dur="2000"/>
                                        <p:tgtEl>
                                          <p:spTgt spid="286"/>
                                        </p:tgtEl>
                                      </p:cBhvr>
                                    </p:animEffect>
                                  </p:childTnLst>
                                </p:cTn>
                              </p:par>
                            </p:childTnLst>
                          </p:cTn>
                        </p:par>
                      </p:childTnLst>
                    </p:cTn>
                  </p:par>
                  <p:par>
                    <p:cTn id="559" fill="hold">
                      <p:stCondLst>
                        <p:cond delay="indefinite"/>
                      </p:stCondLst>
                      <p:childTnLst>
                        <p:par>
                          <p:cTn id="560" fill="hold">
                            <p:stCondLst>
                              <p:cond delay="0"/>
                            </p:stCondLst>
                            <p:childTnLst>
                              <p:par>
                                <p:cTn id="561" presetID="2" presetClass="entr" presetSubtype="4" fill="hold" grpId="0" nodeType="clickEffect">
                                  <p:stCondLst>
                                    <p:cond delay="0"/>
                                  </p:stCondLst>
                                  <p:childTnLst>
                                    <p:set>
                                      <p:cBhvr>
                                        <p:cTn id="562" dur="1" fill="hold">
                                          <p:stCondLst>
                                            <p:cond delay="0"/>
                                          </p:stCondLst>
                                        </p:cTn>
                                        <p:tgtEl>
                                          <p:spTgt spid="102"/>
                                        </p:tgtEl>
                                        <p:attrNameLst>
                                          <p:attrName>style.visibility</p:attrName>
                                        </p:attrNameLst>
                                      </p:cBhvr>
                                      <p:to>
                                        <p:strVal val="visible"/>
                                      </p:to>
                                    </p:set>
                                    <p:anim calcmode="lin" valueType="num">
                                      <p:cBhvr additive="base">
                                        <p:cTn id="563" dur="500" fill="hold"/>
                                        <p:tgtEl>
                                          <p:spTgt spid="102"/>
                                        </p:tgtEl>
                                        <p:attrNameLst>
                                          <p:attrName>ppt_x</p:attrName>
                                        </p:attrNameLst>
                                      </p:cBhvr>
                                      <p:tavLst>
                                        <p:tav tm="0">
                                          <p:val>
                                            <p:strVal val="#ppt_x"/>
                                          </p:val>
                                        </p:tav>
                                        <p:tav tm="100000">
                                          <p:val>
                                            <p:strVal val="#ppt_x"/>
                                          </p:val>
                                        </p:tav>
                                      </p:tavLst>
                                    </p:anim>
                                    <p:anim calcmode="lin" valueType="num">
                                      <p:cBhvr additive="base">
                                        <p:cTn id="564"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53" grpId="0" animBg="1"/>
      <p:bldP spid="153" grpId="1" animBg="1"/>
      <p:bldP spid="206" grpId="0" animBg="1"/>
      <p:bldP spid="206" grpId="1" animBg="1"/>
      <p:bldP spid="225" grpId="0" animBg="1"/>
      <p:bldP spid="225" grpId="1" animBg="1"/>
      <p:bldP spid="284" grpId="0" animBg="1"/>
      <p:bldP spid="286" grpId="0"/>
      <p:bldP spid="298" grpId="0"/>
      <p:bldP spid="10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57188" y="1428750"/>
            <a:ext cx="8786812" cy="5429250"/>
          </a:xfrm>
        </p:spPr>
        <p:txBody>
          <a:bodyPr>
            <a:normAutofit/>
          </a:bodyPr>
          <a:lstStyle/>
          <a:p>
            <a:pPr eaLnBrk="1" hangingPunct="1">
              <a:buFont typeface="Wingdings 2" pitchFamily="18" charset="2"/>
              <a:buNone/>
              <a:defRPr/>
            </a:pPr>
            <a:r>
              <a:rPr lang="it-IT" sz="1800" b="1" i="1" dirty="0" smtClean="0">
                <a:effectLst>
                  <a:outerShdw blurRad="38100" dist="38100" dir="2700000" algn="tl">
                    <a:srgbClr val="C0C0C0"/>
                  </a:outerShdw>
                </a:effectLst>
              </a:rPr>
              <a:t>NOTA:</a:t>
            </a:r>
            <a:r>
              <a:rPr lang="it-IT" sz="1800" dirty="0" smtClean="0"/>
              <a:t> non tutte le tabelle sono estendibili!</a:t>
            </a:r>
          </a:p>
          <a:p>
            <a:pPr eaLnBrk="1" hangingPunct="1">
              <a:buFont typeface="Wingdings 2" pitchFamily="18" charset="2"/>
              <a:buNone/>
              <a:defRPr/>
            </a:pPr>
            <a:r>
              <a:rPr lang="it-IT" sz="1800" dirty="0" smtClean="0"/>
              <a:t>	-&gt; i dati non esistono o non sono</a:t>
            </a:r>
            <a:r>
              <a:rPr lang="it-IT" sz="1800" dirty="0" smtClean="0">
                <a:solidFill>
                  <a:srgbClr val="FF0000"/>
                </a:solidFill>
              </a:rPr>
              <a:t> </a:t>
            </a:r>
            <a:r>
              <a:rPr lang="it-IT" sz="1800" dirty="0" smtClean="0"/>
              <a:t>recuperabili tramite il WEB</a:t>
            </a:r>
          </a:p>
          <a:p>
            <a:pPr eaLnBrk="1" hangingPunct="1">
              <a:defRPr/>
            </a:pPr>
            <a:r>
              <a:rPr lang="it-IT" sz="1800" dirty="0" smtClean="0"/>
              <a:t>Si applica l’operatore SEARCH ad un sottoinsieme delle </a:t>
            </a:r>
            <a:r>
              <a:rPr lang="it-IT" sz="1800" dirty="0" err="1" smtClean="0"/>
              <a:t>query</a:t>
            </a:r>
            <a:r>
              <a:rPr lang="it-IT" sz="1800" dirty="0" smtClean="0"/>
              <a:t> di test</a:t>
            </a:r>
          </a:p>
          <a:p>
            <a:pPr eaLnBrk="1" hangingPunct="1">
              <a:defRPr/>
            </a:pPr>
            <a:r>
              <a:rPr lang="it-IT" sz="1800" dirty="0" smtClean="0"/>
              <a:t>Per ogni </a:t>
            </a:r>
            <a:r>
              <a:rPr lang="it-IT" sz="1800" dirty="0" err="1" smtClean="0"/>
              <a:t>query</a:t>
            </a:r>
            <a:r>
              <a:rPr lang="it-IT" sz="1800" dirty="0" smtClean="0"/>
              <a:t>, si utilizza la tabella più rilevante estratta dal Web come sorgente per l’operatore EXTEND</a:t>
            </a:r>
          </a:p>
          <a:p>
            <a:pPr eaLnBrk="1" hangingPunct="1">
              <a:defRPr/>
            </a:pPr>
            <a:r>
              <a:rPr lang="it-IT" sz="1800" dirty="0" smtClean="0"/>
              <a:t>Si sceglie una colonna </a:t>
            </a:r>
            <a:r>
              <a:rPr lang="it-IT" sz="1800" b="1" i="1" dirty="0" smtClean="0">
                <a:effectLst>
                  <a:outerShdw blurRad="38100" dist="38100" dir="2700000" algn="tl">
                    <a:srgbClr val="C0C0C0"/>
                  </a:outerShdw>
                </a:effectLst>
              </a:rPr>
              <a:t>c</a:t>
            </a:r>
            <a:r>
              <a:rPr lang="it-IT" sz="1800" dirty="0" smtClean="0"/>
              <a:t> di join ed un </a:t>
            </a:r>
            <a:r>
              <a:rPr lang="it-IT" sz="1800" dirty="0" err="1" smtClean="0"/>
              <a:t>topic</a:t>
            </a:r>
            <a:r>
              <a:rPr lang="it-IT" sz="1800" dirty="0" smtClean="0"/>
              <a:t> </a:t>
            </a:r>
            <a:r>
              <a:rPr lang="it-IT" sz="1800" b="1" i="1" dirty="0" smtClean="0">
                <a:effectLst>
                  <a:outerShdw blurRad="38100" dist="38100" dir="2700000" algn="tl">
                    <a:srgbClr val="C0C0C0"/>
                  </a:outerShdw>
                </a:effectLst>
              </a:rPr>
              <a:t>k</a:t>
            </a:r>
          </a:p>
          <a:p>
            <a:pPr eaLnBrk="1" hangingPunct="1">
              <a:buFont typeface="Wingdings 2" pitchFamily="18" charset="2"/>
              <a:buNone/>
              <a:defRPr/>
            </a:pPr>
            <a:r>
              <a:rPr lang="it-IT" sz="1800" dirty="0" smtClean="0"/>
              <a:t>Si calcola la percentuale delle righe della tabella </a:t>
            </a:r>
            <a:r>
              <a:rPr lang="it-IT" sz="1800" b="1" i="1" dirty="0" smtClean="0">
                <a:effectLst>
                  <a:outerShdw blurRad="38100" dist="38100" dir="2700000" algn="tl">
                    <a:srgbClr val="C0C0C0"/>
                  </a:outerShdw>
                </a:effectLst>
              </a:rPr>
              <a:t>T</a:t>
            </a:r>
            <a:r>
              <a:rPr lang="it-IT" sz="1800" dirty="0" smtClean="0"/>
              <a:t> alle quali vengono aggiunte correttamente nuove informazioni rilevanti</a:t>
            </a:r>
          </a:p>
          <a:p>
            <a:pPr eaLnBrk="1" hangingPunct="1">
              <a:buFont typeface="Wingdings 2" pitchFamily="18" charset="2"/>
              <a:buNone/>
              <a:defRPr/>
            </a:pPr>
            <a:endParaRPr lang="it-IT" sz="1800" dirty="0" smtClean="0"/>
          </a:p>
        </p:txBody>
      </p:sp>
      <p:sp>
        <p:nvSpPr>
          <p:cNvPr id="4" name="Titolo 1"/>
          <p:cNvSpPr>
            <a:spLocks noGrp="1"/>
          </p:cNvSpPr>
          <p:nvPr>
            <p:ph type="title"/>
          </p:nvPr>
        </p:nvSpPr>
        <p:spPr>
          <a:xfrm>
            <a:off x="500063" y="142875"/>
            <a:ext cx="8229600" cy="776288"/>
          </a:xfrm>
        </p:spPr>
        <p:txBody>
          <a:bodyPr>
            <a:normAutofit fontScale="90000"/>
          </a:bodyPr>
          <a:lstStyle/>
          <a:p>
            <a:pPr eaLnBrk="1" fontAlgn="auto" hangingPunct="1">
              <a:spcAft>
                <a:spcPts val="0"/>
              </a:spcAft>
              <a:defRPr/>
            </a:pPr>
            <a:r>
              <a:rPr lang="it-IT" dirty="0" smtClean="0"/>
              <a:t>EXTEND</a:t>
            </a:r>
            <a:endParaRPr lang="it-IT" i="1" dirty="0">
              <a:effectLst>
                <a:outerShdw blurRad="38100" dist="38100" dir="2700000" algn="tl">
                  <a:srgbClr val="000000">
                    <a:alpha val="43137"/>
                  </a:srgbClr>
                </a:outerShdw>
              </a:effectLst>
            </a:endParaRPr>
          </a:p>
        </p:txBody>
      </p:sp>
      <p:sp>
        <p:nvSpPr>
          <p:cNvPr id="5" name="Rectangle 6"/>
          <p:cNvSpPr txBox="1">
            <a:spLocks noChangeArrowheads="1"/>
          </p:cNvSpPr>
          <p:nvPr/>
        </p:nvSpPr>
        <p:spPr>
          <a:xfrm>
            <a:off x="468313" y="981075"/>
            <a:ext cx="2735262" cy="431800"/>
          </a:xfrm>
          <a:prstGeom prst="rect">
            <a:avLst/>
          </a:prstGeom>
          <a:noFill/>
          <a:ln/>
        </p:spPr>
        <p:txBody>
          <a:bodyPr>
            <a:normAutofit/>
          </a:bodyPr>
          <a:lstStyle/>
          <a:p>
            <a:pPr marL="274320" indent="-274320" fontAlgn="auto">
              <a:spcBef>
                <a:spcPct val="20000"/>
              </a:spcBef>
              <a:spcAft>
                <a:spcPts val="0"/>
              </a:spcAft>
              <a:buClr>
                <a:schemeClr val="accent3"/>
              </a:buClr>
              <a:buSzPct val="95000"/>
              <a:defRPr/>
            </a:pPr>
            <a:r>
              <a:rPr lang="it-IT" sz="2000" b="1" i="1" dirty="0">
                <a:effectLst>
                  <a:outerShdw blurRad="38100" dist="38100" dir="2700000" algn="tl">
                    <a:srgbClr val="000000">
                      <a:alpha val="43137"/>
                    </a:srgbClr>
                  </a:outerShdw>
                </a:effectLst>
                <a:latin typeface="+mn-lt"/>
              </a:rPr>
              <a:t>PERFORMANCES</a:t>
            </a:r>
          </a:p>
          <a:p>
            <a:pPr marL="274320" indent="-274320" fontAlgn="auto">
              <a:spcBef>
                <a:spcPct val="20000"/>
              </a:spcBef>
              <a:spcAft>
                <a:spcPts val="0"/>
              </a:spcAft>
              <a:buClr>
                <a:schemeClr val="accent3"/>
              </a:buClr>
              <a:buSzPct val="95000"/>
              <a:defRPr/>
            </a:pPr>
            <a:endParaRPr lang="it-IT" sz="2000" b="1" dirty="0">
              <a:latin typeface="+mn-lt"/>
            </a:endParaRPr>
          </a:p>
          <a:p>
            <a:pPr marL="274320" indent="-274320" fontAlgn="auto">
              <a:spcBef>
                <a:spcPct val="20000"/>
              </a:spcBef>
              <a:spcAft>
                <a:spcPts val="0"/>
              </a:spcAft>
              <a:buClr>
                <a:schemeClr val="accent3"/>
              </a:buClr>
              <a:buSzPct val="95000"/>
              <a:defRPr/>
            </a:pPr>
            <a:endParaRPr lang="it-IT" dirty="0">
              <a:latin typeface="+mn-lt"/>
            </a:endParaRPr>
          </a:p>
        </p:txBody>
      </p:sp>
      <p:graphicFrame>
        <p:nvGraphicFramePr>
          <p:cNvPr id="11" name="Group 44"/>
          <p:cNvGraphicFramePr>
            <a:graphicFrameLocks/>
          </p:cNvGraphicFramePr>
          <p:nvPr/>
        </p:nvGraphicFramePr>
        <p:xfrm>
          <a:off x="857250" y="4143375"/>
          <a:ext cx="6929487" cy="2498067"/>
        </p:xfrm>
        <a:graphic>
          <a:graphicData uri="http://schemas.openxmlformats.org/drawingml/2006/table">
            <a:tbl>
              <a:tblPr/>
              <a:tblGrid>
                <a:gridCol w="3161322"/>
                <a:gridCol w="1775425"/>
                <a:gridCol w="1992740"/>
              </a:tblGrid>
              <a:tr h="57893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2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dirty="0" err="1" smtClean="0">
                          <a:ln>
                            <a:noFill/>
                          </a:ln>
                          <a:solidFill>
                            <a:schemeClr val="tx1"/>
                          </a:solidFill>
                          <a:effectLst/>
                          <a:latin typeface="Arial" charset="0"/>
                        </a:rPr>
                        <a:t>JoinTest</a:t>
                      </a:r>
                      <a:endParaRPr kumimoji="0" lang="it-IT" sz="2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dirty="0" err="1" smtClean="0">
                          <a:ln>
                            <a:noFill/>
                          </a:ln>
                          <a:solidFill>
                            <a:schemeClr val="tx1"/>
                          </a:solidFill>
                          <a:effectLst/>
                          <a:latin typeface="Arial" charset="0"/>
                        </a:rPr>
                        <a:t>MultiJoin</a:t>
                      </a:r>
                      <a:endParaRPr kumimoji="0" lang="it-IT" sz="2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55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dirty="0" smtClean="0">
                          <a:ln>
                            <a:noFill/>
                          </a:ln>
                          <a:solidFill>
                            <a:schemeClr val="tx1"/>
                          </a:solidFill>
                          <a:effectLst/>
                          <a:latin typeface="Arial" charset="0"/>
                        </a:rPr>
                        <a:t>Tuple per cui sono stati recuperati dati aggiuntivi</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dirty="0" smtClean="0">
                          <a:ln>
                            <a:noFill/>
                          </a:ln>
                          <a:solidFill>
                            <a:schemeClr val="tx1"/>
                          </a:solidFill>
                          <a:effectLst/>
                          <a:latin typeface="Arial" charset="0"/>
                        </a:rPr>
                        <a:t>43%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dirty="0" smtClean="0">
                          <a:ln>
                            <a:noFill/>
                          </a:ln>
                          <a:solidFill>
                            <a:schemeClr val="tx1"/>
                          </a:solidFill>
                          <a:effectLst/>
                          <a:latin typeface="Arial" charset="0"/>
                        </a:rPr>
                        <a:t>100%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80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dirty="0" smtClean="0">
                          <a:ln>
                            <a:noFill/>
                          </a:ln>
                          <a:solidFill>
                            <a:schemeClr val="tx1"/>
                          </a:solidFill>
                          <a:effectLst/>
                          <a:latin typeface="Arial" charset="0"/>
                        </a:rPr>
                        <a:t>Tuple estese (in media)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dirty="0" smtClean="0">
                          <a:ln>
                            <a:noFill/>
                          </a:ln>
                          <a:solidFill>
                            <a:schemeClr val="tx1"/>
                          </a:solidFill>
                          <a:effectLst/>
                          <a:latin typeface="Arial" charset="0"/>
                        </a:rPr>
                        <a:t>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dirty="0" smtClean="0">
                          <a:ln>
                            <a:noFill/>
                          </a:ln>
                          <a:solidFill>
                            <a:schemeClr val="tx1"/>
                          </a:solidFill>
                          <a:effectLst/>
                          <a:latin typeface="Arial" charset="0"/>
                        </a:rPr>
                        <a:t>33%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80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dirty="0" smtClean="0">
                          <a:ln>
                            <a:noFill/>
                          </a:ln>
                          <a:solidFill>
                            <a:schemeClr val="tx1"/>
                          </a:solidFill>
                          <a:effectLst/>
                          <a:latin typeface="Arial" charset="0"/>
                        </a:rPr>
                        <a:t>Valori aggiuntivi</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dirty="0" smtClean="0">
                          <a:ln>
                            <a:noFill/>
                          </a:ln>
                          <a:solidFill>
                            <a:schemeClr val="tx1"/>
                          </a:solidFill>
                          <a:effectLst/>
                          <a:latin typeface="Arial" charset="0"/>
                        </a:rPr>
                        <a:t>Dipende dalla tabella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dirty="0" smtClean="0">
                          <a:ln>
                            <a:noFill/>
                          </a:ln>
                          <a:solidFill>
                            <a:schemeClr val="tx1"/>
                          </a:solidFill>
                          <a:effectLst/>
                          <a:latin typeface="Arial" charset="0"/>
                        </a:rPr>
                        <a:t>45,5 (in media)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428750"/>
            <a:ext cx="8686800" cy="5429250"/>
          </a:xfrm>
        </p:spPr>
        <p:txBody>
          <a:bodyPr>
            <a:normAutofit lnSpcReduction="10000"/>
          </a:bodyPr>
          <a:lstStyle/>
          <a:p>
            <a:pPr marL="274320" indent="-274320" eaLnBrk="1" fontAlgn="auto" hangingPunct="1">
              <a:spcAft>
                <a:spcPts val="0"/>
              </a:spcAft>
              <a:buClr>
                <a:schemeClr val="accent3"/>
              </a:buClr>
              <a:buFont typeface="Wingdings 2"/>
              <a:buNone/>
              <a:defRPr/>
            </a:pPr>
            <a:r>
              <a:rPr lang="it-IT" sz="1800" b="1" i="1" dirty="0" err="1" smtClean="0">
                <a:effectLst>
                  <a:outerShdw blurRad="38100" dist="38100" dir="2700000" algn="tl">
                    <a:srgbClr val="000000">
                      <a:alpha val="43137"/>
                    </a:srgbClr>
                  </a:outerShdw>
                </a:effectLst>
              </a:rPr>
              <a:t>JoinTest</a:t>
            </a:r>
            <a:r>
              <a:rPr lang="it-IT" sz="1800" b="1" i="1" dirty="0" smtClean="0">
                <a:effectLst>
                  <a:outerShdw blurRad="38100" dist="38100" dir="2700000" algn="tl">
                    <a:srgbClr val="000000">
                      <a:alpha val="43137"/>
                    </a:srgbClr>
                  </a:outerShdw>
                </a:effectLst>
              </a:rPr>
              <a:t> </a:t>
            </a:r>
          </a:p>
          <a:p>
            <a:pPr marL="274320" indent="-274320" eaLnBrk="1" fontAlgn="auto" hangingPunct="1">
              <a:spcAft>
                <a:spcPts val="0"/>
              </a:spcAft>
              <a:buClr>
                <a:schemeClr val="accent3"/>
              </a:buClr>
              <a:buFont typeface="Wingdings 2"/>
              <a:buNone/>
              <a:defRPr/>
            </a:pPr>
            <a:r>
              <a:rPr lang="it-IT" sz="1800" i="1" dirty="0" smtClean="0"/>
              <a:t>	cerca una tabella singola che copra tutte le celle della colonna di join</a:t>
            </a:r>
          </a:p>
          <a:p>
            <a:pPr marL="274320" indent="-274320" eaLnBrk="1" fontAlgn="auto" hangingPunct="1">
              <a:spcAft>
                <a:spcPts val="0"/>
              </a:spcAft>
              <a:buClr>
                <a:schemeClr val="accent3"/>
              </a:buClr>
              <a:buFont typeface="Wingdings 2"/>
              <a:buNone/>
              <a:defRPr/>
            </a:pPr>
            <a:r>
              <a:rPr lang="it-IT" sz="1800" dirty="0" smtClean="0"/>
              <a:t>		Trova un risultato in </a:t>
            </a:r>
            <a:r>
              <a:rPr lang="it-IT" sz="1800" dirty="0" smtClean="0">
                <a:solidFill>
                  <a:srgbClr val="FF0000"/>
                </a:solidFill>
                <a:effectLst>
                  <a:outerShdw blurRad="38100" dist="38100" dir="2700000" algn="tl">
                    <a:srgbClr val="000000">
                      <a:alpha val="43137"/>
                    </a:srgbClr>
                  </a:outerShdw>
                </a:effectLst>
              </a:rPr>
              <a:t>3 casi su 7</a:t>
            </a:r>
          </a:p>
          <a:p>
            <a:pPr marL="274320" indent="-274320" eaLnBrk="1" fontAlgn="auto" hangingPunct="1">
              <a:spcAft>
                <a:spcPts val="0"/>
              </a:spcAft>
              <a:buClr>
                <a:schemeClr val="accent3"/>
              </a:buClr>
              <a:buFont typeface="Wingdings 2"/>
              <a:buNone/>
              <a:defRPr/>
            </a:pPr>
            <a:r>
              <a:rPr lang="it-IT" sz="1800" dirty="0" smtClean="0"/>
              <a:t>		In questi casi solo per il </a:t>
            </a:r>
            <a:r>
              <a:rPr lang="it-IT" sz="1800" dirty="0" smtClean="0">
                <a:solidFill>
                  <a:srgbClr val="FF0000"/>
                </a:solidFill>
                <a:effectLst>
                  <a:outerShdw blurRad="38100" dist="38100" dir="2700000" algn="tl">
                    <a:srgbClr val="000000">
                      <a:alpha val="43137"/>
                    </a:srgbClr>
                  </a:outerShdw>
                </a:effectLst>
              </a:rPr>
              <a:t>60%</a:t>
            </a:r>
            <a:r>
              <a:rPr lang="it-IT" sz="1800" dirty="0" smtClean="0">
                <a:solidFill>
                  <a:srgbClr val="FF0000"/>
                </a:solidFill>
              </a:rPr>
              <a:t> </a:t>
            </a:r>
            <a:r>
              <a:rPr lang="it-IT" sz="1800" dirty="0" smtClean="0"/>
              <a:t>delle tuple è stato possibile effettuare un join</a:t>
            </a:r>
          </a:p>
          <a:p>
            <a:pPr marL="274320" indent="-274320" eaLnBrk="1" fontAlgn="auto" hangingPunct="1">
              <a:spcAft>
                <a:spcPts val="0"/>
              </a:spcAft>
              <a:buClr>
                <a:schemeClr val="accent3"/>
              </a:buClr>
              <a:buFont typeface="Wingdings 2"/>
              <a:buNone/>
              <a:defRPr/>
            </a:pPr>
            <a:endParaRPr lang="it-IT" sz="1800" b="1" i="1" dirty="0" smtClean="0">
              <a:effectLst>
                <a:outerShdw blurRad="38100" dist="38100" dir="2700000" algn="tl">
                  <a:srgbClr val="000000">
                    <a:alpha val="43137"/>
                  </a:srgbClr>
                </a:outerShdw>
              </a:effectLst>
            </a:endParaRPr>
          </a:p>
          <a:p>
            <a:pPr marL="274320" indent="-274320" eaLnBrk="1" fontAlgn="auto" hangingPunct="1">
              <a:spcAft>
                <a:spcPts val="0"/>
              </a:spcAft>
              <a:buClr>
                <a:schemeClr val="accent3"/>
              </a:buClr>
              <a:buFont typeface="Wingdings 2"/>
              <a:buNone/>
              <a:defRPr/>
            </a:pPr>
            <a:r>
              <a:rPr lang="it-IT" sz="1800" b="1" i="1" dirty="0" err="1" smtClean="0">
                <a:effectLst>
                  <a:outerShdw blurRad="38100" dist="38100" dir="2700000" algn="tl">
                    <a:srgbClr val="000000">
                      <a:alpha val="43137"/>
                    </a:srgbClr>
                  </a:outerShdw>
                </a:effectLst>
              </a:rPr>
              <a:t>MultiJoin</a:t>
            </a:r>
            <a:endParaRPr lang="it-IT" sz="1800" b="1" i="1" dirty="0" smtClean="0">
              <a:effectLst>
                <a:outerShdw blurRad="38100" dist="38100" dir="2700000" algn="tl">
                  <a:srgbClr val="000000">
                    <a:alpha val="43137"/>
                  </a:srgbClr>
                </a:outerShdw>
              </a:effectLst>
            </a:endParaRPr>
          </a:p>
          <a:p>
            <a:pPr marL="274320" indent="-274320" eaLnBrk="1" fontAlgn="auto" hangingPunct="1">
              <a:spcAft>
                <a:spcPts val="0"/>
              </a:spcAft>
              <a:buClr>
                <a:schemeClr val="accent3"/>
              </a:buClr>
              <a:buFont typeface="Wingdings 2"/>
              <a:buNone/>
              <a:defRPr/>
            </a:pPr>
            <a:r>
              <a:rPr lang="it-IT" sz="1800" i="1" dirty="0" smtClean="0"/>
              <a:t>	cerca una estensione per ogni singola tupla della colonna di join</a:t>
            </a:r>
          </a:p>
          <a:p>
            <a:pPr marL="274320" indent="-274320" eaLnBrk="1" fontAlgn="auto" hangingPunct="1">
              <a:spcAft>
                <a:spcPts val="0"/>
              </a:spcAft>
              <a:buClr>
                <a:schemeClr val="accent3"/>
              </a:buClr>
              <a:buFont typeface="Wingdings 2"/>
              <a:buNone/>
              <a:defRPr/>
            </a:pPr>
            <a:r>
              <a:rPr lang="it-IT" sz="1800" dirty="0" smtClean="0"/>
              <a:t>		Trova informazioni addizionali per ogni singola tupla!</a:t>
            </a:r>
          </a:p>
          <a:p>
            <a:pPr marL="274320" indent="-274320" eaLnBrk="1" fontAlgn="auto" hangingPunct="1">
              <a:spcAft>
                <a:spcPts val="0"/>
              </a:spcAft>
              <a:buClr>
                <a:schemeClr val="accent3"/>
              </a:buClr>
              <a:buFont typeface="Wingdings 2"/>
              <a:buNone/>
              <a:defRPr/>
            </a:pPr>
            <a:r>
              <a:rPr lang="it-IT" sz="1800" dirty="0" smtClean="0"/>
              <a:t>		In media il </a:t>
            </a:r>
            <a:r>
              <a:rPr lang="it-IT" sz="1800" dirty="0" smtClean="0">
                <a:solidFill>
                  <a:srgbClr val="FF0000"/>
                </a:solidFill>
                <a:effectLst>
                  <a:outerShdw blurRad="38100" dist="38100" dir="2700000" algn="tl">
                    <a:srgbClr val="000000">
                      <a:alpha val="43137"/>
                    </a:srgbClr>
                  </a:outerShdw>
                </a:effectLst>
              </a:rPr>
              <a:t>33% </a:t>
            </a:r>
            <a:r>
              <a:rPr lang="it-IT" sz="1800" dirty="0" smtClean="0"/>
              <a:t>di queste può essere esteso:</a:t>
            </a:r>
          </a:p>
          <a:p>
            <a:pPr marL="274320" indent="-274320" eaLnBrk="1" fontAlgn="auto" hangingPunct="1">
              <a:spcAft>
                <a:spcPts val="0"/>
              </a:spcAft>
              <a:buClr>
                <a:schemeClr val="accent3"/>
              </a:buClr>
              <a:buFont typeface="Wingdings 2"/>
              <a:buNone/>
              <a:defRPr/>
            </a:pPr>
            <a:r>
              <a:rPr lang="it-IT" sz="1800" dirty="0" smtClean="0">
                <a:effectLst>
                  <a:outerShdw blurRad="38100" dist="38100" dir="2700000" algn="tl">
                    <a:srgbClr val="000000">
                      <a:alpha val="43137"/>
                    </a:srgbClr>
                  </a:outerShdw>
                </a:effectLst>
              </a:rPr>
              <a:t>		</a:t>
            </a:r>
            <a:r>
              <a:rPr lang="it-IT" sz="1800" dirty="0" smtClean="0"/>
              <a:t>con informazioni presenti nelle tuple appartenenti al</a:t>
            </a:r>
            <a:r>
              <a:rPr lang="it-IT" sz="1800" dirty="0" smtClean="0">
                <a:effectLst>
                  <a:outerShdw blurRad="38100" dist="38100" dir="2700000" algn="tl">
                    <a:srgbClr val="000000">
                      <a:alpha val="43137"/>
                    </a:srgbClr>
                  </a:outerShdw>
                </a:effectLst>
              </a:rPr>
              <a:t> Cluster </a:t>
            </a:r>
            <a:r>
              <a:rPr lang="it-IT" sz="1800" dirty="0" smtClean="0"/>
              <a:t>con maggiore 	copertura</a:t>
            </a:r>
          </a:p>
          <a:p>
            <a:pPr marL="274320" indent="-274320" eaLnBrk="1" fontAlgn="auto" hangingPunct="1">
              <a:spcAft>
                <a:spcPts val="0"/>
              </a:spcAft>
              <a:buClr>
                <a:schemeClr val="accent3"/>
              </a:buClr>
              <a:buFont typeface="Wingdings 2"/>
              <a:buNone/>
              <a:defRPr/>
            </a:pPr>
            <a:endParaRPr lang="it-IT" sz="1800" dirty="0" smtClean="0">
              <a:solidFill>
                <a:srgbClr val="FF0000"/>
              </a:solidFill>
              <a:effectLst>
                <a:outerShdw blurRad="38100" dist="38100" dir="2700000" algn="tl">
                  <a:srgbClr val="000000">
                    <a:alpha val="43137"/>
                  </a:srgbClr>
                </a:outerShdw>
              </a:effectLst>
            </a:endParaRPr>
          </a:p>
          <a:p>
            <a:pPr marL="274320" indent="-274320" eaLnBrk="1" fontAlgn="auto" hangingPunct="1">
              <a:spcAft>
                <a:spcPts val="0"/>
              </a:spcAft>
              <a:buClr>
                <a:schemeClr val="accent3"/>
              </a:buClr>
              <a:buFont typeface="Wingdings 2"/>
              <a:buNone/>
              <a:defRPr/>
            </a:pPr>
            <a:r>
              <a:rPr lang="it-IT" sz="1800" dirty="0" smtClean="0"/>
              <a:t>		tupla estesa 		(in media) </a:t>
            </a:r>
            <a:r>
              <a:rPr lang="it-IT" sz="1800" dirty="0" smtClean="0">
                <a:solidFill>
                  <a:srgbClr val="FF0000"/>
                </a:solidFill>
                <a:effectLst>
                  <a:outerShdw blurRad="38100" dist="38100" dir="2700000" algn="tl">
                    <a:srgbClr val="000000">
                      <a:alpha val="43137"/>
                    </a:srgbClr>
                  </a:outerShdw>
                </a:effectLst>
              </a:rPr>
              <a:t>45,5 </a:t>
            </a:r>
            <a:r>
              <a:rPr lang="it-IT" sz="1800" dirty="0" smtClean="0"/>
              <a:t>valori di estensione</a:t>
            </a:r>
          </a:p>
          <a:p>
            <a:pPr marL="274320" indent="-274320" eaLnBrk="1" fontAlgn="auto" hangingPunct="1">
              <a:spcAft>
                <a:spcPts val="0"/>
              </a:spcAft>
              <a:buClr>
                <a:schemeClr val="accent3"/>
              </a:buClr>
              <a:buFont typeface="Wingdings 2"/>
              <a:buNone/>
              <a:defRPr/>
            </a:pPr>
            <a:endParaRPr lang="it-IT" dirty="0" smtClean="0"/>
          </a:p>
          <a:p>
            <a:pPr marL="274320" indent="-274320" algn="ctr" eaLnBrk="1" fontAlgn="auto" hangingPunct="1">
              <a:spcAft>
                <a:spcPts val="0"/>
              </a:spcAft>
              <a:buClr>
                <a:schemeClr val="accent3"/>
              </a:buClr>
              <a:buFont typeface="Wingdings 2"/>
              <a:buNone/>
              <a:defRPr/>
            </a:pPr>
            <a:r>
              <a:rPr lang="it-IT" dirty="0" smtClean="0"/>
              <a:t>Quale algoritmo?</a:t>
            </a:r>
          </a:p>
          <a:p>
            <a:pPr marL="274320" indent="-274320" algn="ctr" eaLnBrk="1" fontAlgn="auto" hangingPunct="1">
              <a:spcAft>
                <a:spcPts val="0"/>
              </a:spcAft>
              <a:buClr>
                <a:schemeClr val="accent3"/>
              </a:buClr>
              <a:buFont typeface="Wingdings 2"/>
              <a:buNone/>
              <a:defRPr/>
            </a:pPr>
            <a:r>
              <a:rPr lang="it-IT" dirty="0" smtClean="0"/>
              <a:t>Dipende dalla natura dei dati! </a:t>
            </a:r>
            <a:r>
              <a:rPr lang="it-IT" dirty="0" smtClean="0">
                <a:sym typeface="Wingdings" pitchFamily="2" charset="2"/>
              </a:rPr>
              <a:t></a:t>
            </a:r>
            <a:endParaRPr lang="it-IT" dirty="0"/>
          </a:p>
        </p:txBody>
      </p:sp>
      <p:sp>
        <p:nvSpPr>
          <p:cNvPr id="4" name="Titolo 1"/>
          <p:cNvSpPr>
            <a:spLocks noGrp="1"/>
          </p:cNvSpPr>
          <p:nvPr>
            <p:ph type="title"/>
          </p:nvPr>
        </p:nvSpPr>
        <p:spPr>
          <a:xfrm>
            <a:off x="500063" y="142875"/>
            <a:ext cx="8229600" cy="776288"/>
          </a:xfrm>
        </p:spPr>
        <p:txBody>
          <a:bodyPr>
            <a:normAutofit fontScale="90000"/>
          </a:bodyPr>
          <a:lstStyle/>
          <a:p>
            <a:pPr eaLnBrk="1" fontAlgn="auto" hangingPunct="1">
              <a:spcAft>
                <a:spcPts val="0"/>
              </a:spcAft>
              <a:defRPr/>
            </a:pPr>
            <a:r>
              <a:rPr lang="it-IT" dirty="0" smtClean="0"/>
              <a:t>EXTEND</a:t>
            </a:r>
            <a:endParaRPr lang="it-IT" i="1" dirty="0">
              <a:effectLst>
                <a:outerShdw blurRad="38100" dist="38100" dir="2700000" algn="tl">
                  <a:srgbClr val="000000">
                    <a:alpha val="43137"/>
                  </a:srgbClr>
                </a:outerShdw>
              </a:effectLst>
            </a:endParaRPr>
          </a:p>
        </p:txBody>
      </p:sp>
      <p:sp>
        <p:nvSpPr>
          <p:cNvPr id="5" name="Rectangle 6"/>
          <p:cNvSpPr txBox="1">
            <a:spLocks noChangeArrowheads="1"/>
          </p:cNvSpPr>
          <p:nvPr/>
        </p:nvSpPr>
        <p:spPr>
          <a:xfrm>
            <a:off x="468313" y="981075"/>
            <a:ext cx="2735262" cy="431800"/>
          </a:xfrm>
          <a:prstGeom prst="rect">
            <a:avLst/>
          </a:prstGeom>
          <a:noFill/>
          <a:ln/>
        </p:spPr>
        <p:txBody>
          <a:bodyPr>
            <a:normAutofit/>
          </a:bodyPr>
          <a:lstStyle/>
          <a:p>
            <a:pPr marL="274320" indent="-274320" fontAlgn="auto">
              <a:spcBef>
                <a:spcPct val="20000"/>
              </a:spcBef>
              <a:spcAft>
                <a:spcPts val="0"/>
              </a:spcAft>
              <a:buClr>
                <a:schemeClr val="accent3"/>
              </a:buClr>
              <a:buSzPct val="95000"/>
              <a:defRPr/>
            </a:pPr>
            <a:r>
              <a:rPr lang="it-IT" sz="2000" b="1" i="1" dirty="0">
                <a:effectLst>
                  <a:outerShdw blurRad="38100" dist="38100" dir="2700000" algn="tl">
                    <a:srgbClr val="000000">
                      <a:alpha val="43137"/>
                    </a:srgbClr>
                  </a:outerShdw>
                </a:effectLst>
                <a:latin typeface="+mn-lt"/>
              </a:rPr>
              <a:t>PERFORMANCES</a:t>
            </a:r>
          </a:p>
          <a:p>
            <a:pPr marL="274320" indent="-274320" fontAlgn="auto">
              <a:spcBef>
                <a:spcPct val="20000"/>
              </a:spcBef>
              <a:spcAft>
                <a:spcPts val="0"/>
              </a:spcAft>
              <a:buClr>
                <a:schemeClr val="accent3"/>
              </a:buClr>
              <a:buSzPct val="95000"/>
              <a:defRPr/>
            </a:pPr>
            <a:endParaRPr lang="it-IT" sz="2000" b="1" dirty="0">
              <a:latin typeface="+mn-lt"/>
            </a:endParaRPr>
          </a:p>
          <a:p>
            <a:pPr marL="274320" indent="-274320" fontAlgn="auto">
              <a:spcBef>
                <a:spcPct val="20000"/>
              </a:spcBef>
              <a:spcAft>
                <a:spcPts val="0"/>
              </a:spcAft>
              <a:buClr>
                <a:schemeClr val="accent3"/>
              </a:buClr>
              <a:buSzPct val="95000"/>
              <a:defRPr/>
            </a:pPr>
            <a:endParaRPr lang="it-IT" dirty="0">
              <a:latin typeface="+mn-lt"/>
            </a:endParaRPr>
          </a:p>
        </p:txBody>
      </p:sp>
      <p:sp>
        <p:nvSpPr>
          <p:cNvPr id="6" name="Freccia a destra con strisce 5"/>
          <p:cNvSpPr/>
          <p:nvPr/>
        </p:nvSpPr>
        <p:spPr>
          <a:xfrm>
            <a:off x="714375" y="3786188"/>
            <a:ext cx="500063" cy="285750"/>
          </a:xfrm>
          <a:prstGeom prst="stripedRightArrow">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7" name="Freccia a destra 6"/>
          <p:cNvSpPr/>
          <p:nvPr/>
        </p:nvSpPr>
        <p:spPr>
          <a:xfrm>
            <a:off x="3214678" y="5000636"/>
            <a:ext cx="357190" cy="285752"/>
          </a:xfrm>
          <a:prstGeom prst="rightArrow">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it-IT"/>
          </a:p>
        </p:txBody>
      </p:sp>
      <p:sp>
        <p:nvSpPr>
          <p:cNvPr id="8" name="Freccia a destra con strisce 7"/>
          <p:cNvSpPr/>
          <p:nvPr/>
        </p:nvSpPr>
        <p:spPr>
          <a:xfrm>
            <a:off x="714375" y="2143125"/>
            <a:ext cx="500063" cy="285750"/>
          </a:xfrm>
          <a:prstGeom prst="stripedRightArrow">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3" end="13"/>
                                            </p:txEl>
                                          </p:spTgt>
                                        </p:tgtEl>
                                        <p:attrNameLst>
                                          <p:attrName>style.visibility</p:attrName>
                                        </p:attrNameLst>
                                      </p:cBhvr>
                                      <p:to>
                                        <p:strVal val="visible"/>
                                      </p:to>
                                    </p:set>
                                    <p:animEffect transition="in" filter="fade">
                                      <p:cBhvr>
                                        <p:cTn id="7" dur="1000"/>
                                        <p:tgtEl>
                                          <p:spTgt spid="3">
                                            <p:txEl>
                                              <p:pRg st="13" end="1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14" end="14"/>
                                            </p:txEl>
                                          </p:spTgt>
                                        </p:tgtEl>
                                        <p:attrNameLst>
                                          <p:attrName>style.visibility</p:attrName>
                                        </p:attrNameLst>
                                      </p:cBhvr>
                                      <p:to>
                                        <p:strVal val="visible"/>
                                      </p:to>
                                    </p:set>
                                    <p:animEffect transition="in" filter="strips(downLeft)">
                                      <p:cBhvr>
                                        <p:cTn id="12"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28596" y="1214422"/>
            <a:ext cx="8229600" cy="5000660"/>
          </a:xfrm>
        </p:spPr>
        <p:txBody>
          <a:bodyPr/>
          <a:lstStyle/>
          <a:p>
            <a:r>
              <a:rPr lang="it-IT" sz="2400" dirty="0" smtClean="0"/>
              <a:t>Possibili miglioramenti degli algoritmi in termini di prestazioni e/o qualità:</a:t>
            </a:r>
          </a:p>
          <a:p>
            <a:pPr lvl="1"/>
            <a:r>
              <a:rPr lang="it-IT" dirty="0" smtClean="0"/>
              <a:t>EXTEND: </a:t>
            </a:r>
            <a:r>
              <a:rPr lang="it-IT" dirty="0" err="1" smtClean="0"/>
              <a:t>JoinTest</a:t>
            </a:r>
            <a:r>
              <a:rPr lang="it-IT" dirty="0" smtClean="0"/>
              <a:t> e </a:t>
            </a:r>
            <a:r>
              <a:rPr lang="it-IT" dirty="0" err="1" smtClean="0"/>
              <a:t>MultiJoin</a:t>
            </a:r>
            <a:r>
              <a:rPr lang="it-IT" dirty="0" smtClean="0"/>
              <a:t> potrebbero essere combinati, ovvero si potrebbe applicare per primo </a:t>
            </a:r>
            <a:r>
              <a:rPr lang="it-IT" dirty="0" err="1" smtClean="0"/>
              <a:t>JoinTest</a:t>
            </a:r>
            <a:r>
              <a:rPr lang="it-IT" dirty="0" smtClean="0"/>
              <a:t> e, qualora esso dovesse fallire, si procede con </a:t>
            </a:r>
            <a:r>
              <a:rPr lang="it-IT" dirty="0" err="1" smtClean="0"/>
              <a:t>MultiJoin</a:t>
            </a:r>
            <a:endParaRPr lang="it-IT" dirty="0" smtClean="0"/>
          </a:p>
          <a:p>
            <a:pPr lvl="1"/>
            <a:r>
              <a:rPr lang="it-IT" dirty="0" smtClean="0"/>
              <a:t>CONTEXT: RVP richiede molte ricerche web      si potrebbero esplorare strutture di indicizzazione alternative per ridurne il numero </a:t>
            </a:r>
          </a:p>
          <a:p>
            <a:pPr lvl="1">
              <a:buNone/>
            </a:pPr>
            <a:r>
              <a:rPr lang="it-IT" dirty="0" smtClean="0"/>
              <a:t>		Come indicizzare? </a:t>
            </a:r>
          </a:p>
          <a:p>
            <a:r>
              <a:rPr lang="it-IT" sz="2400" dirty="0" smtClean="0"/>
              <a:t>Aggiungere semantica agli operatori  </a:t>
            </a:r>
          </a:p>
          <a:p>
            <a:pPr>
              <a:buNone/>
            </a:pPr>
            <a:r>
              <a:rPr lang="it-IT" sz="2400" dirty="0" smtClean="0"/>
              <a:t>		es. EXTEND: individuazione della scuderia corrente di 	un pilota di F1</a:t>
            </a:r>
            <a:endParaRPr lang="it-IT" sz="2400" dirty="0"/>
          </a:p>
        </p:txBody>
      </p:sp>
      <p:cxnSp>
        <p:nvCxnSpPr>
          <p:cNvPr id="5" name="Connettore 2 4"/>
          <p:cNvCxnSpPr/>
          <p:nvPr/>
        </p:nvCxnSpPr>
        <p:spPr>
          <a:xfrm>
            <a:off x="7072330" y="2285992"/>
            <a:ext cx="21431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8" name="Picture 3" descr="C:\Users\Vins\Desktop\SISINF-LS\presentazioni\varie img\ScreenBean.jpg"/>
          <p:cNvPicPr>
            <a:picLocks noChangeAspect="1" noChangeArrowheads="1"/>
          </p:cNvPicPr>
          <p:nvPr/>
        </p:nvPicPr>
        <p:blipFill>
          <a:blip r:embed="rId2" cstate="print"/>
          <a:srcRect/>
          <a:stretch>
            <a:fillRect/>
          </a:stretch>
        </p:blipFill>
        <p:spPr bwMode="auto">
          <a:xfrm>
            <a:off x="0" y="3857628"/>
            <a:ext cx="915987" cy="1357313"/>
          </a:xfrm>
          <a:prstGeom prst="rect">
            <a:avLst/>
          </a:prstGeom>
          <a:noFill/>
          <a:ln w="9525">
            <a:noFill/>
            <a:miter lim="800000"/>
            <a:headEnd/>
            <a:tailEnd/>
          </a:ln>
        </p:spPr>
      </p:pic>
      <p:sp>
        <p:nvSpPr>
          <p:cNvPr id="9" name="Titolo 1"/>
          <p:cNvSpPr txBox="1">
            <a:spLocks/>
          </p:cNvSpPr>
          <p:nvPr/>
        </p:nvSpPr>
        <p:spPr bwMode="auto">
          <a:xfrm>
            <a:off x="500063" y="142875"/>
            <a:ext cx="8229600" cy="776288"/>
          </a:xfrm>
          <a:prstGeom prst="rect">
            <a:avLst/>
          </a:prstGeom>
          <a:noFill/>
          <a:ln w="9525">
            <a:noFill/>
            <a:miter lim="800000"/>
            <a:headEnd/>
            <a:tailEnd/>
          </a:ln>
        </p:spPr>
        <p:txBody>
          <a:bodyPr vert="horz" wrap="square" lIns="0" tIns="45720" rIns="0" bIns="0" numCol="1" anchor="b" anchorCtr="0" compatLnSpc="1">
            <a:prstTxWarp prst="textNoShape">
              <a:avLst/>
            </a:prstTxWarp>
            <a:normAutofit fontScale="97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5000" b="0" i="0" u="none" strike="noStrike" kern="1200" cap="none" spc="0" normalizeH="0" baseline="0" noProof="0" dirty="0" smtClean="0">
                <a:ln>
                  <a:noFill/>
                </a:ln>
                <a:solidFill>
                  <a:schemeClr val="tx2"/>
                </a:solidFill>
                <a:effectLst/>
                <a:uLnTx/>
                <a:uFillTx/>
                <a:latin typeface="+mj-lt"/>
                <a:ea typeface="+mj-ea"/>
                <a:cs typeface="+mj-cs"/>
              </a:rPr>
              <a:t>Sviluppi futuri</a:t>
            </a:r>
            <a:endParaRPr kumimoji="0" lang="it-IT" sz="5000" b="0" i="1" u="none" strike="noStrike" kern="1200" cap="none" spc="0" normalizeH="0" baseline="0" noProof="0" dirty="0">
              <a:ln>
                <a:noFill/>
              </a:ln>
              <a:solidFill>
                <a:schemeClr val="tx2"/>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childTnLst>
                                </p:cTn>
                              </p:par>
                              <p:par>
                                <p:cTn id="16" presetID="37"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900" decel="100000" fill="hold"/>
                                        <p:tgtEl>
                                          <p:spTgt spid="8"/>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Immagine 3" descr="PNG-Others-Web_Database.png-256x256.png"/>
          <p:cNvPicPr>
            <a:picLocks noChangeAspect="1"/>
          </p:cNvPicPr>
          <p:nvPr/>
        </p:nvPicPr>
        <p:blipFill>
          <a:blip r:embed="rId2" cstate="print"/>
          <a:srcRect/>
          <a:stretch>
            <a:fillRect/>
          </a:stretch>
        </p:blipFill>
        <p:spPr bwMode="auto">
          <a:xfrm>
            <a:off x="714375" y="2143125"/>
            <a:ext cx="857250" cy="857250"/>
          </a:xfrm>
          <a:prstGeom prst="rect">
            <a:avLst/>
          </a:prstGeom>
          <a:noFill/>
          <a:ln w="9525">
            <a:noFill/>
            <a:miter lim="800000"/>
            <a:headEnd/>
            <a:tailEnd/>
          </a:ln>
        </p:spPr>
      </p:pic>
      <p:sp>
        <p:nvSpPr>
          <p:cNvPr id="9" name="Freccia a destra 8"/>
          <p:cNvSpPr/>
          <p:nvPr/>
        </p:nvSpPr>
        <p:spPr>
          <a:xfrm rot="1293573">
            <a:off x="1741250" y="2937809"/>
            <a:ext cx="500066" cy="330598"/>
          </a:xfrm>
          <a:prstGeom prst="rightArrow">
            <a:avLst/>
          </a:prstGeom>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it-IT"/>
          </a:p>
        </p:txBody>
      </p:sp>
      <p:pic>
        <p:nvPicPr>
          <p:cNvPr id="19464" name="Picture 2" descr="C:\Documents and Settings\s0000365032\Desktop\cda\1222459860-i-2007-bits-Wolverine_50x50.jpg"/>
          <p:cNvPicPr>
            <a:picLocks noChangeAspect="1" noChangeArrowheads="1"/>
          </p:cNvPicPr>
          <p:nvPr/>
        </p:nvPicPr>
        <p:blipFill>
          <a:blip r:embed="rId3" cstate="print"/>
          <a:srcRect/>
          <a:stretch>
            <a:fillRect/>
          </a:stretch>
        </p:blipFill>
        <p:spPr bwMode="auto">
          <a:xfrm>
            <a:off x="2428875" y="3000375"/>
            <a:ext cx="500063" cy="500063"/>
          </a:xfrm>
          <a:prstGeom prst="rect">
            <a:avLst/>
          </a:prstGeom>
          <a:noFill/>
          <a:ln w="9525">
            <a:noFill/>
            <a:miter lim="800000"/>
            <a:headEnd/>
            <a:tailEnd/>
          </a:ln>
        </p:spPr>
      </p:pic>
      <p:pic>
        <p:nvPicPr>
          <p:cNvPr id="19465" name="Picture 3" descr="C:\Documents and Settings\s0000365032\Desktop\cda\1222459860-i-2007-bits-CaptainAmerica_50x50.jpg"/>
          <p:cNvPicPr>
            <a:picLocks noChangeAspect="1" noChangeArrowheads="1"/>
          </p:cNvPicPr>
          <p:nvPr/>
        </p:nvPicPr>
        <p:blipFill>
          <a:blip r:embed="rId4" cstate="print"/>
          <a:srcRect/>
          <a:stretch>
            <a:fillRect/>
          </a:stretch>
        </p:blipFill>
        <p:spPr bwMode="auto">
          <a:xfrm>
            <a:off x="4500563" y="3857625"/>
            <a:ext cx="476250" cy="476250"/>
          </a:xfrm>
          <a:prstGeom prst="rect">
            <a:avLst/>
          </a:prstGeom>
          <a:noFill/>
          <a:ln w="9525">
            <a:noFill/>
            <a:miter lim="800000"/>
            <a:headEnd/>
            <a:tailEnd/>
          </a:ln>
        </p:spPr>
      </p:pic>
      <p:pic>
        <p:nvPicPr>
          <p:cNvPr id="19466" name="Picture 4" descr="C:\Documents and Settings\s0000365032\Desktop\cda\1222459860-i-2007-bits-Hulk_50x50.jpg"/>
          <p:cNvPicPr>
            <a:picLocks noChangeAspect="1" noChangeArrowheads="1"/>
          </p:cNvPicPr>
          <p:nvPr/>
        </p:nvPicPr>
        <p:blipFill>
          <a:blip r:embed="rId5" cstate="print"/>
          <a:srcRect/>
          <a:stretch>
            <a:fillRect/>
          </a:stretch>
        </p:blipFill>
        <p:spPr bwMode="auto">
          <a:xfrm>
            <a:off x="2928938" y="4500563"/>
            <a:ext cx="476250" cy="476250"/>
          </a:xfrm>
          <a:prstGeom prst="rect">
            <a:avLst/>
          </a:prstGeom>
          <a:noFill/>
          <a:ln w="9525">
            <a:noFill/>
            <a:miter lim="800000"/>
            <a:headEnd/>
            <a:tailEnd/>
          </a:ln>
        </p:spPr>
      </p:pic>
      <p:pic>
        <p:nvPicPr>
          <p:cNvPr id="19467" name="Picture 5" descr="C:\Documents and Settings\s0000365032\Desktop\cda\1222459860-i-2007-bits-IronMan_50x50.jpg"/>
          <p:cNvPicPr>
            <a:picLocks noChangeAspect="1" noChangeArrowheads="1"/>
          </p:cNvPicPr>
          <p:nvPr/>
        </p:nvPicPr>
        <p:blipFill>
          <a:blip r:embed="rId6" cstate="print"/>
          <a:srcRect/>
          <a:stretch>
            <a:fillRect/>
          </a:stretch>
        </p:blipFill>
        <p:spPr bwMode="auto">
          <a:xfrm>
            <a:off x="2286000" y="3786188"/>
            <a:ext cx="476250" cy="476250"/>
          </a:xfrm>
          <a:prstGeom prst="rect">
            <a:avLst/>
          </a:prstGeom>
          <a:noFill/>
          <a:ln w="9525">
            <a:noFill/>
            <a:miter lim="800000"/>
            <a:headEnd/>
            <a:tailEnd/>
          </a:ln>
        </p:spPr>
      </p:pic>
      <p:pic>
        <p:nvPicPr>
          <p:cNvPr id="19468" name="Picture 6" descr="C:\Documents and Settings\s0000365032\Desktop\cda\1222459860-i-2007-bits-Spidey_50x50.jpg"/>
          <p:cNvPicPr>
            <a:picLocks noChangeAspect="1" noChangeArrowheads="1"/>
          </p:cNvPicPr>
          <p:nvPr/>
        </p:nvPicPr>
        <p:blipFill>
          <a:blip r:embed="rId7" cstate="print"/>
          <a:srcRect/>
          <a:stretch>
            <a:fillRect/>
          </a:stretch>
        </p:blipFill>
        <p:spPr bwMode="auto">
          <a:xfrm>
            <a:off x="3286125" y="2571750"/>
            <a:ext cx="476250" cy="476250"/>
          </a:xfrm>
          <a:prstGeom prst="rect">
            <a:avLst/>
          </a:prstGeom>
          <a:noFill/>
          <a:ln w="9525">
            <a:noFill/>
            <a:miter lim="800000"/>
            <a:headEnd/>
            <a:tailEnd/>
          </a:ln>
        </p:spPr>
      </p:pic>
      <p:pic>
        <p:nvPicPr>
          <p:cNvPr id="19469" name="Picture 8" descr="C:\Documents and Settings\s0000365032\Desktop\cda\images.jpeg"/>
          <p:cNvPicPr>
            <a:picLocks noChangeAspect="1" noChangeArrowheads="1"/>
          </p:cNvPicPr>
          <p:nvPr/>
        </p:nvPicPr>
        <p:blipFill>
          <a:blip r:embed="rId8" cstate="print"/>
          <a:srcRect/>
          <a:stretch>
            <a:fillRect/>
          </a:stretch>
        </p:blipFill>
        <p:spPr bwMode="auto">
          <a:xfrm>
            <a:off x="3786188" y="4643438"/>
            <a:ext cx="500062" cy="500062"/>
          </a:xfrm>
          <a:prstGeom prst="rect">
            <a:avLst/>
          </a:prstGeom>
          <a:noFill/>
          <a:ln w="3175">
            <a:solidFill>
              <a:schemeClr val="tx1"/>
            </a:solidFill>
            <a:miter lim="800000"/>
            <a:headEnd/>
            <a:tailEnd/>
          </a:ln>
        </p:spPr>
      </p:pic>
      <p:pic>
        <p:nvPicPr>
          <p:cNvPr id="19470" name="Picture 11" descr="C:\Documents and Settings\s0000365032\Desktop\cda\images.jpeg"/>
          <p:cNvPicPr>
            <a:picLocks noChangeAspect="1" noChangeArrowheads="1"/>
          </p:cNvPicPr>
          <p:nvPr/>
        </p:nvPicPr>
        <p:blipFill>
          <a:blip r:embed="rId9" cstate="print"/>
          <a:srcRect/>
          <a:stretch>
            <a:fillRect/>
          </a:stretch>
        </p:blipFill>
        <p:spPr bwMode="auto">
          <a:xfrm>
            <a:off x="6810375" y="5516563"/>
            <a:ext cx="769938" cy="769937"/>
          </a:xfrm>
          <a:prstGeom prst="rect">
            <a:avLst/>
          </a:prstGeom>
          <a:noFill/>
          <a:ln w="9525">
            <a:noFill/>
            <a:miter lim="800000"/>
            <a:headEnd/>
            <a:tailEnd/>
          </a:ln>
        </p:spPr>
      </p:pic>
      <p:sp>
        <p:nvSpPr>
          <p:cNvPr id="60" name="Freccia a destra 59"/>
          <p:cNvSpPr/>
          <p:nvPr/>
        </p:nvSpPr>
        <p:spPr>
          <a:xfrm rot="1293573">
            <a:off x="5115316" y="4366570"/>
            <a:ext cx="500066" cy="330598"/>
          </a:xfrm>
          <a:prstGeom prst="rightArrow">
            <a:avLst/>
          </a:prstGeom>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it-IT"/>
          </a:p>
        </p:txBody>
      </p:sp>
      <p:sp>
        <p:nvSpPr>
          <p:cNvPr id="63" name="Titolo 1"/>
          <p:cNvSpPr txBox="1">
            <a:spLocks/>
          </p:cNvSpPr>
          <p:nvPr/>
        </p:nvSpPr>
        <p:spPr>
          <a:xfrm>
            <a:off x="500063" y="142875"/>
            <a:ext cx="8229600" cy="776288"/>
          </a:xfrm>
          <a:prstGeom prst="rect">
            <a:avLst/>
          </a:prstGeom>
        </p:spPr>
        <p:txBody>
          <a:bodyPr lIns="0" rIns="0" bIns="0" anchor="b">
            <a:normAutofit fontScale="97500" lnSpcReduction="10000"/>
          </a:bodyPr>
          <a:lstStyle/>
          <a:p>
            <a:pPr fontAlgn="auto">
              <a:spcAft>
                <a:spcPts val="0"/>
              </a:spcAft>
              <a:defRPr/>
            </a:pPr>
            <a:r>
              <a:rPr lang="it-IT" sz="5000" dirty="0">
                <a:solidFill>
                  <a:schemeClr val="tx2"/>
                </a:solidFill>
                <a:latin typeface="+mj-lt"/>
                <a:ea typeface="+mj-ea"/>
                <a:cs typeface="+mj-cs"/>
              </a:rPr>
              <a:t>Introduzione</a:t>
            </a:r>
          </a:p>
        </p:txBody>
      </p:sp>
      <p:pic>
        <p:nvPicPr>
          <p:cNvPr id="19475" name="Picture 8" descr="C:\Documents and Settings\s0000365032\Desktop\cda\images.jpeg"/>
          <p:cNvPicPr>
            <a:picLocks noChangeAspect="1" noChangeArrowheads="1"/>
          </p:cNvPicPr>
          <p:nvPr/>
        </p:nvPicPr>
        <p:blipFill>
          <a:blip r:embed="rId10" cstate="print"/>
          <a:srcRect/>
          <a:stretch>
            <a:fillRect/>
          </a:stretch>
        </p:blipFill>
        <p:spPr bwMode="auto">
          <a:xfrm>
            <a:off x="4357688" y="2928938"/>
            <a:ext cx="500062" cy="500062"/>
          </a:xfrm>
          <a:prstGeom prst="rect">
            <a:avLst/>
          </a:prstGeom>
          <a:noFill/>
          <a:ln w="3175">
            <a:solidFill>
              <a:schemeClr val="tx1"/>
            </a:solidFill>
            <a:miter lim="800000"/>
            <a:headEnd/>
            <a:tailEnd/>
          </a:ln>
        </p:spPr>
      </p:pic>
      <p:sp>
        <p:nvSpPr>
          <p:cNvPr id="19554" name="WordArt 98"/>
          <p:cNvSpPr>
            <a:spLocks noChangeArrowheads="1" noChangeShapeType="1" noTextEdit="1"/>
          </p:cNvSpPr>
          <p:nvPr/>
        </p:nvSpPr>
        <p:spPr bwMode="auto">
          <a:xfrm>
            <a:off x="1908175" y="1268413"/>
            <a:ext cx="5327650" cy="792162"/>
          </a:xfrm>
          <a:prstGeom prst="rect">
            <a:avLst/>
          </a:prstGeom>
        </p:spPr>
        <p:txBody>
          <a:bodyPr wrap="none" fromWordArt="1">
            <a:prstTxWarp prst="textPlain">
              <a:avLst>
                <a:gd name="adj" fmla="val 50000"/>
              </a:avLst>
            </a:prstTxWarp>
          </a:bodyPr>
          <a:lstStyle/>
          <a:p>
            <a:pPr algn="ctr">
              <a:defRPr/>
            </a:pPr>
            <a:endParaRPr lang="it-IT" sz="1600" kern="10" dirty="0" smtClean="0">
              <a:ln w="9525">
                <a:noFill/>
                <a:round/>
                <a:headEnd/>
                <a:tailEnd/>
              </a:ln>
              <a:gradFill rotWithShape="1">
                <a:gsLst>
                  <a:gs pos="0">
                    <a:schemeClr val="accent1">
                      <a:alpha val="81000"/>
                    </a:schemeClr>
                  </a:gs>
                  <a:gs pos="50000">
                    <a:schemeClr val="accent1">
                      <a:gamma/>
                      <a:shade val="46275"/>
                      <a:invGamma/>
                    </a:schemeClr>
                  </a:gs>
                  <a:gs pos="100000">
                    <a:schemeClr val="accent1">
                      <a:alpha val="81000"/>
                    </a:schemeClr>
                  </a:gs>
                </a:gsLst>
                <a:lin ang="5400000" scaled="1"/>
              </a:gradFill>
              <a:effectLst>
                <a:outerShdw dist="35921" dir="2700000" algn="ctr" rotWithShape="0">
                  <a:srgbClr val="C0C0C0">
                    <a:alpha val="80000"/>
                  </a:srgbClr>
                </a:outerShdw>
              </a:effectLst>
              <a:latin typeface="Impact"/>
            </a:endParaRPr>
          </a:p>
        </p:txBody>
      </p:sp>
      <p:pic>
        <p:nvPicPr>
          <p:cNvPr id="19477" name="Picture 100" descr="mclaren-logo-b"/>
          <p:cNvPicPr>
            <a:picLocks noChangeAspect="1" noChangeArrowheads="1"/>
          </p:cNvPicPr>
          <p:nvPr/>
        </p:nvPicPr>
        <p:blipFill>
          <a:blip r:embed="rId11" cstate="print"/>
          <a:srcRect/>
          <a:stretch>
            <a:fillRect/>
          </a:stretch>
        </p:blipFill>
        <p:spPr bwMode="auto">
          <a:xfrm>
            <a:off x="5580063" y="4868863"/>
            <a:ext cx="769937" cy="769937"/>
          </a:xfrm>
          <a:prstGeom prst="rect">
            <a:avLst/>
          </a:prstGeom>
          <a:noFill/>
          <a:ln w="9525">
            <a:noFill/>
            <a:miter lim="800000"/>
            <a:headEnd/>
            <a:tailEnd/>
          </a:ln>
        </p:spPr>
      </p:pic>
      <p:grpSp>
        <p:nvGrpSpPr>
          <p:cNvPr id="19478" name="Group 106"/>
          <p:cNvGrpSpPr>
            <a:grpSpLocks/>
          </p:cNvGrpSpPr>
          <p:nvPr/>
        </p:nvGrpSpPr>
        <p:grpSpPr bwMode="auto">
          <a:xfrm>
            <a:off x="6877050" y="3141663"/>
            <a:ext cx="782638" cy="769937"/>
            <a:chOff x="4142" y="2024"/>
            <a:chExt cx="493" cy="485"/>
          </a:xfrm>
        </p:grpSpPr>
        <p:pic>
          <p:nvPicPr>
            <p:cNvPr id="19484" name="Immagine 67" descr="christian-bale-in-una-scena-de-il-cavaliere-oscuro-78963_cropped.jpg"/>
            <p:cNvPicPr>
              <a:picLocks noChangeAspect="1"/>
            </p:cNvPicPr>
            <p:nvPr/>
          </p:nvPicPr>
          <p:blipFill>
            <a:blip r:embed="rId12" cstate="print"/>
            <a:srcRect/>
            <a:stretch>
              <a:fillRect/>
            </a:stretch>
          </p:blipFill>
          <p:spPr bwMode="auto">
            <a:xfrm>
              <a:off x="4150" y="2024"/>
              <a:ext cx="485" cy="485"/>
            </a:xfrm>
            <a:prstGeom prst="rect">
              <a:avLst/>
            </a:prstGeom>
            <a:noFill/>
            <a:ln w="9525">
              <a:noFill/>
              <a:miter lim="800000"/>
              <a:headEnd/>
              <a:tailEnd/>
            </a:ln>
          </p:spPr>
        </p:pic>
        <p:sp>
          <p:nvSpPr>
            <p:cNvPr id="19485" name="Rectangle 102"/>
            <p:cNvSpPr>
              <a:spLocks noChangeArrowheads="1"/>
            </p:cNvSpPr>
            <p:nvPr/>
          </p:nvSpPr>
          <p:spPr bwMode="auto">
            <a:xfrm>
              <a:off x="4142" y="2024"/>
              <a:ext cx="485" cy="485"/>
            </a:xfrm>
            <a:prstGeom prst="rect">
              <a:avLst/>
            </a:prstGeom>
            <a:noFill/>
            <a:ln w="9525">
              <a:solidFill>
                <a:schemeClr val="tx1"/>
              </a:solidFill>
              <a:miter lim="800000"/>
              <a:headEnd/>
              <a:tailEnd/>
            </a:ln>
          </p:spPr>
          <p:txBody>
            <a:bodyPr wrap="none" anchor="ctr"/>
            <a:lstStyle/>
            <a:p>
              <a:endParaRPr lang="it-IT"/>
            </a:p>
          </p:txBody>
        </p:sp>
      </p:grpSp>
      <p:grpSp>
        <p:nvGrpSpPr>
          <p:cNvPr id="19479" name="Group 105"/>
          <p:cNvGrpSpPr>
            <a:grpSpLocks/>
          </p:cNvGrpSpPr>
          <p:nvPr/>
        </p:nvGrpSpPr>
        <p:grpSpPr bwMode="auto">
          <a:xfrm>
            <a:off x="8027988" y="5084763"/>
            <a:ext cx="769937" cy="769937"/>
            <a:chOff x="4241" y="3430"/>
            <a:chExt cx="485" cy="485"/>
          </a:xfrm>
        </p:grpSpPr>
        <p:pic>
          <p:nvPicPr>
            <p:cNvPr id="19482" name="Picture 103" descr="williams-logo"/>
            <p:cNvPicPr>
              <a:picLocks noChangeAspect="1" noChangeArrowheads="1"/>
            </p:cNvPicPr>
            <p:nvPr/>
          </p:nvPicPr>
          <p:blipFill>
            <a:blip r:embed="rId13" cstate="print"/>
            <a:srcRect/>
            <a:stretch>
              <a:fillRect/>
            </a:stretch>
          </p:blipFill>
          <p:spPr bwMode="auto">
            <a:xfrm>
              <a:off x="4241" y="3430"/>
              <a:ext cx="485" cy="485"/>
            </a:xfrm>
            <a:prstGeom prst="rect">
              <a:avLst/>
            </a:prstGeom>
            <a:noFill/>
            <a:ln w="9525">
              <a:noFill/>
              <a:miter lim="800000"/>
              <a:headEnd/>
              <a:tailEnd/>
            </a:ln>
          </p:spPr>
        </p:pic>
        <p:sp>
          <p:nvSpPr>
            <p:cNvPr id="19483" name="Rectangle 104"/>
            <p:cNvSpPr>
              <a:spLocks noChangeArrowheads="1"/>
            </p:cNvSpPr>
            <p:nvPr/>
          </p:nvSpPr>
          <p:spPr bwMode="auto">
            <a:xfrm>
              <a:off x="4241" y="3430"/>
              <a:ext cx="485" cy="485"/>
            </a:xfrm>
            <a:prstGeom prst="rect">
              <a:avLst/>
            </a:prstGeom>
            <a:noFill/>
            <a:ln w="9525">
              <a:solidFill>
                <a:schemeClr val="tx1"/>
              </a:solidFill>
              <a:miter lim="800000"/>
              <a:headEnd/>
              <a:tailEnd/>
            </a:ln>
          </p:spPr>
          <p:txBody>
            <a:bodyPr wrap="none" anchor="ctr"/>
            <a:lstStyle/>
            <a:p>
              <a:endParaRPr lang="it-IT"/>
            </a:p>
          </p:txBody>
        </p:sp>
      </p:grpSp>
      <p:pic>
        <p:nvPicPr>
          <p:cNvPr id="19480" name="Picture 111" descr="òljò"/>
          <p:cNvPicPr>
            <a:picLocks noChangeAspect="1" noChangeArrowheads="1"/>
          </p:cNvPicPr>
          <p:nvPr/>
        </p:nvPicPr>
        <p:blipFill>
          <a:blip r:embed="rId14" cstate="print"/>
          <a:srcRect/>
          <a:stretch>
            <a:fillRect/>
          </a:stretch>
        </p:blipFill>
        <p:spPr bwMode="auto">
          <a:xfrm>
            <a:off x="7956550" y="3789363"/>
            <a:ext cx="769938" cy="769937"/>
          </a:xfrm>
          <a:prstGeom prst="rect">
            <a:avLst/>
          </a:prstGeom>
          <a:noFill/>
          <a:ln w="9525">
            <a:noFill/>
            <a:miter lim="800000"/>
            <a:headEnd/>
            <a:tailEnd/>
          </a:ln>
        </p:spPr>
      </p:pic>
      <p:pic>
        <p:nvPicPr>
          <p:cNvPr id="19481" name="Picture 112" descr="adsd"/>
          <p:cNvPicPr>
            <a:picLocks noChangeAspect="1" noChangeArrowheads="1"/>
          </p:cNvPicPr>
          <p:nvPr/>
        </p:nvPicPr>
        <p:blipFill>
          <a:blip r:embed="rId15" cstate="print"/>
          <a:srcRect/>
          <a:stretch>
            <a:fillRect/>
          </a:stretch>
        </p:blipFill>
        <p:spPr bwMode="auto">
          <a:xfrm>
            <a:off x="5651500" y="3429000"/>
            <a:ext cx="769938" cy="769938"/>
          </a:xfrm>
          <a:prstGeom prst="rect">
            <a:avLst/>
          </a:prstGeom>
          <a:noFill/>
          <a:ln w="9525">
            <a:noFill/>
            <a:miter lim="800000"/>
            <a:headEnd/>
            <a:tailEnd/>
          </a:ln>
        </p:spPr>
      </p:pic>
      <p:sp>
        <p:nvSpPr>
          <p:cNvPr id="53" name="Rettangolo 52"/>
          <p:cNvSpPr/>
          <p:nvPr/>
        </p:nvSpPr>
        <p:spPr>
          <a:xfrm>
            <a:off x="1714480" y="1214422"/>
            <a:ext cx="5859489" cy="707886"/>
          </a:xfrm>
          <a:prstGeom prst="rect">
            <a:avLst/>
          </a:prstGeom>
        </p:spPr>
        <p:txBody>
          <a:bodyPr wrap="square">
            <a:spAutoFit/>
          </a:bodyPr>
          <a:lstStyle/>
          <a:p>
            <a:pPr algn="ctr"/>
            <a:r>
              <a:rPr lang="it-IT"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“Piloti di Formula 1 e scuderie per cui hanno gareggiato nella loro carriera”</a:t>
            </a:r>
            <a:endParaRPr lang="it-IT" sz="2000" dirty="0"/>
          </a:p>
        </p:txBody>
      </p:sp>
      <p:grpSp>
        <p:nvGrpSpPr>
          <p:cNvPr id="52" name="Gruppo 51"/>
          <p:cNvGrpSpPr/>
          <p:nvPr/>
        </p:nvGrpSpPr>
        <p:grpSpPr>
          <a:xfrm>
            <a:off x="3357554" y="3429000"/>
            <a:ext cx="865187" cy="1008063"/>
            <a:chOff x="4000496" y="3214686"/>
            <a:chExt cx="865187" cy="1008063"/>
          </a:xfrm>
        </p:grpSpPr>
        <p:sp>
          <p:nvSpPr>
            <p:cNvPr id="54" name="Document"/>
            <p:cNvSpPr>
              <a:spLocks noEditPoints="1" noChangeArrowheads="1"/>
            </p:cNvSpPr>
            <p:nvPr/>
          </p:nvSpPr>
          <p:spPr bwMode="auto">
            <a:xfrm>
              <a:off x="4000496" y="3214686"/>
              <a:ext cx="865187" cy="1008063"/>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a:lstStyle/>
            <a:p>
              <a:endParaRPr lang="it-IT"/>
            </a:p>
          </p:txBody>
        </p:sp>
        <p:sp>
          <p:nvSpPr>
            <p:cNvPr id="55" name="Rectangle 63"/>
            <p:cNvSpPr>
              <a:spLocks noChangeArrowheads="1"/>
            </p:cNvSpPr>
            <p:nvPr/>
          </p:nvSpPr>
          <p:spPr bwMode="auto">
            <a:xfrm>
              <a:off x="4073521" y="3357561"/>
              <a:ext cx="719137" cy="5762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it-IT"/>
            </a:p>
          </p:txBody>
        </p:sp>
        <p:sp>
          <p:nvSpPr>
            <p:cNvPr id="56" name="Rectangle 64"/>
            <p:cNvSpPr>
              <a:spLocks noChangeArrowheads="1"/>
            </p:cNvSpPr>
            <p:nvPr/>
          </p:nvSpPr>
          <p:spPr bwMode="auto">
            <a:xfrm>
              <a:off x="4073521" y="3502024"/>
              <a:ext cx="719137" cy="431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it-IT"/>
            </a:p>
          </p:txBody>
        </p:sp>
        <p:sp>
          <p:nvSpPr>
            <p:cNvPr id="61" name="Line 65"/>
            <p:cNvSpPr>
              <a:spLocks noChangeShapeType="1"/>
            </p:cNvSpPr>
            <p:nvPr/>
          </p:nvSpPr>
          <p:spPr bwMode="auto">
            <a:xfrm>
              <a:off x="4216396" y="3357561"/>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62" name="Line 66"/>
            <p:cNvSpPr>
              <a:spLocks noChangeShapeType="1"/>
            </p:cNvSpPr>
            <p:nvPr/>
          </p:nvSpPr>
          <p:spPr bwMode="auto">
            <a:xfrm>
              <a:off x="4360858" y="3357561"/>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64" name="Line 67"/>
            <p:cNvSpPr>
              <a:spLocks noChangeShapeType="1"/>
            </p:cNvSpPr>
            <p:nvPr/>
          </p:nvSpPr>
          <p:spPr bwMode="auto">
            <a:xfrm>
              <a:off x="4505321" y="3357561"/>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65" name="Line 68"/>
            <p:cNvSpPr>
              <a:spLocks noChangeShapeType="1"/>
            </p:cNvSpPr>
            <p:nvPr/>
          </p:nvSpPr>
          <p:spPr bwMode="auto">
            <a:xfrm>
              <a:off x="4649783" y="3357561"/>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grpSp>
      <p:grpSp>
        <p:nvGrpSpPr>
          <p:cNvPr id="66" name="Gruppo 65"/>
          <p:cNvGrpSpPr/>
          <p:nvPr/>
        </p:nvGrpSpPr>
        <p:grpSpPr>
          <a:xfrm>
            <a:off x="3143240" y="3214686"/>
            <a:ext cx="865187" cy="1008063"/>
            <a:chOff x="2500298" y="3286124"/>
            <a:chExt cx="865187" cy="1008063"/>
          </a:xfrm>
        </p:grpSpPr>
        <p:sp>
          <p:nvSpPr>
            <p:cNvPr id="67" name="Document"/>
            <p:cNvSpPr>
              <a:spLocks noEditPoints="1" noChangeArrowheads="1"/>
            </p:cNvSpPr>
            <p:nvPr/>
          </p:nvSpPr>
          <p:spPr bwMode="auto">
            <a:xfrm>
              <a:off x="2500298" y="3286124"/>
              <a:ext cx="865187" cy="1008063"/>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a:lstStyle/>
            <a:p>
              <a:endParaRPr lang="it-IT"/>
            </a:p>
          </p:txBody>
        </p:sp>
        <p:sp>
          <p:nvSpPr>
            <p:cNvPr id="68" name="Rectangle 63"/>
            <p:cNvSpPr>
              <a:spLocks noChangeArrowheads="1"/>
            </p:cNvSpPr>
            <p:nvPr/>
          </p:nvSpPr>
          <p:spPr bwMode="auto">
            <a:xfrm>
              <a:off x="2573323" y="3428999"/>
              <a:ext cx="719137" cy="5762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it-IT"/>
            </a:p>
          </p:txBody>
        </p:sp>
        <p:sp>
          <p:nvSpPr>
            <p:cNvPr id="69" name="Rectangle 64"/>
            <p:cNvSpPr>
              <a:spLocks noChangeArrowheads="1"/>
            </p:cNvSpPr>
            <p:nvPr/>
          </p:nvSpPr>
          <p:spPr bwMode="auto">
            <a:xfrm>
              <a:off x="2573323" y="3573462"/>
              <a:ext cx="719137" cy="431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it-IT"/>
            </a:p>
          </p:txBody>
        </p:sp>
        <p:sp>
          <p:nvSpPr>
            <p:cNvPr id="70" name="Line 65"/>
            <p:cNvSpPr>
              <a:spLocks noChangeShapeType="1"/>
            </p:cNvSpPr>
            <p:nvPr/>
          </p:nvSpPr>
          <p:spPr bwMode="auto">
            <a:xfrm>
              <a:off x="2716198" y="3428999"/>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71" name="Line 66"/>
            <p:cNvSpPr>
              <a:spLocks noChangeShapeType="1"/>
            </p:cNvSpPr>
            <p:nvPr/>
          </p:nvSpPr>
          <p:spPr bwMode="auto">
            <a:xfrm>
              <a:off x="2860660" y="3428999"/>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72" name="Line 67"/>
            <p:cNvSpPr>
              <a:spLocks noChangeShapeType="1"/>
            </p:cNvSpPr>
            <p:nvPr/>
          </p:nvSpPr>
          <p:spPr bwMode="auto">
            <a:xfrm>
              <a:off x="3005123" y="3428999"/>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73" name="Line 68"/>
            <p:cNvSpPr>
              <a:spLocks noChangeShapeType="1"/>
            </p:cNvSpPr>
            <p:nvPr/>
          </p:nvSpPr>
          <p:spPr bwMode="auto">
            <a:xfrm>
              <a:off x="3149585" y="3428999"/>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grpSp>
      <p:grpSp>
        <p:nvGrpSpPr>
          <p:cNvPr id="74" name="Gruppo 73"/>
          <p:cNvGrpSpPr/>
          <p:nvPr/>
        </p:nvGrpSpPr>
        <p:grpSpPr>
          <a:xfrm>
            <a:off x="6486538" y="4160524"/>
            <a:ext cx="1285884" cy="1000133"/>
            <a:chOff x="6000760" y="2571744"/>
            <a:chExt cx="1285884" cy="1000133"/>
          </a:xfrm>
        </p:grpSpPr>
        <p:sp>
          <p:nvSpPr>
            <p:cNvPr id="75" name="Document"/>
            <p:cNvSpPr>
              <a:spLocks noEditPoints="1" noChangeArrowheads="1"/>
            </p:cNvSpPr>
            <p:nvPr/>
          </p:nvSpPr>
          <p:spPr bwMode="auto">
            <a:xfrm>
              <a:off x="6000760" y="2571744"/>
              <a:ext cx="1285884" cy="1000133"/>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ln>
              <a:headEnd/>
              <a:tailEnd/>
            </a:ln>
          </p:spPr>
          <p:style>
            <a:lnRef idx="1">
              <a:schemeClr val="accent2"/>
            </a:lnRef>
            <a:fillRef idx="3">
              <a:schemeClr val="accent2"/>
            </a:fillRef>
            <a:effectRef idx="2">
              <a:schemeClr val="accent2"/>
            </a:effectRef>
            <a:fontRef idx="minor">
              <a:schemeClr val="lt1"/>
            </a:fontRef>
          </p:style>
          <p:txBody>
            <a:bodyPr/>
            <a:lstStyle/>
            <a:p>
              <a:endParaRPr lang="it-IT"/>
            </a:p>
          </p:txBody>
        </p:sp>
        <p:sp>
          <p:nvSpPr>
            <p:cNvPr id="76" name="Rectangle 63"/>
            <p:cNvSpPr>
              <a:spLocks noChangeArrowheads="1"/>
            </p:cNvSpPr>
            <p:nvPr/>
          </p:nvSpPr>
          <p:spPr bwMode="auto">
            <a:xfrm>
              <a:off x="6073785" y="2714619"/>
              <a:ext cx="1141421" cy="576263"/>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it-IT"/>
            </a:p>
          </p:txBody>
        </p:sp>
        <p:sp>
          <p:nvSpPr>
            <p:cNvPr id="77" name="Rectangle 64"/>
            <p:cNvSpPr>
              <a:spLocks noChangeArrowheads="1"/>
            </p:cNvSpPr>
            <p:nvPr/>
          </p:nvSpPr>
          <p:spPr bwMode="auto">
            <a:xfrm>
              <a:off x="6073785" y="2859082"/>
              <a:ext cx="1141421" cy="4318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it-IT"/>
            </a:p>
          </p:txBody>
        </p:sp>
        <p:sp>
          <p:nvSpPr>
            <p:cNvPr id="78" name="Line 65"/>
            <p:cNvSpPr>
              <a:spLocks noChangeShapeType="1"/>
            </p:cNvSpPr>
            <p:nvPr/>
          </p:nvSpPr>
          <p:spPr bwMode="auto">
            <a:xfrm>
              <a:off x="6216660" y="2714619"/>
              <a:ext cx="0" cy="576263"/>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79" name="Line 66"/>
            <p:cNvSpPr>
              <a:spLocks noChangeShapeType="1"/>
            </p:cNvSpPr>
            <p:nvPr/>
          </p:nvSpPr>
          <p:spPr bwMode="auto">
            <a:xfrm>
              <a:off x="6361122" y="2714619"/>
              <a:ext cx="0" cy="576263"/>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80" name="Line 67"/>
            <p:cNvSpPr>
              <a:spLocks noChangeShapeType="1"/>
            </p:cNvSpPr>
            <p:nvPr/>
          </p:nvSpPr>
          <p:spPr bwMode="auto">
            <a:xfrm>
              <a:off x="6505585" y="2714619"/>
              <a:ext cx="0" cy="576263"/>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81" name="Line 68"/>
            <p:cNvSpPr>
              <a:spLocks noChangeShapeType="1"/>
            </p:cNvSpPr>
            <p:nvPr/>
          </p:nvSpPr>
          <p:spPr bwMode="auto">
            <a:xfrm>
              <a:off x="6650047" y="2714619"/>
              <a:ext cx="0" cy="576263"/>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82" name="Line 68"/>
            <p:cNvSpPr>
              <a:spLocks noChangeShapeType="1"/>
            </p:cNvSpPr>
            <p:nvPr/>
          </p:nvSpPr>
          <p:spPr bwMode="auto">
            <a:xfrm>
              <a:off x="6786578" y="2714620"/>
              <a:ext cx="0" cy="576263"/>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83" name="Line 68"/>
            <p:cNvSpPr>
              <a:spLocks noChangeShapeType="1"/>
            </p:cNvSpPr>
            <p:nvPr/>
          </p:nvSpPr>
          <p:spPr bwMode="auto">
            <a:xfrm>
              <a:off x="6929454" y="2714620"/>
              <a:ext cx="0" cy="576263"/>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84" name="Line 68"/>
            <p:cNvSpPr>
              <a:spLocks noChangeShapeType="1"/>
            </p:cNvSpPr>
            <p:nvPr/>
          </p:nvSpPr>
          <p:spPr bwMode="auto">
            <a:xfrm>
              <a:off x="7072330" y="2714620"/>
              <a:ext cx="0" cy="576263"/>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endParaRPr lang="it-IT"/>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from="(-#ppt_w/2)" to="(#ppt_x)" calcmode="lin" valueType="num">
                                      <p:cBhvr>
                                        <p:cTn id="7" dur="600" fill="hold">
                                          <p:stCondLst>
                                            <p:cond delay="0"/>
                                          </p:stCondLst>
                                        </p:cTn>
                                        <p:tgtEl>
                                          <p:spTgt spid="9"/>
                                        </p:tgtEl>
                                        <p:attrNameLst>
                                          <p:attrName>ppt_x</p:attrName>
                                        </p:attrNameLst>
                                      </p:cBhvr>
                                    </p:anim>
                                    <p:anim from="0" to="-1.0" calcmode="lin" valueType="num">
                                      <p:cBhvr>
                                        <p:cTn id="8" dur="200" decel="50000" autoRev="1" fill="hold">
                                          <p:stCondLst>
                                            <p:cond delay="600"/>
                                          </p:stCondLst>
                                        </p:cTn>
                                        <p:tgtEl>
                                          <p:spTgt spid="9"/>
                                        </p:tgtEl>
                                        <p:attrNameLst>
                                          <p:attrName>xshear</p:attrName>
                                        </p:attrNameLst>
                                      </p:cBhvr>
                                    </p:anim>
                                    <p:animScale>
                                      <p:cBhvr>
                                        <p:cTn id="9" dur="200" decel="100000" autoRev="1" fill="hold">
                                          <p:stCondLst>
                                            <p:cond delay="600"/>
                                          </p:stCondLst>
                                        </p:cTn>
                                        <p:tgtEl>
                                          <p:spTgt spid="9"/>
                                        </p:tgtEl>
                                      </p:cBhvr>
                                      <p:from x="100000" y="100000"/>
                                      <p:to x="80000" y="100000"/>
                                    </p:animScale>
                                    <p:anim by="(#ppt_h/3+#ppt_w*0.1)" calcmode="lin" valueType="num">
                                      <p:cBhvr additive="sum">
                                        <p:cTn id="10" dur="200" decel="100000" autoRev="1" fill="hold">
                                          <p:stCondLst>
                                            <p:cond delay="600"/>
                                          </p:stCondLst>
                                        </p:cTn>
                                        <p:tgtEl>
                                          <p:spTgt spid="9"/>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strips(downLeft)">
                                      <p:cBhvr>
                                        <p:cTn id="15" dur="500"/>
                                        <p:tgtEl>
                                          <p:spTgt spid="66"/>
                                        </p:tgtEl>
                                      </p:cBhvr>
                                    </p:animEffect>
                                  </p:childTnLst>
                                </p:cTn>
                              </p:par>
                              <p:par>
                                <p:cTn id="16" presetID="18" presetClass="entr" presetSubtype="12"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strips(downLeft)">
                                      <p:cBhvr>
                                        <p:cTn id="18" dur="500"/>
                                        <p:tgtEl>
                                          <p:spTgt spid="5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9464"/>
                                        </p:tgtEl>
                                        <p:attrNameLst>
                                          <p:attrName>style.visibility</p:attrName>
                                        </p:attrNameLst>
                                      </p:cBhvr>
                                      <p:to>
                                        <p:strVal val="visible"/>
                                      </p:to>
                                    </p:set>
                                    <p:animEffect transition="in" filter="fade">
                                      <p:cBhvr>
                                        <p:cTn id="23" dur="2000"/>
                                        <p:tgtEl>
                                          <p:spTgt spid="19464"/>
                                        </p:tgtEl>
                                      </p:cBhvr>
                                    </p:animEffect>
                                  </p:childTnLst>
                                </p:cTn>
                              </p:par>
                              <p:par>
                                <p:cTn id="24" presetID="10" presetClass="entr" presetSubtype="0" fill="hold" nodeType="withEffect">
                                  <p:stCondLst>
                                    <p:cond delay="0"/>
                                  </p:stCondLst>
                                  <p:childTnLst>
                                    <p:set>
                                      <p:cBhvr>
                                        <p:cTn id="25" dur="1" fill="hold">
                                          <p:stCondLst>
                                            <p:cond delay="0"/>
                                          </p:stCondLst>
                                        </p:cTn>
                                        <p:tgtEl>
                                          <p:spTgt spid="19465"/>
                                        </p:tgtEl>
                                        <p:attrNameLst>
                                          <p:attrName>style.visibility</p:attrName>
                                        </p:attrNameLst>
                                      </p:cBhvr>
                                      <p:to>
                                        <p:strVal val="visible"/>
                                      </p:to>
                                    </p:set>
                                    <p:animEffect transition="in" filter="fade">
                                      <p:cBhvr>
                                        <p:cTn id="26" dur="2000"/>
                                        <p:tgtEl>
                                          <p:spTgt spid="19465"/>
                                        </p:tgtEl>
                                      </p:cBhvr>
                                    </p:animEffect>
                                  </p:childTnLst>
                                </p:cTn>
                              </p:par>
                              <p:par>
                                <p:cTn id="27" presetID="10" presetClass="entr" presetSubtype="0" fill="hold" nodeType="withEffect">
                                  <p:stCondLst>
                                    <p:cond delay="0"/>
                                  </p:stCondLst>
                                  <p:childTnLst>
                                    <p:set>
                                      <p:cBhvr>
                                        <p:cTn id="28" dur="1" fill="hold">
                                          <p:stCondLst>
                                            <p:cond delay="0"/>
                                          </p:stCondLst>
                                        </p:cTn>
                                        <p:tgtEl>
                                          <p:spTgt spid="19466"/>
                                        </p:tgtEl>
                                        <p:attrNameLst>
                                          <p:attrName>style.visibility</p:attrName>
                                        </p:attrNameLst>
                                      </p:cBhvr>
                                      <p:to>
                                        <p:strVal val="visible"/>
                                      </p:to>
                                    </p:set>
                                    <p:animEffect transition="in" filter="fade">
                                      <p:cBhvr>
                                        <p:cTn id="29" dur="2000"/>
                                        <p:tgtEl>
                                          <p:spTgt spid="19466"/>
                                        </p:tgtEl>
                                      </p:cBhvr>
                                    </p:animEffect>
                                  </p:childTnLst>
                                </p:cTn>
                              </p:par>
                              <p:par>
                                <p:cTn id="30" presetID="10" presetClass="entr" presetSubtype="0" fill="hold" nodeType="withEffect">
                                  <p:stCondLst>
                                    <p:cond delay="0"/>
                                  </p:stCondLst>
                                  <p:childTnLst>
                                    <p:set>
                                      <p:cBhvr>
                                        <p:cTn id="31" dur="1" fill="hold">
                                          <p:stCondLst>
                                            <p:cond delay="0"/>
                                          </p:stCondLst>
                                        </p:cTn>
                                        <p:tgtEl>
                                          <p:spTgt spid="19468"/>
                                        </p:tgtEl>
                                        <p:attrNameLst>
                                          <p:attrName>style.visibility</p:attrName>
                                        </p:attrNameLst>
                                      </p:cBhvr>
                                      <p:to>
                                        <p:strVal val="visible"/>
                                      </p:to>
                                    </p:set>
                                    <p:animEffect transition="in" filter="fade">
                                      <p:cBhvr>
                                        <p:cTn id="32" dur="2000"/>
                                        <p:tgtEl>
                                          <p:spTgt spid="19468"/>
                                        </p:tgtEl>
                                      </p:cBhvr>
                                    </p:animEffect>
                                  </p:childTnLst>
                                </p:cTn>
                              </p:par>
                              <p:par>
                                <p:cTn id="33" presetID="10" presetClass="entr" presetSubtype="0" fill="hold" nodeType="withEffect">
                                  <p:stCondLst>
                                    <p:cond delay="0"/>
                                  </p:stCondLst>
                                  <p:childTnLst>
                                    <p:set>
                                      <p:cBhvr>
                                        <p:cTn id="34" dur="1" fill="hold">
                                          <p:stCondLst>
                                            <p:cond delay="0"/>
                                          </p:stCondLst>
                                        </p:cTn>
                                        <p:tgtEl>
                                          <p:spTgt spid="19469"/>
                                        </p:tgtEl>
                                        <p:attrNameLst>
                                          <p:attrName>style.visibility</p:attrName>
                                        </p:attrNameLst>
                                      </p:cBhvr>
                                      <p:to>
                                        <p:strVal val="visible"/>
                                      </p:to>
                                    </p:set>
                                    <p:animEffect transition="in" filter="fade">
                                      <p:cBhvr>
                                        <p:cTn id="35" dur="2000"/>
                                        <p:tgtEl>
                                          <p:spTgt spid="19469"/>
                                        </p:tgtEl>
                                      </p:cBhvr>
                                    </p:animEffect>
                                  </p:childTnLst>
                                </p:cTn>
                              </p:par>
                              <p:par>
                                <p:cTn id="36" presetID="10" presetClass="entr" presetSubtype="0" fill="hold" nodeType="withEffect">
                                  <p:stCondLst>
                                    <p:cond delay="0"/>
                                  </p:stCondLst>
                                  <p:childTnLst>
                                    <p:set>
                                      <p:cBhvr>
                                        <p:cTn id="37" dur="1" fill="hold">
                                          <p:stCondLst>
                                            <p:cond delay="0"/>
                                          </p:stCondLst>
                                        </p:cTn>
                                        <p:tgtEl>
                                          <p:spTgt spid="19475"/>
                                        </p:tgtEl>
                                        <p:attrNameLst>
                                          <p:attrName>style.visibility</p:attrName>
                                        </p:attrNameLst>
                                      </p:cBhvr>
                                      <p:to>
                                        <p:strVal val="visible"/>
                                      </p:to>
                                    </p:set>
                                    <p:animEffect transition="in" filter="fade">
                                      <p:cBhvr>
                                        <p:cTn id="38" dur="2000"/>
                                        <p:tgtEl>
                                          <p:spTgt spid="19475"/>
                                        </p:tgtEl>
                                      </p:cBhvr>
                                    </p:animEffect>
                                  </p:childTnLst>
                                </p:cTn>
                              </p:par>
                              <p:par>
                                <p:cTn id="39" presetID="10" presetClass="entr" presetSubtype="0" fill="hold" nodeType="withEffect">
                                  <p:stCondLst>
                                    <p:cond delay="0"/>
                                  </p:stCondLst>
                                  <p:childTnLst>
                                    <p:set>
                                      <p:cBhvr>
                                        <p:cTn id="40" dur="1" fill="hold">
                                          <p:stCondLst>
                                            <p:cond delay="0"/>
                                          </p:stCondLst>
                                        </p:cTn>
                                        <p:tgtEl>
                                          <p:spTgt spid="19467"/>
                                        </p:tgtEl>
                                        <p:attrNameLst>
                                          <p:attrName>style.visibility</p:attrName>
                                        </p:attrNameLst>
                                      </p:cBhvr>
                                      <p:to>
                                        <p:strVal val="visible"/>
                                      </p:to>
                                    </p:set>
                                    <p:animEffect transition="in" filter="fade">
                                      <p:cBhvr>
                                        <p:cTn id="41" dur="2000"/>
                                        <p:tgtEl>
                                          <p:spTgt spid="19467"/>
                                        </p:tgtEl>
                                      </p:cBhvr>
                                    </p:animEffect>
                                  </p:childTnLst>
                                </p:cTn>
                              </p:par>
                            </p:childTnLst>
                          </p:cTn>
                        </p:par>
                      </p:childTnLst>
                    </p:cTn>
                  </p:par>
                  <p:par>
                    <p:cTn id="42" fill="hold">
                      <p:stCondLst>
                        <p:cond delay="indefinite"/>
                      </p:stCondLst>
                      <p:childTnLst>
                        <p:par>
                          <p:cTn id="43" fill="hold">
                            <p:stCondLst>
                              <p:cond delay="0"/>
                            </p:stCondLst>
                            <p:childTnLst>
                              <p:par>
                                <p:cTn id="44" presetID="34" presetClass="entr" presetSubtype="0" fill="hold" grpId="0" nodeType="clickEffect">
                                  <p:stCondLst>
                                    <p:cond delay="0"/>
                                  </p:stCondLst>
                                  <p:childTnLst>
                                    <p:set>
                                      <p:cBhvr>
                                        <p:cTn id="45" dur="1" fill="hold">
                                          <p:stCondLst>
                                            <p:cond delay="0"/>
                                          </p:stCondLst>
                                        </p:cTn>
                                        <p:tgtEl>
                                          <p:spTgt spid="60"/>
                                        </p:tgtEl>
                                        <p:attrNameLst>
                                          <p:attrName>style.visibility</p:attrName>
                                        </p:attrNameLst>
                                      </p:cBhvr>
                                      <p:to>
                                        <p:strVal val="visible"/>
                                      </p:to>
                                    </p:set>
                                    <p:anim from="(-#ppt_w/2)" to="(#ppt_x)" calcmode="lin" valueType="num">
                                      <p:cBhvr>
                                        <p:cTn id="46" dur="600" fill="hold">
                                          <p:stCondLst>
                                            <p:cond delay="0"/>
                                          </p:stCondLst>
                                        </p:cTn>
                                        <p:tgtEl>
                                          <p:spTgt spid="60"/>
                                        </p:tgtEl>
                                        <p:attrNameLst>
                                          <p:attrName>ppt_x</p:attrName>
                                        </p:attrNameLst>
                                      </p:cBhvr>
                                    </p:anim>
                                    <p:anim from="0" to="-1.0" calcmode="lin" valueType="num">
                                      <p:cBhvr>
                                        <p:cTn id="47" dur="200" decel="50000" autoRev="1" fill="hold">
                                          <p:stCondLst>
                                            <p:cond delay="600"/>
                                          </p:stCondLst>
                                        </p:cTn>
                                        <p:tgtEl>
                                          <p:spTgt spid="60"/>
                                        </p:tgtEl>
                                        <p:attrNameLst>
                                          <p:attrName>xshear</p:attrName>
                                        </p:attrNameLst>
                                      </p:cBhvr>
                                    </p:anim>
                                    <p:animScale>
                                      <p:cBhvr>
                                        <p:cTn id="48" dur="200" decel="100000" autoRev="1" fill="hold">
                                          <p:stCondLst>
                                            <p:cond delay="600"/>
                                          </p:stCondLst>
                                        </p:cTn>
                                        <p:tgtEl>
                                          <p:spTgt spid="60"/>
                                        </p:tgtEl>
                                      </p:cBhvr>
                                      <p:from x="100000" y="100000"/>
                                      <p:to x="80000" y="100000"/>
                                    </p:animScale>
                                    <p:anim by="(#ppt_h/3+#ppt_w*0.1)" calcmode="lin" valueType="num">
                                      <p:cBhvr additive="sum">
                                        <p:cTn id="49" dur="200" decel="100000" autoRev="1" fill="hold">
                                          <p:stCondLst>
                                            <p:cond delay="600"/>
                                          </p:stCondLst>
                                        </p:cTn>
                                        <p:tgtEl>
                                          <p:spTgt spid="60"/>
                                        </p:tgtEl>
                                        <p:attrNameLst>
                                          <p:attrName>ppt_x</p:attrName>
                                        </p:attrNameLst>
                                      </p:cBhvr>
                                    </p:anim>
                                  </p:childTnLst>
                                </p:cTn>
                              </p:par>
                            </p:childTnLst>
                          </p:cTn>
                        </p:par>
                      </p:childTnLst>
                    </p:cTn>
                  </p:par>
                  <p:par>
                    <p:cTn id="50" fill="hold">
                      <p:stCondLst>
                        <p:cond delay="indefinite"/>
                      </p:stCondLst>
                      <p:childTnLst>
                        <p:par>
                          <p:cTn id="51" fill="hold">
                            <p:stCondLst>
                              <p:cond delay="0"/>
                            </p:stCondLst>
                            <p:childTnLst>
                              <p:par>
                                <p:cTn id="52" presetID="18" presetClass="entr" presetSubtype="12" fill="hold" nodeType="clickEffect">
                                  <p:stCondLst>
                                    <p:cond delay="0"/>
                                  </p:stCondLst>
                                  <p:childTnLst>
                                    <p:set>
                                      <p:cBhvr>
                                        <p:cTn id="53" dur="1" fill="hold">
                                          <p:stCondLst>
                                            <p:cond delay="0"/>
                                          </p:stCondLst>
                                        </p:cTn>
                                        <p:tgtEl>
                                          <p:spTgt spid="74"/>
                                        </p:tgtEl>
                                        <p:attrNameLst>
                                          <p:attrName>style.visibility</p:attrName>
                                        </p:attrNameLst>
                                      </p:cBhvr>
                                      <p:to>
                                        <p:strVal val="visible"/>
                                      </p:to>
                                    </p:set>
                                    <p:animEffect transition="in" filter="strips(downLeft)">
                                      <p:cBhvr>
                                        <p:cTn id="54" dur="500"/>
                                        <p:tgtEl>
                                          <p:spTgt spid="7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9470"/>
                                        </p:tgtEl>
                                        <p:attrNameLst>
                                          <p:attrName>style.visibility</p:attrName>
                                        </p:attrNameLst>
                                      </p:cBhvr>
                                      <p:to>
                                        <p:strVal val="visible"/>
                                      </p:to>
                                    </p:set>
                                    <p:animEffect transition="in" filter="fade">
                                      <p:cBhvr>
                                        <p:cTn id="59" dur="2000"/>
                                        <p:tgtEl>
                                          <p:spTgt spid="19470"/>
                                        </p:tgtEl>
                                      </p:cBhvr>
                                    </p:animEffect>
                                  </p:childTnLst>
                                </p:cTn>
                              </p:par>
                              <p:par>
                                <p:cTn id="60" presetID="10" presetClass="entr" presetSubtype="0" fill="hold" nodeType="withEffect">
                                  <p:stCondLst>
                                    <p:cond delay="0"/>
                                  </p:stCondLst>
                                  <p:childTnLst>
                                    <p:set>
                                      <p:cBhvr>
                                        <p:cTn id="61" dur="1" fill="hold">
                                          <p:stCondLst>
                                            <p:cond delay="0"/>
                                          </p:stCondLst>
                                        </p:cTn>
                                        <p:tgtEl>
                                          <p:spTgt spid="19478"/>
                                        </p:tgtEl>
                                        <p:attrNameLst>
                                          <p:attrName>style.visibility</p:attrName>
                                        </p:attrNameLst>
                                      </p:cBhvr>
                                      <p:to>
                                        <p:strVal val="visible"/>
                                      </p:to>
                                    </p:set>
                                    <p:animEffect transition="in" filter="fade">
                                      <p:cBhvr>
                                        <p:cTn id="62" dur="2000"/>
                                        <p:tgtEl>
                                          <p:spTgt spid="19478"/>
                                        </p:tgtEl>
                                      </p:cBhvr>
                                    </p:animEffect>
                                  </p:childTnLst>
                                </p:cTn>
                              </p:par>
                              <p:par>
                                <p:cTn id="63" presetID="10" presetClass="entr" presetSubtype="0" fill="hold" nodeType="withEffect">
                                  <p:stCondLst>
                                    <p:cond delay="0"/>
                                  </p:stCondLst>
                                  <p:childTnLst>
                                    <p:set>
                                      <p:cBhvr>
                                        <p:cTn id="64" dur="1" fill="hold">
                                          <p:stCondLst>
                                            <p:cond delay="0"/>
                                          </p:stCondLst>
                                        </p:cTn>
                                        <p:tgtEl>
                                          <p:spTgt spid="19479"/>
                                        </p:tgtEl>
                                        <p:attrNameLst>
                                          <p:attrName>style.visibility</p:attrName>
                                        </p:attrNameLst>
                                      </p:cBhvr>
                                      <p:to>
                                        <p:strVal val="visible"/>
                                      </p:to>
                                    </p:set>
                                    <p:animEffect transition="in" filter="fade">
                                      <p:cBhvr>
                                        <p:cTn id="65" dur="2000"/>
                                        <p:tgtEl>
                                          <p:spTgt spid="19479"/>
                                        </p:tgtEl>
                                      </p:cBhvr>
                                    </p:animEffect>
                                  </p:childTnLst>
                                </p:cTn>
                              </p:par>
                              <p:par>
                                <p:cTn id="66" presetID="10" presetClass="entr" presetSubtype="0" fill="hold" nodeType="withEffect">
                                  <p:stCondLst>
                                    <p:cond delay="0"/>
                                  </p:stCondLst>
                                  <p:childTnLst>
                                    <p:set>
                                      <p:cBhvr>
                                        <p:cTn id="67" dur="1" fill="hold">
                                          <p:stCondLst>
                                            <p:cond delay="0"/>
                                          </p:stCondLst>
                                        </p:cTn>
                                        <p:tgtEl>
                                          <p:spTgt spid="19480"/>
                                        </p:tgtEl>
                                        <p:attrNameLst>
                                          <p:attrName>style.visibility</p:attrName>
                                        </p:attrNameLst>
                                      </p:cBhvr>
                                      <p:to>
                                        <p:strVal val="visible"/>
                                      </p:to>
                                    </p:set>
                                    <p:animEffect transition="in" filter="fade">
                                      <p:cBhvr>
                                        <p:cTn id="68" dur="2000"/>
                                        <p:tgtEl>
                                          <p:spTgt spid="19480"/>
                                        </p:tgtEl>
                                      </p:cBhvr>
                                    </p:animEffect>
                                  </p:childTnLst>
                                </p:cTn>
                              </p:par>
                              <p:par>
                                <p:cTn id="69" presetID="10" presetClass="entr" presetSubtype="0" fill="hold" nodeType="withEffect">
                                  <p:stCondLst>
                                    <p:cond delay="0"/>
                                  </p:stCondLst>
                                  <p:childTnLst>
                                    <p:set>
                                      <p:cBhvr>
                                        <p:cTn id="70" dur="1" fill="hold">
                                          <p:stCondLst>
                                            <p:cond delay="0"/>
                                          </p:stCondLst>
                                        </p:cTn>
                                        <p:tgtEl>
                                          <p:spTgt spid="19481"/>
                                        </p:tgtEl>
                                        <p:attrNameLst>
                                          <p:attrName>style.visibility</p:attrName>
                                        </p:attrNameLst>
                                      </p:cBhvr>
                                      <p:to>
                                        <p:strVal val="visible"/>
                                      </p:to>
                                    </p:set>
                                    <p:animEffect transition="in" filter="fade">
                                      <p:cBhvr>
                                        <p:cTn id="71" dur="2000"/>
                                        <p:tgtEl>
                                          <p:spTgt spid="19481"/>
                                        </p:tgtEl>
                                      </p:cBhvr>
                                    </p:animEffect>
                                  </p:childTnLst>
                                </p:cTn>
                              </p:par>
                              <p:par>
                                <p:cTn id="72" presetID="10" presetClass="entr" presetSubtype="0" fill="hold" nodeType="withEffect">
                                  <p:stCondLst>
                                    <p:cond delay="0"/>
                                  </p:stCondLst>
                                  <p:childTnLst>
                                    <p:set>
                                      <p:cBhvr>
                                        <p:cTn id="73" dur="1" fill="hold">
                                          <p:stCondLst>
                                            <p:cond delay="0"/>
                                          </p:stCondLst>
                                        </p:cTn>
                                        <p:tgtEl>
                                          <p:spTgt spid="19477"/>
                                        </p:tgtEl>
                                        <p:attrNameLst>
                                          <p:attrName>style.visibility</p:attrName>
                                        </p:attrNameLst>
                                      </p:cBhvr>
                                      <p:to>
                                        <p:strVal val="visible"/>
                                      </p:to>
                                    </p:set>
                                    <p:animEffect transition="in" filter="fade">
                                      <p:cBhvr>
                                        <p:cTn id="74" dur="2000"/>
                                        <p:tgtEl>
                                          <p:spTgt spid="194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egnaposto contenuto 2"/>
          <p:cNvSpPr>
            <a:spLocks noGrp="1"/>
          </p:cNvSpPr>
          <p:nvPr>
            <p:ph idx="1"/>
          </p:nvPr>
        </p:nvSpPr>
        <p:spPr>
          <a:xfrm>
            <a:off x="428596" y="1142984"/>
            <a:ext cx="8229600" cy="4500594"/>
          </a:xfrm>
        </p:spPr>
        <p:txBody>
          <a:bodyPr/>
          <a:lstStyle/>
          <a:p>
            <a:pPr eaLnBrk="1" hangingPunct="1">
              <a:buFont typeface="Wingdings 2" pitchFamily="18" charset="2"/>
              <a:buNone/>
            </a:pPr>
            <a:r>
              <a:rPr lang="it-IT" sz="2000" dirty="0" smtClean="0"/>
              <a:t>In breve:</a:t>
            </a:r>
          </a:p>
          <a:p>
            <a:pPr eaLnBrk="1" hangingPunct="1"/>
            <a:r>
              <a:rPr lang="it-IT" sz="2000" dirty="0" smtClean="0"/>
              <a:t>Octopus è un sistema che aiuta l’utente nell’integrazione di dati provenienti da molteplici sorgenti strutturate presenti nel Web.</a:t>
            </a:r>
          </a:p>
          <a:p>
            <a:pPr eaLnBrk="1" hangingPunct="1"/>
            <a:r>
              <a:rPr lang="it-IT" sz="2000" dirty="0" smtClean="0"/>
              <a:t>È  stato presentato il set degli operatori di base che consentono al sistema di svolgere lavoro utile per l’utente</a:t>
            </a:r>
          </a:p>
          <a:p>
            <a:pPr eaLnBrk="1" hangingPunct="1"/>
            <a:r>
              <a:rPr lang="it-IT" sz="2000" dirty="0" smtClean="0"/>
              <a:t>Sono stati descritti gli algoritmi che implementano tali operatori  in maniera efficace con relative </a:t>
            </a:r>
            <a:r>
              <a:rPr lang="it-IT" sz="2000" dirty="0" err="1" smtClean="0"/>
              <a:t>performances</a:t>
            </a:r>
            <a:r>
              <a:rPr lang="it-IT" sz="2000" dirty="0" smtClean="0"/>
              <a:t>.</a:t>
            </a:r>
          </a:p>
          <a:p>
            <a:r>
              <a:rPr lang="it-IT" sz="2000" dirty="0" smtClean="0"/>
              <a:t>Dagli esperimenti si può  concludere che :</a:t>
            </a:r>
          </a:p>
          <a:p>
            <a:pPr lvl="1"/>
            <a:r>
              <a:rPr lang="it-IT" sz="2000" dirty="0" smtClean="0"/>
              <a:t>con tutti e tre gli operatori si possono ottenere risultati di buona qualità </a:t>
            </a:r>
          </a:p>
          <a:p>
            <a:pPr lvl="1"/>
            <a:r>
              <a:rPr lang="it-IT" sz="2000" dirty="0" smtClean="0"/>
              <a:t> il sistema migliora la produttività dell’utente</a:t>
            </a:r>
          </a:p>
          <a:p>
            <a:r>
              <a:rPr lang="it-IT" sz="2000" dirty="0" smtClean="0"/>
              <a:t>Alternative? </a:t>
            </a:r>
          </a:p>
          <a:p>
            <a:pPr lvl="1">
              <a:buNone/>
            </a:pPr>
            <a:r>
              <a:rPr lang="it-IT" sz="2000" dirty="0" smtClean="0"/>
              <a:t>Eseguire il lavoro </a:t>
            </a:r>
            <a:r>
              <a:rPr lang="it-IT" sz="2000" dirty="0" err="1" smtClean="0"/>
              <a:t>manualmente…</a:t>
            </a:r>
            <a:endParaRPr lang="it-IT" sz="2000" dirty="0" smtClean="0"/>
          </a:p>
          <a:p>
            <a:pPr eaLnBrk="1" hangingPunct="1"/>
            <a:endParaRPr lang="it-IT" dirty="0" smtClean="0"/>
          </a:p>
        </p:txBody>
      </p:sp>
      <p:pic>
        <p:nvPicPr>
          <p:cNvPr id="4" name="Picture 2"/>
          <p:cNvPicPr>
            <a:picLocks noChangeAspect="1" noChangeArrowheads="1"/>
          </p:cNvPicPr>
          <p:nvPr/>
        </p:nvPicPr>
        <p:blipFill>
          <a:blip r:embed="rId2" cstate="print"/>
          <a:srcRect/>
          <a:stretch>
            <a:fillRect/>
          </a:stretch>
        </p:blipFill>
        <p:spPr bwMode="auto">
          <a:xfrm>
            <a:off x="6429388" y="4714884"/>
            <a:ext cx="1800223" cy="1713191"/>
          </a:xfrm>
          <a:prstGeom prst="rect">
            <a:avLst/>
          </a:prstGeom>
          <a:noFill/>
          <a:ln w="9525">
            <a:noFill/>
            <a:miter lim="800000"/>
            <a:headEnd/>
            <a:tailEnd/>
          </a:ln>
          <a:effectLst/>
        </p:spPr>
      </p:pic>
      <p:sp>
        <p:nvSpPr>
          <p:cNvPr id="5" name="Titolo 1"/>
          <p:cNvSpPr txBox="1">
            <a:spLocks/>
          </p:cNvSpPr>
          <p:nvPr/>
        </p:nvSpPr>
        <p:spPr bwMode="auto">
          <a:xfrm>
            <a:off x="500063" y="142875"/>
            <a:ext cx="8229600" cy="776288"/>
          </a:xfrm>
          <a:prstGeom prst="rect">
            <a:avLst/>
          </a:prstGeom>
          <a:noFill/>
          <a:ln w="9525">
            <a:noFill/>
            <a:miter lim="800000"/>
            <a:headEnd/>
            <a:tailEnd/>
          </a:ln>
        </p:spPr>
        <p:txBody>
          <a:bodyPr vert="horz" wrap="square" lIns="0" tIns="45720" rIns="0" bIns="0" numCol="1" anchor="b" anchorCtr="0" compatLnSpc="1">
            <a:prstTxWarp prst="textNoShape">
              <a:avLst/>
            </a:prstTxWarp>
            <a:normAutofit fontScale="97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5000" b="0" i="0" u="none" strike="noStrike" kern="1200" cap="none" spc="0" normalizeH="0" baseline="0" noProof="0" dirty="0" smtClean="0">
                <a:ln>
                  <a:noFill/>
                </a:ln>
                <a:solidFill>
                  <a:schemeClr val="tx2"/>
                </a:solidFill>
                <a:effectLst/>
                <a:uLnTx/>
                <a:uFillTx/>
                <a:latin typeface="+mj-lt"/>
                <a:ea typeface="+mj-ea"/>
                <a:cs typeface="+mj-cs"/>
              </a:rPr>
              <a:t>Conclusioni</a:t>
            </a:r>
            <a:endParaRPr kumimoji="0" lang="it-IT" sz="5000" b="0" i="1" u="none" strike="noStrike" kern="1200" cap="none" spc="0" normalizeH="0" baseline="0" noProof="0" dirty="0">
              <a:ln>
                <a:noFill/>
              </a:ln>
              <a:solidFill>
                <a:schemeClr val="tx2"/>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8370">
                                            <p:txEl>
                                              <p:pRg st="1" end="1"/>
                                            </p:txEl>
                                          </p:spTgt>
                                        </p:tgtEl>
                                        <p:attrNameLst>
                                          <p:attrName>style.visibility</p:attrName>
                                        </p:attrNameLst>
                                      </p:cBhvr>
                                      <p:to>
                                        <p:strVal val="visible"/>
                                      </p:to>
                                    </p:set>
                                    <p:animEffect transition="in" filter="strips(downLeft)">
                                      <p:cBhvr>
                                        <p:cTn id="7" dur="500"/>
                                        <p:tgtEl>
                                          <p:spTgt spid="5837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58370">
                                            <p:txEl>
                                              <p:pRg st="2" end="2"/>
                                            </p:txEl>
                                          </p:spTgt>
                                        </p:tgtEl>
                                        <p:attrNameLst>
                                          <p:attrName>style.visibility</p:attrName>
                                        </p:attrNameLst>
                                      </p:cBhvr>
                                      <p:to>
                                        <p:strVal val="visible"/>
                                      </p:to>
                                    </p:set>
                                    <p:animEffect transition="in" filter="strips(downLeft)">
                                      <p:cBhvr>
                                        <p:cTn id="12" dur="500"/>
                                        <p:tgtEl>
                                          <p:spTgt spid="5837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58370">
                                            <p:txEl>
                                              <p:pRg st="3" end="3"/>
                                            </p:txEl>
                                          </p:spTgt>
                                        </p:tgtEl>
                                        <p:attrNameLst>
                                          <p:attrName>style.visibility</p:attrName>
                                        </p:attrNameLst>
                                      </p:cBhvr>
                                      <p:to>
                                        <p:strVal val="visible"/>
                                      </p:to>
                                    </p:set>
                                    <p:animEffect transition="in" filter="strips(downLeft)">
                                      <p:cBhvr>
                                        <p:cTn id="17" dur="500"/>
                                        <p:tgtEl>
                                          <p:spTgt spid="5837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8370">
                                            <p:txEl>
                                              <p:pRg st="4" end="4"/>
                                            </p:txEl>
                                          </p:spTgt>
                                        </p:tgtEl>
                                        <p:attrNameLst>
                                          <p:attrName>style.visibility</p:attrName>
                                        </p:attrNameLst>
                                      </p:cBhvr>
                                      <p:to>
                                        <p:strVal val="visible"/>
                                      </p:to>
                                    </p:set>
                                    <p:animEffect transition="in" filter="fade">
                                      <p:cBhvr>
                                        <p:cTn id="22" dur="1000"/>
                                        <p:tgtEl>
                                          <p:spTgt spid="5837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8370">
                                            <p:txEl>
                                              <p:pRg st="5" end="5"/>
                                            </p:txEl>
                                          </p:spTgt>
                                        </p:tgtEl>
                                        <p:attrNameLst>
                                          <p:attrName>style.visibility</p:attrName>
                                        </p:attrNameLst>
                                      </p:cBhvr>
                                      <p:to>
                                        <p:strVal val="visible"/>
                                      </p:to>
                                    </p:set>
                                    <p:animEffect transition="in" filter="fade">
                                      <p:cBhvr>
                                        <p:cTn id="27" dur="1000"/>
                                        <p:tgtEl>
                                          <p:spTgt spid="58370">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8370">
                                            <p:txEl>
                                              <p:pRg st="6" end="6"/>
                                            </p:txEl>
                                          </p:spTgt>
                                        </p:tgtEl>
                                        <p:attrNameLst>
                                          <p:attrName>style.visibility</p:attrName>
                                        </p:attrNameLst>
                                      </p:cBhvr>
                                      <p:to>
                                        <p:strVal val="visible"/>
                                      </p:to>
                                    </p:set>
                                    <p:animEffect transition="in" filter="fade">
                                      <p:cBhvr>
                                        <p:cTn id="30" dur="1000"/>
                                        <p:tgtEl>
                                          <p:spTgt spid="58370">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8370">
                                            <p:txEl>
                                              <p:pRg st="7" end="7"/>
                                            </p:txEl>
                                          </p:spTgt>
                                        </p:tgtEl>
                                        <p:attrNameLst>
                                          <p:attrName>style.visibility</p:attrName>
                                        </p:attrNameLst>
                                      </p:cBhvr>
                                      <p:to>
                                        <p:strVal val="visible"/>
                                      </p:to>
                                    </p:set>
                                    <p:animEffect transition="in" filter="fade">
                                      <p:cBhvr>
                                        <p:cTn id="35" dur="1000"/>
                                        <p:tgtEl>
                                          <p:spTgt spid="58370">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nodeType="clickEffect">
                                  <p:stCondLst>
                                    <p:cond delay="0"/>
                                  </p:stCondLst>
                                  <p:childTnLst>
                                    <p:set>
                                      <p:cBhvr>
                                        <p:cTn id="39" dur="1" fill="hold">
                                          <p:stCondLst>
                                            <p:cond delay="0"/>
                                          </p:stCondLst>
                                        </p:cTn>
                                        <p:tgtEl>
                                          <p:spTgt spid="58370">
                                            <p:txEl>
                                              <p:pRg st="8" end="8"/>
                                            </p:txEl>
                                          </p:spTgt>
                                        </p:tgtEl>
                                        <p:attrNameLst>
                                          <p:attrName>style.visibility</p:attrName>
                                        </p:attrNameLst>
                                      </p:cBhvr>
                                      <p:to>
                                        <p:strVal val="visible"/>
                                      </p:to>
                                    </p:set>
                                    <p:animEffect transition="in" filter="strips(downLeft)">
                                      <p:cBhvr>
                                        <p:cTn id="40" dur="500"/>
                                        <p:tgtEl>
                                          <p:spTgt spid="58370">
                                            <p:txEl>
                                              <p:pRg st="8" end="8"/>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p:cNvSpPr>
          <p:nvPr>
            <p:ph type="title"/>
          </p:nvPr>
        </p:nvSpPr>
        <p:spPr>
          <a:xfrm>
            <a:off x="179388" y="2230438"/>
            <a:ext cx="8229600" cy="1143000"/>
          </a:xfrm>
        </p:spPr>
        <p:txBody>
          <a:bodyPr/>
          <a:lstStyle/>
          <a:p>
            <a:pPr algn="ctr" eaLnBrk="1" hangingPunct="1"/>
            <a:r>
              <a:rPr lang="it-IT" sz="4600" i="1" dirty="0" smtClean="0">
                <a:latin typeface="Constantia" pitchFamily="18" charset="0"/>
              </a:rPr>
              <a:t>Grazie per l’attenzione</a:t>
            </a:r>
            <a:r>
              <a:rPr lang="it-IT" sz="4600" dirty="0" smtClean="0"/>
              <a:t/>
            </a:r>
            <a:br>
              <a:rPr lang="it-IT" sz="4600" dirty="0" smtClean="0"/>
            </a:br>
            <a:r>
              <a:rPr lang="it-IT" sz="4600" dirty="0" smtClean="0"/>
              <a:t/>
            </a:r>
            <a:br>
              <a:rPr lang="it-IT" sz="4600" dirty="0" smtClean="0"/>
            </a:br>
            <a:r>
              <a:rPr lang="it-IT" sz="4600" i="1" dirty="0" smtClean="0"/>
              <a:t>Gruppo</a:t>
            </a:r>
            <a:r>
              <a:rPr lang="it-IT" sz="4600" dirty="0" smtClean="0"/>
              <a:t> 18</a:t>
            </a:r>
          </a:p>
        </p:txBody>
      </p:sp>
      <p:pic>
        <p:nvPicPr>
          <p:cNvPr id="59395" name="Picture 3" descr="screen 10"/>
          <p:cNvPicPr>
            <a:picLocks noChangeAspect="1" noChangeArrowheads="1"/>
          </p:cNvPicPr>
          <p:nvPr/>
        </p:nvPicPr>
        <p:blipFill>
          <a:blip r:embed="rId2" cstate="print"/>
          <a:srcRect/>
          <a:stretch>
            <a:fillRect/>
          </a:stretch>
        </p:blipFill>
        <p:spPr bwMode="auto">
          <a:xfrm>
            <a:off x="684213" y="4221163"/>
            <a:ext cx="2197100" cy="2376487"/>
          </a:xfrm>
          <a:prstGeom prst="rect">
            <a:avLst/>
          </a:prstGeom>
          <a:noFill/>
        </p:spPr>
      </p:pic>
      <p:pic>
        <p:nvPicPr>
          <p:cNvPr id="59396" name="Picture 4" descr="screen 22"/>
          <p:cNvPicPr>
            <a:picLocks noChangeAspect="1" noChangeArrowheads="1"/>
          </p:cNvPicPr>
          <p:nvPr/>
        </p:nvPicPr>
        <p:blipFill>
          <a:blip r:embed="rId3" cstate="print"/>
          <a:srcRect/>
          <a:stretch>
            <a:fillRect/>
          </a:stretch>
        </p:blipFill>
        <p:spPr bwMode="auto">
          <a:xfrm>
            <a:off x="3708400" y="4005263"/>
            <a:ext cx="915988" cy="2565400"/>
          </a:xfrm>
          <a:prstGeom prst="rect">
            <a:avLst/>
          </a:prstGeom>
          <a:noFill/>
        </p:spPr>
      </p:pic>
      <p:pic>
        <p:nvPicPr>
          <p:cNvPr id="59397" name="Picture 5" descr="screen bean pc"/>
          <p:cNvPicPr>
            <a:picLocks noChangeAspect="1" noChangeArrowheads="1"/>
          </p:cNvPicPr>
          <p:nvPr/>
        </p:nvPicPr>
        <p:blipFill>
          <a:blip r:embed="rId4" cstate="print"/>
          <a:srcRect/>
          <a:stretch>
            <a:fillRect/>
          </a:stretch>
        </p:blipFill>
        <p:spPr bwMode="auto">
          <a:xfrm>
            <a:off x="5580063" y="3933825"/>
            <a:ext cx="3182937" cy="2533650"/>
          </a:xfrm>
          <a:prstGeom prst="rect">
            <a:avLst/>
          </a:prstGeom>
          <a:noFill/>
        </p:spPr>
      </p:pic>
      <p:sp>
        <p:nvSpPr>
          <p:cNvPr id="6" name="CasellaDiTesto 5"/>
          <p:cNvSpPr txBox="1"/>
          <p:nvPr/>
        </p:nvSpPr>
        <p:spPr>
          <a:xfrm>
            <a:off x="6929454" y="4214818"/>
            <a:ext cx="500066" cy="369332"/>
          </a:xfrm>
          <a:prstGeom prst="rect">
            <a:avLst/>
          </a:prstGeom>
          <a:noFill/>
        </p:spPr>
        <p:txBody>
          <a:bodyPr wrap="square" rtlCol="0">
            <a:spAutoFit/>
          </a:bodyPr>
          <a:lstStyle/>
          <a:p>
            <a:r>
              <a:rPr lang="it-IT" i="1" dirty="0" err="1" smtClean="0">
                <a:solidFill>
                  <a:schemeClr val="tx2"/>
                </a:solidFill>
                <a:latin typeface="Calibri" pitchFamily="34" charset="0"/>
              </a:rPr>
              <a:t>Sil</a:t>
            </a:r>
            <a:endParaRPr lang="it-IT" i="1" dirty="0">
              <a:solidFill>
                <a:schemeClr val="tx2"/>
              </a:solidFill>
              <a:latin typeface="Calibri" pitchFamily="34" charset="0"/>
            </a:endParaRPr>
          </a:p>
        </p:txBody>
      </p:sp>
      <p:sp>
        <p:nvSpPr>
          <p:cNvPr id="7" name="CasellaDiTesto 6"/>
          <p:cNvSpPr txBox="1"/>
          <p:nvPr/>
        </p:nvSpPr>
        <p:spPr>
          <a:xfrm>
            <a:off x="3929058" y="3500438"/>
            <a:ext cx="642942" cy="369332"/>
          </a:xfrm>
          <a:prstGeom prst="rect">
            <a:avLst/>
          </a:prstGeom>
          <a:noFill/>
        </p:spPr>
        <p:txBody>
          <a:bodyPr wrap="square" rtlCol="0">
            <a:spAutoFit/>
          </a:bodyPr>
          <a:lstStyle/>
          <a:p>
            <a:r>
              <a:rPr lang="it-IT" i="1" dirty="0" err="1" smtClean="0">
                <a:solidFill>
                  <a:schemeClr val="tx2"/>
                </a:solidFill>
                <a:latin typeface="Calibri" pitchFamily="34" charset="0"/>
              </a:rPr>
              <a:t>Ale</a:t>
            </a:r>
            <a:endParaRPr lang="it-IT" i="1" dirty="0">
              <a:solidFill>
                <a:schemeClr val="tx2"/>
              </a:solidFill>
              <a:latin typeface="Calibri" pitchFamily="34" charset="0"/>
            </a:endParaRPr>
          </a:p>
        </p:txBody>
      </p:sp>
      <p:sp>
        <p:nvSpPr>
          <p:cNvPr id="8" name="CasellaDiTesto 7"/>
          <p:cNvSpPr txBox="1"/>
          <p:nvPr/>
        </p:nvSpPr>
        <p:spPr>
          <a:xfrm>
            <a:off x="1152500" y="4081466"/>
            <a:ext cx="642942" cy="369332"/>
          </a:xfrm>
          <a:prstGeom prst="rect">
            <a:avLst/>
          </a:prstGeom>
          <a:noFill/>
        </p:spPr>
        <p:txBody>
          <a:bodyPr wrap="square" rtlCol="0">
            <a:spAutoFit/>
          </a:bodyPr>
          <a:lstStyle/>
          <a:p>
            <a:r>
              <a:rPr lang="it-IT" i="1" dirty="0" err="1" smtClean="0">
                <a:solidFill>
                  <a:schemeClr val="tx2"/>
                </a:solidFill>
                <a:latin typeface="Calibri" pitchFamily="34" charset="0"/>
              </a:rPr>
              <a:t>Vins</a:t>
            </a:r>
            <a:endParaRPr lang="it-IT" i="1" dirty="0">
              <a:solidFill>
                <a:schemeClr val="tx2"/>
              </a:solidFill>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928688"/>
            <a:ext cx="8229600" cy="5395912"/>
          </a:xfrm>
        </p:spPr>
        <p:txBody>
          <a:bodyPr>
            <a:normAutofit lnSpcReduction="10000"/>
          </a:bodyPr>
          <a:lstStyle/>
          <a:p>
            <a:pPr marL="640080" lvl="1" indent="-246888" eaLnBrk="1" fontAlgn="auto" hangingPunct="1">
              <a:spcAft>
                <a:spcPts val="0"/>
              </a:spcAft>
              <a:buFont typeface="Wingdings 2"/>
              <a:buNone/>
              <a:defRPr/>
            </a:pPr>
            <a:endParaRPr lang="it-IT" dirty="0" smtClean="0"/>
          </a:p>
          <a:p>
            <a:pPr marL="274320" indent="-274320" eaLnBrk="1" fontAlgn="auto" hangingPunct="1">
              <a:spcAft>
                <a:spcPts val="0"/>
              </a:spcAft>
              <a:buClr>
                <a:schemeClr val="accent3"/>
              </a:buClr>
              <a:buFont typeface="Wingdings 2"/>
              <a:buChar char=""/>
              <a:defRPr/>
            </a:pPr>
            <a:r>
              <a:rPr lang="it-IT" dirty="0" smtClean="0"/>
              <a:t>Fornisce degli operatori per aiutare l’utente nel processo di integrazione dei dati presenti nel web:</a:t>
            </a:r>
          </a:p>
          <a:p>
            <a:pPr marL="640080" lvl="1" indent="-246888" eaLnBrk="1" fontAlgn="auto" hangingPunct="1">
              <a:spcAft>
                <a:spcPts val="0"/>
              </a:spcAft>
              <a:buFont typeface="Wingdings 2"/>
              <a:buChar char=""/>
              <a:defRPr/>
            </a:pPr>
            <a:r>
              <a:rPr lang="it-IT" b="1" i="1" dirty="0" smtClean="0"/>
              <a:t>SEARCH</a:t>
            </a:r>
          </a:p>
          <a:p>
            <a:pPr marL="640080" lvl="1" indent="-246888" eaLnBrk="1" fontAlgn="auto" hangingPunct="1">
              <a:spcAft>
                <a:spcPts val="0"/>
              </a:spcAft>
              <a:buFont typeface="Wingdings 2"/>
              <a:buChar char=""/>
              <a:defRPr/>
            </a:pPr>
            <a:r>
              <a:rPr lang="it-IT" b="1" i="1" dirty="0" smtClean="0"/>
              <a:t>CONTEXT</a:t>
            </a:r>
          </a:p>
          <a:p>
            <a:pPr marL="640080" lvl="1" indent="-246888" eaLnBrk="1" fontAlgn="auto" hangingPunct="1">
              <a:spcAft>
                <a:spcPts val="0"/>
              </a:spcAft>
              <a:buFont typeface="Wingdings 2"/>
              <a:buChar char=""/>
              <a:defRPr/>
            </a:pPr>
            <a:r>
              <a:rPr lang="it-IT" b="1" i="1" dirty="0" smtClean="0"/>
              <a:t>EXTEND</a:t>
            </a:r>
          </a:p>
          <a:p>
            <a:pPr marL="274320" indent="-274320" eaLnBrk="1" fontAlgn="auto" hangingPunct="1">
              <a:spcAft>
                <a:spcPts val="0"/>
              </a:spcAft>
              <a:buClr>
                <a:schemeClr val="accent3"/>
              </a:buClr>
              <a:buFont typeface="Wingdings 2"/>
              <a:buChar char=""/>
              <a:defRPr/>
            </a:pPr>
            <a:r>
              <a:rPr lang="it-IT" dirty="0" err="1" smtClean="0"/>
              <a:t>Best-effort</a:t>
            </a:r>
            <a:r>
              <a:rPr lang="it-IT" dirty="0" smtClean="0"/>
              <a:t> </a:t>
            </a:r>
            <a:r>
              <a:rPr lang="it-IT" dirty="0" err="1" smtClean="0"/>
              <a:t>operators</a:t>
            </a:r>
            <a:r>
              <a:rPr lang="it-IT" dirty="0" smtClean="0"/>
              <a:t>: non un solo output corretto a fronte di un dato input, ma quello di qualità massima (simile al ranking effettuato dai motori di ricerca)</a:t>
            </a:r>
            <a:endParaRPr lang="it-IT" dirty="0"/>
          </a:p>
          <a:p>
            <a:pPr marL="274320" indent="-274320" eaLnBrk="1" fontAlgn="auto" hangingPunct="1">
              <a:spcAft>
                <a:spcPts val="0"/>
              </a:spcAft>
              <a:buClr>
                <a:schemeClr val="accent3"/>
              </a:buClr>
              <a:buFont typeface="Wingdings 2"/>
              <a:buChar char=""/>
              <a:defRPr/>
            </a:pPr>
            <a:r>
              <a:rPr lang="it-IT" dirty="0" smtClean="0"/>
              <a:t>L’utente può interagire con il sistema:</a:t>
            </a:r>
          </a:p>
          <a:p>
            <a:pPr marL="640080" lvl="1" indent="-246888" eaLnBrk="1" fontAlgn="auto" hangingPunct="1">
              <a:spcAft>
                <a:spcPts val="0"/>
              </a:spcAft>
              <a:buFont typeface="Wingdings 2"/>
              <a:buChar char=""/>
              <a:defRPr/>
            </a:pPr>
            <a:r>
              <a:rPr lang="it-IT" dirty="0" smtClean="0"/>
              <a:t>modificare l’output</a:t>
            </a:r>
          </a:p>
          <a:p>
            <a:pPr marL="640080" lvl="1" indent="-246888" eaLnBrk="1" fontAlgn="auto" hangingPunct="1">
              <a:spcAft>
                <a:spcPts val="0"/>
              </a:spcAft>
              <a:buFont typeface="Wingdings 2"/>
              <a:buChar char=""/>
              <a:defRPr/>
            </a:pPr>
            <a:r>
              <a:rPr lang="it-IT" dirty="0" smtClean="0"/>
              <a:t>aggiungerne altri</a:t>
            </a:r>
          </a:p>
          <a:p>
            <a:pPr marL="640080" lvl="1" indent="-246888" eaLnBrk="1" fontAlgn="auto" hangingPunct="1">
              <a:spcAft>
                <a:spcPts val="0"/>
              </a:spcAft>
              <a:buFont typeface="Wingdings 2"/>
              <a:buChar char=""/>
              <a:defRPr/>
            </a:pPr>
            <a:r>
              <a:rPr lang="it-IT" dirty="0" smtClean="0"/>
              <a:t>combinare gli operatori </a:t>
            </a:r>
          </a:p>
          <a:p>
            <a:pPr marL="640080" lvl="1" indent="-246888" eaLnBrk="1" fontAlgn="auto" hangingPunct="1">
              <a:spcAft>
                <a:spcPts val="0"/>
              </a:spcAft>
              <a:buNone/>
              <a:defRPr/>
            </a:pPr>
            <a:endParaRPr lang="it-IT" dirty="0" smtClean="0"/>
          </a:p>
          <a:p>
            <a:pPr marL="274320" indent="-274320" eaLnBrk="1" fontAlgn="auto" hangingPunct="1">
              <a:spcAft>
                <a:spcPts val="0"/>
              </a:spcAft>
              <a:buClr>
                <a:schemeClr val="accent3"/>
              </a:buClr>
              <a:buFont typeface="Wingdings 2"/>
              <a:buNone/>
              <a:defRPr/>
            </a:pPr>
            <a:endParaRPr lang="it-IT" dirty="0" smtClean="0"/>
          </a:p>
        </p:txBody>
      </p:sp>
      <p:sp>
        <p:nvSpPr>
          <p:cNvPr id="5" name="Titolo 1"/>
          <p:cNvSpPr txBox="1">
            <a:spLocks/>
          </p:cNvSpPr>
          <p:nvPr/>
        </p:nvSpPr>
        <p:spPr>
          <a:xfrm>
            <a:off x="500063" y="142875"/>
            <a:ext cx="8229600" cy="776288"/>
          </a:xfrm>
          <a:prstGeom prst="rect">
            <a:avLst/>
          </a:prstGeom>
        </p:spPr>
        <p:txBody>
          <a:bodyPr lIns="0" rIns="0" bIns="0" anchor="b">
            <a:normAutofit fontScale="97500" lnSpcReduction="10000"/>
          </a:bodyPr>
          <a:lstStyle/>
          <a:p>
            <a:pPr fontAlgn="auto">
              <a:spcAft>
                <a:spcPts val="0"/>
              </a:spcAft>
              <a:defRPr/>
            </a:pPr>
            <a:r>
              <a:rPr lang="it-IT" sz="5000" dirty="0">
                <a:solidFill>
                  <a:schemeClr val="tx2"/>
                </a:solidFill>
                <a:latin typeface="+mj-lt"/>
                <a:ea typeface="+mj-ea"/>
                <a:cs typeface="+mj-cs"/>
              </a:rPr>
              <a:t>Octopus</a:t>
            </a:r>
          </a:p>
        </p:txBody>
      </p:sp>
      <p:sp>
        <p:nvSpPr>
          <p:cNvPr id="4" name="Rectangle 6"/>
          <p:cNvSpPr txBox="1">
            <a:spLocks noChangeArrowheads="1"/>
          </p:cNvSpPr>
          <p:nvPr/>
        </p:nvSpPr>
        <p:spPr>
          <a:xfrm>
            <a:off x="468313" y="981075"/>
            <a:ext cx="2735262" cy="431800"/>
          </a:xfrm>
          <a:prstGeom prst="rect">
            <a:avLst/>
          </a:prstGeom>
          <a:noFill/>
          <a:ln/>
        </p:spPr>
        <p:txBody>
          <a:bodyPr>
            <a:normAutofit/>
          </a:bodyPr>
          <a:lstStyle/>
          <a:p>
            <a:pPr marL="274320" indent="-274320" fontAlgn="auto">
              <a:spcBef>
                <a:spcPct val="20000"/>
              </a:spcBef>
              <a:spcAft>
                <a:spcPts val="0"/>
              </a:spcAft>
              <a:buClr>
                <a:schemeClr val="accent3"/>
              </a:buClr>
              <a:buSzPct val="95000"/>
              <a:defRPr/>
            </a:pPr>
            <a:r>
              <a:rPr lang="it-IT" sz="2000" b="1" i="1" dirty="0">
                <a:effectLst>
                  <a:outerShdw blurRad="38100" dist="38100" dir="2700000" algn="tl">
                    <a:srgbClr val="000000">
                      <a:alpha val="43137"/>
                    </a:srgbClr>
                  </a:outerShdw>
                </a:effectLst>
                <a:latin typeface="+mn-lt"/>
              </a:rPr>
              <a:t>CARATTERISTICHE</a:t>
            </a:r>
          </a:p>
          <a:p>
            <a:pPr marL="274320" indent="-274320" fontAlgn="auto">
              <a:spcBef>
                <a:spcPct val="20000"/>
              </a:spcBef>
              <a:spcAft>
                <a:spcPts val="0"/>
              </a:spcAft>
              <a:buClr>
                <a:schemeClr val="accent3"/>
              </a:buClr>
              <a:buSzPct val="95000"/>
              <a:defRPr/>
            </a:pPr>
            <a:endParaRPr lang="it-IT" sz="2000" b="1" dirty="0">
              <a:latin typeface="+mn-lt"/>
            </a:endParaRPr>
          </a:p>
          <a:p>
            <a:pPr marL="274320" indent="-274320" fontAlgn="auto">
              <a:spcBef>
                <a:spcPct val="20000"/>
              </a:spcBef>
              <a:spcAft>
                <a:spcPts val="0"/>
              </a:spcAft>
              <a:buClr>
                <a:schemeClr val="accent3"/>
              </a:buClr>
              <a:buSzPct val="95000"/>
              <a:defRPr/>
            </a:pPr>
            <a:endParaRPr lang="it-IT"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2" end="2"/>
                                            </p:txEl>
                                          </p:spTgt>
                                        </p:tgtEl>
                                      </p:cBhvr>
                                    </p:animEffect>
                                  </p:childTnLst>
                                </p:cTn>
                              </p:par>
                              <p:par>
                                <p:cTn id="10" presetID="29"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p:cTn id="12"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13"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xEl>
                                              <p:pRg st="3" end="3"/>
                                            </p:txEl>
                                          </p:spTgt>
                                        </p:tgtEl>
                                      </p:cBhvr>
                                    </p:animEffect>
                                  </p:childTnLst>
                                </p:cTn>
                              </p:par>
                              <p:par>
                                <p:cTn id="15" presetID="29"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p:cTn id="17"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18"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linds(horizontal)">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4" presetClass="entr" presetSubtype="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 from="(-#ppt_w/2)" to="(#ppt_x)" calcmode="lin" valueType="num">
                                      <p:cBhvr>
                                        <p:cTn id="36" dur="600" fill="hold">
                                          <p:stCondLst>
                                            <p:cond delay="0"/>
                                          </p:stCondLst>
                                        </p:cTn>
                                        <p:tgtEl>
                                          <p:spTgt spid="3">
                                            <p:txEl>
                                              <p:pRg st="7" end="7"/>
                                            </p:txEl>
                                          </p:spTgt>
                                        </p:tgtEl>
                                        <p:attrNameLst>
                                          <p:attrName>ppt_x</p:attrName>
                                        </p:attrNameLst>
                                      </p:cBhvr>
                                    </p:anim>
                                    <p:anim from="0" to="-1.0" calcmode="lin" valueType="num">
                                      <p:cBhvr>
                                        <p:cTn id="37" dur="200" decel="50000" autoRev="1" fill="hold">
                                          <p:stCondLst>
                                            <p:cond delay="600"/>
                                          </p:stCondLst>
                                        </p:cTn>
                                        <p:tgtEl>
                                          <p:spTgt spid="3">
                                            <p:txEl>
                                              <p:pRg st="7" end="7"/>
                                            </p:txEl>
                                          </p:spTgt>
                                        </p:tgtEl>
                                        <p:attrNameLst>
                                          <p:attrName>xshear</p:attrName>
                                        </p:attrNameLst>
                                      </p:cBhvr>
                                    </p:anim>
                                    <p:animScale>
                                      <p:cBhvr>
                                        <p:cTn id="38" dur="200" decel="100000" autoRev="1" fill="hold">
                                          <p:stCondLst>
                                            <p:cond delay="600"/>
                                          </p:stCondLst>
                                        </p:cTn>
                                        <p:tgtEl>
                                          <p:spTgt spid="3">
                                            <p:txEl>
                                              <p:pRg st="7" end="7"/>
                                            </p:txEl>
                                          </p:spTgt>
                                        </p:tgtEl>
                                      </p:cBhvr>
                                      <p:from x="100000" y="100000"/>
                                      <p:to x="80000" y="100000"/>
                                    </p:animScale>
                                    <p:anim by="(#ppt_h/3+#ppt_w*0.1)" calcmode="lin" valueType="num">
                                      <p:cBhvr additive="sum">
                                        <p:cTn id="39" dur="200" decel="100000" autoRev="1" fill="hold">
                                          <p:stCondLst>
                                            <p:cond delay="600"/>
                                          </p:stCondLst>
                                        </p:cTn>
                                        <p:tgtEl>
                                          <p:spTgt spid="3">
                                            <p:txEl>
                                              <p:pRg st="7" end="7"/>
                                            </p:txEl>
                                          </p:spTgt>
                                        </p:tgtEl>
                                        <p:attrNameLst>
                                          <p:attrName>ppt_x</p:attrName>
                                        </p:attrNameLst>
                                      </p:cBhvr>
                                    </p:anim>
                                  </p:childTnLst>
                                </p:cTn>
                              </p:par>
                            </p:childTnLst>
                          </p:cTn>
                        </p:par>
                      </p:childTnLst>
                    </p:cTn>
                  </p:par>
                  <p:par>
                    <p:cTn id="40" fill="hold">
                      <p:stCondLst>
                        <p:cond delay="indefinite"/>
                      </p:stCondLst>
                      <p:childTnLst>
                        <p:par>
                          <p:cTn id="41" fill="hold">
                            <p:stCondLst>
                              <p:cond delay="0"/>
                            </p:stCondLst>
                            <p:childTnLst>
                              <p:par>
                                <p:cTn id="42" presetID="34" presetClass="entr" presetSubtype="0" fill="hold"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 from="(-#ppt_w/2)" to="(#ppt_x)" calcmode="lin" valueType="num">
                                      <p:cBhvr>
                                        <p:cTn id="44" dur="600" fill="hold">
                                          <p:stCondLst>
                                            <p:cond delay="0"/>
                                          </p:stCondLst>
                                        </p:cTn>
                                        <p:tgtEl>
                                          <p:spTgt spid="3">
                                            <p:txEl>
                                              <p:pRg st="8" end="8"/>
                                            </p:txEl>
                                          </p:spTgt>
                                        </p:tgtEl>
                                        <p:attrNameLst>
                                          <p:attrName>ppt_x</p:attrName>
                                        </p:attrNameLst>
                                      </p:cBhvr>
                                    </p:anim>
                                    <p:anim from="0" to="-1.0" calcmode="lin" valueType="num">
                                      <p:cBhvr>
                                        <p:cTn id="45" dur="200" decel="50000" autoRev="1" fill="hold">
                                          <p:stCondLst>
                                            <p:cond delay="600"/>
                                          </p:stCondLst>
                                        </p:cTn>
                                        <p:tgtEl>
                                          <p:spTgt spid="3">
                                            <p:txEl>
                                              <p:pRg st="8" end="8"/>
                                            </p:txEl>
                                          </p:spTgt>
                                        </p:tgtEl>
                                        <p:attrNameLst>
                                          <p:attrName>xshear</p:attrName>
                                        </p:attrNameLst>
                                      </p:cBhvr>
                                    </p:anim>
                                    <p:animScale>
                                      <p:cBhvr>
                                        <p:cTn id="46" dur="200" decel="100000" autoRev="1" fill="hold">
                                          <p:stCondLst>
                                            <p:cond delay="600"/>
                                          </p:stCondLst>
                                        </p:cTn>
                                        <p:tgtEl>
                                          <p:spTgt spid="3">
                                            <p:txEl>
                                              <p:pRg st="8" end="8"/>
                                            </p:txEl>
                                          </p:spTgt>
                                        </p:tgtEl>
                                      </p:cBhvr>
                                      <p:from x="100000" y="100000"/>
                                      <p:to x="80000" y="100000"/>
                                    </p:animScale>
                                    <p:anim by="(#ppt_h/3+#ppt_w*0.1)" calcmode="lin" valueType="num">
                                      <p:cBhvr additive="sum">
                                        <p:cTn id="47" dur="200" decel="100000" autoRev="1" fill="hold">
                                          <p:stCondLst>
                                            <p:cond delay="600"/>
                                          </p:stCondLst>
                                        </p:cTn>
                                        <p:tgtEl>
                                          <p:spTgt spid="3">
                                            <p:txEl>
                                              <p:pRg st="8" end="8"/>
                                            </p:txEl>
                                          </p:spTgt>
                                        </p:tgtEl>
                                        <p:attrNameLst>
                                          <p:attrName>ppt_x</p:attrName>
                                        </p:attrNameLst>
                                      </p:cBhvr>
                                    </p:anim>
                                  </p:childTnLst>
                                </p:cTn>
                              </p:par>
                            </p:childTnLst>
                          </p:cTn>
                        </p:par>
                      </p:childTnLst>
                    </p:cTn>
                  </p:par>
                  <p:par>
                    <p:cTn id="48" fill="hold">
                      <p:stCondLst>
                        <p:cond delay="indefinite"/>
                      </p:stCondLst>
                      <p:childTnLst>
                        <p:par>
                          <p:cTn id="49" fill="hold">
                            <p:stCondLst>
                              <p:cond delay="0"/>
                            </p:stCondLst>
                            <p:childTnLst>
                              <p:par>
                                <p:cTn id="50" presetID="34"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 from="(-#ppt_w/2)" to="(#ppt_x)" calcmode="lin" valueType="num">
                                      <p:cBhvr>
                                        <p:cTn id="52" dur="600" fill="hold">
                                          <p:stCondLst>
                                            <p:cond delay="0"/>
                                          </p:stCondLst>
                                        </p:cTn>
                                        <p:tgtEl>
                                          <p:spTgt spid="3">
                                            <p:txEl>
                                              <p:pRg st="9" end="9"/>
                                            </p:txEl>
                                          </p:spTgt>
                                        </p:tgtEl>
                                        <p:attrNameLst>
                                          <p:attrName>ppt_x</p:attrName>
                                        </p:attrNameLst>
                                      </p:cBhvr>
                                    </p:anim>
                                    <p:anim from="0" to="-1.0" calcmode="lin" valueType="num">
                                      <p:cBhvr>
                                        <p:cTn id="53" dur="200" decel="50000" autoRev="1" fill="hold">
                                          <p:stCondLst>
                                            <p:cond delay="600"/>
                                          </p:stCondLst>
                                        </p:cTn>
                                        <p:tgtEl>
                                          <p:spTgt spid="3">
                                            <p:txEl>
                                              <p:pRg st="9" end="9"/>
                                            </p:txEl>
                                          </p:spTgt>
                                        </p:tgtEl>
                                        <p:attrNameLst>
                                          <p:attrName>xshear</p:attrName>
                                        </p:attrNameLst>
                                      </p:cBhvr>
                                    </p:anim>
                                    <p:animScale>
                                      <p:cBhvr>
                                        <p:cTn id="54" dur="200" decel="100000" autoRev="1" fill="hold">
                                          <p:stCondLst>
                                            <p:cond delay="600"/>
                                          </p:stCondLst>
                                        </p:cTn>
                                        <p:tgtEl>
                                          <p:spTgt spid="3">
                                            <p:txEl>
                                              <p:pRg st="9" end="9"/>
                                            </p:txEl>
                                          </p:spTgt>
                                        </p:tgtEl>
                                      </p:cBhvr>
                                      <p:from x="100000" y="100000"/>
                                      <p:to x="80000" y="100000"/>
                                    </p:animScale>
                                    <p:anim by="(#ppt_h/3+#ppt_w*0.1)" calcmode="lin" valueType="num">
                                      <p:cBhvr additive="sum">
                                        <p:cTn id="55" dur="200" decel="100000" autoRev="1" fill="hold">
                                          <p:stCondLst>
                                            <p:cond delay="600"/>
                                          </p:stCondLst>
                                        </p:cTn>
                                        <p:tgtEl>
                                          <p:spTgt spid="3">
                                            <p:txEl>
                                              <p:pRg st="9" end="9"/>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ccia a destra 5"/>
          <p:cNvSpPr/>
          <p:nvPr/>
        </p:nvSpPr>
        <p:spPr>
          <a:xfrm rot="5400000">
            <a:off x="2393131" y="2124553"/>
            <a:ext cx="285752" cy="214314"/>
          </a:xfrm>
          <a:prstGeom prst="rightArrow">
            <a:avLst/>
          </a:prstGeom>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it-IT"/>
          </a:p>
        </p:txBody>
      </p:sp>
      <p:sp>
        <p:nvSpPr>
          <p:cNvPr id="42" name="Titolo 1"/>
          <p:cNvSpPr txBox="1">
            <a:spLocks/>
          </p:cNvSpPr>
          <p:nvPr/>
        </p:nvSpPr>
        <p:spPr>
          <a:xfrm>
            <a:off x="500063" y="142875"/>
            <a:ext cx="8229600" cy="776288"/>
          </a:xfrm>
          <a:prstGeom prst="rect">
            <a:avLst/>
          </a:prstGeom>
        </p:spPr>
        <p:txBody>
          <a:bodyPr lIns="0" rIns="0" bIns="0" anchor="b">
            <a:normAutofit fontScale="97500" lnSpcReduction="10000"/>
          </a:bodyPr>
          <a:lstStyle/>
          <a:p>
            <a:pPr fontAlgn="auto">
              <a:spcAft>
                <a:spcPts val="0"/>
              </a:spcAft>
              <a:defRPr/>
            </a:pPr>
            <a:r>
              <a:rPr lang="it-IT" sz="5000" dirty="0">
                <a:solidFill>
                  <a:schemeClr val="tx2"/>
                </a:solidFill>
                <a:latin typeface="+mj-lt"/>
                <a:ea typeface="+mj-ea"/>
                <a:cs typeface="+mj-cs"/>
              </a:rPr>
              <a:t>Utilizzo degli operatori</a:t>
            </a:r>
          </a:p>
        </p:txBody>
      </p:sp>
      <p:sp>
        <p:nvSpPr>
          <p:cNvPr id="43" name="CasellaDiTesto 42"/>
          <p:cNvSpPr txBox="1"/>
          <p:nvPr/>
        </p:nvSpPr>
        <p:spPr>
          <a:xfrm>
            <a:off x="2643188" y="928688"/>
            <a:ext cx="3357562" cy="338137"/>
          </a:xfrm>
          <a:prstGeom prst="rect">
            <a:avLst/>
          </a:prstGeom>
          <a:noFill/>
        </p:spPr>
        <p:txBody>
          <a:bodyPr>
            <a:spAutoFit/>
          </a:bodyPr>
          <a:lstStyle/>
          <a:p>
            <a:pPr algn="ctr" fontAlgn="auto">
              <a:spcBef>
                <a:spcPts val="0"/>
              </a:spcBef>
              <a:spcAft>
                <a:spcPts val="0"/>
              </a:spcAft>
              <a:defRPr/>
            </a:pPr>
            <a:r>
              <a:rPr lang="it-IT" sz="1600" dirty="0">
                <a:effectLst>
                  <a:outerShdw blurRad="38100" dist="38100" dir="2700000" algn="tl">
                    <a:srgbClr val="000000">
                      <a:alpha val="43137"/>
                    </a:srgbClr>
                  </a:outerShdw>
                </a:effectLst>
                <a:latin typeface="+mn-lt"/>
              </a:rPr>
              <a:t>SEARCH(“piloti di Formula 1”)</a:t>
            </a:r>
          </a:p>
        </p:txBody>
      </p:sp>
      <p:graphicFrame>
        <p:nvGraphicFramePr>
          <p:cNvPr id="44" name="Tabella 43"/>
          <p:cNvGraphicFramePr>
            <a:graphicFrameLocks noGrp="1"/>
          </p:cNvGraphicFramePr>
          <p:nvPr/>
        </p:nvGraphicFramePr>
        <p:xfrm>
          <a:off x="1285875" y="1303338"/>
          <a:ext cx="2500330" cy="731520"/>
        </p:xfrm>
        <a:graphic>
          <a:graphicData uri="http://schemas.openxmlformats.org/drawingml/2006/table">
            <a:tbl>
              <a:tblPr firstRow="1" bandRow="1">
                <a:tableStyleId>{69CF1AB2-1976-4502-BF36-3FF5EA218861}</a:tableStyleId>
              </a:tblPr>
              <a:tblGrid>
                <a:gridCol w="1250165"/>
                <a:gridCol w="1250165"/>
              </a:tblGrid>
              <a:tr h="125016">
                <a:tc>
                  <a:txBody>
                    <a:bodyPr/>
                    <a:lstStyle/>
                    <a:p>
                      <a:pPr algn="ctr"/>
                      <a:r>
                        <a:rPr lang="it-IT" sz="1000" b="0" dirty="0" smtClean="0"/>
                        <a:t>Lewis Hamilton</a:t>
                      </a:r>
                      <a:endParaRPr lang="it-IT" sz="1000" b="0" dirty="0"/>
                    </a:p>
                  </a:txBody>
                  <a:tcPr/>
                </a:tc>
                <a:tc>
                  <a:txBody>
                    <a:bodyPr/>
                    <a:lstStyle/>
                    <a:p>
                      <a:pPr algn="ctr"/>
                      <a:r>
                        <a:rPr lang="it-IT" sz="1000" b="0" dirty="0" smtClean="0"/>
                        <a:t>Inghilterra</a:t>
                      </a:r>
                      <a:endParaRPr lang="it-IT" sz="1000" b="0" dirty="0"/>
                    </a:p>
                  </a:txBody>
                  <a:tcPr/>
                </a:tc>
              </a:tr>
              <a:tr h="125016">
                <a:tc>
                  <a:txBody>
                    <a:bodyPr/>
                    <a:lstStyle/>
                    <a:p>
                      <a:pPr algn="ctr"/>
                      <a:r>
                        <a:rPr lang="it-IT" sz="1000" dirty="0" smtClean="0"/>
                        <a:t>Felipe</a:t>
                      </a:r>
                      <a:r>
                        <a:rPr lang="it-IT" sz="1000" baseline="0" dirty="0" smtClean="0"/>
                        <a:t> Massa</a:t>
                      </a:r>
                      <a:endParaRPr lang="it-IT" sz="1000" dirty="0"/>
                    </a:p>
                  </a:txBody>
                  <a:tcPr/>
                </a:tc>
                <a:tc>
                  <a:txBody>
                    <a:bodyPr/>
                    <a:lstStyle/>
                    <a:p>
                      <a:pPr algn="ctr"/>
                      <a:r>
                        <a:rPr lang="it-IT" sz="1000" dirty="0" smtClean="0"/>
                        <a:t>Brasile</a:t>
                      </a:r>
                      <a:endParaRPr lang="it-IT" sz="1000" dirty="0"/>
                    </a:p>
                  </a:txBody>
                  <a:tcPr/>
                </a:tc>
              </a:tr>
              <a:tr h="125016">
                <a:tc>
                  <a:txBody>
                    <a:bodyPr/>
                    <a:lstStyle/>
                    <a:p>
                      <a:pPr algn="ctr"/>
                      <a:r>
                        <a:rPr lang="it-IT" sz="1000" dirty="0" smtClean="0"/>
                        <a:t>Sebastian </a:t>
                      </a:r>
                      <a:r>
                        <a:rPr lang="it-IT" sz="1000" dirty="0" err="1" smtClean="0"/>
                        <a:t>Vettel</a:t>
                      </a:r>
                      <a:endParaRPr lang="it-IT" sz="1000" dirty="0"/>
                    </a:p>
                  </a:txBody>
                  <a:tcPr/>
                </a:tc>
                <a:tc>
                  <a:txBody>
                    <a:bodyPr/>
                    <a:lstStyle/>
                    <a:p>
                      <a:pPr algn="ctr"/>
                      <a:r>
                        <a:rPr lang="it-IT" sz="1000" dirty="0" smtClean="0"/>
                        <a:t>Germania</a:t>
                      </a:r>
                      <a:endParaRPr lang="it-IT" sz="1000" dirty="0"/>
                    </a:p>
                  </a:txBody>
                  <a:tcPr/>
                </a:tc>
              </a:tr>
            </a:tbl>
          </a:graphicData>
        </a:graphic>
      </p:graphicFrame>
      <p:sp>
        <p:nvSpPr>
          <p:cNvPr id="47" name="CasellaDiTesto 46"/>
          <p:cNvSpPr txBox="1"/>
          <p:nvPr/>
        </p:nvSpPr>
        <p:spPr>
          <a:xfrm>
            <a:off x="1846263" y="2406650"/>
            <a:ext cx="1357312" cy="338138"/>
          </a:xfrm>
          <a:prstGeom prst="rect">
            <a:avLst/>
          </a:prstGeom>
          <a:noFill/>
        </p:spPr>
        <p:txBody>
          <a:bodyPr>
            <a:spAutoFit/>
          </a:bodyPr>
          <a:lstStyle/>
          <a:p>
            <a:pPr algn="ctr" fontAlgn="auto">
              <a:spcBef>
                <a:spcPts val="0"/>
              </a:spcBef>
              <a:spcAft>
                <a:spcPts val="0"/>
              </a:spcAft>
              <a:defRPr/>
            </a:pPr>
            <a:r>
              <a:rPr lang="it-IT" sz="1600" dirty="0">
                <a:effectLst>
                  <a:outerShdw blurRad="38100" dist="38100" dir="2700000" algn="tl">
                    <a:srgbClr val="000000">
                      <a:alpha val="43137"/>
                    </a:srgbClr>
                  </a:outerShdw>
                </a:effectLst>
                <a:latin typeface="+mn-lt"/>
              </a:rPr>
              <a:t>CONTEXT</a:t>
            </a:r>
          </a:p>
        </p:txBody>
      </p:sp>
      <p:graphicFrame>
        <p:nvGraphicFramePr>
          <p:cNvPr id="52" name="Tabella 51"/>
          <p:cNvGraphicFramePr>
            <a:graphicFrameLocks noGrp="1"/>
          </p:cNvGraphicFramePr>
          <p:nvPr/>
        </p:nvGraphicFramePr>
        <p:xfrm>
          <a:off x="4643438" y="1303338"/>
          <a:ext cx="3357585" cy="751122"/>
        </p:xfrm>
        <a:graphic>
          <a:graphicData uri="http://schemas.openxmlformats.org/drawingml/2006/table">
            <a:tbl>
              <a:tblPr firstRow="1" bandRow="1">
                <a:tableStyleId>{69CF1AB2-1976-4502-BF36-3FF5EA218861}</a:tableStyleId>
              </a:tblPr>
              <a:tblGrid>
                <a:gridCol w="1357321"/>
                <a:gridCol w="1000132"/>
                <a:gridCol w="1000132"/>
              </a:tblGrid>
              <a:tr h="197938">
                <a:tc>
                  <a:txBody>
                    <a:bodyPr/>
                    <a:lstStyle/>
                    <a:p>
                      <a:pPr algn="ctr"/>
                      <a:r>
                        <a:rPr lang="it-IT" sz="1000" b="0" dirty="0" smtClean="0"/>
                        <a:t>Jenson Button</a:t>
                      </a:r>
                      <a:endParaRPr lang="it-IT" sz="1000" b="0" dirty="0"/>
                    </a:p>
                  </a:txBody>
                  <a:tcPr/>
                </a:tc>
                <a:tc>
                  <a:txBody>
                    <a:bodyPr/>
                    <a:lstStyle/>
                    <a:p>
                      <a:pPr algn="ctr"/>
                      <a:r>
                        <a:rPr lang="it-IT" sz="1000" b="0" dirty="0" smtClean="0"/>
                        <a:t>Inghilterra</a:t>
                      </a:r>
                      <a:endParaRPr lang="it-IT" sz="1000" b="0" dirty="0"/>
                    </a:p>
                  </a:txBody>
                  <a:tcPr/>
                </a:tc>
                <a:tc>
                  <a:txBody>
                    <a:bodyPr/>
                    <a:lstStyle/>
                    <a:p>
                      <a:pPr algn="ctr"/>
                      <a:r>
                        <a:rPr lang="it-IT" sz="1000" b="0" dirty="0" smtClean="0"/>
                        <a:t>19/01/1980</a:t>
                      </a:r>
                      <a:endParaRPr lang="it-IT" sz="1000" b="0" dirty="0"/>
                    </a:p>
                  </a:txBody>
                  <a:tcPr/>
                </a:tc>
              </a:tr>
              <a:tr h="26344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000" dirty="0" smtClean="0"/>
                        <a:t>Sebastian </a:t>
                      </a:r>
                      <a:r>
                        <a:rPr lang="it-IT" sz="1000" dirty="0" err="1" smtClean="0"/>
                        <a:t>Vettel</a:t>
                      </a:r>
                      <a:endParaRPr lang="it-IT" sz="10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000" dirty="0" smtClean="0"/>
                        <a:t>Germania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000" dirty="0" smtClean="0"/>
                        <a:t>03/07/1987</a:t>
                      </a:r>
                    </a:p>
                  </a:txBody>
                  <a:tcPr/>
                </a:tc>
              </a:tr>
              <a:tr h="197938">
                <a:tc>
                  <a:txBody>
                    <a:bodyPr/>
                    <a:lstStyle/>
                    <a:p>
                      <a:pPr algn="ctr"/>
                      <a:r>
                        <a:rPr lang="it-IT" sz="1000" dirty="0" smtClean="0"/>
                        <a:t>Rubens Barrichello</a:t>
                      </a:r>
                      <a:endParaRPr lang="it-IT" sz="1000" dirty="0"/>
                    </a:p>
                  </a:txBody>
                  <a:tcPr/>
                </a:tc>
                <a:tc>
                  <a:txBody>
                    <a:bodyPr/>
                    <a:lstStyle/>
                    <a:p>
                      <a:pPr algn="ctr"/>
                      <a:r>
                        <a:rPr lang="it-IT" sz="1000" dirty="0" smtClean="0"/>
                        <a:t>Brasile</a:t>
                      </a:r>
                      <a:endParaRPr lang="it-IT" sz="1000" dirty="0"/>
                    </a:p>
                  </a:txBody>
                  <a:tcPr/>
                </a:tc>
                <a:tc>
                  <a:txBody>
                    <a:bodyPr/>
                    <a:lstStyle/>
                    <a:p>
                      <a:pPr algn="ctr"/>
                      <a:r>
                        <a:rPr lang="it-IT" sz="1000" dirty="0" smtClean="0"/>
                        <a:t>23/05/1972</a:t>
                      </a:r>
                      <a:endParaRPr lang="it-IT" sz="1000" dirty="0"/>
                    </a:p>
                  </a:txBody>
                  <a:tcPr/>
                </a:tc>
              </a:tr>
            </a:tbl>
          </a:graphicData>
        </a:graphic>
      </p:graphicFrame>
      <p:sp>
        <p:nvSpPr>
          <p:cNvPr id="56" name="Freccia a destra 55"/>
          <p:cNvSpPr/>
          <p:nvPr/>
        </p:nvSpPr>
        <p:spPr>
          <a:xfrm rot="2700000">
            <a:off x="2101589" y="3704734"/>
            <a:ext cx="522342" cy="270788"/>
          </a:xfrm>
          <a:prstGeom prst="rightArrow">
            <a:avLst/>
          </a:prstGeom>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it-IT"/>
          </a:p>
        </p:txBody>
      </p:sp>
      <p:sp>
        <p:nvSpPr>
          <p:cNvPr id="22570" name="CasellaDiTesto 60"/>
          <p:cNvSpPr txBox="1">
            <a:spLocks noChangeArrowheads="1"/>
          </p:cNvSpPr>
          <p:nvPr/>
        </p:nvSpPr>
        <p:spPr bwMode="auto">
          <a:xfrm>
            <a:off x="2643188" y="3714750"/>
            <a:ext cx="1071562" cy="369888"/>
          </a:xfrm>
          <a:prstGeom prst="rect">
            <a:avLst/>
          </a:prstGeom>
          <a:noFill/>
          <a:ln w="9525">
            <a:noFill/>
            <a:miter lim="800000"/>
            <a:headEnd/>
            <a:tailEnd/>
          </a:ln>
        </p:spPr>
        <p:txBody>
          <a:bodyPr>
            <a:spAutoFit/>
          </a:bodyPr>
          <a:lstStyle/>
          <a:p>
            <a:pPr algn="ctr"/>
            <a:r>
              <a:rPr lang="it-IT" i="1">
                <a:latin typeface="Constantia" pitchFamily="18" charset="0"/>
              </a:rPr>
              <a:t>union</a:t>
            </a:r>
          </a:p>
        </p:txBody>
      </p:sp>
      <p:sp>
        <p:nvSpPr>
          <p:cNvPr id="62" name="CasellaDiTesto 61"/>
          <p:cNvSpPr txBox="1"/>
          <p:nvPr/>
        </p:nvSpPr>
        <p:spPr>
          <a:xfrm>
            <a:off x="5143500" y="3857625"/>
            <a:ext cx="2928938" cy="369888"/>
          </a:xfrm>
          <a:prstGeom prst="rect">
            <a:avLst/>
          </a:prstGeom>
          <a:noFill/>
        </p:spPr>
        <p:txBody>
          <a:bodyPr>
            <a:spAutoFit/>
          </a:bodyPr>
          <a:lstStyle/>
          <a:p>
            <a:pPr algn="ctr" fontAlgn="auto">
              <a:spcBef>
                <a:spcPts val="0"/>
              </a:spcBef>
              <a:spcAft>
                <a:spcPts val="0"/>
              </a:spcAft>
              <a:defRPr/>
            </a:pPr>
            <a:r>
              <a:rPr lang="it-IT" dirty="0">
                <a:effectLst>
                  <a:outerShdw blurRad="38100" dist="38100" dir="2700000" algn="tl">
                    <a:srgbClr val="000000">
                      <a:alpha val="43137"/>
                    </a:srgbClr>
                  </a:outerShdw>
                </a:effectLst>
                <a:latin typeface="+mn-lt"/>
              </a:rPr>
              <a:t>EXTEND(c1, “scuderie”)</a:t>
            </a:r>
          </a:p>
        </p:txBody>
      </p:sp>
      <p:graphicFrame>
        <p:nvGraphicFramePr>
          <p:cNvPr id="19" name="Tabella 18"/>
          <p:cNvGraphicFramePr>
            <a:graphicFrameLocks noGrp="1"/>
          </p:cNvGraphicFramePr>
          <p:nvPr/>
        </p:nvGraphicFramePr>
        <p:xfrm>
          <a:off x="1285875" y="2732088"/>
          <a:ext cx="2714644" cy="750099"/>
        </p:xfrm>
        <a:graphic>
          <a:graphicData uri="http://schemas.openxmlformats.org/drawingml/2006/table">
            <a:tbl>
              <a:tblPr firstRow="1" bandRow="1">
                <a:tableStyleId>{69CF1AB2-1976-4502-BF36-3FF5EA218861}</a:tableStyleId>
              </a:tblPr>
              <a:tblGrid>
                <a:gridCol w="1285884"/>
                <a:gridCol w="857256"/>
                <a:gridCol w="571504"/>
              </a:tblGrid>
              <a:tr h="250033">
                <a:tc>
                  <a:txBody>
                    <a:bodyPr/>
                    <a:lstStyle/>
                    <a:p>
                      <a:pPr algn="ctr"/>
                      <a:r>
                        <a:rPr lang="it-IT" sz="1000" b="0" dirty="0" smtClean="0"/>
                        <a:t>Lewis Hamilton</a:t>
                      </a:r>
                      <a:endParaRPr lang="it-IT" sz="1000" b="0" dirty="0"/>
                    </a:p>
                  </a:txBody>
                  <a:tcPr/>
                </a:tc>
                <a:tc>
                  <a:txBody>
                    <a:bodyPr/>
                    <a:lstStyle/>
                    <a:p>
                      <a:pPr algn="ctr"/>
                      <a:r>
                        <a:rPr lang="it-IT" sz="1000" b="0" dirty="0" smtClean="0"/>
                        <a:t>Inghilterra</a:t>
                      </a:r>
                      <a:endParaRPr lang="it-IT" sz="1000" b="0" dirty="0"/>
                    </a:p>
                  </a:txBody>
                  <a:tcPr/>
                </a:tc>
                <a:tc>
                  <a:txBody>
                    <a:bodyPr/>
                    <a:lstStyle/>
                    <a:p>
                      <a:pPr algn="ctr"/>
                      <a:r>
                        <a:rPr lang="it-IT" sz="1000" b="0" dirty="0" smtClean="0"/>
                        <a:t>2008</a:t>
                      </a:r>
                      <a:endParaRPr lang="it-IT" sz="1000" b="0" dirty="0"/>
                    </a:p>
                  </a:txBody>
                  <a:tcPr/>
                </a:tc>
              </a:tr>
              <a:tr h="250033">
                <a:tc>
                  <a:txBody>
                    <a:bodyPr/>
                    <a:lstStyle/>
                    <a:p>
                      <a:pPr algn="ctr"/>
                      <a:r>
                        <a:rPr lang="it-IT" sz="1000" dirty="0" smtClean="0"/>
                        <a:t>Felipe</a:t>
                      </a:r>
                      <a:r>
                        <a:rPr lang="it-IT" sz="1000" baseline="0" dirty="0" smtClean="0"/>
                        <a:t> Massa</a:t>
                      </a:r>
                      <a:endParaRPr lang="it-IT" sz="1000" dirty="0"/>
                    </a:p>
                  </a:txBody>
                  <a:tcPr/>
                </a:tc>
                <a:tc>
                  <a:txBody>
                    <a:bodyPr/>
                    <a:lstStyle/>
                    <a:p>
                      <a:pPr algn="ctr"/>
                      <a:r>
                        <a:rPr lang="it-IT" sz="1000" dirty="0" smtClean="0"/>
                        <a:t>Brasile</a:t>
                      </a:r>
                      <a:endParaRPr lang="it-IT" sz="1000" dirty="0"/>
                    </a:p>
                  </a:txBody>
                  <a:tcPr/>
                </a:tc>
                <a:tc>
                  <a:txBody>
                    <a:bodyPr/>
                    <a:lstStyle/>
                    <a:p>
                      <a:pPr algn="ctr"/>
                      <a:r>
                        <a:rPr lang="it-IT" sz="1000" dirty="0" smtClean="0"/>
                        <a:t>2008</a:t>
                      </a:r>
                      <a:endParaRPr lang="it-IT" sz="1000" dirty="0"/>
                    </a:p>
                  </a:txBody>
                  <a:tcPr/>
                </a:tc>
              </a:tr>
              <a:tr h="250033">
                <a:tc>
                  <a:txBody>
                    <a:bodyPr/>
                    <a:lstStyle/>
                    <a:p>
                      <a:pPr algn="ctr"/>
                      <a:r>
                        <a:rPr lang="it-IT" sz="1000" dirty="0" smtClean="0"/>
                        <a:t>Sebastian </a:t>
                      </a:r>
                      <a:r>
                        <a:rPr lang="it-IT" sz="1000" dirty="0" err="1" smtClean="0"/>
                        <a:t>Vettel</a:t>
                      </a:r>
                      <a:endParaRPr lang="it-IT" sz="1000" dirty="0"/>
                    </a:p>
                  </a:txBody>
                  <a:tcPr/>
                </a:tc>
                <a:tc>
                  <a:txBody>
                    <a:bodyPr/>
                    <a:lstStyle/>
                    <a:p>
                      <a:pPr algn="ctr"/>
                      <a:r>
                        <a:rPr lang="it-IT" sz="1000" dirty="0" smtClean="0"/>
                        <a:t>Germania</a:t>
                      </a:r>
                      <a:endParaRPr lang="it-IT" sz="1000" dirty="0"/>
                    </a:p>
                  </a:txBody>
                  <a:tcPr/>
                </a:tc>
                <a:tc>
                  <a:txBody>
                    <a:bodyPr/>
                    <a:lstStyle/>
                    <a:p>
                      <a:pPr algn="ctr"/>
                      <a:r>
                        <a:rPr lang="it-IT" sz="1000" dirty="0" smtClean="0"/>
                        <a:t>2008</a:t>
                      </a:r>
                      <a:endParaRPr lang="it-IT" sz="1000" dirty="0"/>
                    </a:p>
                  </a:txBody>
                  <a:tcPr/>
                </a:tc>
              </a:tr>
            </a:tbl>
          </a:graphicData>
        </a:graphic>
      </p:graphicFrame>
      <p:graphicFrame>
        <p:nvGraphicFramePr>
          <p:cNvPr id="20" name="Tabella 19"/>
          <p:cNvGraphicFramePr>
            <a:graphicFrameLocks noGrp="1"/>
          </p:cNvGraphicFramePr>
          <p:nvPr/>
        </p:nvGraphicFramePr>
        <p:xfrm>
          <a:off x="4857750" y="2732088"/>
          <a:ext cx="2643205" cy="751122"/>
        </p:xfrm>
        <a:graphic>
          <a:graphicData uri="http://schemas.openxmlformats.org/drawingml/2006/table">
            <a:tbl>
              <a:tblPr firstRow="1" bandRow="1">
                <a:tableStyleId>{69CF1AB2-1976-4502-BF36-3FF5EA218861}</a:tableStyleId>
              </a:tblPr>
              <a:tblGrid>
                <a:gridCol w="1321603"/>
                <a:gridCol w="822884"/>
                <a:gridCol w="498718"/>
              </a:tblGrid>
              <a:tr h="197938">
                <a:tc>
                  <a:txBody>
                    <a:bodyPr/>
                    <a:lstStyle/>
                    <a:p>
                      <a:pPr algn="ctr"/>
                      <a:r>
                        <a:rPr lang="it-IT" sz="1000" b="0" dirty="0" smtClean="0"/>
                        <a:t>Jenson Button</a:t>
                      </a:r>
                      <a:endParaRPr lang="it-IT" sz="1000" b="0" dirty="0"/>
                    </a:p>
                  </a:txBody>
                  <a:tcPr/>
                </a:tc>
                <a:tc>
                  <a:txBody>
                    <a:bodyPr/>
                    <a:lstStyle/>
                    <a:p>
                      <a:pPr algn="ctr"/>
                      <a:r>
                        <a:rPr lang="it-IT" sz="1000" b="0" dirty="0" smtClean="0"/>
                        <a:t>Inghilterra</a:t>
                      </a:r>
                      <a:endParaRPr lang="it-IT" sz="1000" b="0" dirty="0"/>
                    </a:p>
                  </a:txBody>
                  <a:tcPr/>
                </a:tc>
                <a:tc>
                  <a:txBody>
                    <a:bodyPr/>
                    <a:lstStyle/>
                    <a:p>
                      <a:pPr algn="ctr"/>
                      <a:r>
                        <a:rPr lang="it-IT" sz="1000" b="0" dirty="0" smtClean="0"/>
                        <a:t>2009</a:t>
                      </a:r>
                      <a:endParaRPr lang="it-IT" sz="1000" b="0" dirty="0"/>
                    </a:p>
                  </a:txBody>
                  <a:tcPr/>
                </a:tc>
              </a:tr>
              <a:tr h="26344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000" dirty="0" smtClean="0"/>
                        <a:t>Sebastian </a:t>
                      </a:r>
                      <a:r>
                        <a:rPr lang="it-IT" sz="1000" dirty="0" err="1" smtClean="0"/>
                        <a:t>Vettel</a:t>
                      </a:r>
                      <a:endParaRPr lang="it-IT" sz="10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000" dirty="0" smtClean="0"/>
                        <a:t>Germania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000" dirty="0" smtClean="0"/>
                        <a:t>2009</a:t>
                      </a:r>
                    </a:p>
                  </a:txBody>
                  <a:tcPr/>
                </a:tc>
              </a:tr>
              <a:tr h="197938">
                <a:tc>
                  <a:txBody>
                    <a:bodyPr/>
                    <a:lstStyle/>
                    <a:p>
                      <a:pPr algn="ctr"/>
                      <a:r>
                        <a:rPr lang="it-IT" sz="1000" dirty="0" smtClean="0"/>
                        <a:t>Rubens Barrichello</a:t>
                      </a:r>
                      <a:endParaRPr lang="it-IT" sz="1000" dirty="0"/>
                    </a:p>
                  </a:txBody>
                  <a:tcPr/>
                </a:tc>
                <a:tc>
                  <a:txBody>
                    <a:bodyPr/>
                    <a:lstStyle/>
                    <a:p>
                      <a:pPr algn="ctr"/>
                      <a:r>
                        <a:rPr lang="it-IT" sz="1000" dirty="0" smtClean="0"/>
                        <a:t>Brasile</a:t>
                      </a:r>
                      <a:endParaRPr lang="it-IT" sz="1000" dirty="0"/>
                    </a:p>
                  </a:txBody>
                  <a:tcPr/>
                </a:tc>
                <a:tc>
                  <a:txBody>
                    <a:bodyPr/>
                    <a:lstStyle/>
                    <a:p>
                      <a:pPr algn="ctr"/>
                      <a:r>
                        <a:rPr lang="it-IT" sz="1000" dirty="0" smtClean="0"/>
                        <a:t>2009</a:t>
                      </a:r>
                      <a:endParaRPr lang="it-IT" sz="1000" dirty="0"/>
                    </a:p>
                  </a:txBody>
                  <a:tcPr/>
                </a:tc>
              </a:tr>
            </a:tbl>
          </a:graphicData>
        </a:graphic>
      </p:graphicFrame>
      <p:graphicFrame>
        <p:nvGraphicFramePr>
          <p:cNvPr id="21" name="Tabella 20"/>
          <p:cNvGraphicFramePr>
            <a:graphicFrameLocks noGrp="1"/>
          </p:cNvGraphicFramePr>
          <p:nvPr/>
        </p:nvGraphicFramePr>
        <p:xfrm>
          <a:off x="1214438" y="4143375"/>
          <a:ext cx="2643206" cy="1463040"/>
        </p:xfrm>
        <a:graphic>
          <a:graphicData uri="http://schemas.openxmlformats.org/drawingml/2006/table">
            <a:tbl>
              <a:tblPr firstRow="1" bandRow="1">
                <a:tableStyleId>{69CF1AB2-1976-4502-BF36-3FF5EA218861}</a:tableStyleId>
              </a:tblPr>
              <a:tblGrid>
                <a:gridCol w="1252045"/>
                <a:gridCol w="816551"/>
                <a:gridCol w="574610"/>
              </a:tblGrid>
              <a:tr h="125016">
                <a:tc>
                  <a:txBody>
                    <a:bodyPr/>
                    <a:lstStyle/>
                    <a:p>
                      <a:pPr algn="ctr"/>
                      <a:r>
                        <a:rPr lang="it-IT" sz="1000" b="0" dirty="0" smtClean="0"/>
                        <a:t>Lewis Hamilton</a:t>
                      </a:r>
                      <a:endParaRPr lang="it-IT" sz="1000" b="0" dirty="0"/>
                    </a:p>
                  </a:txBody>
                  <a:tcPr/>
                </a:tc>
                <a:tc>
                  <a:txBody>
                    <a:bodyPr/>
                    <a:lstStyle/>
                    <a:p>
                      <a:pPr algn="ctr"/>
                      <a:r>
                        <a:rPr lang="it-IT" sz="1000" b="0" dirty="0" smtClean="0"/>
                        <a:t>Inghilterra</a:t>
                      </a:r>
                      <a:endParaRPr lang="it-IT" sz="1000" b="0" dirty="0"/>
                    </a:p>
                  </a:txBody>
                  <a:tcPr/>
                </a:tc>
                <a:tc>
                  <a:txBody>
                    <a:bodyPr/>
                    <a:lstStyle/>
                    <a:p>
                      <a:pPr algn="ctr"/>
                      <a:r>
                        <a:rPr lang="it-IT" sz="1000" b="0" dirty="0" smtClean="0"/>
                        <a:t>2008</a:t>
                      </a:r>
                      <a:endParaRPr lang="it-IT" sz="1000" b="0" dirty="0"/>
                    </a:p>
                  </a:txBody>
                  <a:tcPr/>
                </a:tc>
              </a:tr>
              <a:tr h="125016">
                <a:tc>
                  <a:txBody>
                    <a:bodyPr/>
                    <a:lstStyle/>
                    <a:p>
                      <a:pPr algn="ctr"/>
                      <a:r>
                        <a:rPr lang="it-IT" sz="1000" dirty="0" smtClean="0"/>
                        <a:t>Felipe</a:t>
                      </a:r>
                      <a:r>
                        <a:rPr lang="it-IT" sz="1000" baseline="0" dirty="0" smtClean="0"/>
                        <a:t> Massa</a:t>
                      </a:r>
                      <a:endParaRPr lang="it-IT" sz="1000" dirty="0"/>
                    </a:p>
                  </a:txBody>
                  <a:tcPr/>
                </a:tc>
                <a:tc>
                  <a:txBody>
                    <a:bodyPr/>
                    <a:lstStyle/>
                    <a:p>
                      <a:pPr algn="ctr"/>
                      <a:r>
                        <a:rPr lang="it-IT" sz="1000" dirty="0" smtClean="0"/>
                        <a:t>Brasile</a:t>
                      </a:r>
                      <a:endParaRPr lang="it-IT" sz="1000" dirty="0"/>
                    </a:p>
                  </a:txBody>
                  <a:tcPr/>
                </a:tc>
                <a:tc>
                  <a:txBody>
                    <a:bodyPr/>
                    <a:lstStyle/>
                    <a:p>
                      <a:pPr algn="ctr"/>
                      <a:r>
                        <a:rPr lang="it-IT" sz="1000" dirty="0" smtClean="0"/>
                        <a:t>2008</a:t>
                      </a:r>
                      <a:endParaRPr lang="it-IT" sz="1000" dirty="0"/>
                    </a:p>
                  </a:txBody>
                  <a:tcPr/>
                </a:tc>
              </a:tr>
              <a:tr h="125016">
                <a:tc>
                  <a:txBody>
                    <a:bodyPr/>
                    <a:lstStyle/>
                    <a:p>
                      <a:pPr algn="ctr"/>
                      <a:r>
                        <a:rPr lang="it-IT" sz="1000" dirty="0" smtClean="0"/>
                        <a:t>Sebastian </a:t>
                      </a:r>
                      <a:r>
                        <a:rPr lang="it-IT" sz="1000" dirty="0" err="1" smtClean="0"/>
                        <a:t>Vettel</a:t>
                      </a:r>
                      <a:endParaRPr lang="it-IT" sz="1000" dirty="0"/>
                    </a:p>
                  </a:txBody>
                  <a:tcPr/>
                </a:tc>
                <a:tc>
                  <a:txBody>
                    <a:bodyPr/>
                    <a:lstStyle/>
                    <a:p>
                      <a:pPr algn="ctr"/>
                      <a:r>
                        <a:rPr lang="it-IT" sz="1000" dirty="0" smtClean="0"/>
                        <a:t>Germania</a:t>
                      </a:r>
                      <a:endParaRPr lang="it-IT" sz="1000" dirty="0"/>
                    </a:p>
                  </a:txBody>
                  <a:tcPr/>
                </a:tc>
                <a:tc>
                  <a:txBody>
                    <a:bodyPr/>
                    <a:lstStyle/>
                    <a:p>
                      <a:pPr algn="ctr"/>
                      <a:r>
                        <a:rPr lang="it-IT" sz="1000" dirty="0" smtClean="0"/>
                        <a:t>2008</a:t>
                      </a:r>
                      <a:endParaRPr lang="it-IT" sz="1000" dirty="0"/>
                    </a:p>
                  </a:txBody>
                  <a:tcPr/>
                </a:tc>
              </a:tr>
              <a:tr h="125016">
                <a:tc>
                  <a:txBody>
                    <a:bodyPr/>
                    <a:lstStyle/>
                    <a:p>
                      <a:pPr algn="ctr"/>
                      <a:r>
                        <a:rPr lang="it-IT" sz="1000" dirty="0" smtClean="0"/>
                        <a:t>Jenson Button</a:t>
                      </a:r>
                      <a:endParaRPr lang="it-IT" sz="1000" dirty="0"/>
                    </a:p>
                  </a:txBody>
                  <a:tcPr/>
                </a:tc>
                <a:tc>
                  <a:txBody>
                    <a:bodyPr/>
                    <a:lstStyle/>
                    <a:p>
                      <a:pPr algn="ctr"/>
                      <a:r>
                        <a:rPr lang="it-IT" sz="1000" dirty="0" smtClean="0"/>
                        <a:t>Inghilterra</a:t>
                      </a:r>
                      <a:endParaRPr lang="it-IT" sz="1000" dirty="0"/>
                    </a:p>
                  </a:txBody>
                  <a:tcPr/>
                </a:tc>
                <a:tc>
                  <a:txBody>
                    <a:bodyPr/>
                    <a:lstStyle/>
                    <a:p>
                      <a:pPr algn="ctr"/>
                      <a:r>
                        <a:rPr lang="it-IT" sz="1000" dirty="0" smtClean="0"/>
                        <a:t>2009</a:t>
                      </a:r>
                      <a:endParaRPr lang="it-IT" sz="1000" dirty="0"/>
                    </a:p>
                  </a:txBody>
                  <a:tcPr/>
                </a:tc>
              </a:tr>
              <a:tr h="2390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000" dirty="0" smtClean="0"/>
                        <a:t>Sebastian </a:t>
                      </a:r>
                      <a:r>
                        <a:rPr lang="it-IT" sz="1000" dirty="0" err="1" smtClean="0"/>
                        <a:t>Vettel</a:t>
                      </a:r>
                      <a:endParaRPr lang="it-IT" sz="10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000" dirty="0" smtClean="0"/>
                        <a:t>Germania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000" dirty="0" smtClean="0"/>
                        <a:t>2009</a:t>
                      </a:r>
                    </a:p>
                  </a:txBody>
                  <a:tcPr/>
                </a:tc>
              </a:tr>
              <a:tr h="125016">
                <a:tc>
                  <a:txBody>
                    <a:bodyPr/>
                    <a:lstStyle/>
                    <a:p>
                      <a:pPr algn="ctr"/>
                      <a:r>
                        <a:rPr lang="it-IT" sz="1000" dirty="0" smtClean="0"/>
                        <a:t>Rubens Barrichello</a:t>
                      </a:r>
                      <a:endParaRPr lang="it-IT" sz="1000" dirty="0"/>
                    </a:p>
                  </a:txBody>
                  <a:tcPr/>
                </a:tc>
                <a:tc>
                  <a:txBody>
                    <a:bodyPr/>
                    <a:lstStyle/>
                    <a:p>
                      <a:pPr algn="ctr"/>
                      <a:r>
                        <a:rPr lang="it-IT" sz="1000" dirty="0" smtClean="0"/>
                        <a:t>Brasile</a:t>
                      </a:r>
                      <a:endParaRPr lang="it-IT" sz="1000" dirty="0"/>
                    </a:p>
                  </a:txBody>
                  <a:tcPr/>
                </a:tc>
                <a:tc>
                  <a:txBody>
                    <a:bodyPr/>
                    <a:lstStyle/>
                    <a:p>
                      <a:pPr algn="ctr"/>
                      <a:r>
                        <a:rPr lang="it-IT" sz="1000" dirty="0" smtClean="0"/>
                        <a:t>2009</a:t>
                      </a:r>
                      <a:endParaRPr lang="it-IT" sz="1000" dirty="0"/>
                    </a:p>
                  </a:txBody>
                  <a:tcPr/>
                </a:tc>
              </a:tr>
            </a:tbl>
          </a:graphicData>
        </a:graphic>
      </p:graphicFrame>
      <p:graphicFrame>
        <p:nvGraphicFramePr>
          <p:cNvPr id="23" name="Tabella 22"/>
          <p:cNvGraphicFramePr>
            <a:graphicFrameLocks noGrp="1"/>
          </p:cNvGraphicFramePr>
          <p:nvPr/>
        </p:nvGraphicFramePr>
        <p:xfrm>
          <a:off x="4143375" y="4286250"/>
          <a:ext cx="4857784" cy="2323152"/>
        </p:xfrm>
        <a:graphic>
          <a:graphicData uri="http://schemas.openxmlformats.org/drawingml/2006/table">
            <a:tbl>
              <a:tblPr firstRow="1" bandRow="1">
                <a:tableStyleId>{69CF1AB2-1976-4502-BF36-3FF5EA218861}</a:tableStyleId>
              </a:tblPr>
              <a:tblGrid>
                <a:gridCol w="1672363"/>
                <a:gridCol w="1042314"/>
                <a:gridCol w="550414"/>
                <a:gridCol w="1592693"/>
              </a:tblGrid>
              <a:tr h="369096">
                <a:tc>
                  <a:txBody>
                    <a:bodyPr/>
                    <a:lstStyle/>
                    <a:p>
                      <a:pPr algn="ctr"/>
                      <a:r>
                        <a:rPr lang="it-IT" sz="1000" b="0" dirty="0" smtClean="0"/>
                        <a:t>Lewis Hamilton</a:t>
                      </a:r>
                      <a:endParaRPr lang="it-IT" sz="1000" b="0" dirty="0"/>
                    </a:p>
                  </a:txBody>
                  <a:tcPr/>
                </a:tc>
                <a:tc>
                  <a:txBody>
                    <a:bodyPr/>
                    <a:lstStyle/>
                    <a:p>
                      <a:pPr algn="ctr"/>
                      <a:r>
                        <a:rPr lang="it-IT" sz="1000" b="0" dirty="0" smtClean="0"/>
                        <a:t>Inghilterra</a:t>
                      </a:r>
                      <a:endParaRPr lang="it-IT" sz="1000" b="0" dirty="0"/>
                    </a:p>
                  </a:txBody>
                  <a:tcPr/>
                </a:tc>
                <a:tc>
                  <a:txBody>
                    <a:bodyPr/>
                    <a:lstStyle/>
                    <a:p>
                      <a:pPr algn="ctr"/>
                      <a:r>
                        <a:rPr lang="it-IT" sz="1000" b="0" dirty="0" smtClean="0"/>
                        <a:t>2008</a:t>
                      </a:r>
                      <a:endParaRPr lang="it-IT" sz="1000" b="0" dirty="0"/>
                    </a:p>
                  </a:txBody>
                  <a:tcPr/>
                </a:tc>
                <a:tc>
                  <a:txBody>
                    <a:bodyPr/>
                    <a:lstStyle/>
                    <a:p>
                      <a:pPr algn="ctr"/>
                      <a:r>
                        <a:rPr lang="it-IT" sz="1000" b="0" dirty="0" err="1" smtClean="0"/>
                        <a:t>Mclaren</a:t>
                      </a:r>
                      <a:r>
                        <a:rPr lang="it-IT" sz="1000" b="0" dirty="0" smtClean="0"/>
                        <a:t> Mercedes</a:t>
                      </a:r>
                      <a:endParaRPr lang="it-IT" sz="1000" b="0" dirty="0"/>
                    </a:p>
                  </a:txBody>
                  <a:tcPr/>
                </a:tc>
              </a:tr>
              <a:tr h="369096">
                <a:tc>
                  <a:txBody>
                    <a:bodyPr/>
                    <a:lstStyle/>
                    <a:p>
                      <a:pPr algn="ctr"/>
                      <a:r>
                        <a:rPr lang="it-IT" sz="1000" dirty="0" smtClean="0"/>
                        <a:t>Felipe</a:t>
                      </a:r>
                      <a:r>
                        <a:rPr lang="it-IT" sz="1000" baseline="0" dirty="0" smtClean="0"/>
                        <a:t> Massa</a:t>
                      </a:r>
                      <a:endParaRPr lang="it-IT" sz="1000" dirty="0"/>
                    </a:p>
                  </a:txBody>
                  <a:tcPr/>
                </a:tc>
                <a:tc>
                  <a:txBody>
                    <a:bodyPr/>
                    <a:lstStyle/>
                    <a:p>
                      <a:pPr algn="ctr"/>
                      <a:r>
                        <a:rPr lang="it-IT" sz="1000" dirty="0" smtClean="0"/>
                        <a:t>Brasile</a:t>
                      </a:r>
                      <a:endParaRPr lang="it-IT" sz="1000" dirty="0"/>
                    </a:p>
                  </a:txBody>
                  <a:tcPr/>
                </a:tc>
                <a:tc>
                  <a:txBody>
                    <a:bodyPr/>
                    <a:lstStyle/>
                    <a:p>
                      <a:pPr algn="ctr"/>
                      <a:r>
                        <a:rPr lang="it-IT" sz="1000" dirty="0" smtClean="0"/>
                        <a:t>2008</a:t>
                      </a:r>
                      <a:endParaRPr lang="it-IT" sz="1000" dirty="0"/>
                    </a:p>
                  </a:txBody>
                  <a:tcPr/>
                </a:tc>
                <a:tc>
                  <a:txBody>
                    <a:bodyPr/>
                    <a:lstStyle/>
                    <a:p>
                      <a:pPr algn="ctr"/>
                      <a:r>
                        <a:rPr lang="it-IT" sz="1000" dirty="0" smtClean="0"/>
                        <a:t>Sauber, Ferrari</a:t>
                      </a:r>
                      <a:endParaRPr lang="it-IT" sz="1000" dirty="0"/>
                    </a:p>
                  </a:txBody>
                  <a:tcPr/>
                </a:tc>
              </a:tr>
              <a:tr h="369096">
                <a:tc>
                  <a:txBody>
                    <a:bodyPr/>
                    <a:lstStyle/>
                    <a:p>
                      <a:pPr algn="ctr"/>
                      <a:r>
                        <a:rPr lang="it-IT" sz="1000" dirty="0" smtClean="0"/>
                        <a:t>Sebastian </a:t>
                      </a:r>
                      <a:r>
                        <a:rPr lang="it-IT" sz="1000" dirty="0" err="1" smtClean="0"/>
                        <a:t>Vettel</a:t>
                      </a:r>
                      <a:endParaRPr lang="it-IT" sz="1000" dirty="0"/>
                    </a:p>
                  </a:txBody>
                  <a:tcPr/>
                </a:tc>
                <a:tc>
                  <a:txBody>
                    <a:bodyPr/>
                    <a:lstStyle/>
                    <a:p>
                      <a:pPr algn="ctr"/>
                      <a:r>
                        <a:rPr lang="it-IT" sz="1000" dirty="0" smtClean="0"/>
                        <a:t>Germania</a:t>
                      </a:r>
                      <a:endParaRPr lang="it-IT" sz="1000" dirty="0"/>
                    </a:p>
                  </a:txBody>
                  <a:tcPr/>
                </a:tc>
                <a:tc>
                  <a:txBody>
                    <a:bodyPr/>
                    <a:lstStyle/>
                    <a:p>
                      <a:pPr algn="ctr"/>
                      <a:r>
                        <a:rPr lang="it-IT" sz="1000" dirty="0" smtClean="0"/>
                        <a:t>2008</a:t>
                      </a:r>
                      <a:endParaRPr lang="it-IT" sz="1000" dirty="0"/>
                    </a:p>
                  </a:txBody>
                  <a:tcPr/>
                </a:tc>
                <a:tc>
                  <a:txBody>
                    <a:bodyPr/>
                    <a:lstStyle/>
                    <a:p>
                      <a:pPr algn="ctr"/>
                      <a:r>
                        <a:rPr lang="it-IT" sz="1000" dirty="0" smtClean="0"/>
                        <a:t>Sauber, Toro Rosso, </a:t>
                      </a:r>
                    </a:p>
                    <a:p>
                      <a:pPr algn="ctr"/>
                      <a:r>
                        <a:rPr lang="it-IT" sz="1000" dirty="0" smtClean="0"/>
                        <a:t>Red Bull</a:t>
                      </a:r>
                      <a:endParaRPr lang="it-IT" sz="1000" dirty="0"/>
                    </a:p>
                  </a:txBody>
                  <a:tcPr/>
                </a:tc>
              </a:tr>
              <a:tr h="369096">
                <a:tc>
                  <a:txBody>
                    <a:bodyPr/>
                    <a:lstStyle/>
                    <a:p>
                      <a:pPr algn="ctr"/>
                      <a:r>
                        <a:rPr lang="it-IT" sz="1000" dirty="0" smtClean="0"/>
                        <a:t>Jenson Button</a:t>
                      </a:r>
                      <a:endParaRPr lang="it-IT" sz="1000" dirty="0"/>
                    </a:p>
                  </a:txBody>
                  <a:tcPr/>
                </a:tc>
                <a:tc>
                  <a:txBody>
                    <a:bodyPr/>
                    <a:lstStyle/>
                    <a:p>
                      <a:pPr algn="ctr"/>
                      <a:r>
                        <a:rPr lang="it-IT" sz="1000" dirty="0" smtClean="0"/>
                        <a:t>Inghilterra</a:t>
                      </a:r>
                      <a:endParaRPr lang="it-IT" sz="1000" dirty="0"/>
                    </a:p>
                  </a:txBody>
                  <a:tcPr/>
                </a:tc>
                <a:tc>
                  <a:txBody>
                    <a:bodyPr/>
                    <a:lstStyle/>
                    <a:p>
                      <a:pPr algn="ctr"/>
                      <a:r>
                        <a:rPr lang="it-IT" sz="1000" dirty="0" smtClean="0"/>
                        <a:t>2009</a:t>
                      </a:r>
                      <a:endParaRPr lang="it-IT" sz="1000" dirty="0"/>
                    </a:p>
                  </a:txBody>
                  <a:tcPr/>
                </a:tc>
                <a:tc>
                  <a:txBody>
                    <a:bodyPr/>
                    <a:lstStyle/>
                    <a:p>
                      <a:pPr algn="ctr"/>
                      <a:r>
                        <a:rPr lang="it-IT" sz="1000" dirty="0" smtClean="0"/>
                        <a:t>Williams, Renault,</a:t>
                      </a:r>
                      <a:r>
                        <a:rPr lang="it-IT" sz="1000" baseline="0" dirty="0" smtClean="0"/>
                        <a:t> Honda, </a:t>
                      </a:r>
                      <a:r>
                        <a:rPr lang="it-IT" sz="1000" dirty="0" err="1" smtClean="0"/>
                        <a:t>Brawn</a:t>
                      </a:r>
                      <a:r>
                        <a:rPr lang="it-IT" sz="1000" dirty="0" smtClean="0"/>
                        <a:t> GP</a:t>
                      </a:r>
                      <a:endParaRPr lang="it-IT" sz="1000" dirty="0"/>
                    </a:p>
                  </a:txBody>
                  <a:tcPr/>
                </a:tc>
              </a:tr>
              <a:tr h="3690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000" dirty="0" smtClean="0"/>
                        <a:t>Sebastian </a:t>
                      </a:r>
                      <a:r>
                        <a:rPr lang="it-IT" sz="1000" dirty="0" err="1" smtClean="0"/>
                        <a:t>Vettel</a:t>
                      </a:r>
                      <a:endParaRPr lang="it-IT" sz="10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000" dirty="0" smtClean="0"/>
                        <a:t>Germania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000" dirty="0" smtClean="0"/>
                        <a:t>2009</a:t>
                      </a:r>
                    </a:p>
                  </a:txBody>
                  <a:tcPr/>
                </a:tc>
                <a:tc>
                  <a:txBody>
                    <a:bodyPr/>
                    <a:lstStyle/>
                    <a:p>
                      <a:pPr algn="ctr"/>
                      <a:r>
                        <a:rPr lang="it-IT" sz="1000" dirty="0" smtClean="0"/>
                        <a:t>Sauber, Toro Rosso, </a:t>
                      </a:r>
                    </a:p>
                    <a:p>
                      <a:pPr algn="ctr"/>
                      <a:r>
                        <a:rPr lang="it-IT" sz="1000" dirty="0" smtClean="0"/>
                        <a:t>Red Bull</a:t>
                      </a:r>
                      <a:endParaRPr lang="it-IT" sz="1000" dirty="0"/>
                    </a:p>
                  </a:txBody>
                  <a:tcPr/>
                </a:tc>
              </a:tr>
              <a:tr h="369096">
                <a:tc>
                  <a:txBody>
                    <a:bodyPr/>
                    <a:lstStyle/>
                    <a:p>
                      <a:pPr algn="ctr"/>
                      <a:r>
                        <a:rPr lang="it-IT" sz="1000" dirty="0" smtClean="0"/>
                        <a:t>Rubens Barrichello</a:t>
                      </a:r>
                      <a:endParaRPr lang="it-IT" sz="1000" dirty="0"/>
                    </a:p>
                  </a:txBody>
                  <a:tcPr/>
                </a:tc>
                <a:tc>
                  <a:txBody>
                    <a:bodyPr/>
                    <a:lstStyle/>
                    <a:p>
                      <a:pPr algn="ctr"/>
                      <a:r>
                        <a:rPr lang="it-IT" sz="1000" dirty="0" smtClean="0"/>
                        <a:t>Brasile</a:t>
                      </a:r>
                      <a:endParaRPr lang="it-IT" sz="1000" dirty="0"/>
                    </a:p>
                  </a:txBody>
                  <a:tcPr/>
                </a:tc>
                <a:tc>
                  <a:txBody>
                    <a:bodyPr/>
                    <a:lstStyle/>
                    <a:p>
                      <a:pPr algn="ctr"/>
                      <a:r>
                        <a:rPr lang="it-IT" sz="1000" dirty="0" smtClean="0"/>
                        <a:t>2009</a:t>
                      </a:r>
                      <a:endParaRPr lang="it-IT" sz="1000" dirty="0"/>
                    </a:p>
                  </a:txBody>
                  <a:tcPr/>
                </a:tc>
                <a:tc>
                  <a:txBody>
                    <a:bodyPr/>
                    <a:lstStyle/>
                    <a:p>
                      <a:pPr algn="ctr"/>
                      <a:r>
                        <a:rPr lang="it-IT" sz="1000" dirty="0" smtClean="0"/>
                        <a:t>Jordan,</a:t>
                      </a:r>
                      <a:r>
                        <a:rPr lang="it-IT" sz="1000" baseline="0" dirty="0" smtClean="0"/>
                        <a:t> Stewart, Ferrari, Honda, </a:t>
                      </a:r>
                      <a:r>
                        <a:rPr lang="it-IT" sz="1000" dirty="0" err="1" smtClean="0"/>
                        <a:t>Brawn</a:t>
                      </a:r>
                      <a:r>
                        <a:rPr lang="it-IT" sz="1000" dirty="0" smtClean="0"/>
                        <a:t> GP</a:t>
                      </a:r>
                      <a:endParaRPr lang="it-IT" sz="1000" dirty="0"/>
                    </a:p>
                  </a:txBody>
                  <a:tcPr/>
                </a:tc>
              </a:tr>
            </a:tbl>
          </a:graphicData>
        </a:graphic>
      </p:graphicFrame>
      <p:sp>
        <p:nvSpPr>
          <p:cNvPr id="22" name="Freccia angolare in su 21"/>
          <p:cNvSpPr/>
          <p:nvPr/>
        </p:nvSpPr>
        <p:spPr>
          <a:xfrm rot="5400000">
            <a:off x="2786050" y="5429264"/>
            <a:ext cx="500066" cy="1357322"/>
          </a:xfrm>
          <a:prstGeom prst="bentUpArrow">
            <a:avLst>
              <a:gd name="adj1" fmla="val 35667"/>
              <a:gd name="adj2" fmla="val 43286"/>
              <a:gd name="adj3" fmla="val 50000"/>
            </a:avLst>
          </a:prstGeom>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it-IT"/>
          </a:p>
        </p:txBody>
      </p:sp>
      <p:cxnSp>
        <p:nvCxnSpPr>
          <p:cNvPr id="25" name="Connettore 2 24"/>
          <p:cNvCxnSpPr/>
          <p:nvPr/>
        </p:nvCxnSpPr>
        <p:spPr>
          <a:xfrm rot="10800000" flipV="1">
            <a:off x="8143900" y="1643050"/>
            <a:ext cx="357211" cy="214317"/>
          </a:xfrm>
          <a:prstGeom prst="straightConnector1">
            <a:avLst/>
          </a:prstGeom>
          <a:ln>
            <a:prstDash val="sysDash"/>
            <a:tailEnd type="arrow"/>
          </a:ln>
        </p:spPr>
        <p:style>
          <a:lnRef idx="2">
            <a:schemeClr val="accent2"/>
          </a:lnRef>
          <a:fillRef idx="0">
            <a:schemeClr val="accent2"/>
          </a:fillRef>
          <a:effectRef idx="1">
            <a:schemeClr val="accent2"/>
          </a:effectRef>
          <a:fontRef idx="minor">
            <a:schemeClr val="tx1"/>
          </a:fontRef>
        </p:style>
      </p:cxnSp>
      <p:sp>
        <p:nvSpPr>
          <p:cNvPr id="22679" name="CasellaDiTesto 25"/>
          <p:cNvSpPr txBox="1">
            <a:spLocks noChangeArrowheads="1"/>
          </p:cNvSpPr>
          <p:nvPr/>
        </p:nvSpPr>
        <p:spPr bwMode="auto">
          <a:xfrm>
            <a:off x="7913688" y="857232"/>
            <a:ext cx="1357312" cy="738188"/>
          </a:xfrm>
          <a:prstGeom prst="rect">
            <a:avLst/>
          </a:prstGeom>
          <a:noFill/>
          <a:ln w="9525">
            <a:noFill/>
            <a:miter lim="800000"/>
            <a:headEnd/>
            <a:tailEnd/>
          </a:ln>
        </p:spPr>
        <p:txBody>
          <a:bodyPr>
            <a:spAutoFit/>
          </a:bodyPr>
          <a:lstStyle/>
          <a:p>
            <a:pPr algn="ctr"/>
            <a:r>
              <a:rPr lang="it-IT" sz="1400" b="1" i="1" dirty="0">
                <a:latin typeface="Constantia" pitchFamily="18" charset="0"/>
              </a:rPr>
              <a:t>classifica mondiale F1 2009</a:t>
            </a:r>
          </a:p>
        </p:txBody>
      </p:sp>
      <p:cxnSp>
        <p:nvCxnSpPr>
          <p:cNvPr id="27" name="Connettore 2 26"/>
          <p:cNvCxnSpPr/>
          <p:nvPr/>
        </p:nvCxnSpPr>
        <p:spPr>
          <a:xfrm>
            <a:off x="819150" y="1665289"/>
            <a:ext cx="323850" cy="201611"/>
          </a:xfrm>
          <a:prstGeom prst="straightConnector1">
            <a:avLst/>
          </a:prstGeom>
          <a:ln>
            <a:prstDash val="sysDash"/>
            <a:tailEnd type="arrow"/>
          </a:ln>
        </p:spPr>
        <p:style>
          <a:lnRef idx="2">
            <a:schemeClr val="accent2"/>
          </a:lnRef>
          <a:fillRef idx="0">
            <a:schemeClr val="accent2"/>
          </a:fillRef>
          <a:effectRef idx="1">
            <a:schemeClr val="accent2"/>
          </a:effectRef>
          <a:fontRef idx="minor">
            <a:schemeClr val="tx1"/>
          </a:fontRef>
        </p:style>
      </p:cxnSp>
      <p:sp>
        <p:nvSpPr>
          <p:cNvPr id="22681" name="CasellaDiTesto 28"/>
          <p:cNvSpPr txBox="1">
            <a:spLocks noChangeArrowheads="1"/>
          </p:cNvSpPr>
          <p:nvPr/>
        </p:nvSpPr>
        <p:spPr bwMode="auto">
          <a:xfrm>
            <a:off x="25400" y="895350"/>
            <a:ext cx="1214438" cy="738188"/>
          </a:xfrm>
          <a:prstGeom prst="rect">
            <a:avLst/>
          </a:prstGeom>
          <a:noFill/>
          <a:ln w="9525">
            <a:noFill/>
            <a:miter lim="800000"/>
            <a:headEnd/>
            <a:tailEnd/>
          </a:ln>
        </p:spPr>
        <p:txBody>
          <a:bodyPr>
            <a:spAutoFit/>
          </a:bodyPr>
          <a:lstStyle/>
          <a:p>
            <a:pPr algn="ctr"/>
            <a:r>
              <a:rPr lang="it-IT" sz="1400" b="1" i="1" dirty="0">
                <a:latin typeface="Constantia" pitchFamily="18" charset="0"/>
              </a:rPr>
              <a:t>classifica mondiale F1 2008</a:t>
            </a:r>
          </a:p>
        </p:txBody>
      </p:sp>
      <p:sp>
        <p:nvSpPr>
          <p:cNvPr id="31" name="Freccia a destra 30"/>
          <p:cNvSpPr/>
          <p:nvPr/>
        </p:nvSpPr>
        <p:spPr>
          <a:xfrm rot="8100000">
            <a:off x="4019738" y="3716896"/>
            <a:ext cx="522342" cy="270788"/>
          </a:xfrm>
          <a:prstGeom prst="rightArrow">
            <a:avLst/>
          </a:prstGeom>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it-IT"/>
          </a:p>
        </p:txBody>
      </p:sp>
      <p:sp>
        <p:nvSpPr>
          <p:cNvPr id="28" name="Freccia a destra 27"/>
          <p:cNvSpPr/>
          <p:nvPr/>
        </p:nvSpPr>
        <p:spPr>
          <a:xfrm rot="5400000">
            <a:off x="6096475" y="2144553"/>
            <a:ext cx="285752" cy="214314"/>
          </a:xfrm>
          <a:prstGeom prst="rightArrow">
            <a:avLst/>
          </a:prstGeom>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it-IT"/>
          </a:p>
        </p:txBody>
      </p:sp>
      <p:sp>
        <p:nvSpPr>
          <p:cNvPr id="30" name="CasellaDiTesto 29"/>
          <p:cNvSpPr txBox="1"/>
          <p:nvPr/>
        </p:nvSpPr>
        <p:spPr>
          <a:xfrm>
            <a:off x="5554663" y="2400300"/>
            <a:ext cx="1357312" cy="338138"/>
          </a:xfrm>
          <a:prstGeom prst="rect">
            <a:avLst/>
          </a:prstGeom>
          <a:noFill/>
        </p:spPr>
        <p:txBody>
          <a:bodyPr>
            <a:spAutoFit/>
          </a:bodyPr>
          <a:lstStyle/>
          <a:p>
            <a:pPr algn="ctr" fontAlgn="auto">
              <a:spcBef>
                <a:spcPts val="0"/>
              </a:spcBef>
              <a:spcAft>
                <a:spcPts val="0"/>
              </a:spcAft>
              <a:defRPr/>
            </a:pPr>
            <a:r>
              <a:rPr lang="it-IT" sz="1600" dirty="0">
                <a:effectLst>
                  <a:outerShdw blurRad="38100" dist="38100" dir="2700000" algn="tl">
                    <a:srgbClr val="000000">
                      <a:alpha val="43137"/>
                    </a:srgbClr>
                  </a:outerShdw>
                </a:effectLst>
                <a:latin typeface="+mn-lt"/>
              </a:rPr>
              <a:t>CONTEXT</a:t>
            </a:r>
          </a:p>
        </p:txBody>
      </p:sp>
      <p:sp>
        <p:nvSpPr>
          <p:cNvPr id="32" name="Rettangolo arrotondato 31"/>
          <p:cNvSpPr/>
          <p:nvPr/>
        </p:nvSpPr>
        <p:spPr>
          <a:xfrm>
            <a:off x="7000875" y="1285875"/>
            <a:ext cx="1000125" cy="78581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2690" name="CasellaDiTesto 32"/>
          <p:cNvSpPr txBox="1">
            <a:spLocks noChangeArrowheads="1"/>
          </p:cNvSpPr>
          <p:nvPr/>
        </p:nvSpPr>
        <p:spPr bwMode="auto">
          <a:xfrm>
            <a:off x="6929454" y="571480"/>
            <a:ext cx="1357312" cy="307975"/>
          </a:xfrm>
          <a:prstGeom prst="rect">
            <a:avLst/>
          </a:prstGeom>
          <a:noFill/>
          <a:ln w="9525">
            <a:noFill/>
            <a:miter lim="800000"/>
            <a:headEnd/>
            <a:tailEnd/>
          </a:ln>
        </p:spPr>
        <p:txBody>
          <a:bodyPr>
            <a:spAutoFit/>
          </a:bodyPr>
          <a:lstStyle/>
          <a:p>
            <a:pPr algn="ctr"/>
            <a:r>
              <a:rPr lang="it-IT" sz="1400" i="1" dirty="0">
                <a:latin typeface="Constantia" pitchFamily="18" charset="0"/>
              </a:rPr>
              <a:t>project(c=3)</a:t>
            </a:r>
          </a:p>
        </p:txBody>
      </p:sp>
      <p:cxnSp>
        <p:nvCxnSpPr>
          <p:cNvPr id="34" name="Connettore 2 33"/>
          <p:cNvCxnSpPr/>
          <p:nvPr/>
        </p:nvCxnSpPr>
        <p:spPr>
          <a:xfrm rot="5400000">
            <a:off x="7393793" y="1035835"/>
            <a:ext cx="357206" cy="1588"/>
          </a:xfrm>
          <a:prstGeom prst="straightConnector1">
            <a:avLst/>
          </a:prstGeom>
          <a:ln>
            <a:solidFill>
              <a:srgbClr val="FF0000"/>
            </a:solidFill>
            <a:prstDash val="sysDash"/>
            <a:tailEnd type="arrow"/>
          </a:ln>
        </p:spPr>
        <p:style>
          <a:lnRef idx="2">
            <a:schemeClr val="accent2"/>
          </a:lnRef>
          <a:fillRef idx="0">
            <a:schemeClr val="accent2"/>
          </a:fillRef>
          <a:effectRef idx="1">
            <a:schemeClr val="accent2"/>
          </a:effectRef>
          <a:fontRef idx="minor">
            <a:schemeClr val="tx1"/>
          </a:fontRef>
        </p:style>
      </p:cxnSp>
      <p:cxnSp>
        <p:nvCxnSpPr>
          <p:cNvPr id="36" name="Connettore 1 35"/>
          <p:cNvCxnSpPr/>
          <p:nvPr/>
        </p:nvCxnSpPr>
        <p:spPr>
          <a:xfrm>
            <a:off x="7072313" y="1285875"/>
            <a:ext cx="928687" cy="7143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Connettore 1 37"/>
          <p:cNvCxnSpPr/>
          <p:nvPr/>
        </p:nvCxnSpPr>
        <p:spPr>
          <a:xfrm rot="10800000" flipV="1">
            <a:off x="6961188" y="1285875"/>
            <a:ext cx="968375" cy="76041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checkerboard(across)">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2000"/>
                                        <p:tgtEl>
                                          <p:spTgt spid="44"/>
                                        </p:tgtEl>
                                      </p:cBhvr>
                                    </p:animEffect>
                                  </p:childTnLst>
                                </p:cTn>
                              </p:par>
                              <p:par>
                                <p:cTn id="13" presetID="10" presetClass="entr" presetSubtype="0" fill="hold" nodeType="with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2000"/>
                                        <p:tgtEl>
                                          <p:spTgt spid="5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blinds(horizontal)">
                                      <p:cBhvr>
                                        <p:cTn id="20" dur="500"/>
                                        <p:tgtEl>
                                          <p:spTgt spid="25"/>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22679"/>
                                        </p:tgtEl>
                                        <p:attrNameLst>
                                          <p:attrName>style.visibility</p:attrName>
                                        </p:attrNameLst>
                                      </p:cBhvr>
                                      <p:to>
                                        <p:strVal val="visible"/>
                                      </p:to>
                                    </p:set>
                                    <p:animEffect transition="in" filter="blinds(horizontal)">
                                      <p:cBhvr>
                                        <p:cTn id="23" dur="500"/>
                                        <p:tgtEl>
                                          <p:spTgt spid="22679"/>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22681"/>
                                        </p:tgtEl>
                                        <p:attrNameLst>
                                          <p:attrName>style.visibility</p:attrName>
                                        </p:attrNameLst>
                                      </p:cBhvr>
                                      <p:to>
                                        <p:strVal val="visible"/>
                                      </p:to>
                                    </p:set>
                                    <p:animEffect transition="in" filter="blinds(horizontal)">
                                      <p:cBhvr>
                                        <p:cTn id="26" dur="500"/>
                                        <p:tgtEl>
                                          <p:spTgt spid="22681"/>
                                        </p:tgtEl>
                                      </p:cBhvr>
                                    </p:animEffect>
                                  </p:childTnLst>
                                </p:cTn>
                              </p:par>
                              <p:par>
                                <p:cTn id="27" presetID="3" presetClass="entr" presetSubtype="1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blinds(horizontal)">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blinds(horizontal)">
                                      <p:cBhvr>
                                        <p:cTn id="34" dur="500"/>
                                        <p:tgtEl>
                                          <p:spTgt spid="32"/>
                                        </p:tgtEl>
                                      </p:cBhvr>
                                    </p:animEffect>
                                  </p:childTnLst>
                                </p:cTn>
                              </p:par>
                              <p:par>
                                <p:cTn id="35" presetID="3" presetClass="entr" presetSubtype="10"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blinds(horizontal)">
                                      <p:cBhvr>
                                        <p:cTn id="37" dur="500"/>
                                        <p:tgtEl>
                                          <p:spTgt spid="38"/>
                                        </p:tgtEl>
                                      </p:cBhvr>
                                    </p:animEffect>
                                  </p:childTnLst>
                                </p:cTn>
                              </p:par>
                              <p:par>
                                <p:cTn id="38" presetID="3" presetClass="entr" presetSubtype="10" fill="hold"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blinds(horizontal)">
                                      <p:cBhvr>
                                        <p:cTn id="40" dur="500"/>
                                        <p:tgtEl>
                                          <p:spTgt spid="36"/>
                                        </p:tgtEl>
                                      </p:cBhvr>
                                    </p:animEffect>
                                  </p:childTnLst>
                                </p:cTn>
                              </p:par>
                              <p:par>
                                <p:cTn id="41" presetID="3" presetClass="entr" presetSubtype="1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blinds(horizontal)">
                                      <p:cBhvr>
                                        <p:cTn id="43" dur="500"/>
                                        <p:tgtEl>
                                          <p:spTgt spid="34"/>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22690"/>
                                        </p:tgtEl>
                                        <p:attrNameLst>
                                          <p:attrName>style.visibility</p:attrName>
                                        </p:attrNameLst>
                                      </p:cBhvr>
                                      <p:to>
                                        <p:strVal val="visible"/>
                                      </p:to>
                                    </p:set>
                                    <p:animEffect transition="in" filter="blinds(horizontal)">
                                      <p:cBhvr>
                                        <p:cTn id="46" dur="500"/>
                                        <p:tgtEl>
                                          <p:spTgt spid="2269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wipe(down)">
                                      <p:cBhvr>
                                        <p:cTn id="51" dur="500"/>
                                        <p:tgtEl>
                                          <p:spTgt spid="6"/>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down)">
                                      <p:cBhvr>
                                        <p:cTn id="54" dur="500"/>
                                        <p:tgtEl>
                                          <p:spTgt spid="28"/>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wipe(down)">
                                      <p:cBhvr>
                                        <p:cTn id="57" dur="500"/>
                                        <p:tgtEl>
                                          <p:spTgt spid="30"/>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down)">
                                      <p:cBhvr>
                                        <p:cTn id="60" dur="500"/>
                                        <p:tgtEl>
                                          <p:spTgt spid="47"/>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2000"/>
                                        <p:tgtEl>
                                          <p:spTgt spid="20"/>
                                        </p:tgtEl>
                                      </p:cBhvr>
                                    </p:animEffect>
                                  </p:childTnLst>
                                </p:cTn>
                              </p:par>
                              <p:par>
                                <p:cTn id="66" presetID="10" presetClass="entr" presetSubtype="0" fill="hold" nodeType="with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20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56"/>
                                        </p:tgtEl>
                                        <p:attrNameLst>
                                          <p:attrName>style.visibility</p:attrName>
                                        </p:attrNameLst>
                                      </p:cBhvr>
                                      <p:to>
                                        <p:strVal val="visible"/>
                                      </p:to>
                                    </p:set>
                                    <p:animEffect transition="in" filter="wipe(down)">
                                      <p:cBhvr>
                                        <p:cTn id="73" dur="500"/>
                                        <p:tgtEl>
                                          <p:spTgt spid="56"/>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22570"/>
                                        </p:tgtEl>
                                        <p:attrNameLst>
                                          <p:attrName>style.visibility</p:attrName>
                                        </p:attrNameLst>
                                      </p:cBhvr>
                                      <p:to>
                                        <p:strVal val="visible"/>
                                      </p:to>
                                    </p:set>
                                    <p:animEffect transition="in" filter="wipe(down)">
                                      <p:cBhvr>
                                        <p:cTn id="76" dur="500"/>
                                        <p:tgtEl>
                                          <p:spTgt spid="22570"/>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wipe(down)">
                                      <p:cBhvr>
                                        <p:cTn id="79" dur="500"/>
                                        <p:tgtEl>
                                          <p:spTgt spid="31"/>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2000"/>
                                        <p:tgtEl>
                                          <p:spTgt spid="21"/>
                                        </p:tgtEl>
                                      </p:cBhvr>
                                    </p:animEffect>
                                  </p:childTnLst>
                                </p:cTn>
                              </p:par>
                            </p:childTnLst>
                          </p:cTn>
                        </p:par>
                      </p:childTnLst>
                    </p:cTn>
                  </p:par>
                  <p:par>
                    <p:cTn id="85" fill="hold">
                      <p:stCondLst>
                        <p:cond delay="indefinite"/>
                      </p:stCondLst>
                      <p:childTnLst>
                        <p:par>
                          <p:cTn id="86" fill="hold">
                            <p:stCondLst>
                              <p:cond delay="0"/>
                            </p:stCondLst>
                            <p:childTnLst>
                              <p:par>
                                <p:cTn id="87" presetID="47" presetClass="entr" presetSubtype="0" fill="hold" grpId="0" nodeType="clickEffect">
                                  <p:stCondLst>
                                    <p:cond delay="0"/>
                                  </p:stCondLst>
                                  <p:childTnLst>
                                    <p:set>
                                      <p:cBhvr>
                                        <p:cTn id="88" dur="1" fill="hold">
                                          <p:stCondLst>
                                            <p:cond delay="0"/>
                                          </p:stCondLst>
                                        </p:cTn>
                                        <p:tgtEl>
                                          <p:spTgt spid="22"/>
                                        </p:tgtEl>
                                        <p:attrNameLst>
                                          <p:attrName>style.visibility</p:attrName>
                                        </p:attrNameLst>
                                      </p:cBhvr>
                                      <p:to>
                                        <p:strVal val="visible"/>
                                      </p:to>
                                    </p:set>
                                    <p:animEffect transition="in" filter="fade">
                                      <p:cBhvr>
                                        <p:cTn id="89" dur="1000"/>
                                        <p:tgtEl>
                                          <p:spTgt spid="22"/>
                                        </p:tgtEl>
                                      </p:cBhvr>
                                    </p:animEffect>
                                    <p:anim calcmode="lin" valueType="num">
                                      <p:cBhvr>
                                        <p:cTn id="90" dur="1000" fill="hold"/>
                                        <p:tgtEl>
                                          <p:spTgt spid="22"/>
                                        </p:tgtEl>
                                        <p:attrNameLst>
                                          <p:attrName>ppt_x</p:attrName>
                                        </p:attrNameLst>
                                      </p:cBhvr>
                                      <p:tavLst>
                                        <p:tav tm="0">
                                          <p:val>
                                            <p:strVal val="#ppt_x"/>
                                          </p:val>
                                        </p:tav>
                                        <p:tav tm="100000">
                                          <p:val>
                                            <p:strVal val="#ppt_x"/>
                                          </p:val>
                                        </p:tav>
                                      </p:tavLst>
                                    </p:anim>
                                    <p:anim calcmode="lin" valueType="num">
                                      <p:cBhvr>
                                        <p:cTn id="9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62"/>
                                        </p:tgtEl>
                                        <p:attrNameLst>
                                          <p:attrName>style.visibility</p:attrName>
                                        </p:attrNameLst>
                                      </p:cBhvr>
                                      <p:to>
                                        <p:strVal val="visible"/>
                                      </p:to>
                                    </p:set>
                                    <p:animEffect transition="in" filter="fade">
                                      <p:cBhvr>
                                        <p:cTn id="96" dur="2000"/>
                                        <p:tgtEl>
                                          <p:spTgt spid="62"/>
                                        </p:tgtEl>
                                      </p:cBhvr>
                                    </p:animEffect>
                                  </p:childTnLst>
                                </p:cTn>
                              </p:par>
                              <p:par>
                                <p:cTn id="97" presetID="10" presetClass="entr" presetSubtype="0" fill="hold" nodeType="withEffect">
                                  <p:stCondLst>
                                    <p:cond delay="0"/>
                                  </p:stCondLst>
                                  <p:childTnLst>
                                    <p:set>
                                      <p:cBhvr>
                                        <p:cTn id="98" dur="1" fill="hold">
                                          <p:stCondLst>
                                            <p:cond delay="0"/>
                                          </p:stCondLst>
                                        </p:cTn>
                                        <p:tgtEl>
                                          <p:spTgt spid="23"/>
                                        </p:tgtEl>
                                        <p:attrNameLst>
                                          <p:attrName>style.visibility</p:attrName>
                                        </p:attrNameLst>
                                      </p:cBhvr>
                                      <p:to>
                                        <p:strVal val="visible"/>
                                      </p:to>
                                    </p:set>
                                    <p:animEffect transition="in" filter="fade">
                                      <p:cBhvr>
                                        <p:cTn id="99"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3" grpId="0"/>
      <p:bldP spid="47" grpId="0"/>
      <p:bldP spid="56" grpId="0" animBg="1"/>
      <p:bldP spid="22570" grpId="0"/>
      <p:bldP spid="62" grpId="0"/>
      <p:bldP spid="22" grpId="0" animBg="1"/>
      <p:bldP spid="22679" grpId="0"/>
      <p:bldP spid="22681" grpId="0"/>
      <p:bldP spid="31" grpId="0" animBg="1"/>
      <p:bldP spid="28" grpId="0" animBg="1"/>
      <p:bldP spid="30" grpId="0"/>
      <p:bldP spid="32" grpId="0" animBg="1"/>
      <p:bldP spid="2269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57158" y="1285860"/>
            <a:ext cx="8229600" cy="4929222"/>
          </a:xfrm>
        </p:spPr>
        <p:txBody>
          <a:bodyPr/>
          <a:lstStyle/>
          <a:p>
            <a:r>
              <a:rPr lang="it-IT" dirty="0" smtClean="0"/>
              <a:t>Come estrarre dati e tabelle rilevanti da una pagina web? </a:t>
            </a:r>
          </a:p>
          <a:p>
            <a:pPr lvl="1">
              <a:buNone/>
            </a:pPr>
            <a:r>
              <a:rPr lang="it-IT" dirty="0" smtClean="0"/>
              <a:t>	Il problema consiste nel separare tabelle destinate al layout da tabelle con contenuto informativo</a:t>
            </a:r>
          </a:p>
          <a:p>
            <a:pPr lvl="1">
              <a:buNone/>
            </a:pPr>
            <a:r>
              <a:rPr lang="it-IT" dirty="0" smtClean="0"/>
              <a:t>	</a:t>
            </a:r>
          </a:p>
          <a:p>
            <a:pPr>
              <a:buNone/>
            </a:pPr>
            <a:r>
              <a:rPr lang="it-IT" dirty="0" smtClean="0"/>
              <a:t>		Si usano tecniche descritte dagli stessi autori nel 	</a:t>
            </a:r>
            <a:r>
              <a:rPr lang="it-IT" dirty="0" err="1" smtClean="0"/>
              <a:t>paper</a:t>
            </a:r>
            <a:r>
              <a:rPr lang="it-IT" dirty="0" smtClean="0"/>
              <a:t> 	“</a:t>
            </a:r>
            <a:r>
              <a:rPr lang="it-IT" dirty="0" err="1" smtClean="0"/>
              <a:t>Uncovering</a:t>
            </a:r>
            <a:r>
              <a:rPr lang="it-IT" dirty="0" smtClean="0"/>
              <a:t> the </a:t>
            </a:r>
            <a:r>
              <a:rPr lang="it-IT" dirty="0" err="1" smtClean="0"/>
              <a:t>Relational</a:t>
            </a:r>
            <a:r>
              <a:rPr lang="it-IT" smtClean="0"/>
              <a:t> Web”:</a:t>
            </a:r>
            <a:endParaRPr lang="it-IT" dirty="0" smtClean="0"/>
          </a:p>
          <a:p>
            <a:pPr lvl="3"/>
            <a:r>
              <a:rPr lang="it-IT" sz="2200" dirty="0" smtClean="0"/>
              <a:t>Filtrare i contenuti di una pagina HTML</a:t>
            </a:r>
          </a:p>
          <a:p>
            <a:pPr lvl="3">
              <a:buNone/>
            </a:pPr>
            <a:r>
              <a:rPr lang="it-IT" sz="2200" dirty="0" smtClean="0"/>
              <a:t>		</a:t>
            </a:r>
            <a:r>
              <a:rPr lang="it-IT" sz="2200" dirty="0" err="1" smtClean="0"/>
              <a:t>WebTable</a:t>
            </a:r>
            <a:r>
              <a:rPr lang="it-IT" sz="2200" dirty="0" smtClean="0"/>
              <a:t> System	</a:t>
            </a:r>
          </a:p>
          <a:p>
            <a:pPr lvl="3"/>
            <a:r>
              <a:rPr lang="it-IT" sz="2200" dirty="0" smtClean="0"/>
              <a:t>Estrapolare tabelle relazionali basandosi su tecniche statistiche</a:t>
            </a:r>
          </a:p>
          <a:p>
            <a:pPr lvl="5">
              <a:buNone/>
            </a:pPr>
            <a:r>
              <a:rPr lang="it-IT" dirty="0" smtClean="0"/>
              <a:t>	  </a:t>
            </a:r>
            <a:r>
              <a:rPr lang="it-IT" sz="2200" dirty="0" err="1" smtClean="0"/>
              <a:t>Metadata</a:t>
            </a:r>
            <a:r>
              <a:rPr lang="it-IT" sz="2200" dirty="0" smtClean="0"/>
              <a:t> </a:t>
            </a:r>
            <a:r>
              <a:rPr lang="it-IT" sz="2200" dirty="0" err="1" smtClean="0"/>
              <a:t>Recovery</a:t>
            </a:r>
            <a:endParaRPr lang="it-IT" sz="2200" dirty="0" smtClean="0"/>
          </a:p>
          <a:p>
            <a:pPr lvl="5">
              <a:buNone/>
            </a:pPr>
            <a:endParaRPr lang="it-IT" dirty="0" smtClean="0"/>
          </a:p>
          <a:p>
            <a:pPr>
              <a:buNone/>
            </a:pPr>
            <a:endParaRPr lang="it-IT" dirty="0"/>
          </a:p>
        </p:txBody>
      </p:sp>
      <p:sp>
        <p:nvSpPr>
          <p:cNvPr id="5" name="Freccia a destra 4"/>
          <p:cNvSpPr/>
          <p:nvPr/>
        </p:nvSpPr>
        <p:spPr>
          <a:xfrm>
            <a:off x="714348" y="3857628"/>
            <a:ext cx="357190"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a destra con strisce 5"/>
          <p:cNvSpPr/>
          <p:nvPr/>
        </p:nvSpPr>
        <p:spPr>
          <a:xfrm>
            <a:off x="1571604" y="4786322"/>
            <a:ext cx="500063" cy="285750"/>
          </a:xfrm>
          <a:prstGeom prst="stripedRightArrow">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7" name="Freccia a destra con strisce 6"/>
          <p:cNvSpPr/>
          <p:nvPr/>
        </p:nvSpPr>
        <p:spPr>
          <a:xfrm>
            <a:off x="1596835" y="5904098"/>
            <a:ext cx="500063" cy="285750"/>
          </a:xfrm>
          <a:prstGeom prst="stripedRightArrow">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8" name="Titolo 1"/>
          <p:cNvSpPr txBox="1">
            <a:spLocks/>
          </p:cNvSpPr>
          <p:nvPr/>
        </p:nvSpPr>
        <p:spPr>
          <a:xfrm>
            <a:off x="500063" y="142875"/>
            <a:ext cx="8229600" cy="776288"/>
          </a:xfrm>
          <a:prstGeom prst="rect">
            <a:avLst/>
          </a:prstGeom>
        </p:spPr>
        <p:txBody>
          <a:bodyPr lIns="0" rIns="0" bIns="0" anchor="b">
            <a:normAutofit fontScale="97500" lnSpcReduction="10000"/>
          </a:bodyPr>
          <a:lstStyle/>
          <a:p>
            <a:pPr fontAlgn="auto">
              <a:spcAft>
                <a:spcPts val="0"/>
              </a:spcAft>
              <a:defRPr/>
            </a:pPr>
            <a:r>
              <a:rPr lang="it-IT" sz="5000" dirty="0" smtClean="0">
                <a:solidFill>
                  <a:schemeClr val="tx2"/>
                </a:solidFill>
                <a:latin typeface="+mj-lt"/>
                <a:ea typeface="+mj-ea"/>
                <a:cs typeface="+mj-cs"/>
              </a:rPr>
              <a:t>Estrarre informazioni dal Web</a:t>
            </a:r>
            <a:endParaRPr lang="it-IT" sz="5000" dirty="0">
              <a:solidFill>
                <a:schemeClr val="tx2"/>
              </a:solidFill>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from="(-#ppt_w/2)" to="(#ppt_x)" calcmode="lin" valueType="num">
                                      <p:cBhvr>
                                        <p:cTn id="12" dur="600" fill="hold">
                                          <p:stCondLst>
                                            <p:cond delay="0"/>
                                          </p:stCondLst>
                                        </p:cTn>
                                        <p:tgtEl>
                                          <p:spTgt spid="5"/>
                                        </p:tgtEl>
                                        <p:attrNameLst>
                                          <p:attrName>ppt_x</p:attrName>
                                        </p:attrNameLst>
                                      </p:cBhvr>
                                    </p:anim>
                                    <p:anim from="0" to="-1.0" calcmode="lin" valueType="num">
                                      <p:cBhvr>
                                        <p:cTn id="13" dur="200" decel="50000" autoRev="1" fill="hold">
                                          <p:stCondLst>
                                            <p:cond delay="600"/>
                                          </p:stCondLst>
                                        </p:cTn>
                                        <p:tgtEl>
                                          <p:spTgt spid="5"/>
                                        </p:tgtEl>
                                        <p:attrNameLst>
                                          <p:attrName>xshear</p:attrName>
                                        </p:attrNameLst>
                                      </p:cBhvr>
                                    </p:anim>
                                    <p:animScale>
                                      <p:cBhvr>
                                        <p:cTn id="14" dur="200" decel="100000" autoRev="1" fill="hold">
                                          <p:stCondLst>
                                            <p:cond delay="600"/>
                                          </p:stCondLst>
                                        </p:cTn>
                                        <p:tgtEl>
                                          <p:spTgt spid="5"/>
                                        </p:tgtEl>
                                      </p:cBhvr>
                                      <p:from x="100000" y="100000"/>
                                      <p:to x="80000" y="100000"/>
                                    </p:animScale>
                                    <p:anim by="(#ppt_h/3+#ppt_w*0.1)" calcmode="lin" valueType="num">
                                      <p:cBhvr additive="sum">
                                        <p:cTn id="15" dur="200" decel="100000" autoRev="1" fill="hold">
                                          <p:stCondLst>
                                            <p:cond delay="600"/>
                                          </p:stCondLst>
                                        </p:cTn>
                                        <p:tgtEl>
                                          <p:spTgt spid="5"/>
                                        </p:tgtEl>
                                        <p:attrNameLst>
                                          <p:attrName>ppt_x</p:attrName>
                                        </p:attrNameLst>
                                      </p:cBhvr>
                                    </p:anim>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20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20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20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2000"/>
                                        <p:tgtEl>
                                          <p:spTgt spid="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Titolo 1"/>
          <p:cNvSpPr>
            <a:spLocks noGrp="1"/>
          </p:cNvSpPr>
          <p:nvPr>
            <p:ph type="title"/>
          </p:nvPr>
        </p:nvSpPr>
        <p:spPr>
          <a:xfrm>
            <a:off x="500063" y="142875"/>
            <a:ext cx="8229600" cy="776288"/>
          </a:xfrm>
        </p:spPr>
        <p:txBody>
          <a:bodyPr>
            <a:normAutofit fontScale="90000"/>
          </a:bodyPr>
          <a:lstStyle/>
          <a:p>
            <a:pPr eaLnBrk="1" fontAlgn="auto" hangingPunct="1">
              <a:spcAft>
                <a:spcPts val="0"/>
              </a:spcAft>
              <a:defRPr/>
            </a:pPr>
            <a:r>
              <a:rPr lang="it-IT" dirty="0" smtClean="0"/>
              <a:t>SEARCH</a:t>
            </a:r>
            <a:endParaRPr lang="it-IT" dirty="0"/>
          </a:p>
        </p:txBody>
      </p:sp>
      <p:sp>
        <p:nvSpPr>
          <p:cNvPr id="2051" name="Rectangle 3"/>
          <p:cNvSpPr>
            <a:spLocks noGrp="1" noChangeArrowheads="1"/>
          </p:cNvSpPr>
          <p:nvPr>
            <p:ph idx="1"/>
          </p:nvPr>
        </p:nvSpPr>
        <p:spPr>
          <a:xfrm>
            <a:off x="323850" y="4941888"/>
            <a:ext cx="8507413" cy="1728787"/>
          </a:xfrm>
        </p:spPr>
        <p:txBody>
          <a:bodyPr>
            <a:normAutofit lnSpcReduction="10000"/>
          </a:bodyPr>
          <a:lstStyle/>
          <a:p>
            <a:pPr marL="274320" indent="-274320" eaLnBrk="1" fontAlgn="auto" hangingPunct="1">
              <a:spcAft>
                <a:spcPts val="0"/>
              </a:spcAft>
              <a:buClr>
                <a:schemeClr val="accent3"/>
              </a:buClr>
              <a:buFontTx/>
              <a:buNone/>
              <a:defRPr/>
            </a:pPr>
            <a:r>
              <a:rPr lang="it-IT" sz="2800" dirty="0"/>
              <a:t>Ranking:</a:t>
            </a:r>
            <a:r>
              <a:rPr lang="it-IT" dirty="0"/>
              <a:t> </a:t>
            </a:r>
            <a:r>
              <a:rPr lang="it-IT" sz="2400" dirty="0"/>
              <a:t>consente di recuperare rapidamente le tabelle più rilevanti per l’utente.</a:t>
            </a:r>
          </a:p>
          <a:p>
            <a:pPr marL="274320" indent="-274320" eaLnBrk="1" fontAlgn="auto" hangingPunct="1">
              <a:spcAft>
                <a:spcPts val="0"/>
              </a:spcAft>
              <a:buClr>
                <a:schemeClr val="accent3"/>
              </a:buClr>
              <a:buFontTx/>
              <a:buNone/>
              <a:defRPr/>
            </a:pPr>
            <a:r>
              <a:rPr lang="it-IT" sz="2800" dirty="0" err="1"/>
              <a:t>Clustering</a:t>
            </a:r>
            <a:r>
              <a:rPr lang="it-IT" sz="2800" dirty="0"/>
              <a:t>: </a:t>
            </a:r>
            <a:r>
              <a:rPr lang="it-IT" sz="2400" dirty="0"/>
              <a:t>consente di </a:t>
            </a:r>
            <a:r>
              <a:rPr lang="it-IT" sz="2400" dirty="0" smtClean="0"/>
              <a:t>accorpare </a:t>
            </a:r>
            <a:r>
              <a:rPr lang="it-IT" sz="2400" dirty="0"/>
              <a:t>le tabelle </a:t>
            </a:r>
            <a:r>
              <a:rPr lang="it-IT" sz="2400" dirty="0" smtClean="0"/>
              <a:t>simili in modo che siano unificabili.</a:t>
            </a:r>
            <a:endParaRPr lang="it-IT" sz="2400" dirty="0"/>
          </a:p>
          <a:p>
            <a:pPr marL="274320" indent="-274320" eaLnBrk="1" fontAlgn="auto" hangingPunct="1">
              <a:spcAft>
                <a:spcPts val="0"/>
              </a:spcAft>
              <a:buClr>
                <a:schemeClr val="accent3"/>
              </a:buClr>
              <a:buFontTx/>
              <a:buNone/>
              <a:defRPr/>
            </a:pPr>
            <a:endParaRPr lang="it-IT" sz="2400" dirty="0"/>
          </a:p>
        </p:txBody>
      </p:sp>
      <p:sp>
        <p:nvSpPr>
          <p:cNvPr id="2078" name="Rectangle 30"/>
          <p:cNvSpPr>
            <a:spLocks noChangeArrowheads="1"/>
          </p:cNvSpPr>
          <p:nvPr/>
        </p:nvSpPr>
        <p:spPr bwMode="auto">
          <a:xfrm>
            <a:off x="3643313" y="1714500"/>
            <a:ext cx="2087562" cy="936625"/>
          </a:xfrm>
          <a:prstGeom prst="roundRect">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pPr marL="342900" indent="-342900" algn="ctr" fontAlgn="auto">
              <a:spcBef>
                <a:spcPts val="0"/>
              </a:spcBef>
              <a:spcAft>
                <a:spcPts val="0"/>
              </a:spcAft>
              <a:defRPr/>
            </a:pPr>
            <a:r>
              <a:rPr lang="it-IT" sz="1600" b="1" dirty="0"/>
              <a:t>RANKING</a:t>
            </a:r>
          </a:p>
          <a:p>
            <a:pPr marL="342900" indent="-342900" algn="ctr" fontAlgn="auto">
              <a:spcBef>
                <a:spcPts val="0"/>
              </a:spcBef>
              <a:spcAft>
                <a:spcPts val="0"/>
              </a:spcAft>
              <a:defRPr/>
            </a:pPr>
            <a:r>
              <a:rPr lang="it-IT" sz="1600" b="1" dirty="0"/>
              <a:t>+</a:t>
            </a:r>
          </a:p>
          <a:p>
            <a:pPr marL="342900" indent="-342900" algn="ctr" fontAlgn="auto">
              <a:spcBef>
                <a:spcPts val="0"/>
              </a:spcBef>
              <a:spcAft>
                <a:spcPts val="0"/>
              </a:spcAft>
              <a:defRPr/>
            </a:pPr>
            <a:r>
              <a:rPr lang="it-IT" sz="1600" b="1" dirty="0"/>
              <a:t> CLUSTERING</a:t>
            </a:r>
          </a:p>
        </p:txBody>
      </p:sp>
      <p:sp>
        <p:nvSpPr>
          <p:cNvPr id="23556" name="WordArt 32"/>
          <p:cNvSpPr>
            <a:spLocks noChangeArrowheads="1" noChangeShapeType="1" noTextEdit="1"/>
          </p:cNvSpPr>
          <p:nvPr/>
        </p:nvSpPr>
        <p:spPr bwMode="auto">
          <a:xfrm>
            <a:off x="4500563" y="3571875"/>
            <a:ext cx="360362" cy="431800"/>
          </a:xfrm>
          <a:prstGeom prst="rect">
            <a:avLst/>
          </a:prstGeom>
        </p:spPr>
        <p:txBody>
          <a:bodyPr wrap="none" fromWordArt="1">
            <a:prstTxWarp prst="textPlain">
              <a:avLst>
                <a:gd name="adj" fmla="val 50000"/>
              </a:avLst>
            </a:prstTxWarp>
          </a:bodyPr>
          <a:lstStyle/>
          <a:p>
            <a:r>
              <a:rPr lang="it-IT" sz="3600" i="1" kern="10">
                <a:ln w="9525">
                  <a:solidFill>
                    <a:srgbClr val="000000"/>
                  </a:solidFill>
                  <a:round/>
                  <a:headEnd/>
                  <a:tailEnd/>
                </a:ln>
                <a:solidFill>
                  <a:schemeClr val="accent1"/>
                </a:solidFill>
                <a:effectLst>
                  <a:outerShdw dist="38100" dir="2700000" algn="tl" rotWithShape="0">
                    <a:srgbClr val="000000">
                      <a:alpha val="43137"/>
                    </a:srgbClr>
                  </a:outerShdw>
                </a:effectLst>
                <a:latin typeface="Arial Black"/>
              </a:rPr>
              <a:t>q</a:t>
            </a:r>
          </a:p>
        </p:txBody>
      </p:sp>
      <p:cxnSp>
        <p:nvCxnSpPr>
          <p:cNvPr id="2122" name="AutoShape 74"/>
          <p:cNvCxnSpPr>
            <a:cxnSpLocks noChangeShapeType="1"/>
          </p:cNvCxnSpPr>
          <p:nvPr/>
        </p:nvCxnSpPr>
        <p:spPr bwMode="auto">
          <a:xfrm rot="10800000" flipV="1">
            <a:off x="6965950" y="2143125"/>
            <a:ext cx="577850" cy="428625"/>
          </a:xfrm>
          <a:prstGeom prst="bentConnector2">
            <a:avLst/>
          </a:prstGeom>
          <a:ln w="31750">
            <a:headEnd/>
            <a:tailEnd type="triangle" w="med" len="med"/>
          </a:ln>
        </p:spPr>
        <p:style>
          <a:lnRef idx="2">
            <a:schemeClr val="dk1"/>
          </a:lnRef>
          <a:fillRef idx="0">
            <a:schemeClr val="dk1"/>
          </a:fillRef>
          <a:effectRef idx="1">
            <a:schemeClr val="dk1"/>
          </a:effectRef>
          <a:fontRef idx="minor">
            <a:schemeClr val="tx1"/>
          </a:fontRef>
        </p:style>
      </p:cxnSp>
      <p:cxnSp>
        <p:nvCxnSpPr>
          <p:cNvPr id="2123" name="AutoShape 75"/>
          <p:cNvCxnSpPr>
            <a:cxnSpLocks noChangeShapeType="1"/>
            <a:stCxn id="84" idx="6"/>
          </p:cNvCxnSpPr>
          <p:nvPr/>
        </p:nvCxnSpPr>
        <p:spPr bwMode="auto">
          <a:xfrm>
            <a:off x="7643813" y="749300"/>
            <a:ext cx="676275" cy="776288"/>
          </a:xfrm>
          <a:prstGeom prst="bentConnector2">
            <a:avLst/>
          </a:prstGeom>
          <a:ln w="31750">
            <a:headEnd/>
            <a:tailEnd type="triangle" w="med" len="med"/>
          </a:ln>
        </p:spPr>
        <p:style>
          <a:lnRef idx="2">
            <a:schemeClr val="dk1"/>
          </a:lnRef>
          <a:fillRef idx="0">
            <a:schemeClr val="dk1"/>
          </a:fillRef>
          <a:effectRef idx="1">
            <a:schemeClr val="dk1"/>
          </a:effectRef>
          <a:fontRef idx="minor">
            <a:schemeClr val="tx1"/>
          </a:fontRef>
        </p:style>
      </p:cxnSp>
      <p:sp>
        <p:nvSpPr>
          <p:cNvPr id="23559" name="Rectangle 76"/>
          <p:cNvSpPr>
            <a:spLocks noChangeArrowheads="1"/>
          </p:cNvSpPr>
          <p:nvPr/>
        </p:nvSpPr>
        <p:spPr bwMode="auto">
          <a:xfrm>
            <a:off x="428625" y="4000500"/>
            <a:ext cx="2735263" cy="576263"/>
          </a:xfrm>
          <a:prstGeom prst="rect">
            <a:avLst/>
          </a:prstGeom>
          <a:noFill/>
          <a:ln w="9525">
            <a:noFill/>
            <a:miter lim="800000"/>
            <a:headEnd/>
            <a:tailEnd/>
          </a:ln>
        </p:spPr>
        <p:txBody>
          <a:bodyPr/>
          <a:lstStyle/>
          <a:p>
            <a:pPr marL="342900" indent="-342900" algn="ctr">
              <a:lnSpc>
                <a:spcPct val="80000"/>
              </a:lnSpc>
              <a:spcBef>
                <a:spcPct val="20000"/>
              </a:spcBef>
            </a:pPr>
            <a:r>
              <a:rPr lang="it-IT">
                <a:latin typeface="Constantia" pitchFamily="18" charset="0"/>
              </a:rPr>
              <a:t>insieme di tabelle estratte dal web</a:t>
            </a:r>
          </a:p>
        </p:txBody>
      </p:sp>
      <p:sp>
        <p:nvSpPr>
          <p:cNvPr id="23560" name="Rectangle 77"/>
          <p:cNvSpPr>
            <a:spLocks noChangeArrowheads="1"/>
          </p:cNvSpPr>
          <p:nvPr/>
        </p:nvSpPr>
        <p:spPr bwMode="auto">
          <a:xfrm>
            <a:off x="4211638" y="4075113"/>
            <a:ext cx="1079500" cy="503237"/>
          </a:xfrm>
          <a:prstGeom prst="rect">
            <a:avLst/>
          </a:prstGeom>
          <a:noFill/>
          <a:ln w="9525">
            <a:noFill/>
            <a:miter lim="800000"/>
            <a:headEnd/>
            <a:tailEnd/>
          </a:ln>
        </p:spPr>
        <p:txBody>
          <a:bodyPr/>
          <a:lstStyle/>
          <a:p>
            <a:pPr marL="342900" indent="-342900">
              <a:lnSpc>
                <a:spcPct val="80000"/>
              </a:lnSpc>
              <a:spcBef>
                <a:spcPct val="20000"/>
              </a:spcBef>
            </a:pPr>
            <a:r>
              <a:rPr lang="it-IT">
                <a:latin typeface="Constantia" pitchFamily="18" charset="0"/>
              </a:rPr>
              <a:t>query</a:t>
            </a:r>
          </a:p>
        </p:txBody>
      </p:sp>
      <p:sp>
        <p:nvSpPr>
          <p:cNvPr id="23561" name="Rectangle 78"/>
          <p:cNvSpPr>
            <a:spLocks noChangeArrowheads="1"/>
          </p:cNvSpPr>
          <p:nvPr/>
        </p:nvSpPr>
        <p:spPr bwMode="auto">
          <a:xfrm>
            <a:off x="6011863" y="3929063"/>
            <a:ext cx="3132137" cy="915987"/>
          </a:xfrm>
          <a:prstGeom prst="rect">
            <a:avLst/>
          </a:prstGeom>
          <a:noFill/>
          <a:ln w="9525" algn="ctr">
            <a:noFill/>
            <a:miter lim="800000"/>
            <a:headEnd/>
            <a:tailEnd/>
          </a:ln>
        </p:spPr>
        <p:txBody>
          <a:bodyPr>
            <a:spAutoFit/>
          </a:bodyPr>
          <a:lstStyle/>
          <a:p>
            <a:pPr algn="ctr"/>
            <a:r>
              <a:rPr lang="it-IT" dirty="0">
                <a:latin typeface="Constantia" pitchFamily="18" charset="0"/>
              </a:rPr>
              <a:t>lista di cluster di tabelle ordinata per rilevanza secondo </a:t>
            </a:r>
            <a:r>
              <a:rPr lang="it-IT" b="1" i="1" dirty="0">
                <a:effectLst>
                  <a:outerShdw blurRad="38100" dist="38100" dir="2700000" algn="tl">
                    <a:srgbClr val="000000">
                      <a:alpha val="43137"/>
                    </a:srgbClr>
                  </a:outerShdw>
                </a:effectLst>
                <a:latin typeface="Constantia" pitchFamily="18" charset="0"/>
              </a:rPr>
              <a:t>q</a:t>
            </a:r>
          </a:p>
        </p:txBody>
      </p:sp>
      <p:sp>
        <p:nvSpPr>
          <p:cNvPr id="66" name="Document"/>
          <p:cNvSpPr>
            <a:spLocks noEditPoints="1" noChangeArrowheads="1"/>
          </p:cNvSpPr>
          <p:nvPr/>
        </p:nvSpPr>
        <p:spPr bwMode="auto">
          <a:xfrm>
            <a:off x="6715140" y="214290"/>
            <a:ext cx="533399" cy="5810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a:lstStyle/>
          <a:p>
            <a:pPr fontAlgn="auto">
              <a:spcBef>
                <a:spcPts val="0"/>
              </a:spcBef>
              <a:spcAft>
                <a:spcPts val="0"/>
              </a:spcAft>
              <a:defRPr/>
            </a:pPr>
            <a:endParaRPr lang="it-IT"/>
          </a:p>
        </p:txBody>
      </p:sp>
      <p:sp>
        <p:nvSpPr>
          <p:cNvPr id="67" name="Rectangle 63"/>
          <p:cNvSpPr>
            <a:spLocks noChangeArrowheads="1"/>
          </p:cNvSpPr>
          <p:nvPr/>
        </p:nvSpPr>
        <p:spPr bwMode="auto">
          <a:xfrm>
            <a:off x="6788164" y="290485"/>
            <a:ext cx="403228" cy="338131"/>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fontAlgn="auto">
              <a:spcBef>
                <a:spcPts val="0"/>
              </a:spcBef>
              <a:spcAft>
                <a:spcPts val="0"/>
              </a:spcAft>
              <a:defRPr/>
            </a:pPr>
            <a:endParaRPr lang="it-IT"/>
          </a:p>
        </p:txBody>
      </p:sp>
      <p:sp>
        <p:nvSpPr>
          <p:cNvPr id="68" name="Rectangle 64"/>
          <p:cNvSpPr>
            <a:spLocks noChangeArrowheads="1"/>
          </p:cNvSpPr>
          <p:nvPr/>
        </p:nvSpPr>
        <p:spPr bwMode="auto">
          <a:xfrm>
            <a:off x="6788164" y="415889"/>
            <a:ext cx="403228" cy="227022"/>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fontAlgn="auto">
              <a:spcBef>
                <a:spcPts val="0"/>
              </a:spcBef>
              <a:spcAft>
                <a:spcPts val="0"/>
              </a:spcAft>
              <a:defRPr/>
            </a:pPr>
            <a:endParaRPr lang="it-IT"/>
          </a:p>
        </p:txBody>
      </p:sp>
      <p:sp>
        <p:nvSpPr>
          <p:cNvPr id="69" name="Line 65"/>
          <p:cNvSpPr>
            <a:spLocks noChangeShapeType="1"/>
          </p:cNvSpPr>
          <p:nvPr/>
        </p:nvSpPr>
        <p:spPr bwMode="auto">
          <a:xfrm>
            <a:off x="6886593" y="300011"/>
            <a:ext cx="1586" cy="341134"/>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it-IT"/>
          </a:p>
        </p:txBody>
      </p:sp>
      <p:sp>
        <p:nvSpPr>
          <p:cNvPr id="70" name="Line 66"/>
          <p:cNvSpPr>
            <a:spLocks noChangeShapeType="1"/>
          </p:cNvSpPr>
          <p:nvPr/>
        </p:nvSpPr>
        <p:spPr bwMode="auto">
          <a:xfrm flipH="1">
            <a:off x="7094551" y="300011"/>
            <a:ext cx="1591" cy="341127"/>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it-IT"/>
          </a:p>
        </p:txBody>
      </p:sp>
      <p:sp>
        <p:nvSpPr>
          <p:cNvPr id="71" name="Line 67"/>
          <p:cNvSpPr>
            <a:spLocks noChangeShapeType="1"/>
          </p:cNvSpPr>
          <p:nvPr/>
        </p:nvSpPr>
        <p:spPr bwMode="auto">
          <a:xfrm>
            <a:off x="6991367" y="290486"/>
            <a:ext cx="4759" cy="355422"/>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it-IT"/>
          </a:p>
        </p:txBody>
      </p:sp>
      <p:sp>
        <p:nvSpPr>
          <p:cNvPr id="72" name="Document"/>
          <p:cNvSpPr>
            <a:spLocks noEditPoints="1" noChangeArrowheads="1"/>
          </p:cNvSpPr>
          <p:nvPr/>
        </p:nvSpPr>
        <p:spPr bwMode="auto">
          <a:xfrm>
            <a:off x="6572264" y="428604"/>
            <a:ext cx="533399" cy="5810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a:lstStyle/>
          <a:p>
            <a:pPr fontAlgn="auto">
              <a:spcBef>
                <a:spcPts val="0"/>
              </a:spcBef>
              <a:spcAft>
                <a:spcPts val="0"/>
              </a:spcAft>
              <a:defRPr/>
            </a:pPr>
            <a:endParaRPr lang="it-IT"/>
          </a:p>
        </p:txBody>
      </p:sp>
      <p:sp>
        <p:nvSpPr>
          <p:cNvPr id="73" name="Rectangle 63"/>
          <p:cNvSpPr>
            <a:spLocks noChangeArrowheads="1"/>
          </p:cNvSpPr>
          <p:nvPr/>
        </p:nvSpPr>
        <p:spPr bwMode="auto">
          <a:xfrm>
            <a:off x="6645288" y="504799"/>
            <a:ext cx="403228" cy="338131"/>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fontAlgn="auto">
              <a:spcBef>
                <a:spcPts val="0"/>
              </a:spcBef>
              <a:spcAft>
                <a:spcPts val="0"/>
              </a:spcAft>
              <a:defRPr/>
            </a:pPr>
            <a:endParaRPr lang="it-IT"/>
          </a:p>
        </p:txBody>
      </p:sp>
      <p:sp>
        <p:nvSpPr>
          <p:cNvPr id="74" name="Rectangle 64"/>
          <p:cNvSpPr>
            <a:spLocks noChangeArrowheads="1"/>
          </p:cNvSpPr>
          <p:nvPr/>
        </p:nvSpPr>
        <p:spPr bwMode="auto">
          <a:xfrm>
            <a:off x="6645288" y="630203"/>
            <a:ext cx="403228" cy="227022"/>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fontAlgn="auto">
              <a:spcBef>
                <a:spcPts val="0"/>
              </a:spcBef>
              <a:spcAft>
                <a:spcPts val="0"/>
              </a:spcAft>
              <a:defRPr/>
            </a:pPr>
            <a:endParaRPr lang="it-IT"/>
          </a:p>
        </p:txBody>
      </p:sp>
      <p:sp>
        <p:nvSpPr>
          <p:cNvPr id="75" name="Line 65"/>
          <p:cNvSpPr>
            <a:spLocks noChangeShapeType="1"/>
          </p:cNvSpPr>
          <p:nvPr/>
        </p:nvSpPr>
        <p:spPr bwMode="auto">
          <a:xfrm>
            <a:off x="6743717" y="514325"/>
            <a:ext cx="1586" cy="341134"/>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it-IT"/>
          </a:p>
        </p:txBody>
      </p:sp>
      <p:sp>
        <p:nvSpPr>
          <p:cNvPr id="76" name="Line 66"/>
          <p:cNvSpPr>
            <a:spLocks noChangeShapeType="1"/>
          </p:cNvSpPr>
          <p:nvPr/>
        </p:nvSpPr>
        <p:spPr bwMode="auto">
          <a:xfrm flipH="1">
            <a:off x="6951675" y="514325"/>
            <a:ext cx="1591" cy="341127"/>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it-IT"/>
          </a:p>
        </p:txBody>
      </p:sp>
      <p:sp>
        <p:nvSpPr>
          <p:cNvPr id="77" name="Line 67"/>
          <p:cNvSpPr>
            <a:spLocks noChangeShapeType="1"/>
          </p:cNvSpPr>
          <p:nvPr/>
        </p:nvSpPr>
        <p:spPr bwMode="auto">
          <a:xfrm>
            <a:off x="6848491" y="504800"/>
            <a:ext cx="4759" cy="355422"/>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it-IT"/>
          </a:p>
        </p:txBody>
      </p:sp>
      <p:sp>
        <p:nvSpPr>
          <p:cNvPr id="78" name="Document"/>
          <p:cNvSpPr>
            <a:spLocks noEditPoints="1" noChangeArrowheads="1"/>
          </p:cNvSpPr>
          <p:nvPr/>
        </p:nvSpPr>
        <p:spPr bwMode="auto">
          <a:xfrm>
            <a:off x="6429388" y="642918"/>
            <a:ext cx="533399" cy="5810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a:lstStyle/>
          <a:p>
            <a:pPr fontAlgn="auto">
              <a:spcBef>
                <a:spcPts val="0"/>
              </a:spcBef>
              <a:spcAft>
                <a:spcPts val="0"/>
              </a:spcAft>
              <a:defRPr/>
            </a:pPr>
            <a:endParaRPr lang="it-IT"/>
          </a:p>
        </p:txBody>
      </p:sp>
      <p:sp>
        <p:nvSpPr>
          <p:cNvPr id="79" name="Rectangle 63"/>
          <p:cNvSpPr>
            <a:spLocks noChangeArrowheads="1"/>
          </p:cNvSpPr>
          <p:nvPr/>
        </p:nvSpPr>
        <p:spPr bwMode="auto">
          <a:xfrm>
            <a:off x="6502412" y="719113"/>
            <a:ext cx="403228" cy="338131"/>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fontAlgn="auto">
              <a:spcBef>
                <a:spcPts val="0"/>
              </a:spcBef>
              <a:spcAft>
                <a:spcPts val="0"/>
              </a:spcAft>
              <a:defRPr/>
            </a:pPr>
            <a:endParaRPr lang="it-IT"/>
          </a:p>
        </p:txBody>
      </p:sp>
      <p:sp>
        <p:nvSpPr>
          <p:cNvPr id="80" name="Rectangle 64"/>
          <p:cNvSpPr>
            <a:spLocks noChangeArrowheads="1"/>
          </p:cNvSpPr>
          <p:nvPr/>
        </p:nvSpPr>
        <p:spPr bwMode="auto">
          <a:xfrm>
            <a:off x="6502412" y="844517"/>
            <a:ext cx="403228" cy="227022"/>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fontAlgn="auto">
              <a:spcBef>
                <a:spcPts val="0"/>
              </a:spcBef>
              <a:spcAft>
                <a:spcPts val="0"/>
              </a:spcAft>
              <a:defRPr/>
            </a:pPr>
            <a:endParaRPr lang="it-IT"/>
          </a:p>
        </p:txBody>
      </p:sp>
      <p:sp>
        <p:nvSpPr>
          <p:cNvPr id="81" name="Line 65"/>
          <p:cNvSpPr>
            <a:spLocks noChangeShapeType="1"/>
          </p:cNvSpPr>
          <p:nvPr/>
        </p:nvSpPr>
        <p:spPr bwMode="auto">
          <a:xfrm>
            <a:off x="6600841" y="728639"/>
            <a:ext cx="1586" cy="341134"/>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it-IT"/>
          </a:p>
        </p:txBody>
      </p:sp>
      <p:sp>
        <p:nvSpPr>
          <p:cNvPr id="82" name="Line 66"/>
          <p:cNvSpPr>
            <a:spLocks noChangeShapeType="1"/>
          </p:cNvSpPr>
          <p:nvPr/>
        </p:nvSpPr>
        <p:spPr bwMode="auto">
          <a:xfrm flipH="1">
            <a:off x="6808799" y="728639"/>
            <a:ext cx="1591" cy="341127"/>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it-IT"/>
          </a:p>
        </p:txBody>
      </p:sp>
      <p:sp>
        <p:nvSpPr>
          <p:cNvPr id="83" name="Line 67"/>
          <p:cNvSpPr>
            <a:spLocks noChangeShapeType="1"/>
          </p:cNvSpPr>
          <p:nvPr/>
        </p:nvSpPr>
        <p:spPr bwMode="auto">
          <a:xfrm>
            <a:off x="6705615" y="719114"/>
            <a:ext cx="4759" cy="355422"/>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it-IT"/>
          </a:p>
        </p:txBody>
      </p:sp>
      <p:sp>
        <p:nvSpPr>
          <p:cNvPr id="84" name="Ovale 83"/>
          <p:cNvSpPr/>
          <p:nvPr/>
        </p:nvSpPr>
        <p:spPr>
          <a:xfrm>
            <a:off x="6143625" y="142875"/>
            <a:ext cx="1500188" cy="1214438"/>
          </a:xfrm>
          <a:prstGeom prst="ellipse">
            <a:avLst/>
          </a:prstGeom>
          <a:noFill/>
          <a:ln>
            <a:solidFill>
              <a:schemeClr val="accent2"/>
            </a:solidFill>
            <a:prstDash val="dash"/>
          </a:ln>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it-IT"/>
          </a:p>
        </p:txBody>
      </p:sp>
      <p:sp>
        <p:nvSpPr>
          <p:cNvPr id="177" name="Freccia a destra 176"/>
          <p:cNvSpPr/>
          <p:nvPr/>
        </p:nvSpPr>
        <p:spPr>
          <a:xfrm>
            <a:off x="2928926" y="2000240"/>
            <a:ext cx="579474" cy="428628"/>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78" name="Freccia a destra 177"/>
          <p:cNvSpPr/>
          <p:nvPr/>
        </p:nvSpPr>
        <p:spPr>
          <a:xfrm>
            <a:off x="5929322" y="2000240"/>
            <a:ext cx="579474" cy="428628"/>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79" name="Freccia a destra 178"/>
          <p:cNvSpPr/>
          <p:nvPr/>
        </p:nvSpPr>
        <p:spPr>
          <a:xfrm rot="16200000">
            <a:off x="4425139" y="2861481"/>
            <a:ext cx="579474" cy="428628"/>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08" name="Document"/>
          <p:cNvSpPr>
            <a:spLocks noEditPoints="1" noChangeArrowheads="1"/>
          </p:cNvSpPr>
          <p:nvPr/>
        </p:nvSpPr>
        <p:spPr bwMode="auto">
          <a:xfrm>
            <a:off x="8108944" y="1639886"/>
            <a:ext cx="533399" cy="5810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a:lstStyle/>
          <a:p>
            <a:pPr fontAlgn="auto">
              <a:spcBef>
                <a:spcPts val="0"/>
              </a:spcBef>
              <a:spcAft>
                <a:spcPts val="0"/>
              </a:spcAft>
              <a:defRPr/>
            </a:pPr>
            <a:endParaRPr lang="it-IT"/>
          </a:p>
        </p:txBody>
      </p:sp>
      <p:sp>
        <p:nvSpPr>
          <p:cNvPr id="209" name="Rectangle 63"/>
          <p:cNvSpPr>
            <a:spLocks noChangeArrowheads="1"/>
          </p:cNvSpPr>
          <p:nvPr/>
        </p:nvSpPr>
        <p:spPr bwMode="auto">
          <a:xfrm>
            <a:off x="8181968" y="1716081"/>
            <a:ext cx="403228" cy="338131"/>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fontAlgn="auto">
              <a:spcBef>
                <a:spcPts val="0"/>
              </a:spcBef>
              <a:spcAft>
                <a:spcPts val="0"/>
              </a:spcAft>
              <a:defRPr/>
            </a:pPr>
            <a:endParaRPr lang="it-IT"/>
          </a:p>
        </p:txBody>
      </p:sp>
      <p:sp>
        <p:nvSpPr>
          <p:cNvPr id="210" name="Rectangle 64"/>
          <p:cNvSpPr>
            <a:spLocks noChangeArrowheads="1"/>
          </p:cNvSpPr>
          <p:nvPr/>
        </p:nvSpPr>
        <p:spPr bwMode="auto">
          <a:xfrm>
            <a:off x="8181968" y="1841485"/>
            <a:ext cx="403228" cy="227022"/>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fontAlgn="auto">
              <a:spcBef>
                <a:spcPts val="0"/>
              </a:spcBef>
              <a:spcAft>
                <a:spcPts val="0"/>
              </a:spcAft>
              <a:defRPr/>
            </a:pPr>
            <a:endParaRPr lang="it-IT"/>
          </a:p>
        </p:txBody>
      </p:sp>
      <p:sp>
        <p:nvSpPr>
          <p:cNvPr id="211" name="Line 65"/>
          <p:cNvSpPr>
            <a:spLocks noChangeShapeType="1"/>
          </p:cNvSpPr>
          <p:nvPr/>
        </p:nvSpPr>
        <p:spPr bwMode="auto">
          <a:xfrm>
            <a:off x="8280397" y="1725607"/>
            <a:ext cx="1586" cy="341134"/>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it-IT"/>
          </a:p>
        </p:txBody>
      </p:sp>
      <p:sp>
        <p:nvSpPr>
          <p:cNvPr id="212" name="Line 66"/>
          <p:cNvSpPr>
            <a:spLocks noChangeShapeType="1"/>
          </p:cNvSpPr>
          <p:nvPr/>
        </p:nvSpPr>
        <p:spPr bwMode="auto">
          <a:xfrm flipH="1">
            <a:off x="8488355" y="1725607"/>
            <a:ext cx="1591" cy="341127"/>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it-IT"/>
          </a:p>
        </p:txBody>
      </p:sp>
      <p:sp>
        <p:nvSpPr>
          <p:cNvPr id="213" name="Line 67"/>
          <p:cNvSpPr>
            <a:spLocks noChangeShapeType="1"/>
          </p:cNvSpPr>
          <p:nvPr/>
        </p:nvSpPr>
        <p:spPr bwMode="auto">
          <a:xfrm>
            <a:off x="8385171" y="1716082"/>
            <a:ext cx="4759" cy="355422"/>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it-IT"/>
          </a:p>
        </p:txBody>
      </p:sp>
      <p:sp>
        <p:nvSpPr>
          <p:cNvPr id="214" name="Document"/>
          <p:cNvSpPr>
            <a:spLocks noEditPoints="1" noChangeArrowheads="1"/>
          </p:cNvSpPr>
          <p:nvPr/>
        </p:nvSpPr>
        <p:spPr bwMode="auto">
          <a:xfrm>
            <a:off x="7966068" y="1854200"/>
            <a:ext cx="533399" cy="5810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a:lstStyle/>
          <a:p>
            <a:pPr fontAlgn="auto">
              <a:spcBef>
                <a:spcPts val="0"/>
              </a:spcBef>
              <a:spcAft>
                <a:spcPts val="0"/>
              </a:spcAft>
              <a:defRPr/>
            </a:pPr>
            <a:endParaRPr lang="it-IT"/>
          </a:p>
        </p:txBody>
      </p:sp>
      <p:sp>
        <p:nvSpPr>
          <p:cNvPr id="215" name="Rectangle 63"/>
          <p:cNvSpPr>
            <a:spLocks noChangeArrowheads="1"/>
          </p:cNvSpPr>
          <p:nvPr/>
        </p:nvSpPr>
        <p:spPr bwMode="auto">
          <a:xfrm>
            <a:off x="8039092" y="1930395"/>
            <a:ext cx="403228" cy="338131"/>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fontAlgn="auto">
              <a:spcBef>
                <a:spcPts val="0"/>
              </a:spcBef>
              <a:spcAft>
                <a:spcPts val="0"/>
              </a:spcAft>
              <a:defRPr/>
            </a:pPr>
            <a:endParaRPr lang="it-IT"/>
          </a:p>
        </p:txBody>
      </p:sp>
      <p:sp>
        <p:nvSpPr>
          <p:cNvPr id="216" name="Rectangle 64"/>
          <p:cNvSpPr>
            <a:spLocks noChangeArrowheads="1"/>
          </p:cNvSpPr>
          <p:nvPr/>
        </p:nvSpPr>
        <p:spPr bwMode="auto">
          <a:xfrm>
            <a:off x="8039092" y="2055799"/>
            <a:ext cx="403228" cy="227022"/>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fontAlgn="auto">
              <a:spcBef>
                <a:spcPts val="0"/>
              </a:spcBef>
              <a:spcAft>
                <a:spcPts val="0"/>
              </a:spcAft>
              <a:defRPr/>
            </a:pPr>
            <a:endParaRPr lang="it-IT"/>
          </a:p>
        </p:txBody>
      </p:sp>
      <p:sp>
        <p:nvSpPr>
          <p:cNvPr id="217" name="Line 65"/>
          <p:cNvSpPr>
            <a:spLocks noChangeShapeType="1"/>
          </p:cNvSpPr>
          <p:nvPr/>
        </p:nvSpPr>
        <p:spPr bwMode="auto">
          <a:xfrm>
            <a:off x="8137521" y="1939921"/>
            <a:ext cx="1586" cy="341134"/>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it-IT"/>
          </a:p>
        </p:txBody>
      </p:sp>
      <p:sp>
        <p:nvSpPr>
          <p:cNvPr id="218" name="Line 66"/>
          <p:cNvSpPr>
            <a:spLocks noChangeShapeType="1"/>
          </p:cNvSpPr>
          <p:nvPr/>
        </p:nvSpPr>
        <p:spPr bwMode="auto">
          <a:xfrm flipH="1">
            <a:off x="8345479" y="1939921"/>
            <a:ext cx="1591" cy="341127"/>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it-IT"/>
          </a:p>
        </p:txBody>
      </p:sp>
      <p:sp>
        <p:nvSpPr>
          <p:cNvPr id="219" name="Line 67"/>
          <p:cNvSpPr>
            <a:spLocks noChangeShapeType="1"/>
          </p:cNvSpPr>
          <p:nvPr/>
        </p:nvSpPr>
        <p:spPr bwMode="auto">
          <a:xfrm>
            <a:off x="8242295" y="1930396"/>
            <a:ext cx="4759" cy="355422"/>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it-IT"/>
          </a:p>
        </p:txBody>
      </p:sp>
      <p:sp>
        <p:nvSpPr>
          <p:cNvPr id="220" name="Document"/>
          <p:cNvSpPr>
            <a:spLocks noEditPoints="1" noChangeArrowheads="1"/>
          </p:cNvSpPr>
          <p:nvPr/>
        </p:nvSpPr>
        <p:spPr bwMode="auto">
          <a:xfrm>
            <a:off x="7823192" y="2068514"/>
            <a:ext cx="533399" cy="5810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a:lstStyle/>
          <a:p>
            <a:pPr fontAlgn="auto">
              <a:spcBef>
                <a:spcPts val="0"/>
              </a:spcBef>
              <a:spcAft>
                <a:spcPts val="0"/>
              </a:spcAft>
              <a:defRPr/>
            </a:pPr>
            <a:endParaRPr lang="it-IT"/>
          </a:p>
        </p:txBody>
      </p:sp>
      <p:sp>
        <p:nvSpPr>
          <p:cNvPr id="221" name="Rectangle 63"/>
          <p:cNvSpPr>
            <a:spLocks noChangeArrowheads="1"/>
          </p:cNvSpPr>
          <p:nvPr/>
        </p:nvSpPr>
        <p:spPr bwMode="auto">
          <a:xfrm>
            <a:off x="7896216" y="2144709"/>
            <a:ext cx="403228" cy="338131"/>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fontAlgn="auto">
              <a:spcBef>
                <a:spcPts val="0"/>
              </a:spcBef>
              <a:spcAft>
                <a:spcPts val="0"/>
              </a:spcAft>
              <a:defRPr/>
            </a:pPr>
            <a:endParaRPr lang="it-IT"/>
          </a:p>
        </p:txBody>
      </p:sp>
      <p:sp>
        <p:nvSpPr>
          <p:cNvPr id="222" name="Rectangle 64"/>
          <p:cNvSpPr>
            <a:spLocks noChangeArrowheads="1"/>
          </p:cNvSpPr>
          <p:nvPr/>
        </p:nvSpPr>
        <p:spPr bwMode="auto">
          <a:xfrm>
            <a:off x="7896216" y="2270113"/>
            <a:ext cx="403228" cy="227022"/>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fontAlgn="auto">
              <a:spcBef>
                <a:spcPts val="0"/>
              </a:spcBef>
              <a:spcAft>
                <a:spcPts val="0"/>
              </a:spcAft>
              <a:defRPr/>
            </a:pPr>
            <a:endParaRPr lang="it-IT"/>
          </a:p>
        </p:txBody>
      </p:sp>
      <p:sp>
        <p:nvSpPr>
          <p:cNvPr id="223" name="Line 65"/>
          <p:cNvSpPr>
            <a:spLocks noChangeShapeType="1"/>
          </p:cNvSpPr>
          <p:nvPr/>
        </p:nvSpPr>
        <p:spPr bwMode="auto">
          <a:xfrm>
            <a:off x="7994645" y="2154235"/>
            <a:ext cx="1586" cy="341134"/>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it-IT"/>
          </a:p>
        </p:txBody>
      </p:sp>
      <p:sp>
        <p:nvSpPr>
          <p:cNvPr id="224" name="Line 66"/>
          <p:cNvSpPr>
            <a:spLocks noChangeShapeType="1"/>
          </p:cNvSpPr>
          <p:nvPr/>
        </p:nvSpPr>
        <p:spPr bwMode="auto">
          <a:xfrm flipH="1">
            <a:off x="8202603" y="2154235"/>
            <a:ext cx="1591" cy="341127"/>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it-IT"/>
          </a:p>
        </p:txBody>
      </p:sp>
      <p:sp>
        <p:nvSpPr>
          <p:cNvPr id="225" name="Line 67"/>
          <p:cNvSpPr>
            <a:spLocks noChangeShapeType="1"/>
          </p:cNvSpPr>
          <p:nvPr/>
        </p:nvSpPr>
        <p:spPr bwMode="auto">
          <a:xfrm>
            <a:off x="8099419" y="2144710"/>
            <a:ext cx="4759" cy="355422"/>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it-IT"/>
          </a:p>
        </p:txBody>
      </p:sp>
      <p:sp>
        <p:nvSpPr>
          <p:cNvPr id="226" name="Ovale 225"/>
          <p:cNvSpPr/>
          <p:nvPr/>
        </p:nvSpPr>
        <p:spPr>
          <a:xfrm>
            <a:off x="7537450" y="1568450"/>
            <a:ext cx="1500188" cy="1214438"/>
          </a:xfrm>
          <a:prstGeom prst="ellipse">
            <a:avLst/>
          </a:prstGeom>
          <a:noFill/>
          <a:ln>
            <a:solidFill>
              <a:schemeClr val="accent2"/>
            </a:solidFill>
            <a:prstDash val="dash"/>
          </a:ln>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it-IT"/>
          </a:p>
        </p:txBody>
      </p:sp>
      <p:sp>
        <p:nvSpPr>
          <p:cNvPr id="227" name="Document"/>
          <p:cNvSpPr>
            <a:spLocks noEditPoints="1" noChangeArrowheads="1"/>
          </p:cNvSpPr>
          <p:nvPr/>
        </p:nvSpPr>
        <p:spPr bwMode="auto">
          <a:xfrm>
            <a:off x="6786578" y="2643182"/>
            <a:ext cx="533399" cy="5810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a:lstStyle/>
          <a:p>
            <a:pPr fontAlgn="auto">
              <a:spcBef>
                <a:spcPts val="0"/>
              </a:spcBef>
              <a:spcAft>
                <a:spcPts val="0"/>
              </a:spcAft>
              <a:defRPr/>
            </a:pPr>
            <a:endParaRPr lang="it-IT"/>
          </a:p>
        </p:txBody>
      </p:sp>
      <p:sp>
        <p:nvSpPr>
          <p:cNvPr id="228" name="Rectangle 63"/>
          <p:cNvSpPr>
            <a:spLocks noChangeArrowheads="1"/>
          </p:cNvSpPr>
          <p:nvPr/>
        </p:nvSpPr>
        <p:spPr bwMode="auto">
          <a:xfrm>
            <a:off x="6859602" y="2719377"/>
            <a:ext cx="403228" cy="338131"/>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fontAlgn="auto">
              <a:spcBef>
                <a:spcPts val="0"/>
              </a:spcBef>
              <a:spcAft>
                <a:spcPts val="0"/>
              </a:spcAft>
              <a:defRPr/>
            </a:pPr>
            <a:endParaRPr lang="it-IT"/>
          </a:p>
        </p:txBody>
      </p:sp>
      <p:sp>
        <p:nvSpPr>
          <p:cNvPr id="229" name="Rectangle 64"/>
          <p:cNvSpPr>
            <a:spLocks noChangeArrowheads="1"/>
          </p:cNvSpPr>
          <p:nvPr/>
        </p:nvSpPr>
        <p:spPr bwMode="auto">
          <a:xfrm>
            <a:off x="6859602" y="2844781"/>
            <a:ext cx="403228" cy="227022"/>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fontAlgn="auto">
              <a:spcBef>
                <a:spcPts val="0"/>
              </a:spcBef>
              <a:spcAft>
                <a:spcPts val="0"/>
              </a:spcAft>
              <a:defRPr/>
            </a:pPr>
            <a:endParaRPr lang="it-IT"/>
          </a:p>
        </p:txBody>
      </p:sp>
      <p:sp>
        <p:nvSpPr>
          <p:cNvPr id="230" name="Line 65"/>
          <p:cNvSpPr>
            <a:spLocks noChangeShapeType="1"/>
          </p:cNvSpPr>
          <p:nvPr/>
        </p:nvSpPr>
        <p:spPr bwMode="auto">
          <a:xfrm>
            <a:off x="6958031" y="2728903"/>
            <a:ext cx="1586" cy="341134"/>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it-IT"/>
          </a:p>
        </p:txBody>
      </p:sp>
      <p:sp>
        <p:nvSpPr>
          <p:cNvPr id="231" name="Line 66"/>
          <p:cNvSpPr>
            <a:spLocks noChangeShapeType="1"/>
          </p:cNvSpPr>
          <p:nvPr/>
        </p:nvSpPr>
        <p:spPr bwMode="auto">
          <a:xfrm flipH="1">
            <a:off x="7165989" y="2728903"/>
            <a:ext cx="1591" cy="341127"/>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it-IT"/>
          </a:p>
        </p:txBody>
      </p:sp>
      <p:sp>
        <p:nvSpPr>
          <p:cNvPr id="232" name="Line 67"/>
          <p:cNvSpPr>
            <a:spLocks noChangeShapeType="1"/>
          </p:cNvSpPr>
          <p:nvPr/>
        </p:nvSpPr>
        <p:spPr bwMode="auto">
          <a:xfrm>
            <a:off x="7062805" y="2719378"/>
            <a:ext cx="4759" cy="355422"/>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it-IT"/>
          </a:p>
        </p:txBody>
      </p:sp>
      <p:sp>
        <p:nvSpPr>
          <p:cNvPr id="233" name="Document"/>
          <p:cNvSpPr>
            <a:spLocks noEditPoints="1" noChangeArrowheads="1"/>
          </p:cNvSpPr>
          <p:nvPr/>
        </p:nvSpPr>
        <p:spPr bwMode="auto">
          <a:xfrm>
            <a:off x="6643702" y="2857496"/>
            <a:ext cx="533399" cy="5810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a:lstStyle/>
          <a:p>
            <a:pPr fontAlgn="auto">
              <a:spcBef>
                <a:spcPts val="0"/>
              </a:spcBef>
              <a:spcAft>
                <a:spcPts val="0"/>
              </a:spcAft>
              <a:defRPr/>
            </a:pPr>
            <a:endParaRPr lang="it-IT"/>
          </a:p>
        </p:txBody>
      </p:sp>
      <p:sp>
        <p:nvSpPr>
          <p:cNvPr id="234" name="Rectangle 63"/>
          <p:cNvSpPr>
            <a:spLocks noChangeArrowheads="1"/>
          </p:cNvSpPr>
          <p:nvPr/>
        </p:nvSpPr>
        <p:spPr bwMode="auto">
          <a:xfrm>
            <a:off x="6716726" y="2933691"/>
            <a:ext cx="403228" cy="338131"/>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fontAlgn="auto">
              <a:spcBef>
                <a:spcPts val="0"/>
              </a:spcBef>
              <a:spcAft>
                <a:spcPts val="0"/>
              </a:spcAft>
              <a:defRPr/>
            </a:pPr>
            <a:endParaRPr lang="it-IT"/>
          </a:p>
        </p:txBody>
      </p:sp>
      <p:sp>
        <p:nvSpPr>
          <p:cNvPr id="235" name="Rectangle 64"/>
          <p:cNvSpPr>
            <a:spLocks noChangeArrowheads="1"/>
          </p:cNvSpPr>
          <p:nvPr/>
        </p:nvSpPr>
        <p:spPr bwMode="auto">
          <a:xfrm>
            <a:off x="6716726" y="3059095"/>
            <a:ext cx="403228" cy="227022"/>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fontAlgn="auto">
              <a:spcBef>
                <a:spcPts val="0"/>
              </a:spcBef>
              <a:spcAft>
                <a:spcPts val="0"/>
              </a:spcAft>
              <a:defRPr/>
            </a:pPr>
            <a:endParaRPr lang="it-IT"/>
          </a:p>
        </p:txBody>
      </p:sp>
      <p:sp>
        <p:nvSpPr>
          <p:cNvPr id="236" name="Line 65"/>
          <p:cNvSpPr>
            <a:spLocks noChangeShapeType="1"/>
          </p:cNvSpPr>
          <p:nvPr/>
        </p:nvSpPr>
        <p:spPr bwMode="auto">
          <a:xfrm>
            <a:off x="6815155" y="2943217"/>
            <a:ext cx="1586" cy="341134"/>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it-IT"/>
          </a:p>
        </p:txBody>
      </p:sp>
      <p:sp>
        <p:nvSpPr>
          <p:cNvPr id="237" name="Line 66"/>
          <p:cNvSpPr>
            <a:spLocks noChangeShapeType="1"/>
          </p:cNvSpPr>
          <p:nvPr/>
        </p:nvSpPr>
        <p:spPr bwMode="auto">
          <a:xfrm flipH="1">
            <a:off x="7023113" y="2943217"/>
            <a:ext cx="1591" cy="341127"/>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it-IT"/>
          </a:p>
        </p:txBody>
      </p:sp>
      <p:sp>
        <p:nvSpPr>
          <p:cNvPr id="238" name="Line 67"/>
          <p:cNvSpPr>
            <a:spLocks noChangeShapeType="1"/>
          </p:cNvSpPr>
          <p:nvPr/>
        </p:nvSpPr>
        <p:spPr bwMode="auto">
          <a:xfrm>
            <a:off x="6919929" y="2933692"/>
            <a:ext cx="4759" cy="355422"/>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it-IT"/>
          </a:p>
        </p:txBody>
      </p:sp>
      <p:sp>
        <p:nvSpPr>
          <p:cNvPr id="239" name="Document"/>
          <p:cNvSpPr>
            <a:spLocks noEditPoints="1" noChangeArrowheads="1"/>
          </p:cNvSpPr>
          <p:nvPr/>
        </p:nvSpPr>
        <p:spPr bwMode="auto">
          <a:xfrm>
            <a:off x="6500826" y="3071810"/>
            <a:ext cx="533399" cy="5810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a:lstStyle/>
          <a:p>
            <a:pPr fontAlgn="auto">
              <a:spcBef>
                <a:spcPts val="0"/>
              </a:spcBef>
              <a:spcAft>
                <a:spcPts val="0"/>
              </a:spcAft>
              <a:defRPr/>
            </a:pPr>
            <a:endParaRPr lang="it-IT"/>
          </a:p>
        </p:txBody>
      </p:sp>
      <p:sp>
        <p:nvSpPr>
          <p:cNvPr id="240" name="Rectangle 63"/>
          <p:cNvSpPr>
            <a:spLocks noChangeArrowheads="1"/>
          </p:cNvSpPr>
          <p:nvPr/>
        </p:nvSpPr>
        <p:spPr bwMode="auto">
          <a:xfrm>
            <a:off x="6573850" y="3148005"/>
            <a:ext cx="403228" cy="338131"/>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fontAlgn="auto">
              <a:spcBef>
                <a:spcPts val="0"/>
              </a:spcBef>
              <a:spcAft>
                <a:spcPts val="0"/>
              </a:spcAft>
              <a:defRPr/>
            </a:pPr>
            <a:endParaRPr lang="it-IT"/>
          </a:p>
        </p:txBody>
      </p:sp>
      <p:sp>
        <p:nvSpPr>
          <p:cNvPr id="241" name="Rectangle 64"/>
          <p:cNvSpPr>
            <a:spLocks noChangeArrowheads="1"/>
          </p:cNvSpPr>
          <p:nvPr/>
        </p:nvSpPr>
        <p:spPr bwMode="auto">
          <a:xfrm>
            <a:off x="6573850" y="3273409"/>
            <a:ext cx="403228" cy="227022"/>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fontAlgn="auto">
              <a:spcBef>
                <a:spcPts val="0"/>
              </a:spcBef>
              <a:spcAft>
                <a:spcPts val="0"/>
              </a:spcAft>
              <a:defRPr/>
            </a:pPr>
            <a:endParaRPr lang="it-IT"/>
          </a:p>
        </p:txBody>
      </p:sp>
      <p:sp>
        <p:nvSpPr>
          <p:cNvPr id="242" name="Line 65"/>
          <p:cNvSpPr>
            <a:spLocks noChangeShapeType="1"/>
          </p:cNvSpPr>
          <p:nvPr/>
        </p:nvSpPr>
        <p:spPr bwMode="auto">
          <a:xfrm>
            <a:off x="6672279" y="3157531"/>
            <a:ext cx="1586" cy="341134"/>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it-IT"/>
          </a:p>
        </p:txBody>
      </p:sp>
      <p:sp>
        <p:nvSpPr>
          <p:cNvPr id="243" name="Line 66"/>
          <p:cNvSpPr>
            <a:spLocks noChangeShapeType="1"/>
          </p:cNvSpPr>
          <p:nvPr/>
        </p:nvSpPr>
        <p:spPr bwMode="auto">
          <a:xfrm flipH="1">
            <a:off x="6880237" y="3157531"/>
            <a:ext cx="1591" cy="341127"/>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it-IT"/>
          </a:p>
        </p:txBody>
      </p:sp>
      <p:sp>
        <p:nvSpPr>
          <p:cNvPr id="244" name="Line 67"/>
          <p:cNvSpPr>
            <a:spLocks noChangeShapeType="1"/>
          </p:cNvSpPr>
          <p:nvPr/>
        </p:nvSpPr>
        <p:spPr bwMode="auto">
          <a:xfrm>
            <a:off x="6777053" y="3148006"/>
            <a:ext cx="4759" cy="355422"/>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it-IT"/>
          </a:p>
        </p:txBody>
      </p:sp>
      <p:sp>
        <p:nvSpPr>
          <p:cNvPr id="245" name="Ovale 244"/>
          <p:cNvSpPr/>
          <p:nvPr/>
        </p:nvSpPr>
        <p:spPr>
          <a:xfrm>
            <a:off x="6215063" y="2571750"/>
            <a:ext cx="1500187" cy="1214438"/>
          </a:xfrm>
          <a:prstGeom prst="ellipse">
            <a:avLst/>
          </a:prstGeom>
          <a:noFill/>
          <a:ln>
            <a:solidFill>
              <a:schemeClr val="accent2"/>
            </a:solidFill>
            <a:prstDash val="dash"/>
          </a:ln>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it-IT"/>
          </a:p>
        </p:txBody>
      </p:sp>
      <p:grpSp>
        <p:nvGrpSpPr>
          <p:cNvPr id="99" name="Gruppo 98"/>
          <p:cNvGrpSpPr/>
          <p:nvPr/>
        </p:nvGrpSpPr>
        <p:grpSpPr>
          <a:xfrm>
            <a:off x="1928794" y="2571744"/>
            <a:ext cx="865187" cy="1008063"/>
            <a:chOff x="2500298" y="3286124"/>
            <a:chExt cx="865187" cy="1008063"/>
          </a:xfrm>
        </p:grpSpPr>
        <p:sp>
          <p:nvSpPr>
            <p:cNvPr id="100" name="Document"/>
            <p:cNvSpPr>
              <a:spLocks noEditPoints="1" noChangeArrowheads="1"/>
            </p:cNvSpPr>
            <p:nvPr/>
          </p:nvSpPr>
          <p:spPr bwMode="auto">
            <a:xfrm>
              <a:off x="2500298" y="3286124"/>
              <a:ext cx="865187" cy="1008063"/>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a:lstStyle/>
            <a:p>
              <a:endParaRPr lang="it-IT"/>
            </a:p>
          </p:txBody>
        </p:sp>
        <p:sp>
          <p:nvSpPr>
            <p:cNvPr id="101" name="Rectangle 63"/>
            <p:cNvSpPr>
              <a:spLocks noChangeArrowheads="1"/>
            </p:cNvSpPr>
            <p:nvPr/>
          </p:nvSpPr>
          <p:spPr bwMode="auto">
            <a:xfrm>
              <a:off x="2573323" y="3428999"/>
              <a:ext cx="719137" cy="5762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it-IT"/>
            </a:p>
          </p:txBody>
        </p:sp>
        <p:sp>
          <p:nvSpPr>
            <p:cNvPr id="102" name="Rectangle 64"/>
            <p:cNvSpPr>
              <a:spLocks noChangeArrowheads="1"/>
            </p:cNvSpPr>
            <p:nvPr/>
          </p:nvSpPr>
          <p:spPr bwMode="auto">
            <a:xfrm>
              <a:off x="2573323" y="3573462"/>
              <a:ext cx="719137" cy="431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it-IT"/>
            </a:p>
          </p:txBody>
        </p:sp>
        <p:sp>
          <p:nvSpPr>
            <p:cNvPr id="103" name="Line 65"/>
            <p:cNvSpPr>
              <a:spLocks noChangeShapeType="1"/>
            </p:cNvSpPr>
            <p:nvPr/>
          </p:nvSpPr>
          <p:spPr bwMode="auto">
            <a:xfrm>
              <a:off x="2716198" y="3428999"/>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104" name="Line 66"/>
            <p:cNvSpPr>
              <a:spLocks noChangeShapeType="1"/>
            </p:cNvSpPr>
            <p:nvPr/>
          </p:nvSpPr>
          <p:spPr bwMode="auto">
            <a:xfrm>
              <a:off x="2860660" y="3428999"/>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105" name="Line 67"/>
            <p:cNvSpPr>
              <a:spLocks noChangeShapeType="1"/>
            </p:cNvSpPr>
            <p:nvPr/>
          </p:nvSpPr>
          <p:spPr bwMode="auto">
            <a:xfrm>
              <a:off x="3005123" y="3428999"/>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106" name="Line 68"/>
            <p:cNvSpPr>
              <a:spLocks noChangeShapeType="1"/>
            </p:cNvSpPr>
            <p:nvPr/>
          </p:nvSpPr>
          <p:spPr bwMode="auto">
            <a:xfrm>
              <a:off x="3149585" y="3428999"/>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grpSp>
      <p:grpSp>
        <p:nvGrpSpPr>
          <p:cNvPr id="115" name="Gruppo 114"/>
          <p:cNvGrpSpPr/>
          <p:nvPr/>
        </p:nvGrpSpPr>
        <p:grpSpPr>
          <a:xfrm>
            <a:off x="714348" y="2786058"/>
            <a:ext cx="865187" cy="1008063"/>
            <a:chOff x="2500298" y="3286124"/>
            <a:chExt cx="865187" cy="1008063"/>
          </a:xfrm>
        </p:grpSpPr>
        <p:sp>
          <p:nvSpPr>
            <p:cNvPr id="116" name="Document"/>
            <p:cNvSpPr>
              <a:spLocks noEditPoints="1" noChangeArrowheads="1"/>
            </p:cNvSpPr>
            <p:nvPr/>
          </p:nvSpPr>
          <p:spPr bwMode="auto">
            <a:xfrm>
              <a:off x="2500298" y="3286124"/>
              <a:ext cx="865187" cy="1008063"/>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a:lstStyle/>
            <a:p>
              <a:endParaRPr lang="it-IT"/>
            </a:p>
          </p:txBody>
        </p:sp>
        <p:sp>
          <p:nvSpPr>
            <p:cNvPr id="117" name="Rectangle 63"/>
            <p:cNvSpPr>
              <a:spLocks noChangeArrowheads="1"/>
            </p:cNvSpPr>
            <p:nvPr/>
          </p:nvSpPr>
          <p:spPr bwMode="auto">
            <a:xfrm>
              <a:off x="2573323" y="3428999"/>
              <a:ext cx="719137" cy="5762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it-IT"/>
            </a:p>
          </p:txBody>
        </p:sp>
        <p:sp>
          <p:nvSpPr>
            <p:cNvPr id="118" name="Rectangle 64"/>
            <p:cNvSpPr>
              <a:spLocks noChangeArrowheads="1"/>
            </p:cNvSpPr>
            <p:nvPr/>
          </p:nvSpPr>
          <p:spPr bwMode="auto">
            <a:xfrm>
              <a:off x="2573323" y="3573462"/>
              <a:ext cx="719137" cy="431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it-IT"/>
            </a:p>
          </p:txBody>
        </p:sp>
        <p:sp>
          <p:nvSpPr>
            <p:cNvPr id="119" name="Line 65"/>
            <p:cNvSpPr>
              <a:spLocks noChangeShapeType="1"/>
            </p:cNvSpPr>
            <p:nvPr/>
          </p:nvSpPr>
          <p:spPr bwMode="auto">
            <a:xfrm>
              <a:off x="2716198" y="3428999"/>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120" name="Line 66"/>
            <p:cNvSpPr>
              <a:spLocks noChangeShapeType="1"/>
            </p:cNvSpPr>
            <p:nvPr/>
          </p:nvSpPr>
          <p:spPr bwMode="auto">
            <a:xfrm>
              <a:off x="2860660" y="3428999"/>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121" name="Line 67"/>
            <p:cNvSpPr>
              <a:spLocks noChangeShapeType="1"/>
            </p:cNvSpPr>
            <p:nvPr/>
          </p:nvSpPr>
          <p:spPr bwMode="auto">
            <a:xfrm>
              <a:off x="3005123" y="3428999"/>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122" name="Line 68"/>
            <p:cNvSpPr>
              <a:spLocks noChangeShapeType="1"/>
            </p:cNvSpPr>
            <p:nvPr/>
          </p:nvSpPr>
          <p:spPr bwMode="auto">
            <a:xfrm>
              <a:off x="3149585" y="3428999"/>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grpSp>
      <p:grpSp>
        <p:nvGrpSpPr>
          <p:cNvPr id="123" name="Gruppo 122"/>
          <p:cNvGrpSpPr/>
          <p:nvPr/>
        </p:nvGrpSpPr>
        <p:grpSpPr>
          <a:xfrm>
            <a:off x="714348" y="1500174"/>
            <a:ext cx="865187" cy="1008063"/>
            <a:chOff x="2500298" y="3286124"/>
            <a:chExt cx="865187" cy="1008063"/>
          </a:xfrm>
        </p:grpSpPr>
        <p:sp>
          <p:nvSpPr>
            <p:cNvPr id="124" name="Document"/>
            <p:cNvSpPr>
              <a:spLocks noEditPoints="1" noChangeArrowheads="1"/>
            </p:cNvSpPr>
            <p:nvPr/>
          </p:nvSpPr>
          <p:spPr bwMode="auto">
            <a:xfrm>
              <a:off x="2500298" y="3286124"/>
              <a:ext cx="865187" cy="1008063"/>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a:lstStyle/>
            <a:p>
              <a:endParaRPr lang="it-IT"/>
            </a:p>
          </p:txBody>
        </p:sp>
        <p:sp>
          <p:nvSpPr>
            <p:cNvPr id="125" name="Rectangle 63"/>
            <p:cNvSpPr>
              <a:spLocks noChangeArrowheads="1"/>
            </p:cNvSpPr>
            <p:nvPr/>
          </p:nvSpPr>
          <p:spPr bwMode="auto">
            <a:xfrm>
              <a:off x="2573323" y="3428999"/>
              <a:ext cx="719137" cy="5762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it-IT"/>
            </a:p>
          </p:txBody>
        </p:sp>
        <p:sp>
          <p:nvSpPr>
            <p:cNvPr id="126" name="Rectangle 64"/>
            <p:cNvSpPr>
              <a:spLocks noChangeArrowheads="1"/>
            </p:cNvSpPr>
            <p:nvPr/>
          </p:nvSpPr>
          <p:spPr bwMode="auto">
            <a:xfrm>
              <a:off x="2573323" y="3573462"/>
              <a:ext cx="719137" cy="431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it-IT"/>
            </a:p>
          </p:txBody>
        </p:sp>
        <p:sp>
          <p:nvSpPr>
            <p:cNvPr id="127" name="Line 65"/>
            <p:cNvSpPr>
              <a:spLocks noChangeShapeType="1"/>
            </p:cNvSpPr>
            <p:nvPr/>
          </p:nvSpPr>
          <p:spPr bwMode="auto">
            <a:xfrm>
              <a:off x="2716198" y="3428999"/>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128" name="Line 66"/>
            <p:cNvSpPr>
              <a:spLocks noChangeShapeType="1"/>
            </p:cNvSpPr>
            <p:nvPr/>
          </p:nvSpPr>
          <p:spPr bwMode="auto">
            <a:xfrm>
              <a:off x="2860660" y="3428999"/>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129" name="Line 67"/>
            <p:cNvSpPr>
              <a:spLocks noChangeShapeType="1"/>
            </p:cNvSpPr>
            <p:nvPr/>
          </p:nvSpPr>
          <p:spPr bwMode="auto">
            <a:xfrm>
              <a:off x="3005123" y="3428999"/>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130" name="Line 68"/>
            <p:cNvSpPr>
              <a:spLocks noChangeShapeType="1"/>
            </p:cNvSpPr>
            <p:nvPr/>
          </p:nvSpPr>
          <p:spPr bwMode="auto">
            <a:xfrm>
              <a:off x="3149585" y="3428999"/>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grpSp>
      <p:grpSp>
        <p:nvGrpSpPr>
          <p:cNvPr id="131" name="Gruppo 130"/>
          <p:cNvGrpSpPr/>
          <p:nvPr/>
        </p:nvGrpSpPr>
        <p:grpSpPr>
          <a:xfrm>
            <a:off x="1928794" y="1142984"/>
            <a:ext cx="865187" cy="1008063"/>
            <a:chOff x="2500298" y="3286124"/>
            <a:chExt cx="865187" cy="1008063"/>
          </a:xfrm>
        </p:grpSpPr>
        <p:sp>
          <p:nvSpPr>
            <p:cNvPr id="132" name="Document"/>
            <p:cNvSpPr>
              <a:spLocks noEditPoints="1" noChangeArrowheads="1"/>
            </p:cNvSpPr>
            <p:nvPr/>
          </p:nvSpPr>
          <p:spPr bwMode="auto">
            <a:xfrm>
              <a:off x="2500298" y="3286124"/>
              <a:ext cx="865187" cy="1008063"/>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a:lstStyle/>
            <a:p>
              <a:endParaRPr lang="it-IT"/>
            </a:p>
          </p:txBody>
        </p:sp>
        <p:sp>
          <p:nvSpPr>
            <p:cNvPr id="133" name="Rectangle 63"/>
            <p:cNvSpPr>
              <a:spLocks noChangeArrowheads="1"/>
            </p:cNvSpPr>
            <p:nvPr/>
          </p:nvSpPr>
          <p:spPr bwMode="auto">
            <a:xfrm>
              <a:off x="2573323" y="3428999"/>
              <a:ext cx="719137" cy="5762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it-IT"/>
            </a:p>
          </p:txBody>
        </p:sp>
        <p:sp>
          <p:nvSpPr>
            <p:cNvPr id="134" name="Rectangle 64"/>
            <p:cNvSpPr>
              <a:spLocks noChangeArrowheads="1"/>
            </p:cNvSpPr>
            <p:nvPr/>
          </p:nvSpPr>
          <p:spPr bwMode="auto">
            <a:xfrm>
              <a:off x="2573323" y="3573462"/>
              <a:ext cx="719137" cy="431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it-IT"/>
            </a:p>
          </p:txBody>
        </p:sp>
        <p:sp>
          <p:nvSpPr>
            <p:cNvPr id="135" name="Line 65"/>
            <p:cNvSpPr>
              <a:spLocks noChangeShapeType="1"/>
            </p:cNvSpPr>
            <p:nvPr/>
          </p:nvSpPr>
          <p:spPr bwMode="auto">
            <a:xfrm>
              <a:off x="2716198" y="3428999"/>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136" name="Line 66"/>
            <p:cNvSpPr>
              <a:spLocks noChangeShapeType="1"/>
            </p:cNvSpPr>
            <p:nvPr/>
          </p:nvSpPr>
          <p:spPr bwMode="auto">
            <a:xfrm>
              <a:off x="2860660" y="3428999"/>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137" name="Line 67"/>
            <p:cNvSpPr>
              <a:spLocks noChangeShapeType="1"/>
            </p:cNvSpPr>
            <p:nvPr/>
          </p:nvSpPr>
          <p:spPr bwMode="auto">
            <a:xfrm>
              <a:off x="3005123" y="3428999"/>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138" name="Line 68"/>
            <p:cNvSpPr>
              <a:spLocks noChangeShapeType="1"/>
            </p:cNvSpPr>
            <p:nvPr/>
          </p:nvSpPr>
          <p:spPr bwMode="auto">
            <a:xfrm>
              <a:off x="3149585" y="3428999"/>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78"/>
                                        </p:tgtEl>
                                        <p:attrNameLst>
                                          <p:attrName>style.visibility</p:attrName>
                                        </p:attrNameLst>
                                      </p:cBhvr>
                                      <p:to>
                                        <p:strVal val="visible"/>
                                      </p:to>
                                    </p:set>
                                    <p:animEffect transition="in" filter="plus(in)">
                                      <p:cBhvr>
                                        <p:cTn id="7" dur="1000"/>
                                        <p:tgtEl>
                                          <p:spTgt spid="178"/>
                                        </p:tgtEl>
                                      </p:cBhvr>
                                    </p:animEffect>
                                  </p:childTnLst>
                                </p:cTn>
                              </p:par>
                            </p:childTnLst>
                          </p:cTn>
                        </p:par>
                        <p:par>
                          <p:cTn id="8" fill="hold">
                            <p:stCondLst>
                              <p:cond delay="1000"/>
                            </p:stCondLst>
                            <p:childTnLst>
                              <p:par>
                                <p:cTn id="9" presetID="6" presetClass="entr" presetSubtype="16"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circle(in)">
                                      <p:cBhvr>
                                        <p:cTn id="11" dur="1000"/>
                                        <p:tgtEl>
                                          <p:spTgt spid="66"/>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circle(in)">
                                      <p:cBhvr>
                                        <p:cTn id="14" dur="1000"/>
                                        <p:tgtEl>
                                          <p:spTgt spid="67"/>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circle(in)">
                                      <p:cBhvr>
                                        <p:cTn id="17" dur="1000"/>
                                        <p:tgtEl>
                                          <p:spTgt spid="68"/>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69"/>
                                        </p:tgtEl>
                                        <p:attrNameLst>
                                          <p:attrName>style.visibility</p:attrName>
                                        </p:attrNameLst>
                                      </p:cBhvr>
                                      <p:to>
                                        <p:strVal val="visible"/>
                                      </p:to>
                                    </p:set>
                                    <p:animEffect transition="in" filter="circle(in)">
                                      <p:cBhvr>
                                        <p:cTn id="20" dur="1000"/>
                                        <p:tgtEl>
                                          <p:spTgt spid="69"/>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circle(in)">
                                      <p:cBhvr>
                                        <p:cTn id="23" dur="1000"/>
                                        <p:tgtEl>
                                          <p:spTgt spid="70"/>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circle(in)">
                                      <p:cBhvr>
                                        <p:cTn id="26" dur="1000"/>
                                        <p:tgtEl>
                                          <p:spTgt spid="71"/>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circle(in)">
                                      <p:cBhvr>
                                        <p:cTn id="29" dur="1000"/>
                                        <p:tgtEl>
                                          <p:spTgt spid="72"/>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circle(in)">
                                      <p:cBhvr>
                                        <p:cTn id="32" dur="1000"/>
                                        <p:tgtEl>
                                          <p:spTgt spid="73"/>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74"/>
                                        </p:tgtEl>
                                        <p:attrNameLst>
                                          <p:attrName>style.visibility</p:attrName>
                                        </p:attrNameLst>
                                      </p:cBhvr>
                                      <p:to>
                                        <p:strVal val="visible"/>
                                      </p:to>
                                    </p:set>
                                    <p:animEffect transition="in" filter="circle(in)">
                                      <p:cBhvr>
                                        <p:cTn id="35" dur="1000"/>
                                        <p:tgtEl>
                                          <p:spTgt spid="74"/>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75"/>
                                        </p:tgtEl>
                                        <p:attrNameLst>
                                          <p:attrName>style.visibility</p:attrName>
                                        </p:attrNameLst>
                                      </p:cBhvr>
                                      <p:to>
                                        <p:strVal val="visible"/>
                                      </p:to>
                                    </p:set>
                                    <p:animEffect transition="in" filter="circle(in)">
                                      <p:cBhvr>
                                        <p:cTn id="38" dur="1000"/>
                                        <p:tgtEl>
                                          <p:spTgt spid="75"/>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76"/>
                                        </p:tgtEl>
                                        <p:attrNameLst>
                                          <p:attrName>style.visibility</p:attrName>
                                        </p:attrNameLst>
                                      </p:cBhvr>
                                      <p:to>
                                        <p:strVal val="visible"/>
                                      </p:to>
                                    </p:set>
                                    <p:animEffect transition="in" filter="circle(in)">
                                      <p:cBhvr>
                                        <p:cTn id="41" dur="1000"/>
                                        <p:tgtEl>
                                          <p:spTgt spid="76"/>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77"/>
                                        </p:tgtEl>
                                        <p:attrNameLst>
                                          <p:attrName>style.visibility</p:attrName>
                                        </p:attrNameLst>
                                      </p:cBhvr>
                                      <p:to>
                                        <p:strVal val="visible"/>
                                      </p:to>
                                    </p:set>
                                    <p:animEffect transition="in" filter="circle(in)">
                                      <p:cBhvr>
                                        <p:cTn id="44" dur="1000"/>
                                        <p:tgtEl>
                                          <p:spTgt spid="77"/>
                                        </p:tgtEl>
                                      </p:cBhvr>
                                    </p:animEffect>
                                  </p:childTnLst>
                                </p:cTn>
                              </p:par>
                              <p:par>
                                <p:cTn id="45" presetID="6" presetClass="entr" presetSubtype="16" fill="hold" grpId="0" nodeType="withEffect">
                                  <p:stCondLst>
                                    <p:cond delay="0"/>
                                  </p:stCondLst>
                                  <p:childTnLst>
                                    <p:set>
                                      <p:cBhvr>
                                        <p:cTn id="46" dur="1" fill="hold">
                                          <p:stCondLst>
                                            <p:cond delay="0"/>
                                          </p:stCondLst>
                                        </p:cTn>
                                        <p:tgtEl>
                                          <p:spTgt spid="78"/>
                                        </p:tgtEl>
                                        <p:attrNameLst>
                                          <p:attrName>style.visibility</p:attrName>
                                        </p:attrNameLst>
                                      </p:cBhvr>
                                      <p:to>
                                        <p:strVal val="visible"/>
                                      </p:to>
                                    </p:set>
                                    <p:animEffect transition="in" filter="circle(in)">
                                      <p:cBhvr>
                                        <p:cTn id="47" dur="1000"/>
                                        <p:tgtEl>
                                          <p:spTgt spid="78"/>
                                        </p:tgtEl>
                                      </p:cBhvr>
                                    </p:animEffect>
                                  </p:childTnLst>
                                </p:cTn>
                              </p:par>
                              <p:par>
                                <p:cTn id="48" presetID="6" presetClass="entr" presetSubtype="16" fill="hold" grpId="0" nodeType="withEffect">
                                  <p:stCondLst>
                                    <p:cond delay="0"/>
                                  </p:stCondLst>
                                  <p:childTnLst>
                                    <p:set>
                                      <p:cBhvr>
                                        <p:cTn id="49" dur="1" fill="hold">
                                          <p:stCondLst>
                                            <p:cond delay="0"/>
                                          </p:stCondLst>
                                        </p:cTn>
                                        <p:tgtEl>
                                          <p:spTgt spid="79"/>
                                        </p:tgtEl>
                                        <p:attrNameLst>
                                          <p:attrName>style.visibility</p:attrName>
                                        </p:attrNameLst>
                                      </p:cBhvr>
                                      <p:to>
                                        <p:strVal val="visible"/>
                                      </p:to>
                                    </p:set>
                                    <p:animEffect transition="in" filter="circle(in)">
                                      <p:cBhvr>
                                        <p:cTn id="50" dur="1000"/>
                                        <p:tgtEl>
                                          <p:spTgt spid="79"/>
                                        </p:tgtEl>
                                      </p:cBhvr>
                                    </p:animEffect>
                                  </p:childTnLst>
                                </p:cTn>
                              </p:par>
                              <p:par>
                                <p:cTn id="51" presetID="6" presetClass="entr" presetSubtype="16" fill="hold" grpId="0" nodeType="withEffect">
                                  <p:stCondLst>
                                    <p:cond delay="0"/>
                                  </p:stCondLst>
                                  <p:childTnLst>
                                    <p:set>
                                      <p:cBhvr>
                                        <p:cTn id="52" dur="1" fill="hold">
                                          <p:stCondLst>
                                            <p:cond delay="0"/>
                                          </p:stCondLst>
                                        </p:cTn>
                                        <p:tgtEl>
                                          <p:spTgt spid="80"/>
                                        </p:tgtEl>
                                        <p:attrNameLst>
                                          <p:attrName>style.visibility</p:attrName>
                                        </p:attrNameLst>
                                      </p:cBhvr>
                                      <p:to>
                                        <p:strVal val="visible"/>
                                      </p:to>
                                    </p:set>
                                    <p:animEffect transition="in" filter="circle(in)">
                                      <p:cBhvr>
                                        <p:cTn id="53" dur="1000"/>
                                        <p:tgtEl>
                                          <p:spTgt spid="80"/>
                                        </p:tgtEl>
                                      </p:cBhvr>
                                    </p:animEffect>
                                  </p:childTnLst>
                                </p:cTn>
                              </p:par>
                              <p:par>
                                <p:cTn id="54" presetID="6" presetClass="entr" presetSubtype="16" fill="hold" grpId="0" nodeType="with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circle(in)">
                                      <p:cBhvr>
                                        <p:cTn id="56" dur="1000"/>
                                        <p:tgtEl>
                                          <p:spTgt spid="81"/>
                                        </p:tgtEl>
                                      </p:cBhvr>
                                    </p:animEffect>
                                  </p:childTnLst>
                                </p:cTn>
                              </p:par>
                              <p:par>
                                <p:cTn id="57" presetID="6" presetClass="entr" presetSubtype="16" fill="hold" grpId="0" nodeType="withEffect">
                                  <p:stCondLst>
                                    <p:cond delay="0"/>
                                  </p:stCondLst>
                                  <p:childTnLst>
                                    <p:set>
                                      <p:cBhvr>
                                        <p:cTn id="58" dur="1" fill="hold">
                                          <p:stCondLst>
                                            <p:cond delay="0"/>
                                          </p:stCondLst>
                                        </p:cTn>
                                        <p:tgtEl>
                                          <p:spTgt spid="82"/>
                                        </p:tgtEl>
                                        <p:attrNameLst>
                                          <p:attrName>style.visibility</p:attrName>
                                        </p:attrNameLst>
                                      </p:cBhvr>
                                      <p:to>
                                        <p:strVal val="visible"/>
                                      </p:to>
                                    </p:set>
                                    <p:animEffect transition="in" filter="circle(in)">
                                      <p:cBhvr>
                                        <p:cTn id="59" dur="1000"/>
                                        <p:tgtEl>
                                          <p:spTgt spid="82"/>
                                        </p:tgtEl>
                                      </p:cBhvr>
                                    </p:animEffect>
                                  </p:childTnLst>
                                </p:cTn>
                              </p:par>
                              <p:par>
                                <p:cTn id="60" presetID="6" presetClass="entr" presetSubtype="16" fill="hold" grpId="0" nodeType="withEffect">
                                  <p:stCondLst>
                                    <p:cond delay="0"/>
                                  </p:stCondLst>
                                  <p:childTnLst>
                                    <p:set>
                                      <p:cBhvr>
                                        <p:cTn id="61" dur="1" fill="hold">
                                          <p:stCondLst>
                                            <p:cond delay="0"/>
                                          </p:stCondLst>
                                        </p:cTn>
                                        <p:tgtEl>
                                          <p:spTgt spid="83"/>
                                        </p:tgtEl>
                                        <p:attrNameLst>
                                          <p:attrName>style.visibility</p:attrName>
                                        </p:attrNameLst>
                                      </p:cBhvr>
                                      <p:to>
                                        <p:strVal val="visible"/>
                                      </p:to>
                                    </p:set>
                                    <p:animEffect transition="in" filter="circle(in)">
                                      <p:cBhvr>
                                        <p:cTn id="62" dur="1000"/>
                                        <p:tgtEl>
                                          <p:spTgt spid="83"/>
                                        </p:tgtEl>
                                      </p:cBhvr>
                                    </p:animEffect>
                                  </p:childTnLst>
                                </p:cTn>
                              </p:par>
                              <p:par>
                                <p:cTn id="63" presetID="6" presetClass="entr" presetSubtype="16" fill="hold" grpId="0" nodeType="withEffect">
                                  <p:stCondLst>
                                    <p:cond delay="0"/>
                                  </p:stCondLst>
                                  <p:childTnLst>
                                    <p:set>
                                      <p:cBhvr>
                                        <p:cTn id="64" dur="1" fill="hold">
                                          <p:stCondLst>
                                            <p:cond delay="0"/>
                                          </p:stCondLst>
                                        </p:cTn>
                                        <p:tgtEl>
                                          <p:spTgt spid="84"/>
                                        </p:tgtEl>
                                        <p:attrNameLst>
                                          <p:attrName>style.visibility</p:attrName>
                                        </p:attrNameLst>
                                      </p:cBhvr>
                                      <p:to>
                                        <p:strVal val="visible"/>
                                      </p:to>
                                    </p:set>
                                    <p:animEffect transition="in" filter="circle(in)">
                                      <p:cBhvr>
                                        <p:cTn id="65" dur="1000"/>
                                        <p:tgtEl>
                                          <p:spTgt spid="84"/>
                                        </p:tgtEl>
                                      </p:cBhvr>
                                    </p:animEffect>
                                  </p:childTnLst>
                                </p:cTn>
                              </p:par>
                            </p:childTnLst>
                          </p:cTn>
                        </p:par>
                        <p:par>
                          <p:cTn id="66" fill="hold">
                            <p:stCondLst>
                              <p:cond delay="2000"/>
                            </p:stCondLst>
                            <p:childTnLst>
                              <p:par>
                                <p:cTn id="67" presetID="18" presetClass="entr" presetSubtype="12" fill="hold" nodeType="afterEffect">
                                  <p:stCondLst>
                                    <p:cond delay="0"/>
                                  </p:stCondLst>
                                  <p:childTnLst>
                                    <p:set>
                                      <p:cBhvr>
                                        <p:cTn id="68" dur="1" fill="hold">
                                          <p:stCondLst>
                                            <p:cond delay="0"/>
                                          </p:stCondLst>
                                        </p:cTn>
                                        <p:tgtEl>
                                          <p:spTgt spid="2123"/>
                                        </p:tgtEl>
                                        <p:attrNameLst>
                                          <p:attrName>style.visibility</p:attrName>
                                        </p:attrNameLst>
                                      </p:cBhvr>
                                      <p:to>
                                        <p:strVal val="visible"/>
                                      </p:to>
                                    </p:set>
                                    <p:animEffect transition="in" filter="strips(downLeft)">
                                      <p:cBhvr>
                                        <p:cTn id="69" dur="500"/>
                                        <p:tgtEl>
                                          <p:spTgt spid="2123"/>
                                        </p:tgtEl>
                                      </p:cBhvr>
                                    </p:animEffect>
                                  </p:childTnLst>
                                </p:cTn>
                              </p:par>
                            </p:childTnLst>
                          </p:cTn>
                        </p:par>
                        <p:par>
                          <p:cTn id="70" fill="hold">
                            <p:stCondLst>
                              <p:cond delay="2500"/>
                            </p:stCondLst>
                            <p:childTnLst>
                              <p:par>
                                <p:cTn id="71" presetID="6" presetClass="entr" presetSubtype="16" fill="hold" grpId="0" nodeType="afterEffect">
                                  <p:stCondLst>
                                    <p:cond delay="0"/>
                                  </p:stCondLst>
                                  <p:childTnLst>
                                    <p:set>
                                      <p:cBhvr>
                                        <p:cTn id="72" dur="1" fill="hold">
                                          <p:stCondLst>
                                            <p:cond delay="0"/>
                                          </p:stCondLst>
                                        </p:cTn>
                                        <p:tgtEl>
                                          <p:spTgt spid="208"/>
                                        </p:tgtEl>
                                        <p:attrNameLst>
                                          <p:attrName>style.visibility</p:attrName>
                                        </p:attrNameLst>
                                      </p:cBhvr>
                                      <p:to>
                                        <p:strVal val="visible"/>
                                      </p:to>
                                    </p:set>
                                    <p:animEffect transition="in" filter="circle(in)">
                                      <p:cBhvr>
                                        <p:cTn id="73" dur="1000"/>
                                        <p:tgtEl>
                                          <p:spTgt spid="208"/>
                                        </p:tgtEl>
                                      </p:cBhvr>
                                    </p:animEffect>
                                  </p:childTnLst>
                                </p:cTn>
                              </p:par>
                              <p:par>
                                <p:cTn id="74" presetID="6" presetClass="entr" presetSubtype="16" fill="hold" grpId="0" nodeType="withEffect">
                                  <p:stCondLst>
                                    <p:cond delay="0"/>
                                  </p:stCondLst>
                                  <p:childTnLst>
                                    <p:set>
                                      <p:cBhvr>
                                        <p:cTn id="75" dur="1" fill="hold">
                                          <p:stCondLst>
                                            <p:cond delay="0"/>
                                          </p:stCondLst>
                                        </p:cTn>
                                        <p:tgtEl>
                                          <p:spTgt spid="209"/>
                                        </p:tgtEl>
                                        <p:attrNameLst>
                                          <p:attrName>style.visibility</p:attrName>
                                        </p:attrNameLst>
                                      </p:cBhvr>
                                      <p:to>
                                        <p:strVal val="visible"/>
                                      </p:to>
                                    </p:set>
                                    <p:animEffect transition="in" filter="circle(in)">
                                      <p:cBhvr>
                                        <p:cTn id="76" dur="1000"/>
                                        <p:tgtEl>
                                          <p:spTgt spid="209"/>
                                        </p:tgtEl>
                                      </p:cBhvr>
                                    </p:animEffect>
                                  </p:childTnLst>
                                </p:cTn>
                              </p:par>
                              <p:par>
                                <p:cTn id="77" presetID="6" presetClass="entr" presetSubtype="16" fill="hold" grpId="0" nodeType="withEffect">
                                  <p:stCondLst>
                                    <p:cond delay="0"/>
                                  </p:stCondLst>
                                  <p:childTnLst>
                                    <p:set>
                                      <p:cBhvr>
                                        <p:cTn id="78" dur="1" fill="hold">
                                          <p:stCondLst>
                                            <p:cond delay="0"/>
                                          </p:stCondLst>
                                        </p:cTn>
                                        <p:tgtEl>
                                          <p:spTgt spid="210"/>
                                        </p:tgtEl>
                                        <p:attrNameLst>
                                          <p:attrName>style.visibility</p:attrName>
                                        </p:attrNameLst>
                                      </p:cBhvr>
                                      <p:to>
                                        <p:strVal val="visible"/>
                                      </p:to>
                                    </p:set>
                                    <p:animEffect transition="in" filter="circle(in)">
                                      <p:cBhvr>
                                        <p:cTn id="79" dur="1000"/>
                                        <p:tgtEl>
                                          <p:spTgt spid="210"/>
                                        </p:tgtEl>
                                      </p:cBhvr>
                                    </p:animEffect>
                                  </p:childTnLst>
                                </p:cTn>
                              </p:par>
                              <p:par>
                                <p:cTn id="80" presetID="6" presetClass="entr" presetSubtype="16" fill="hold" grpId="0" nodeType="withEffect">
                                  <p:stCondLst>
                                    <p:cond delay="0"/>
                                  </p:stCondLst>
                                  <p:childTnLst>
                                    <p:set>
                                      <p:cBhvr>
                                        <p:cTn id="81" dur="1" fill="hold">
                                          <p:stCondLst>
                                            <p:cond delay="0"/>
                                          </p:stCondLst>
                                        </p:cTn>
                                        <p:tgtEl>
                                          <p:spTgt spid="211"/>
                                        </p:tgtEl>
                                        <p:attrNameLst>
                                          <p:attrName>style.visibility</p:attrName>
                                        </p:attrNameLst>
                                      </p:cBhvr>
                                      <p:to>
                                        <p:strVal val="visible"/>
                                      </p:to>
                                    </p:set>
                                    <p:animEffect transition="in" filter="circle(in)">
                                      <p:cBhvr>
                                        <p:cTn id="82" dur="1000"/>
                                        <p:tgtEl>
                                          <p:spTgt spid="211"/>
                                        </p:tgtEl>
                                      </p:cBhvr>
                                    </p:animEffect>
                                  </p:childTnLst>
                                </p:cTn>
                              </p:par>
                              <p:par>
                                <p:cTn id="83" presetID="6" presetClass="entr" presetSubtype="16" fill="hold" grpId="0" nodeType="withEffect">
                                  <p:stCondLst>
                                    <p:cond delay="0"/>
                                  </p:stCondLst>
                                  <p:childTnLst>
                                    <p:set>
                                      <p:cBhvr>
                                        <p:cTn id="84" dur="1" fill="hold">
                                          <p:stCondLst>
                                            <p:cond delay="0"/>
                                          </p:stCondLst>
                                        </p:cTn>
                                        <p:tgtEl>
                                          <p:spTgt spid="212"/>
                                        </p:tgtEl>
                                        <p:attrNameLst>
                                          <p:attrName>style.visibility</p:attrName>
                                        </p:attrNameLst>
                                      </p:cBhvr>
                                      <p:to>
                                        <p:strVal val="visible"/>
                                      </p:to>
                                    </p:set>
                                    <p:animEffect transition="in" filter="circle(in)">
                                      <p:cBhvr>
                                        <p:cTn id="85" dur="1000"/>
                                        <p:tgtEl>
                                          <p:spTgt spid="212"/>
                                        </p:tgtEl>
                                      </p:cBhvr>
                                    </p:animEffect>
                                  </p:childTnLst>
                                </p:cTn>
                              </p:par>
                              <p:par>
                                <p:cTn id="86" presetID="6" presetClass="entr" presetSubtype="16" fill="hold" grpId="0" nodeType="withEffect">
                                  <p:stCondLst>
                                    <p:cond delay="0"/>
                                  </p:stCondLst>
                                  <p:childTnLst>
                                    <p:set>
                                      <p:cBhvr>
                                        <p:cTn id="87" dur="1" fill="hold">
                                          <p:stCondLst>
                                            <p:cond delay="0"/>
                                          </p:stCondLst>
                                        </p:cTn>
                                        <p:tgtEl>
                                          <p:spTgt spid="213"/>
                                        </p:tgtEl>
                                        <p:attrNameLst>
                                          <p:attrName>style.visibility</p:attrName>
                                        </p:attrNameLst>
                                      </p:cBhvr>
                                      <p:to>
                                        <p:strVal val="visible"/>
                                      </p:to>
                                    </p:set>
                                    <p:animEffect transition="in" filter="circle(in)">
                                      <p:cBhvr>
                                        <p:cTn id="88" dur="1000"/>
                                        <p:tgtEl>
                                          <p:spTgt spid="213"/>
                                        </p:tgtEl>
                                      </p:cBhvr>
                                    </p:animEffect>
                                  </p:childTnLst>
                                </p:cTn>
                              </p:par>
                              <p:par>
                                <p:cTn id="89" presetID="6" presetClass="entr" presetSubtype="16" fill="hold" grpId="0" nodeType="withEffect">
                                  <p:stCondLst>
                                    <p:cond delay="0"/>
                                  </p:stCondLst>
                                  <p:childTnLst>
                                    <p:set>
                                      <p:cBhvr>
                                        <p:cTn id="90" dur="1" fill="hold">
                                          <p:stCondLst>
                                            <p:cond delay="0"/>
                                          </p:stCondLst>
                                        </p:cTn>
                                        <p:tgtEl>
                                          <p:spTgt spid="214"/>
                                        </p:tgtEl>
                                        <p:attrNameLst>
                                          <p:attrName>style.visibility</p:attrName>
                                        </p:attrNameLst>
                                      </p:cBhvr>
                                      <p:to>
                                        <p:strVal val="visible"/>
                                      </p:to>
                                    </p:set>
                                    <p:animEffect transition="in" filter="circle(in)">
                                      <p:cBhvr>
                                        <p:cTn id="91" dur="1000"/>
                                        <p:tgtEl>
                                          <p:spTgt spid="214"/>
                                        </p:tgtEl>
                                      </p:cBhvr>
                                    </p:animEffect>
                                  </p:childTnLst>
                                </p:cTn>
                              </p:par>
                              <p:par>
                                <p:cTn id="92" presetID="6" presetClass="entr" presetSubtype="16" fill="hold" grpId="0" nodeType="withEffect">
                                  <p:stCondLst>
                                    <p:cond delay="0"/>
                                  </p:stCondLst>
                                  <p:childTnLst>
                                    <p:set>
                                      <p:cBhvr>
                                        <p:cTn id="93" dur="1" fill="hold">
                                          <p:stCondLst>
                                            <p:cond delay="0"/>
                                          </p:stCondLst>
                                        </p:cTn>
                                        <p:tgtEl>
                                          <p:spTgt spid="215"/>
                                        </p:tgtEl>
                                        <p:attrNameLst>
                                          <p:attrName>style.visibility</p:attrName>
                                        </p:attrNameLst>
                                      </p:cBhvr>
                                      <p:to>
                                        <p:strVal val="visible"/>
                                      </p:to>
                                    </p:set>
                                    <p:animEffect transition="in" filter="circle(in)">
                                      <p:cBhvr>
                                        <p:cTn id="94" dur="1000"/>
                                        <p:tgtEl>
                                          <p:spTgt spid="215"/>
                                        </p:tgtEl>
                                      </p:cBhvr>
                                    </p:animEffect>
                                  </p:childTnLst>
                                </p:cTn>
                              </p:par>
                              <p:par>
                                <p:cTn id="95" presetID="6" presetClass="entr" presetSubtype="16" fill="hold" grpId="0" nodeType="withEffect">
                                  <p:stCondLst>
                                    <p:cond delay="0"/>
                                  </p:stCondLst>
                                  <p:childTnLst>
                                    <p:set>
                                      <p:cBhvr>
                                        <p:cTn id="96" dur="1" fill="hold">
                                          <p:stCondLst>
                                            <p:cond delay="0"/>
                                          </p:stCondLst>
                                        </p:cTn>
                                        <p:tgtEl>
                                          <p:spTgt spid="216"/>
                                        </p:tgtEl>
                                        <p:attrNameLst>
                                          <p:attrName>style.visibility</p:attrName>
                                        </p:attrNameLst>
                                      </p:cBhvr>
                                      <p:to>
                                        <p:strVal val="visible"/>
                                      </p:to>
                                    </p:set>
                                    <p:animEffect transition="in" filter="circle(in)">
                                      <p:cBhvr>
                                        <p:cTn id="97" dur="1000"/>
                                        <p:tgtEl>
                                          <p:spTgt spid="216"/>
                                        </p:tgtEl>
                                      </p:cBhvr>
                                    </p:animEffect>
                                  </p:childTnLst>
                                </p:cTn>
                              </p:par>
                              <p:par>
                                <p:cTn id="98" presetID="6" presetClass="entr" presetSubtype="16" fill="hold" grpId="0" nodeType="withEffect">
                                  <p:stCondLst>
                                    <p:cond delay="0"/>
                                  </p:stCondLst>
                                  <p:childTnLst>
                                    <p:set>
                                      <p:cBhvr>
                                        <p:cTn id="99" dur="1" fill="hold">
                                          <p:stCondLst>
                                            <p:cond delay="0"/>
                                          </p:stCondLst>
                                        </p:cTn>
                                        <p:tgtEl>
                                          <p:spTgt spid="217"/>
                                        </p:tgtEl>
                                        <p:attrNameLst>
                                          <p:attrName>style.visibility</p:attrName>
                                        </p:attrNameLst>
                                      </p:cBhvr>
                                      <p:to>
                                        <p:strVal val="visible"/>
                                      </p:to>
                                    </p:set>
                                    <p:animEffect transition="in" filter="circle(in)">
                                      <p:cBhvr>
                                        <p:cTn id="100" dur="1000"/>
                                        <p:tgtEl>
                                          <p:spTgt spid="217"/>
                                        </p:tgtEl>
                                      </p:cBhvr>
                                    </p:animEffect>
                                  </p:childTnLst>
                                </p:cTn>
                              </p:par>
                              <p:par>
                                <p:cTn id="101" presetID="6" presetClass="entr" presetSubtype="16" fill="hold" grpId="0" nodeType="withEffect">
                                  <p:stCondLst>
                                    <p:cond delay="0"/>
                                  </p:stCondLst>
                                  <p:childTnLst>
                                    <p:set>
                                      <p:cBhvr>
                                        <p:cTn id="102" dur="1" fill="hold">
                                          <p:stCondLst>
                                            <p:cond delay="0"/>
                                          </p:stCondLst>
                                        </p:cTn>
                                        <p:tgtEl>
                                          <p:spTgt spid="218"/>
                                        </p:tgtEl>
                                        <p:attrNameLst>
                                          <p:attrName>style.visibility</p:attrName>
                                        </p:attrNameLst>
                                      </p:cBhvr>
                                      <p:to>
                                        <p:strVal val="visible"/>
                                      </p:to>
                                    </p:set>
                                    <p:animEffect transition="in" filter="circle(in)">
                                      <p:cBhvr>
                                        <p:cTn id="103" dur="1000"/>
                                        <p:tgtEl>
                                          <p:spTgt spid="218"/>
                                        </p:tgtEl>
                                      </p:cBhvr>
                                    </p:animEffect>
                                  </p:childTnLst>
                                </p:cTn>
                              </p:par>
                              <p:par>
                                <p:cTn id="104" presetID="6" presetClass="entr" presetSubtype="16" fill="hold" grpId="0" nodeType="withEffect">
                                  <p:stCondLst>
                                    <p:cond delay="0"/>
                                  </p:stCondLst>
                                  <p:childTnLst>
                                    <p:set>
                                      <p:cBhvr>
                                        <p:cTn id="105" dur="1" fill="hold">
                                          <p:stCondLst>
                                            <p:cond delay="0"/>
                                          </p:stCondLst>
                                        </p:cTn>
                                        <p:tgtEl>
                                          <p:spTgt spid="219"/>
                                        </p:tgtEl>
                                        <p:attrNameLst>
                                          <p:attrName>style.visibility</p:attrName>
                                        </p:attrNameLst>
                                      </p:cBhvr>
                                      <p:to>
                                        <p:strVal val="visible"/>
                                      </p:to>
                                    </p:set>
                                    <p:animEffect transition="in" filter="circle(in)">
                                      <p:cBhvr>
                                        <p:cTn id="106" dur="1000"/>
                                        <p:tgtEl>
                                          <p:spTgt spid="219"/>
                                        </p:tgtEl>
                                      </p:cBhvr>
                                    </p:animEffect>
                                  </p:childTnLst>
                                </p:cTn>
                              </p:par>
                              <p:par>
                                <p:cTn id="107" presetID="6" presetClass="entr" presetSubtype="16" fill="hold" grpId="0" nodeType="withEffect">
                                  <p:stCondLst>
                                    <p:cond delay="0"/>
                                  </p:stCondLst>
                                  <p:childTnLst>
                                    <p:set>
                                      <p:cBhvr>
                                        <p:cTn id="108" dur="1" fill="hold">
                                          <p:stCondLst>
                                            <p:cond delay="0"/>
                                          </p:stCondLst>
                                        </p:cTn>
                                        <p:tgtEl>
                                          <p:spTgt spid="220"/>
                                        </p:tgtEl>
                                        <p:attrNameLst>
                                          <p:attrName>style.visibility</p:attrName>
                                        </p:attrNameLst>
                                      </p:cBhvr>
                                      <p:to>
                                        <p:strVal val="visible"/>
                                      </p:to>
                                    </p:set>
                                    <p:animEffect transition="in" filter="circle(in)">
                                      <p:cBhvr>
                                        <p:cTn id="109" dur="1000"/>
                                        <p:tgtEl>
                                          <p:spTgt spid="220"/>
                                        </p:tgtEl>
                                      </p:cBhvr>
                                    </p:animEffect>
                                  </p:childTnLst>
                                </p:cTn>
                              </p:par>
                              <p:par>
                                <p:cTn id="110" presetID="6" presetClass="entr" presetSubtype="16" fill="hold" grpId="0" nodeType="withEffect">
                                  <p:stCondLst>
                                    <p:cond delay="0"/>
                                  </p:stCondLst>
                                  <p:childTnLst>
                                    <p:set>
                                      <p:cBhvr>
                                        <p:cTn id="111" dur="1" fill="hold">
                                          <p:stCondLst>
                                            <p:cond delay="0"/>
                                          </p:stCondLst>
                                        </p:cTn>
                                        <p:tgtEl>
                                          <p:spTgt spid="221"/>
                                        </p:tgtEl>
                                        <p:attrNameLst>
                                          <p:attrName>style.visibility</p:attrName>
                                        </p:attrNameLst>
                                      </p:cBhvr>
                                      <p:to>
                                        <p:strVal val="visible"/>
                                      </p:to>
                                    </p:set>
                                    <p:animEffect transition="in" filter="circle(in)">
                                      <p:cBhvr>
                                        <p:cTn id="112" dur="1000"/>
                                        <p:tgtEl>
                                          <p:spTgt spid="221"/>
                                        </p:tgtEl>
                                      </p:cBhvr>
                                    </p:animEffect>
                                  </p:childTnLst>
                                </p:cTn>
                              </p:par>
                              <p:par>
                                <p:cTn id="113" presetID="6" presetClass="entr" presetSubtype="16" fill="hold" grpId="0" nodeType="withEffect">
                                  <p:stCondLst>
                                    <p:cond delay="0"/>
                                  </p:stCondLst>
                                  <p:childTnLst>
                                    <p:set>
                                      <p:cBhvr>
                                        <p:cTn id="114" dur="1" fill="hold">
                                          <p:stCondLst>
                                            <p:cond delay="0"/>
                                          </p:stCondLst>
                                        </p:cTn>
                                        <p:tgtEl>
                                          <p:spTgt spid="222"/>
                                        </p:tgtEl>
                                        <p:attrNameLst>
                                          <p:attrName>style.visibility</p:attrName>
                                        </p:attrNameLst>
                                      </p:cBhvr>
                                      <p:to>
                                        <p:strVal val="visible"/>
                                      </p:to>
                                    </p:set>
                                    <p:animEffect transition="in" filter="circle(in)">
                                      <p:cBhvr>
                                        <p:cTn id="115" dur="1000"/>
                                        <p:tgtEl>
                                          <p:spTgt spid="222"/>
                                        </p:tgtEl>
                                      </p:cBhvr>
                                    </p:animEffect>
                                  </p:childTnLst>
                                </p:cTn>
                              </p:par>
                              <p:par>
                                <p:cTn id="116" presetID="6" presetClass="entr" presetSubtype="16" fill="hold" grpId="0" nodeType="withEffect">
                                  <p:stCondLst>
                                    <p:cond delay="0"/>
                                  </p:stCondLst>
                                  <p:childTnLst>
                                    <p:set>
                                      <p:cBhvr>
                                        <p:cTn id="117" dur="1" fill="hold">
                                          <p:stCondLst>
                                            <p:cond delay="0"/>
                                          </p:stCondLst>
                                        </p:cTn>
                                        <p:tgtEl>
                                          <p:spTgt spid="223"/>
                                        </p:tgtEl>
                                        <p:attrNameLst>
                                          <p:attrName>style.visibility</p:attrName>
                                        </p:attrNameLst>
                                      </p:cBhvr>
                                      <p:to>
                                        <p:strVal val="visible"/>
                                      </p:to>
                                    </p:set>
                                    <p:animEffect transition="in" filter="circle(in)">
                                      <p:cBhvr>
                                        <p:cTn id="118" dur="1000"/>
                                        <p:tgtEl>
                                          <p:spTgt spid="223"/>
                                        </p:tgtEl>
                                      </p:cBhvr>
                                    </p:animEffect>
                                  </p:childTnLst>
                                </p:cTn>
                              </p:par>
                              <p:par>
                                <p:cTn id="119" presetID="6" presetClass="entr" presetSubtype="16" fill="hold" grpId="0" nodeType="withEffect">
                                  <p:stCondLst>
                                    <p:cond delay="0"/>
                                  </p:stCondLst>
                                  <p:childTnLst>
                                    <p:set>
                                      <p:cBhvr>
                                        <p:cTn id="120" dur="1" fill="hold">
                                          <p:stCondLst>
                                            <p:cond delay="0"/>
                                          </p:stCondLst>
                                        </p:cTn>
                                        <p:tgtEl>
                                          <p:spTgt spid="224"/>
                                        </p:tgtEl>
                                        <p:attrNameLst>
                                          <p:attrName>style.visibility</p:attrName>
                                        </p:attrNameLst>
                                      </p:cBhvr>
                                      <p:to>
                                        <p:strVal val="visible"/>
                                      </p:to>
                                    </p:set>
                                    <p:animEffect transition="in" filter="circle(in)">
                                      <p:cBhvr>
                                        <p:cTn id="121" dur="1000"/>
                                        <p:tgtEl>
                                          <p:spTgt spid="224"/>
                                        </p:tgtEl>
                                      </p:cBhvr>
                                    </p:animEffect>
                                  </p:childTnLst>
                                </p:cTn>
                              </p:par>
                              <p:par>
                                <p:cTn id="122" presetID="6" presetClass="entr" presetSubtype="16" fill="hold" grpId="0" nodeType="withEffect">
                                  <p:stCondLst>
                                    <p:cond delay="0"/>
                                  </p:stCondLst>
                                  <p:childTnLst>
                                    <p:set>
                                      <p:cBhvr>
                                        <p:cTn id="123" dur="1" fill="hold">
                                          <p:stCondLst>
                                            <p:cond delay="0"/>
                                          </p:stCondLst>
                                        </p:cTn>
                                        <p:tgtEl>
                                          <p:spTgt spid="225"/>
                                        </p:tgtEl>
                                        <p:attrNameLst>
                                          <p:attrName>style.visibility</p:attrName>
                                        </p:attrNameLst>
                                      </p:cBhvr>
                                      <p:to>
                                        <p:strVal val="visible"/>
                                      </p:to>
                                    </p:set>
                                    <p:animEffect transition="in" filter="circle(in)">
                                      <p:cBhvr>
                                        <p:cTn id="124" dur="1000"/>
                                        <p:tgtEl>
                                          <p:spTgt spid="225"/>
                                        </p:tgtEl>
                                      </p:cBhvr>
                                    </p:animEffect>
                                  </p:childTnLst>
                                </p:cTn>
                              </p:par>
                              <p:par>
                                <p:cTn id="125" presetID="6" presetClass="entr" presetSubtype="16" fill="hold" grpId="0" nodeType="withEffect">
                                  <p:stCondLst>
                                    <p:cond delay="0"/>
                                  </p:stCondLst>
                                  <p:childTnLst>
                                    <p:set>
                                      <p:cBhvr>
                                        <p:cTn id="126" dur="1" fill="hold">
                                          <p:stCondLst>
                                            <p:cond delay="0"/>
                                          </p:stCondLst>
                                        </p:cTn>
                                        <p:tgtEl>
                                          <p:spTgt spid="226"/>
                                        </p:tgtEl>
                                        <p:attrNameLst>
                                          <p:attrName>style.visibility</p:attrName>
                                        </p:attrNameLst>
                                      </p:cBhvr>
                                      <p:to>
                                        <p:strVal val="visible"/>
                                      </p:to>
                                    </p:set>
                                    <p:animEffect transition="in" filter="circle(in)">
                                      <p:cBhvr>
                                        <p:cTn id="127" dur="1000"/>
                                        <p:tgtEl>
                                          <p:spTgt spid="226"/>
                                        </p:tgtEl>
                                      </p:cBhvr>
                                    </p:animEffect>
                                  </p:childTnLst>
                                </p:cTn>
                              </p:par>
                            </p:childTnLst>
                          </p:cTn>
                        </p:par>
                        <p:par>
                          <p:cTn id="128" fill="hold">
                            <p:stCondLst>
                              <p:cond delay="3500"/>
                            </p:stCondLst>
                            <p:childTnLst>
                              <p:par>
                                <p:cTn id="129" presetID="18" presetClass="entr" presetSubtype="12" fill="hold" nodeType="afterEffect">
                                  <p:stCondLst>
                                    <p:cond delay="0"/>
                                  </p:stCondLst>
                                  <p:childTnLst>
                                    <p:set>
                                      <p:cBhvr>
                                        <p:cTn id="130" dur="1" fill="hold">
                                          <p:stCondLst>
                                            <p:cond delay="0"/>
                                          </p:stCondLst>
                                        </p:cTn>
                                        <p:tgtEl>
                                          <p:spTgt spid="2122"/>
                                        </p:tgtEl>
                                        <p:attrNameLst>
                                          <p:attrName>style.visibility</p:attrName>
                                        </p:attrNameLst>
                                      </p:cBhvr>
                                      <p:to>
                                        <p:strVal val="visible"/>
                                      </p:to>
                                    </p:set>
                                    <p:animEffect transition="in" filter="strips(downLeft)">
                                      <p:cBhvr>
                                        <p:cTn id="131" dur="500"/>
                                        <p:tgtEl>
                                          <p:spTgt spid="2122"/>
                                        </p:tgtEl>
                                      </p:cBhvr>
                                    </p:animEffect>
                                  </p:childTnLst>
                                </p:cTn>
                              </p:par>
                            </p:childTnLst>
                          </p:cTn>
                        </p:par>
                        <p:par>
                          <p:cTn id="132" fill="hold">
                            <p:stCondLst>
                              <p:cond delay="4000"/>
                            </p:stCondLst>
                            <p:childTnLst>
                              <p:par>
                                <p:cTn id="133" presetID="6" presetClass="entr" presetSubtype="16" fill="hold" grpId="0" nodeType="afterEffect">
                                  <p:stCondLst>
                                    <p:cond delay="0"/>
                                  </p:stCondLst>
                                  <p:childTnLst>
                                    <p:set>
                                      <p:cBhvr>
                                        <p:cTn id="134" dur="1" fill="hold">
                                          <p:stCondLst>
                                            <p:cond delay="0"/>
                                          </p:stCondLst>
                                        </p:cTn>
                                        <p:tgtEl>
                                          <p:spTgt spid="227"/>
                                        </p:tgtEl>
                                        <p:attrNameLst>
                                          <p:attrName>style.visibility</p:attrName>
                                        </p:attrNameLst>
                                      </p:cBhvr>
                                      <p:to>
                                        <p:strVal val="visible"/>
                                      </p:to>
                                    </p:set>
                                    <p:animEffect transition="in" filter="circle(in)">
                                      <p:cBhvr>
                                        <p:cTn id="135" dur="1000"/>
                                        <p:tgtEl>
                                          <p:spTgt spid="227"/>
                                        </p:tgtEl>
                                      </p:cBhvr>
                                    </p:animEffect>
                                  </p:childTnLst>
                                </p:cTn>
                              </p:par>
                              <p:par>
                                <p:cTn id="136" presetID="6" presetClass="entr" presetSubtype="16" fill="hold" grpId="0" nodeType="withEffect">
                                  <p:stCondLst>
                                    <p:cond delay="0"/>
                                  </p:stCondLst>
                                  <p:childTnLst>
                                    <p:set>
                                      <p:cBhvr>
                                        <p:cTn id="137" dur="1" fill="hold">
                                          <p:stCondLst>
                                            <p:cond delay="0"/>
                                          </p:stCondLst>
                                        </p:cTn>
                                        <p:tgtEl>
                                          <p:spTgt spid="228"/>
                                        </p:tgtEl>
                                        <p:attrNameLst>
                                          <p:attrName>style.visibility</p:attrName>
                                        </p:attrNameLst>
                                      </p:cBhvr>
                                      <p:to>
                                        <p:strVal val="visible"/>
                                      </p:to>
                                    </p:set>
                                    <p:animEffect transition="in" filter="circle(in)">
                                      <p:cBhvr>
                                        <p:cTn id="138" dur="1000"/>
                                        <p:tgtEl>
                                          <p:spTgt spid="228"/>
                                        </p:tgtEl>
                                      </p:cBhvr>
                                    </p:animEffect>
                                  </p:childTnLst>
                                </p:cTn>
                              </p:par>
                              <p:par>
                                <p:cTn id="139" presetID="6" presetClass="entr" presetSubtype="16" fill="hold" grpId="0" nodeType="withEffect">
                                  <p:stCondLst>
                                    <p:cond delay="0"/>
                                  </p:stCondLst>
                                  <p:childTnLst>
                                    <p:set>
                                      <p:cBhvr>
                                        <p:cTn id="140" dur="1" fill="hold">
                                          <p:stCondLst>
                                            <p:cond delay="0"/>
                                          </p:stCondLst>
                                        </p:cTn>
                                        <p:tgtEl>
                                          <p:spTgt spid="229"/>
                                        </p:tgtEl>
                                        <p:attrNameLst>
                                          <p:attrName>style.visibility</p:attrName>
                                        </p:attrNameLst>
                                      </p:cBhvr>
                                      <p:to>
                                        <p:strVal val="visible"/>
                                      </p:to>
                                    </p:set>
                                    <p:animEffect transition="in" filter="circle(in)">
                                      <p:cBhvr>
                                        <p:cTn id="141" dur="1000"/>
                                        <p:tgtEl>
                                          <p:spTgt spid="229"/>
                                        </p:tgtEl>
                                      </p:cBhvr>
                                    </p:animEffect>
                                  </p:childTnLst>
                                </p:cTn>
                              </p:par>
                              <p:par>
                                <p:cTn id="142" presetID="6" presetClass="entr" presetSubtype="16" fill="hold" grpId="0" nodeType="withEffect">
                                  <p:stCondLst>
                                    <p:cond delay="0"/>
                                  </p:stCondLst>
                                  <p:childTnLst>
                                    <p:set>
                                      <p:cBhvr>
                                        <p:cTn id="143" dur="1" fill="hold">
                                          <p:stCondLst>
                                            <p:cond delay="0"/>
                                          </p:stCondLst>
                                        </p:cTn>
                                        <p:tgtEl>
                                          <p:spTgt spid="230"/>
                                        </p:tgtEl>
                                        <p:attrNameLst>
                                          <p:attrName>style.visibility</p:attrName>
                                        </p:attrNameLst>
                                      </p:cBhvr>
                                      <p:to>
                                        <p:strVal val="visible"/>
                                      </p:to>
                                    </p:set>
                                    <p:animEffect transition="in" filter="circle(in)">
                                      <p:cBhvr>
                                        <p:cTn id="144" dur="1000"/>
                                        <p:tgtEl>
                                          <p:spTgt spid="230"/>
                                        </p:tgtEl>
                                      </p:cBhvr>
                                    </p:animEffect>
                                  </p:childTnLst>
                                </p:cTn>
                              </p:par>
                              <p:par>
                                <p:cTn id="145" presetID="6" presetClass="entr" presetSubtype="16" fill="hold" grpId="0" nodeType="withEffect">
                                  <p:stCondLst>
                                    <p:cond delay="0"/>
                                  </p:stCondLst>
                                  <p:childTnLst>
                                    <p:set>
                                      <p:cBhvr>
                                        <p:cTn id="146" dur="1" fill="hold">
                                          <p:stCondLst>
                                            <p:cond delay="0"/>
                                          </p:stCondLst>
                                        </p:cTn>
                                        <p:tgtEl>
                                          <p:spTgt spid="231"/>
                                        </p:tgtEl>
                                        <p:attrNameLst>
                                          <p:attrName>style.visibility</p:attrName>
                                        </p:attrNameLst>
                                      </p:cBhvr>
                                      <p:to>
                                        <p:strVal val="visible"/>
                                      </p:to>
                                    </p:set>
                                    <p:animEffect transition="in" filter="circle(in)">
                                      <p:cBhvr>
                                        <p:cTn id="147" dur="1000"/>
                                        <p:tgtEl>
                                          <p:spTgt spid="231"/>
                                        </p:tgtEl>
                                      </p:cBhvr>
                                    </p:animEffect>
                                  </p:childTnLst>
                                </p:cTn>
                              </p:par>
                              <p:par>
                                <p:cTn id="148" presetID="6" presetClass="entr" presetSubtype="16" fill="hold" grpId="0" nodeType="withEffect">
                                  <p:stCondLst>
                                    <p:cond delay="0"/>
                                  </p:stCondLst>
                                  <p:childTnLst>
                                    <p:set>
                                      <p:cBhvr>
                                        <p:cTn id="149" dur="1" fill="hold">
                                          <p:stCondLst>
                                            <p:cond delay="0"/>
                                          </p:stCondLst>
                                        </p:cTn>
                                        <p:tgtEl>
                                          <p:spTgt spid="232"/>
                                        </p:tgtEl>
                                        <p:attrNameLst>
                                          <p:attrName>style.visibility</p:attrName>
                                        </p:attrNameLst>
                                      </p:cBhvr>
                                      <p:to>
                                        <p:strVal val="visible"/>
                                      </p:to>
                                    </p:set>
                                    <p:animEffect transition="in" filter="circle(in)">
                                      <p:cBhvr>
                                        <p:cTn id="150" dur="1000"/>
                                        <p:tgtEl>
                                          <p:spTgt spid="232"/>
                                        </p:tgtEl>
                                      </p:cBhvr>
                                    </p:animEffect>
                                  </p:childTnLst>
                                </p:cTn>
                              </p:par>
                              <p:par>
                                <p:cTn id="151" presetID="6" presetClass="entr" presetSubtype="16" fill="hold" grpId="0" nodeType="withEffect">
                                  <p:stCondLst>
                                    <p:cond delay="0"/>
                                  </p:stCondLst>
                                  <p:childTnLst>
                                    <p:set>
                                      <p:cBhvr>
                                        <p:cTn id="152" dur="1" fill="hold">
                                          <p:stCondLst>
                                            <p:cond delay="0"/>
                                          </p:stCondLst>
                                        </p:cTn>
                                        <p:tgtEl>
                                          <p:spTgt spid="233"/>
                                        </p:tgtEl>
                                        <p:attrNameLst>
                                          <p:attrName>style.visibility</p:attrName>
                                        </p:attrNameLst>
                                      </p:cBhvr>
                                      <p:to>
                                        <p:strVal val="visible"/>
                                      </p:to>
                                    </p:set>
                                    <p:animEffect transition="in" filter="circle(in)">
                                      <p:cBhvr>
                                        <p:cTn id="153" dur="1000"/>
                                        <p:tgtEl>
                                          <p:spTgt spid="233"/>
                                        </p:tgtEl>
                                      </p:cBhvr>
                                    </p:animEffect>
                                  </p:childTnLst>
                                </p:cTn>
                              </p:par>
                              <p:par>
                                <p:cTn id="154" presetID="6" presetClass="entr" presetSubtype="16" fill="hold" grpId="0" nodeType="withEffect">
                                  <p:stCondLst>
                                    <p:cond delay="0"/>
                                  </p:stCondLst>
                                  <p:childTnLst>
                                    <p:set>
                                      <p:cBhvr>
                                        <p:cTn id="155" dur="1" fill="hold">
                                          <p:stCondLst>
                                            <p:cond delay="0"/>
                                          </p:stCondLst>
                                        </p:cTn>
                                        <p:tgtEl>
                                          <p:spTgt spid="234"/>
                                        </p:tgtEl>
                                        <p:attrNameLst>
                                          <p:attrName>style.visibility</p:attrName>
                                        </p:attrNameLst>
                                      </p:cBhvr>
                                      <p:to>
                                        <p:strVal val="visible"/>
                                      </p:to>
                                    </p:set>
                                    <p:animEffect transition="in" filter="circle(in)">
                                      <p:cBhvr>
                                        <p:cTn id="156" dur="1000"/>
                                        <p:tgtEl>
                                          <p:spTgt spid="234"/>
                                        </p:tgtEl>
                                      </p:cBhvr>
                                    </p:animEffect>
                                  </p:childTnLst>
                                </p:cTn>
                              </p:par>
                              <p:par>
                                <p:cTn id="157" presetID="6" presetClass="entr" presetSubtype="16" fill="hold" grpId="0" nodeType="withEffect">
                                  <p:stCondLst>
                                    <p:cond delay="0"/>
                                  </p:stCondLst>
                                  <p:childTnLst>
                                    <p:set>
                                      <p:cBhvr>
                                        <p:cTn id="158" dur="1" fill="hold">
                                          <p:stCondLst>
                                            <p:cond delay="0"/>
                                          </p:stCondLst>
                                        </p:cTn>
                                        <p:tgtEl>
                                          <p:spTgt spid="235"/>
                                        </p:tgtEl>
                                        <p:attrNameLst>
                                          <p:attrName>style.visibility</p:attrName>
                                        </p:attrNameLst>
                                      </p:cBhvr>
                                      <p:to>
                                        <p:strVal val="visible"/>
                                      </p:to>
                                    </p:set>
                                    <p:animEffect transition="in" filter="circle(in)">
                                      <p:cBhvr>
                                        <p:cTn id="159" dur="1000"/>
                                        <p:tgtEl>
                                          <p:spTgt spid="235"/>
                                        </p:tgtEl>
                                      </p:cBhvr>
                                    </p:animEffect>
                                  </p:childTnLst>
                                </p:cTn>
                              </p:par>
                              <p:par>
                                <p:cTn id="160" presetID="6" presetClass="entr" presetSubtype="16" fill="hold" grpId="0" nodeType="withEffect">
                                  <p:stCondLst>
                                    <p:cond delay="0"/>
                                  </p:stCondLst>
                                  <p:childTnLst>
                                    <p:set>
                                      <p:cBhvr>
                                        <p:cTn id="161" dur="1" fill="hold">
                                          <p:stCondLst>
                                            <p:cond delay="0"/>
                                          </p:stCondLst>
                                        </p:cTn>
                                        <p:tgtEl>
                                          <p:spTgt spid="236"/>
                                        </p:tgtEl>
                                        <p:attrNameLst>
                                          <p:attrName>style.visibility</p:attrName>
                                        </p:attrNameLst>
                                      </p:cBhvr>
                                      <p:to>
                                        <p:strVal val="visible"/>
                                      </p:to>
                                    </p:set>
                                    <p:animEffect transition="in" filter="circle(in)">
                                      <p:cBhvr>
                                        <p:cTn id="162" dur="1000"/>
                                        <p:tgtEl>
                                          <p:spTgt spid="236"/>
                                        </p:tgtEl>
                                      </p:cBhvr>
                                    </p:animEffect>
                                  </p:childTnLst>
                                </p:cTn>
                              </p:par>
                              <p:par>
                                <p:cTn id="163" presetID="6" presetClass="entr" presetSubtype="16" fill="hold" grpId="0" nodeType="withEffect">
                                  <p:stCondLst>
                                    <p:cond delay="0"/>
                                  </p:stCondLst>
                                  <p:childTnLst>
                                    <p:set>
                                      <p:cBhvr>
                                        <p:cTn id="164" dur="1" fill="hold">
                                          <p:stCondLst>
                                            <p:cond delay="0"/>
                                          </p:stCondLst>
                                        </p:cTn>
                                        <p:tgtEl>
                                          <p:spTgt spid="237"/>
                                        </p:tgtEl>
                                        <p:attrNameLst>
                                          <p:attrName>style.visibility</p:attrName>
                                        </p:attrNameLst>
                                      </p:cBhvr>
                                      <p:to>
                                        <p:strVal val="visible"/>
                                      </p:to>
                                    </p:set>
                                    <p:animEffect transition="in" filter="circle(in)">
                                      <p:cBhvr>
                                        <p:cTn id="165" dur="1000"/>
                                        <p:tgtEl>
                                          <p:spTgt spid="237"/>
                                        </p:tgtEl>
                                      </p:cBhvr>
                                    </p:animEffect>
                                  </p:childTnLst>
                                </p:cTn>
                              </p:par>
                              <p:par>
                                <p:cTn id="166" presetID="6" presetClass="entr" presetSubtype="16" fill="hold" grpId="0" nodeType="withEffect">
                                  <p:stCondLst>
                                    <p:cond delay="0"/>
                                  </p:stCondLst>
                                  <p:childTnLst>
                                    <p:set>
                                      <p:cBhvr>
                                        <p:cTn id="167" dur="1" fill="hold">
                                          <p:stCondLst>
                                            <p:cond delay="0"/>
                                          </p:stCondLst>
                                        </p:cTn>
                                        <p:tgtEl>
                                          <p:spTgt spid="238"/>
                                        </p:tgtEl>
                                        <p:attrNameLst>
                                          <p:attrName>style.visibility</p:attrName>
                                        </p:attrNameLst>
                                      </p:cBhvr>
                                      <p:to>
                                        <p:strVal val="visible"/>
                                      </p:to>
                                    </p:set>
                                    <p:animEffect transition="in" filter="circle(in)">
                                      <p:cBhvr>
                                        <p:cTn id="168" dur="1000"/>
                                        <p:tgtEl>
                                          <p:spTgt spid="238"/>
                                        </p:tgtEl>
                                      </p:cBhvr>
                                    </p:animEffect>
                                  </p:childTnLst>
                                </p:cTn>
                              </p:par>
                              <p:par>
                                <p:cTn id="169" presetID="6" presetClass="entr" presetSubtype="16" fill="hold" grpId="0" nodeType="withEffect">
                                  <p:stCondLst>
                                    <p:cond delay="0"/>
                                  </p:stCondLst>
                                  <p:childTnLst>
                                    <p:set>
                                      <p:cBhvr>
                                        <p:cTn id="170" dur="1" fill="hold">
                                          <p:stCondLst>
                                            <p:cond delay="0"/>
                                          </p:stCondLst>
                                        </p:cTn>
                                        <p:tgtEl>
                                          <p:spTgt spid="239"/>
                                        </p:tgtEl>
                                        <p:attrNameLst>
                                          <p:attrName>style.visibility</p:attrName>
                                        </p:attrNameLst>
                                      </p:cBhvr>
                                      <p:to>
                                        <p:strVal val="visible"/>
                                      </p:to>
                                    </p:set>
                                    <p:animEffect transition="in" filter="circle(in)">
                                      <p:cBhvr>
                                        <p:cTn id="171" dur="1000"/>
                                        <p:tgtEl>
                                          <p:spTgt spid="239"/>
                                        </p:tgtEl>
                                      </p:cBhvr>
                                    </p:animEffect>
                                  </p:childTnLst>
                                </p:cTn>
                              </p:par>
                              <p:par>
                                <p:cTn id="172" presetID="6" presetClass="entr" presetSubtype="16" fill="hold" grpId="0" nodeType="withEffect">
                                  <p:stCondLst>
                                    <p:cond delay="0"/>
                                  </p:stCondLst>
                                  <p:childTnLst>
                                    <p:set>
                                      <p:cBhvr>
                                        <p:cTn id="173" dur="1" fill="hold">
                                          <p:stCondLst>
                                            <p:cond delay="0"/>
                                          </p:stCondLst>
                                        </p:cTn>
                                        <p:tgtEl>
                                          <p:spTgt spid="240"/>
                                        </p:tgtEl>
                                        <p:attrNameLst>
                                          <p:attrName>style.visibility</p:attrName>
                                        </p:attrNameLst>
                                      </p:cBhvr>
                                      <p:to>
                                        <p:strVal val="visible"/>
                                      </p:to>
                                    </p:set>
                                    <p:animEffect transition="in" filter="circle(in)">
                                      <p:cBhvr>
                                        <p:cTn id="174" dur="1000"/>
                                        <p:tgtEl>
                                          <p:spTgt spid="240"/>
                                        </p:tgtEl>
                                      </p:cBhvr>
                                    </p:animEffect>
                                  </p:childTnLst>
                                </p:cTn>
                              </p:par>
                              <p:par>
                                <p:cTn id="175" presetID="6" presetClass="entr" presetSubtype="16" fill="hold" grpId="0" nodeType="withEffect">
                                  <p:stCondLst>
                                    <p:cond delay="0"/>
                                  </p:stCondLst>
                                  <p:childTnLst>
                                    <p:set>
                                      <p:cBhvr>
                                        <p:cTn id="176" dur="1" fill="hold">
                                          <p:stCondLst>
                                            <p:cond delay="0"/>
                                          </p:stCondLst>
                                        </p:cTn>
                                        <p:tgtEl>
                                          <p:spTgt spid="241"/>
                                        </p:tgtEl>
                                        <p:attrNameLst>
                                          <p:attrName>style.visibility</p:attrName>
                                        </p:attrNameLst>
                                      </p:cBhvr>
                                      <p:to>
                                        <p:strVal val="visible"/>
                                      </p:to>
                                    </p:set>
                                    <p:animEffect transition="in" filter="circle(in)">
                                      <p:cBhvr>
                                        <p:cTn id="177" dur="1000"/>
                                        <p:tgtEl>
                                          <p:spTgt spid="241"/>
                                        </p:tgtEl>
                                      </p:cBhvr>
                                    </p:animEffect>
                                  </p:childTnLst>
                                </p:cTn>
                              </p:par>
                              <p:par>
                                <p:cTn id="178" presetID="6" presetClass="entr" presetSubtype="16" fill="hold" grpId="0" nodeType="withEffect">
                                  <p:stCondLst>
                                    <p:cond delay="0"/>
                                  </p:stCondLst>
                                  <p:childTnLst>
                                    <p:set>
                                      <p:cBhvr>
                                        <p:cTn id="179" dur="1" fill="hold">
                                          <p:stCondLst>
                                            <p:cond delay="0"/>
                                          </p:stCondLst>
                                        </p:cTn>
                                        <p:tgtEl>
                                          <p:spTgt spid="242"/>
                                        </p:tgtEl>
                                        <p:attrNameLst>
                                          <p:attrName>style.visibility</p:attrName>
                                        </p:attrNameLst>
                                      </p:cBhvr>
                                      <p:to>
                                        <p:strVal val="visible"/>
                                      </p:to>
                                    </p:set>
                                    <p:animEffect transition="in" filter="circle(in)">
                                      <p:cBhvr>
                                        <p:cTn id="180" dur="1000"/>
                                        <p:tgtEl>
                                          <p:spTgt spid="242"/>
                                        </p:tgtEl>
                                      </p:cBhvr>
                                    </p:animEffect>
                                  </p:childTnLst>
                                </p:cTn>
                              </p:par>
                              <p:par>
                                <p:cTn id="181" presetID="6" presetClass="entr" presetSubtype="16" fill="hold" grpId="0" nodeType="withEffect">
                                  <p:stCondLst>
                                    <p:cond delay="0"/>
                                  </p:stCondLst>
                                  <p:childTnLst>
                                    <p:set>
                                      <p:cBhvr>
                                        <p:cTn id="182" dur="1" fill="hold">
                                          <p:stCondLst>
                                            <p:cond delay="0"/>
                                          </p:stCondLst>
                                        </p:cTn>
                                        <p:tgtEl>
                                          <p:spTgt spid="243"/>
                                        </p:tgtEl>
                                        <p:attrNameLst>
                                          <p:attrName>style.visibility</p:attrName>
                                        </p:attrNameLst>
                                      </p:cBhvr>
                                      <p:to>
                                        <p:strVal val="visible"/>
                                      </p:to>
                                    </p:set>
                                    <p:animEffect transition="in" filter="circle(in)">
                                      <p:cBhvr>
                                        <p:cTn id="183" dur="1000"/>
                                        <p:tgtEl>
                                          <p:spTgt spid="243"/>
                                        </p:tgtEl>
                                      </p:cBhvr>
                                    </p:animEffect>
                                  </p:childTnLst>
                                </p:cTn>
                              </p:par>
                              <p:par>
                                <p:cTn id="184" presetID="6" presetClass="entr" presetSubtype="16" fill="hold" grpId="0" nodeType="withEffect">
                                  <p:stCondLst>
                                    <p:cond delay="0"/>
                                  </p:stCondLst>
                                  <p:childTnLst>
                                    <p:set>
                                      <p:cBhvr>
                                        <p:cTn id="185" dur="1" fill="hold">
                                          <p:stCondLst>
                                            <p:cond delay="0"/>
                                          </p:stCondLst>
                                        </p:cTn>
                                        <p:tgtEl>
                                          <p:spTgt spid="244"/>
                                        </p:tgtEl>
                                        <p:attrNameLst>
                                          <p:attrName>style.visibility</p:attrName>
                                        </p:attrNameLst>
                                      </p:cBhvr>
                                      <p:to>
                                        <p:strVal val="visible"/>
                                      </p:to>
                                    </p:set>
                                    <p:animEffect transition="in" filter="circle(in)">
                                      <p:cBhvr>
                                        <p:cTn id="186" dur="1000"/>
                                        <p:tgtEl>
                                          <p:spTgt spid="244"/>
                                        </p:tgtEl>
                                      </p:cBhvr>
                                    </p:animEffect>
                                  </p:childTnLst>
                                </p:cTn>
                              </p:par>
                              <p:par>
                                <p:cTn id="187" presetID="6" presetClass="entr" presetSubtype="16" fill="hold" grpId="0" nodeType="withEffect">
                                  <p:stCondLst>
                                    <p:cond delay="0"/>
                                  </p:stCondLst>
                                  <p:childTnLst>
                                    <p:set>
                                      <p:cBhvr>
                                        <p:cTn id="188" dur="1" fill="hold">
                                          <p:stCondLst>
                                            <p:cond delay="0"/>
                                          </p:stCondLst>
                                        </p:cTn>
                                        <p:tgtEl>
                                          <p:spTgt spid="245"/>
                                        </p:tgtEl>
                                        <p:attrNameLst>
                                          <p:attrName>style.visibility</p:attrName>
                                        </p:attrNameLst>
                                      </p:cBhvr>
                                      <p:to>
                                        <p:strVal val="visible"/>
                                      </p:to>
                                    </p:set>
                                    <p:animEffect transition="in" filter="circle(in)">
                                      <p:cBhvr>
                                        <p:cTn id="189" dur="1000"/>
                                        <p:tgtEl>
                                          <p:spTgt spid="245"/>
                                        </p:tgtEl>
                                      </p:cBhvr>
                                    </p:animEffect>
                                  </p:childTnLst>
                                </p:cTn>
                              </p:par>
                            </p:childTnLst>
                          </p:cTn>
                        </p:par>
                        <p:par>
                          <p:cTn id="190" fill="hold">
                            <p:stCondLst>
                              <p:cond delay="5000"/>
                            </p:stCondLst>
                            <p:childTnLst>
                              <p:par>
                                <p:cTn id="191" presetID="10" presetClass="entr" presetSubtype="0" fill="hold" grpId="0" nodeType="afterEffect">
                                  <p:stCondLst>
                                    <p:cond delay="0"/>
                                  </p:stCondLst>
                                  <p:childTnLst>
                                    <p:set>
                                      <p:cBhvr>
                                        <p:cTn id="192" dur="1" fill="hold">
                                          <p:stCondLst>
                                            <p:cond delay="0"/>
                                          </p:stCondLst>
                                        </p:cTn>
                                        <p:tgtEl>
                                          <p:spTgt spid="23561"/>
                                        </p:tgtEl>
                                        <p:attrNameLst>
                                          <p:attrName>style.visibility</p:attrName>
                                        </p:attrNameLst>
                                      </p:cBhvr>
                                      <p:to>
                                        <p:strVal val="visible"/>
                                      </p:to>
                                    </p:set>
                                    <p:animEffect transition="in" filter="fade">
                                      <p:cBhvr>
                                        <p:cTn id="193" dur="500"/>
                                        <p:tgtEl>
                                          <p:spTgt spid="23561"/>
                                        </p:tgtEl>
                                      </p:cBhvr>
                                    </p:animEffect>
                                  </p:childTnLst>
                                </p:cTn>
                              </p:par>
                            </p:childTnLst>
                          </p:cTn>
                        </p:par>
                      </p:childTnLst>
                    </p:cTn>
                  </p:par>
                  <p:par>
                    <p:cTn id="194" fill="hold">
                      <p:stCondLst>
                        <p:cond delay="indefinite"/>
                      </p:stCondLst>
                      <p:childTnLst>
                        <p:par>
                          <p:cTn id="195" fill="hold">
                            <p:stCondLst>
                              <p:cond delay="0"/>
                            </p:stCondLst>
                            <p:childTnLst>
                              <p:par>
                                <p:cTn id="196" presetID="18" presetClass="entr" presetSubtype="12" fill="hold" nodeType="clickEffect">
                                  <p:stCondLst>
                                    <p:cond delay="0"/>
                                  </p:stCondLst>
                                  <p:childTnLst>
                                    <p:set>
                                      <p:cBhvr>
                                        <p:cTn id="197" dur="1" fill="hold">
                                          <p:stCondLst>
                                            <p:cond delay="0"/>
                                          </p:stCondLst>
                                        </p:cTn>
                                        <p:tgtEl>
                                          <p:spTgt spid="2051">
                                            <p:txEl>
                                              <p:pRg st="0" end="0"/>
                                            </p:txEl>
                                          </p:spTgt>
                                        </p:tgtEl>
                                        <p:attrNameLst>
                                          <p:attrName>style.visibility</p:attrName>
                                        </p:attrNameLst>
                                      </p:cBhvr>
                                      <p:to>
                                        <p:strVal val="visible"/>
                                      </p:to>
                                    </p:set>
                                    <p:animEffect transition="in" filter="strips(downLeft)">
                                      <p:cBhvr>
                                        <p:cTn id="198" dur="500"/>
                                        <p:tgtEl>
                                          <p:spTgt spid="2051">
                                            <p:txEl>
                                              <p:pRg st="0" end="0"/>
                                            </p:txEl>
                                          </p:spTgt>
                                        </p:tgtEl>
                                      </p:cBhvr>
                                    </p:animEffect>
                                  </p:childTnLst>
                                </p:cTn>
                              </p:par>
                            </p:childTnLst>
                          </p:cTn>
                        </p:par>
                        <p:par>
                          <p:cTn id="199" fill="hold">
                            <p:stCondLst>
                              <p:cond delay="500"/>
                            </p:stCondLst>
                            <p:childTnLst>
                              <p:par>
                                <p:cTn id="200" presetID="18" presetClass="entr" presetSubtype="12" fill="hold" nodeType="afterEffect">
                                  <p:stCondLst>
                                    <p:cond delay="0"/>
                                  </p:stCondLst>
                                  <p:childTnLst>
                                    <p:set>
                                      <p:cBhvr>
                                        <p:cTn id="201" dur="1" fill="hold">
                                          <p:stCondLst>
                                            <p:cond delay="0"/>
                                          </p:stCondLst>
                                        </p:cTn>
                                        <p:tgtEl>
                                          <p:spTgt spid="2051">
                                            <p:txEl>
                                              <p:pRg st="1" end="1"/>
                                            </p:txEl>
                                          </p:spTgt>
                                        </p:tgtEl>
                                        <p:attrNameLst>
                                          <p:attrName>style.visibility</p:attrName>
                                        </p:attrNameLst>
                                      </p:cBhvr>
                                      <p:to>
                                        <p:strVal val="visible"/>
                                      </p:to>
                                    </p:set>
                                    <p:animEffect transition="in" filter="strips(downLeft)">
                                      <p:cBhvr>
                                        <p:cTn id="202" dur="500"/>
                                        <p:tgtEl>
                                          <p:spTgt spid="20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1" grpId="0"/>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178"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olo 1"/>
          <p:cNvSpPr>
            <a:spLocks noGrp="1"/>
          </p:cNvSpPr>
          <p:nvPr>
            <p:ph type="title"/>
          </p:nvPr>
        </p:nvSpPr>
        <p:spPr>
          <a:xfrm>
            <a:off x="500063" y="142875"/>
            <a:ext cx="8229600" cy="776288"/>
          </a:xfrm>
        </p:spPr>
        <p:txBody>
          <a:bodyPr>
            <a:normAutofit fontScale="90000"/>
          </a:bodyPr>
          <a:lstStyle/>
          <a:p>
            <a:pPr eaLnBrk="1" fontAlgn="auto" hangingPunct="1">
              <a:spcAft>
                <a:spcPts val="0"/>
              </a:spcAft>
              <a:defRPr/>
            </a:pPr>
            <a:r>
              <a:rPr lang="it-IT" dirty="0" smtClean="0"/>
              <a:t>SEARCH - </a:t>
            </a:r>
            <a:r>
              <a:rPr lang="it-IT" i="1" dirty="0" err="1" smtClean="0">
                <a:effectLst>
                  <a:outerShdw blurRad="38100" dist="38100" dir="2700000" algn="tl">
                    <a:srgbClr val="000000">
                      <a:alpha val="43137"/>
                    </a:srgbClr>
                  </a:outerShdw>
                </a:effectLst>
              </a:rPr>
              <a:t>SimpleRank</a:t>
            </a:r>
            <a:endParaRPr lang="it-IT" i="1" dirty="0">
              <a:effectLst>
                <a:outerShdw blurRad="38100" dist="38100" dir="2700000" algn="tl">
                  <a:srgbClr val="000000">
                    <a:alpha val="43137"/>
                  </a:srgbClr>
                </a:outerShdw>
              </a:effectLst>
            </a:endParaRPr>
          </a:p>
        </p:txBody>
      </p:sp>
      <p:sp>
        <p:nvSpPr>
          <p:cNvPr id="25602" name="Rectangle 3"/>
          <p:cNvSpPr>
            <a:spLocks noGrp="1" noChangeArrowheads="1"/>
          </p:cNvSpPr>
          <p:nvPr>
            <p:ph idx="1"/>
          </p:nvPr>
        </p:nvSpPr>
        <p:spPr>
          <a:xfrm>
            <a:off x="250825" y="836613"/>
            <a:ext cx="8353425" cy="1081087"/>
          </a:xfrm>
        </p:spPr>
        <p:txBody>
          <a:bodyPr/>
          <a:lstStyle/>
          <a:p>
            <a:pPr eaLnBrk="1" hangingPunct="1">
              <a:lnSpc>
                <a:spcPct val="80000"/>
              </a:lnSpc>
              <a:buFontTx/>
              <a:buNone/>
            </a:pPr>
            <a:r>
              <a:rPr lang="it-IT" sz="2400" dirty="0" smtClean="0"/>
              <a:t>Sottopone la </a:t>
            </a:r>
            <a:r>
              <a:rPr lang="it-IT" sz="2400" dirty="0" err="1" smtClean="0"/>
              <a:t>query</a:t>
            </a:r>
            <a:r>
              <a:rPr lang="it-IT" sz="2400" dirty="0" smtClean="0"/>
              <a:t> </a:t>
            </a:r>
            <a:r>
              <a:rPr lang="it-IT" sz="2400" i="1" dirty="0" smtClean="0"/>
              <a:t>q </a:t>
            </a:r>
            <a:r>
              <a:rPr lang="it-IT" sz="2400" dirty="0" smtClean="0"/>
              <a:t>ad un motore di ricerca. Estrae le tabelle </a:t>
            </a:r>
            <a:r>
              <a:rPr lang="it-IT" sz="2400" u="sng" dirty="0" smtClean="0"/>
              <a:t>ordinatamente dagli indirizzi restituiti</a:t>
            </a:r>
            <a:r>
              <a:rPr lang="it-IT" sz="2400" dirty="0" smtClean="0"/>
              <a:t>.</a:t>
            </a:r>
          </a:p>
        </p:txBody>
      </p:sp>
      <p:pic>
        <p:nvPicPr>
          <p:cNvPr id="25604" name="Picture 10"/>
          <p:cNvPicPr>
            <a:picLocks noChangeAspect="1" noChangeArrowheads="1"/>
          </p:cNvPicPr>
          <p:nvPr/>
        </p:nvPicPr>
        <p:blipFill>
          <a:blip r:embed="rId2" cstate="print"/>
          <a:srcRect/>
          <a:stretch>
            <a:fillRect/>
          </a:stretch>
        </p:blipFill>
        <p:spPr bwMode="auto">
          <a:xfrm>
            <a:off x="1000125" y="1857375"/>
            <a:ext cx="4752975" cy="3009900"/>
          </a:xfrm>
          <a:prstGeom prst="rect">
            <a:avLst/>
          </a:prstGeom>
          <a:noFill/>
          <a:ln w="9525">
            <a:noFill/>
            <a:miter lim="800000"/>
            <a:headEnd/>
            <a:tailEnd/>
          </a:ln>
        </p:spPr>
      </p:pic>
      <p:sp>
        <p:nvSpPr>
          <p:cNvPr id="25605" name="Line 11"/>
          <p:cNvSpPr>
            <a:spLocks noChangeShapeType="1"/>
          </p:cNvSpPr>
          <p:nvPr/>
        </p:nvSpPr>
        <p:spPr bwMode="auto">
          <a:xfrm flipV="1">
            <a:off x="5072063" y="2286000"/>
            <a:ext cx="1143000" cy="287338"/>
          </a:xfrm>
          <a:prstGeom prst="line">
            <a:avLst/>
          </a:prstGeom>
          <a:noFill/>
          <a:ln w="9525">
            <a:solidFill>
              <a:schemeClr val="tx1"/>
            </a:solidFill>
            <a:round/>
            <a:headEnd/>
            <a:tailEnd type="triangle" w="med" len="med"/>
          </a:ln>
        </p:spPr>
        <p:txBody>
          <a:bodyPr/>
          <a:lstStyle/>
          <a:p>
            <a:endParaRPr lang="it-IT"/>
          </a:p>
        </p:txBody>
      </p:sp>
      <p:sp>
        <p:nvSpPr>
          <p:cNvPr id="25606" name="Line 20"/>
          <p:cNvSpPr>
            <a:spLocks noChangeShapeType="1"/>
          </p:cNvSpPr>
          <p:nvPr/>
        </p:nvSpPr>
        <p:spPr bwMode="auto">
          <a:xfrm flipV="1">
            <a:off x="5500688" y="3286125"/>
            <a:ext cx="719137" cy="358775"/>
          </a:xfrm>
          <a:prstGeom prst="line">
            <a:avLst/>
          </a:prstGeom>
          <a:noFill/>
          <a:ln w="9525">
            <a:solidFill>
              <a:schemeClr val="tx1"/>
            </a:solidFill>
            <a:round/>
            <a:headEnd/>
            <a:tailEnd type="triangle" w="med" len="med"/>
          </a:ln>
        </p:spPr>
        <p:txBody>
          <a:bodyPr/>
          <a:lstStyle/>
          <a:p>
            <a:endParaRPr lang="it-IT"/>
          </a:p>
        </p:txBody>
      </p:sp>
      <p:sp>
        <p:nvSpPr>
          <p:cNvPr id="25607" name="Line 21"/>
          <p:cNvSpPr>
            <a:spLocks noChangeShapeType="1"/>
          </p:cNvSpPr>
          <p:nvPr/>
        </p:nvSpPr>
        <p:spPr bwMode="auto">
          <a:xfrm>
            <a:off x="5500689" y="3786188"/>
            <a:ext cx="722312" cy="417512"/>
          </a:xfrm>
          <a:prstGeom prst="line">
            <a:avLst/>
          </a:prstGeom>
          <a:noFill/>
          <a:ln w="9525">
            <a:solidFill>
              <a:schemeClr val="tx1"/>
            </a:solidFill>
            <a:round/>
            <a:headEnd/>
            <a:tailEnd type="triangle" w="med" len="med"/>
          </a:ln>
        </p:spPr>
        <p:txBody>
          <a:bodyPr/>
          <a:lstStyle/>
          <a:p>
            <a:endParaRPr lang="it-IT"/>
          </a:p>
        </p:txBody>
      </p:sp>
      <p:sp>
        <p:nvSpPr>
          <p:cNvPr id="25608" name="Rectangle 36"/>
          <p:cNvSpPr>
            <a:spLocks noChangeArrowheads="1"/>
          </p:cNvSpPr>
          <p:nvPr/>
        </p:nvSpPr>
        <p:spPr bwMode="auto">
          <a:xfrm>
            <a:off x="927100" y="1785938"/>
            <a:ext cx="4897438" cy="3168650"/>
          </a:xfrm>
          <a:prstGeom prst="rect">
            <a:avLst/>
          </a:prstGeom>
          <a:noFill/>
          <a:ln w="9525">
            <a:solidFill>
              <a:schemeClr val="tx1"/>
            </a:solidFill>
            <a:miter lim="800000"/>
            <a:headEnd/>
            <a:tailEnd/>
          </a:ln>
        </p:spPr>
        <p:txBody>
          <a:bodyPr wrap="none" anchor="ctr"/>
          <a:lstStyle/>
          <a:p>
            <a:endParaRPr lang="it-IT">
              <a:latin typeface="Constantia" pitchFamily="18" charset="0"/>
            </a:endParaRPr>
          </a:p>
        </p:txBody>
      </p:sp>
      <p:sp>
        <p:nvSpPr>
          <p:cNvPr id="58" name="AutoShape 34"/>
          <p:cNvSpPr>
            <a:spLocks noChangeArrowheads="1"/>
          </p:cNvSpPr>
          <p:nvPr/>
        </p:nvSpPr>
        <p:spPr bwMode="auto">
          <a:xfrm rot="16200000">
            <a:off x="6414294" y="2872582"/>
            <a:ext cx="2592387" cy="70485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ln>
            <a:headEnd/>
            <a:tailEnd/>
          </a:ln>
        </p:spPr>
        <p:style>
          <a:lnRef idx="3">
            <a:schemeClr val="lt1"/>
          </a:lnRef>
          <a:fillRef idx="1">
            <a:schemeClr val="accent1"/>
          </a:fillRef>
          <a:effectRef idx="1">
            <a:schemeClr val="accent1"/>
          </a:effectRef>
          <a:fontRef idx="minor">
            <a:schemeClr val="lt1"/>
          </a:fontRef>
        </p:style>
        <p:txBody>
          <a:bodyPr vert="eaVert" wrap="none" anchor="ctr"/>
          <a:lstStyle/>
          <a:p>
            <a:pPr algn="ctr" fontAlgn="auto">
              <a:spcBef>
                <a:spcPts val="0"/>
              </a:spcBef>
              <a:spcAft>
                <a:spcPts val="0"/>
              </a:spcAft>
              <a:defRPr/>
            </a:pPr>
            <a:r>
              <a:rPr lang="it-IT" dirty="0"/>
              <a:t>R</a:t>
            </a:r>
          </a:p>
          <a:p>
            <a:pPr algn="ctr" fontAlgn="auto">
              <a:spcBef>
                <a:spcPts val="0"/>
              </a:spcBef>
              <a:spcAft>
                <a:spcPts val="0"/>
              </a:spcAft>
              <a:defRPr/>
            </a:pPr>
            <a:r>
              <a:rPr lang="it-IT" dirty="0"/>
              <a:t>A</a:t>
            </a:r>
          </a:p>
          <a:p>
            <a:pPr algn="ctr" fontAlgn="auto">
              <a:spcBef>
                <a:spcPts val="0"/>
              </a:spcBef>
              <a:spcAft>
                <a:spcPts val="0"/>
              </a:spcAft>
              <a:defRPr/>
            </a:pPr>
            <a:r>
              <a:rPr lang="it-IT" dirty="0"/>
              <a:t>N</a:t>
            </a:r>
          </a:p>
          <a:p>
            <a:pPr algn="ctr" fontAlgn="auto">
              <a:spcBef>
                <a:spcPts val="0"/>
              </a:spcBef>
              <a:spcAft>
                <a:spcPts val="0"/>
              </a:spcAft>
              <a:defRPr/>
            </a:pPr>
            <a:r>
              <a:rPr lang="it-IT" dirty="0"/>
              <a:t>K</a:t>
            </a:r>
          </a:p>
        </p:txBody>
      </p:sp>
      <p:sp>
        <p:nvSpPr>
          <p:cNvPr id="32" name="Rettangolo 31"/>
          <p:cNvSpPr/>
          <p:nvPr/>
        </p:nvSpPr>
        <p:spPr>
          <a:xfrm>
            <a:off x="214282" y="4919008"/>
            <a:ext cx="8929718" cy="1938992"/>
          </a:xfrm>
          <a:prstGeom prst="rect">
            <a:avLst/>
          </a:prstGeom>
        </p:spPr>
        <p:txBody>
          <a:bodyPr wrap="square">
            <a:spAutoFit/>
          </a:bodyPr>
          <a:lstStyle/>
          <a:p>
            <a:pPr marL="274320" indent="-274320" eaLnBrk="1" fontAlgn="auto" hangingPunct="1">
              <a:spcAft>
                <a:spcPts val="0"/>
              </a:spcAft>
              <a:buClr>
                <a:schemeClr val="accent3"/>
              </a:buClr>
              <a:buFont typeface="Wingdings 2"/>
              <a:buChar char=""/>
              <a:defRPr/>
            </a:pPr>
            <a:r>
              <a:rPr lang="it-IT" sz="2000" dirty="0" smtClean="0">
                <a:latin typeface="+mn-lt"/>
              </a:rPr>
              <a:t>Semplice </a:t>
            </a:r>
            <a:r>
              <a:rPr lang="it-IT" sz="2000" dirty="0" smtClean="0">
                <a:latin typeface="+mn-lt"/>
                <a:sym typeface="Wingdings" pitchFamily="2" charset="2"/>
              </a:rPr>
              <a:t></a:t>
            </a:r>
          </a:p>
          <a:p>
            <a:pPr marL="274320" indent="-274320" eaLnBrk="1" fontAlgn="auto" hangingPunct="1">
              <a:spcAft>
                <a:spcPts val="0"/>
              </a:spcAft>
              <a:buClr>
                <a:schemeClr val="accent3"/>
              </a:buClr>
              <a:buFont typeface="Wingdings 2"/>
              <a:buChar char=""/>
              <a:defRPr/>
            </a:pPr>
            <a:r>
              <a:rPr lang="it-IT" sz="2000" dirty="0" smtClean="0">
                <a:latin typeface="+mn-lt"/>
              </a:rPr>
              <a:t>Il </a:t>
            </a:r>
            <a:r>
              <a:rPr lang="it-IT" sz="2000" dirty="0" err="1" smtClean="0">
                <a:latin typeface="+mn-lt"/>
              </a:rPr>
              <a:t>search</a:t>
            </a:r>
            <a:r>
              <a:rPr lang="it-IT" sz="2000" dirty="0" smtClean="0">
                <a:latin typeface="+mn-lt"/>
              </a:rPr>
              <a:t> </a:t>
            </a:r>
            <a:r>
              <a:rPr lang="it-IT" sz="2000" dirty="0" err="1" smtClean="0">
                <a:latin typeface="+mn-lt"/>
              </a:rPr>
              <a:t>engine</a:t>
            </a:r>
            <a:r>
              <a:rPr lang="it-IT" sz="2000" dirty="0" smtClean="0">
                <a:latin typeface="+mn-lt"/>
              </a:rPr>
              <a:t> effettua il ranking sulla base di tutto il contenuto di una  pagina: </a:t>
            </a:r>
          </a:p>
          <a:p>
            <a:pPr marL="274320" indent="-274320" eaLnBrk="1" fontAlgn="auto" hangingPunct="1">
              <a:spcAft>
                <a:spcPts val="0"/>
              </a:spcAft>
              <a:buClr>
                <a:schemeClr val="accent3"/>
              </a:buClr>
              <a:defRPr/>
            </a:pPr>
            <a:r>
              <a:rPr lang="it-IT" sz="2000" dirty="0" smtClean="0">
                <a:latin typeface="+mn-lt"/>
              </a:rPr>
              <a:t>	non sempre a pagine rilevanti corrispondono tabelle rilevanti. </a:t>
            </a:r>
            <a:r>
              <a:rPr lang="it-IT" sz="2000" dirty="0" smtClean="0">
                <a:latin typeface="+mn-lt"/>
                <a:sym typeface="Wingdings" pitchFamily="2" charset="2"/>
              </a:rPr>
              <a:t></a:t>
            </a:r>
          </a:p>
          <a:p>
            <a:pPr marL="274320" indent="-274320" eaLnBrk="1" fontAlgn="auto" hangingPunct="1">
              <a:spcAft>
                <a:spcPts val="0"/>
              </a:spcAft>
              <a:buClr>
                <a:schemeClr val="accent3"/>
              </a:buClr>
              <a:buFont typeface="Wingdings 2"/>
              <a:buChar char=""/>
              <a:defRPr/>
            </a:pPr>
            <a:r>
              <a:rPr lang="it-IT" sz="2000" dirty="0" smtClean="0">
                <a:latin typeface="+mn-lt"/>
              </a:rPr>
              <a:t>In caso vi siano più </a:t>
            </a:r>
            <a:r>
              <a:rPr lang="it-IT" sz="2000" dirty="0" err="1" smtClean="0">
                <a:latin typeface="+mn-lt"/>
              </a:rPr>
              <a:t>dataset</a:t>
            </a:r>
            <a:r>
              <a:rPr lang="it-IT" sz="2000" dirty="0" smtClean="0">
                <a:latin typeface="+mn-lt"/>
              </a:rPr>
              <a:t> all’interno di una stessa pagina il ranking segue l’ordine di presentazione </a:t>
            </a:r>
            <a:r>
              <a:rPr lang="it-IT" sz="2000" dirty="0" smtClean="0">
                <a:latin typeface="+mn-lt"/>
                <a:sym typeface="Wingdings" pitchFamily="2" charset="2"/>
              </a:rPr>
              <a:t></a:t>
            </a:r>
            <a:endParaRPr lang="it-IT" sz="2000" dirty="0" smtClean="0">
              <a:latin typeface="+mn-lt"/>
            </a:endParaRPr>
          </a:p>
        </p:txBody>
      </p:sp>
      <p:grpSp>
        <p:nvGrpSpPr>
          <p:cNvPr id="33" name="Gruppo 32"/>
          <p:cNvGrpSpPr/>
          <p:nvPr/>
        </p:nvGrpSpPr>
        <p:grpSpPr>
          <a:xfrm>
            <a:off x="6286512" y="1714488"/>
            <a:ext cx="865187" cy="1008063"/>
            <a:chOff x="2500298" y="3286124"/>
            <a:chExt cx="865187" cy="1008063"/>
          </a:xfrm>
        </p:grpSpPr>
        <p:sp>
          <p:nvSpPr>
            <p:cNvPr id="34" name="Document"/>
            <p:cNvSpPr>
              <a:spLocks noEditPoints="1" noChangeArrowheads="1"/>
            </p:cNvSpPr>
            <p:nvPr/>
          </p:nvSpPr>
          <p:spPr bwMode="auto">
            <a:xfrm>
              <a:off x="2500298" y="3286124"/>
              <a:ext cx="865187" cy="1008063"/>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a:lstStyle/>
            <a:p>
              <a:endParaRPr lang="it-IT"/>
            </a:p>
          </p:txBody>
        </p:sp>
        <p:sp>
          <p:nvSpPr>
            <p:cNvPr id="35" name="Rectangle 63"/>
            <p:cNvSpPr>
              <a:spLocks noChangeArrowheads="1"/>
            </p:cNvSpPr>
            <p:nvPr/>
          </p:nvSpPr>
          <p:spPr bwMode="auto">
            <a:xfrm>
              <a:off x="2573323" y="3428999"/>
              <a:ext cx="719137" cy="5762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it-IT"/>
            </a:p>
          </p:txBody>
        </p:sp>
        <p:sp>
          <p:nvSpPr>
            <p:cNvPr id="36" name="Rectangle 64"/>
            <p:cNvSpPr>
              <a:spLocks noChangeArrowheads="1"/>
            </p:cNvSpPr>
            <p:nvPr/>
          </p:nvSpPr>
          <p:spPr bwMode="auto">
            <a:xfrm>
              <a:off x="2573323" y="3573462"/>
              <a:ext cx="719137" cy="431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it-IT"/>
            </a:p>
          </p:txBody>
        </p:sp>
        <p:sp>
          <p:nvSpPr>
            <p:cNvPr id="44" name="Line 65"/>
            <p:cNvSpPr>
              <a:spLocks noChangeShapeType="1"/>
            </p:cNvSpPr>
            <p:nvPr/>
          </p:nvSpPr>
          <p:spPr bwMode="auto">
            <a:xfrm>
              <a:off x="2716198" y="3428999"/>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52" name="Line 66"/>
            <p:cNvSpPr>
              <a:spLocks noChangeShapeType="1"/>
            </p:cNvSpPr>
            <p:nvPr/>
          </p:nvSpPr>
          <p:spPr bwMode="auto">
            <a:xfrm>
              <a:off x="2860660" y="3428999"/>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53" name="Line 67"/>
            <p:cNvSpPr>
              <a:spLocks noChangeShapeType="1"/>
            </p:cNvSpPr>
            <p:nvPr/>
          </p:nvSpPr>
          <p:spPr bwMode="auto">
            <a:xfrm>
              <a:off x="3005123" y="3428999"/>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54" name="Line 68"/>
            <p:cNvSpPr>
              <a:spLocks noChangeShapeType="1"/>
            </p:cNvSpPr>
            <p:nvPr/>
          </p:nvSpPr>
          <p:spPr bwMode="auto">
            <a:xfrm>
              <a:off x="3149585" y="3428999"/>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grpSp>
      <p:grpSp>
        <p:nvGrpSpPr>
          <p:cNvPr id="55" name="Gruppo 54"/>
          <p:cNvGrpSpPr/>
          <p:nvPr/>
        </p:nvGrpSpPr>
        <p:grpSpPr>
          <a:xfrm>
            <a:off x="6286512" y="2928934"/>
            <a:ext cx="865187" cy="1008063"/>
            <a:chOff x="2500298" y="3286124"/>
            <a:chExt cx="865187" cy="1008063"/>
          </a:xfrm>
        </p:grpSpPr>
        <p:sp>
          <p:nvSpPr>
            <p:cNvPr id="56" name="Document"/>
            <p:cNvSpPr>
              <a:spLocks noEditPoints="1" noChangeArrowheads="1"/>
            </p:cNvSpPr>
            <p:nvPr/>
          </p:nvSpPr>
          <p:spPr bwMode="auto">
            <a:xfrm>
              <a:off x="2500298" y="3286124"/>
              <a:ext cx="865187" cy="1008063"/>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a:lstStyle/>
            <a:p>
              <a:endParaRPr lang="it-IT"/>
            </a:p>
          </p:txBody>
        </p:sp>
        <p:sp>
          <p:nvSpPr>
            <p:cNvPr id="57" name="Rectangle 63"/>
            <p:cNvSpPr>
              <a:spLocks noChangeArrowheads="1"/>
            </p:cNvSpPr>
            <p:nvPr/>
          </p:nvSpPr>
          <p:spPr bwMode="auto">
            <a:xfrm>
              <a:off x="2573323" y="3428999"/>
              <a:ext cx="719137" cy="5762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it-IT"/>
            </a:p>
          </p:txBody>
        </p:sp>
        <p:sp>
          <p:nvSpPr>
            <p:cNvPr id="59" name="Rectangle 64"/>
            <p:cNvSpPr>
              <a:spLocks noChangeArrowheads="1"/>
            </p:cNvSpPr>
            <p:nvPr/>
          </p:nvSpPr>
          <p:spPr bwMode="auto">
            <a:xfrm>
              <a:off x="2573323" y="3573462"/>
              <a:ext cx="719137" cy="431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it-IT"/>
            </a:p>
          </p:txBody>
        </p:sp>
        <p:sp>
          <p:nvSpPr>
            <p:cNvPr id="60" name="Line 65"/>
            <p:cNvSpPr>
              <a:spLocks noChangeShapeType="1"/>
            </p:cNvSpPr>
            <p:nvPr/>
          </p:nvSpPr>
          <p:spPr bwMode="auto">
            <a:xfrm>
              <a:off x="2716198" y="3428999"/>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61" name="Line 66"/>
            <p:cNvSpPr>
              <a:spLocks noChangeShapeType="1"/>
            </p:cNvSpPr>
            <p:nvPr/>
          </p:nvSpPr>
          <p:spPr bwMode="auto">
            <a:xfrm>
              <a:off x="2860660" y="3428999"/>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62" name="Line 67"/>
            <p:cNvSpPr>
              <a:spLocks noChangeShapeType="1"/>
            </p:cNvSpPr>
            <p:nvPr/>
          </p:nvSpPr>
          <p:spPr bwMode="auto">
            <a:xfrm>
              <a:off x="3005123" y="3428999"/>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63" name="Line 68"/>
            <p:cNvSpPr>
              <a:spLocks noChangeShapeType="1"/>
            </p:cNvSpPr>
            <p:nvPr/>
          </p:nvSpPr>
          <p:spPr bwMode="auto">
            <a:xfrm>
              <a:off x="3149585" y="3428999"/>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grpSp>
      <p:grpSp>
        <p:nvGrpSpPr>
          <p:cNvPr id="72" name="Gruppo 71"/>
          <p:cNvGrpSpPr/>
          <p:nvPr/>
        </p:nvGrpSpPr>
        <p:grpSpPr>
          <a:xfrm>
            <a:off x="6286512" y="4071942"/>
            <a:ext cx="865187" cy="1008063"/>
            <a:chOff x="2500298" y="3286124"/>
            <a:chExt cx="865187" cy="1008063"/>
          </a:xfrm>
        </p:grpSpPr>
        <p:sp>
          <p:nvSpPr>
            <p:cNvPr id="73" name="Document"/>
            <p:cNvSpPr>
              <a:spLocks noEditPoints="1" noChangeArrowheads="1"/>
            </p:cNvSpPr>
            <p:nvPr/>
          </p:nvSpPr>
          <p:spPr bwMode="auto">
            <a:xfrm>
              <a:off x="2500298" y="3286124"/>
              <a:ext cx="865187" cy="1008063"/>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a:lstStyle/>
            <a:p>
              <a:endParaRPr lang="it-IT"/>
            </a:p>
          </p:txBody>
        </p:sp>
        <p:sp>
          <p:nvSpPr>
            <p:cNvPr id="74" name="Rectangle 63"/>
            <p:cNvSpPr>
              <a:spLocks noChangeArrowheads="1"/>
            </p:cNvSpPr>
            <p:nvPr/>
          </p:nvSpPr>
          <p:spPr bwMode="auto">
            <a:xfrm>
              <a:off x="2573323" y="3428999"/>
              <a:ext cx="719137" cy="5762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it-IT"/>
            </a:p>
          </p:txBody>
        </p:sp>
        <p:sp>
          <p:nvSpPr>
            <p:cNvPr id="75" name="Rectangle 64"/>
            <p:cNvSpPr>
              <a:spLocks noChangeArrowheads="1"/>
            </p:cNvSpPr>
            <p:nvPr/>
          </p:nvSpPr>
          <p:spPr bwMode="auto">
            <a:xfrm>
              <a:off x="2573323" y="3573462"/>
              <a:ext cx="719137" cy="431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it-IT"/>
            </a:p>
          </p:txBody>
        </p:sp>
        <p:sp>
          <p:nvSpPr>
            <p:cNvPr id="76" name="Line 65"/>
            <p:cNvSpPr>
              <a:spLocks noChangeShapeType="1"/>
            </p:cNvSpPr>
            <p:nvPr/>
          </p:nvSpPr>
          <p:spPr bwMode="auto">
            <a:xfrm>
              <a:off x="2716198" y="3428999"/>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77" name="Line 66"/>
            <p:cNvSpPr>
              <a:spLocks noChangeShapeType="1"/>
            </p:cNvSpPr>
            <p:nvPr/>
          </p:nvSpPr>
          <p:spPr bwMode="auto">
            <a:xfrm>
              <a:off x="2860660" y="3428999"/>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78" name="Line 67"/>
            <p:cNvSpPr>
              <a:spLocks noChangeShapeType="1"/>
            </p:cNvSpPr>
            <p:nvPr/>
          </p:nvSpPr>
          <p:spPr bwMode="auto">
            <a:xfrm>
              <a:off x="3005123" y="3428999"/>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sp>
          <p:nvSpPr>
            <p:cNvPr id="79" name="Line 68"/>
            <p:cNvSpPr>
              <a:spLocks noChangeShapeType="1"/>
            </p:cNvSpPr>
            <p:nvPr/>
          </p:nvSpPr>
          <p:spPr bwMode="auto">
            <a:xfrm>
              <a:off x="3149585" y="3428999"/>
              <a:ext cx="0" cy="5762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it-IT"/>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1000"/>
                                        <p:tgtEl>
                                          <p:spTgt spid="58"/>
                                        </p:tgtEl>
                                      </p:cBhvr>
                                    </p:animEffect>
                                    <p:anim calcmode="lin" valueType="num">
                                      <p:cBhvr>
                                        <p:cTn id="8" dur="1000" fill="hold"/>
                                        <p:tgtEl>
                                          <p:spTgt spid="58"/>
                                        </p:tgtEl>
                                        <p:attrNameLst>
                                          <p:attrName>ppt_x</p:attrName>
                                        </p:attrNameLst>
                                      </p:cBhvr>
                                      <p:tavLst>
                                        <p:tav tm="0">
                                          <p:val>
                                            <p:strVal val="#ppt_x"/>
                                          </p:val>
                                        </p:tav>
                                        <p:tav tm="100000">
                                          <p:val>
                                            <p:strVal val="#ppt_x"/>
                                          </p:val>
                                        </p:tav>
                                      </p:tavLst>
                                    </p:anim>
                                    <p:anim calcmode="lin" valueType="num">
                                      <p:cBhvr>
                                        <p:cTn id="9" dur="900" decel="100000" fill="hold"/>
                                        <p:tgtEl>
                                          <p:spTgt spid="5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2">
                                            <p:txEl>
                                              <p:pRg st="0" end="0"/>
                                            </p:txEl>
                                          </p:spTgt>
                                        </p:tgtEl>
                                        <p:attrNameLst>
                                          <p:attrName>style.visibility</p:attrName>
                                        </p:attrNameLst>
                                      </p:cBhvr>
                                      <p:to>
                                        <p:strVal val="visible"/>
                                      </p:to>
                                    </p:set>
                                    <p:animEffect transition="in" filter="blinds(horizontal)">
                                      <p:cBhvr>
                                        <p:cTn id="15" dur="500"/>
                                        <p:tgtEl>
                                          <p:spTgt spid="3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2">
                                            <p:txEl>
                                              <p:pRg st="1" end="1"/>
                                            </p:txEl>
                                          </p:spTgt>
                                        </p:tgtEl>
                                        <p:attrNameLst>
                                          <p:attrName>style.visibility</p:attrName>
                                        </p:attrNameLst>
                                      </p:cBhvr>
                                      <p:to>
                                        <p:strVal val="visible"/>
                                      </p:to>
                                    </p:set>
                                    <p:animEffect transition="in" filter="blinds(horizontal)">
                                      <p:cBhvr>
                                        <p:cTn id="20" dur="500"/>
                                        <p:tgtEl>
                                          <p:spTgt spid="32">
                                            <p:txEl>
                                              <p:pRg st="1" end="1"/>
                                            </p:txEl>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32">
                                            <p:txEl>
                                              <p:pRg st="2" end="2"/>
                                            </p:txEl>
                                          </p:spTgt>
                                        </p:tgtEl>
                                        <p:attrNameLst>
                                          <p:attrName>style.visibility</p:attrName>
                                        </p:attrNameLst>
                                      </p:cBhvr>
                                      <p:to>
                                        <p:strVal val="visible"/>
                                      </p:to>
                                    </p:set>
                                    <p:animEffect transition="in" filter="fade">
                                      <p:cBhvr>
                                        <p:cTn id="24" dur="2000"/>
                                        <p:tgtEl>
                                          <p:spTgt spid="32">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32">
                                            <p:txEl>
                                              <p:pRg st="3" end="3"/>
                                            </p:txEl>
                                          </p:spTgt>
                                        </p:tgtEl>
                                        <p:attrNameLst>
                                          <p:attrName>style.visibility</p:attrName>
                                        </p:attrNameLst>
                                      </p:cBhvr>
                                      <p:to>
                                        <p:strVal val="visible"/>
                                      </p:to>
                                    </p:set>
                                    <p:animEffect transition="in" filter="blinds(horizontal)">
                                      <p:cBhvr>
                                        <p:cTn id="29" dur="500"/>
                                        <p:tgtEl>
                                          <p:spTgt spid="3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olo 1"/>
          <p:cNvSpPr>
            <a:spLocks noGrp="1"/>
          </p:cNvSpPr>
          <p:nvPr>
            <p:ph type="title"/>
          </p:nvPr>
        </p:nvSpPr>
        <p:spPr>
          <a:xfrm>
            <a:off x="500063" y="142875"/>
            <a:ext cx="8229600" cy="776288"/>
          </a:xfrm>
        </p:spPr>
        <p:txBody>
          <a:bodyPr>
            <a:normAutofit fontScale="90000"/>
          </a:bodyPr>
          <a:lstStyle/>
          <a:p>
            <a:pPr eaLnBrk="1" fontAlgn="auto" hangingPunct="1">
              <a:spcAft>
                <a:spcPts val="0"/>
              </a:spcAft>
              <a:defRPr/>
            </a:pPr>
            <a:r>
              <a:rPr lang="it-IT" dirty="0" smtClean="0"/>
              <a:t>SEARCH - </a:t>
            </a:r>
            <a:r>
              <a:rPr lang="it-IT" i="1" dirty="0" err="1" smtClean="0">
                <a:effectLst>
                  <a:outerShdw blurRad="38100" dist="38100" dir="2700000" algn="tl">
                    <a:srgbClr val="000000">
                      <a:alpha val="43137"/>
                    </a:srgbClr>
                  </a:outerShdw>
                </a:effectLst>
              </a:rPr>
              <a:t>SCPRank</a:t>
            </a:r>
            <a:endParaRPr lang="it-IT" i="1" dirty="0">
              <a:effectLst>
                <a:outerShdw blurRad="38100" dist="38100" dir="2700000" algn="tl">
                  <a:srgbClr val="000000">
                    <a:alpha val="43137"/>
                  </a:srgbClr>
                </a:outerShdw>
              </a:effectLst>
            </a:endParaRPr>
          </a:p>
        </p:txBody>
      </p:sp>
      <p:sp>
        <p:nvSpPr>
          <p:cNvPr id="26626" name="Rectangle 3"/>
          <p:cNvSpPr>
            <a:spLocks noGrp="1" noChangeArrowheads="1"/>
          </p:cNvSpPr>
          <p:nvPr>
            <p:ph type="body" sz="half" idx="1"/>
          </p:nvPr>
        </p:nvSpPr>
        <p:spPr>
          <a:xfrm>
            <a:off x="323850" y="1916113"/>
            <a:ext cx="8075613" cy="1655762"/>
          </a:xfrm>
        </p:spPr>
        <p:txBody>
          <a:bodyPr/>
          <a:lstStyle/>
          <a:p>
            <a:pPr eaLnBrk="1" hangingPunct="1">
              <a:lnSpc>
                <a:spcPct val="80000"/>
              </a:lnSpc>
              <a:buFontTx/>
              <a:buNone/>
            </a:pPr>
            <a:r>
              <a:rPr lang="it-IT" sz="2800" dirty="0" err="1" smtClean="0">
                <a:effectLst>
                  <a:outerShdw blurRad="38100" dist="38100" dir="2700000" algn="tl">
                    <a:srgbClr val="000000">
                      <a:alpha val="43137"/>
                    </a:srgbClr>
                  </a:outerShdw>
                </a:effectLst>
              </a:rPr>
              <a:t>SCPRank</a:t>
            </a:r>
            <a:r>
              <a:rPr lang="it-IT" sz="2800" dirty="0" smtClean="0"/>
              <a:t>:</a:t>
            </a:r>
            <a:r>
              <a:rPr lang="it-IT" sz="2400" dirty="0" smtClean="0"/>
              <a:t> data la </a:t>
            </a:r>
            <a:r>
              <a:rPr lang="it-IT" sz="2400" dirty="0" err="1" smtClean="0"/>
              <a:t>query</a:t>
            </a:r>
            <a:r>
              <a:rPr lang="it-IT" sz="2400" dirty="0" smtClean="0"/>
              <a:t> </a:t>
            </a:r>
            <a:r>
              <a:rPr lang="it-IT" sz="2400" b="1" i="1" dirty="0" smtClean="0">
                <a:effectLst>
                  <a:outerShdw blurRad="38100" dist="38100" dir="2700000" algn="tl">
                    <a:srgbClr val="000000">
                      <a:alpha val="43137"/>
                    </a:srgbClr>
                  </a:outerShdw>
                </a:effectLst>
              </a:rPr>
              <a:t>q</a:t>
            </a:r>
            <a:r>
              <a:rPr lang="it-IT" sz="2400" dirty="0" smtClean="0"/>
              <a:t> calcola per ogni cella </a:t>
            </a:r>
            <a:r>
              <a:rPr lang="it-IT" sz="2400" b="1" i="1" dirty="0" smtClean="0">
                <a:effectLst>
                  <a:outerShdw blurRad="38100" dist="38100" dir="2700000" algn="tl">
                    <a:srgbClr val="000000">
                      <a:alpha val="43137"/>
                    </a:srgbClr>
                  </a:outerShdw>
                </a:effectLst>
              </a:rPr>
              <a:t>c</a:t>
            </a:r>
            <a:r>
              <a:rPr lang="it-IT" sz="2400" i="1" dirty="0" smtClean="0"/>
              <a:t> </a:t>
            </a:r>
            <a:r>
              <a:rPr lang="it-IT" sz="2400" dirty="0" smtClean="0"/>
              <a:t>di una tabella un valore di </a:t>
            </a:r>
            <a:r>
              <a:rPr lang="it-IT" sz="2400" dirty="0" err="1" smtClean="0"/>
              <a:t>Simple</a:t>
            </a:r>
            <a:r>
              <a:rPr lang="it-IT" sz="2400" dirty="0" smtClean="0"/>
              <a:t> </a:t>
            </a:r>
            <a:r>
              <a:rPr lang="it-IT" sz="2400" dirty="0" err="1" smtClean="0"/>
              <a:t>Conditional</a:t>
            </a:r>
            <a:r>
              <a:rPr lang="it-IT" sz="2400" dirty="0" smtClean="0"/>
              <a:t> </a:t>
            </a:r>
            <a:r>
              <a:rPr lang="it-IT" sz="2400" dirty="0" err="1" smtClean="0"/>
              <a:t>Probability</a:t>
            </a:r>
            <a:r>
              <a:rPr lang="it-IT" sz="2400" dirty="0" smtClean="0"/>
              <a:t>. Lo score di una tabella è pari al massimo score di una delle sue colonne, calcolato come somma dei valori di SCP per cella.</a:t>
            </a:r>
            <a:endParaRPr lang="it-IT" sz="2400" i="1" dirty="0" smtClean="0"/>
          </a:p>
        </p:txBody>
      </p:sp>
      <p:sp>
        <p:nvSpPr>
          <p:cNvPr id="26627" name="Rectangle 26"/>
          <p:cNvSpPr>
            <a:spLocks noChangeArrowheads="1"/>
          </p:cNvSpPr>
          <p:nvPr/>
        </p:nvSpPr>
        <p:spPr bwMode="auto">
          <a:xfrm>
            <a:off x="323850" y="1052513"/>
            <a:ext cx="8424863" cy="719137"/>
          </a:xfrm>
          <a:prstGeom prst="rect">
            <a:avLst/>
          </a:prstGeom>
          <a:noFill/>
          <a:ln w="9525">
            <a:noFill/>
            <a:miter lim="800000"/>
            <a:headEnd/>
            <a:tailEnd/>
          </a:ln>
        </p:spPr>
        <p:txBody>
          <a:bodyPr/>
          <a:lstStyle/>
          <a:p>
            <a:pPr marL="342900" indent="-342900">
              <a:lnSpc>
                <a:spcPct val="80000"/>
              </a:lnSpc>
              <a:spcBef>
                <a:spcPct val="20000"/>
              </a:spcBef>
            </a:pPr>
            <a:r>
              <a:rPr lang="it-IT" sz="2400" dirty="0">
                <a:latin typeface="Constantia" pitchFamily="18" charset="0"/>
              </a:rPr>
              <a:t>Un’idea migliore: </a:t>
            </a:r>
            <a:r>
              <a:rPr lang="it-IT" sz="2400" u="sng" dirty="0">
                <a:latin typeface="Constantia" pitchFamily="18" charset="0"/>
              </a:rPr>
              <a:t>classificare non l’intera pagina, ma le tabelle estratte.</a:t>
            </a:r>
          </a:p>
        </p:txBody>
      </p:sp>
      <p:sp>
        <p:nvSpPr>
          <p:cNvPr id="6225" name="Rectangle 81"/>
          <p:cNvSpPr>
            <a:spLocks noChangeArrowheads="1"/>
          </p:cNvSpPr>
          <p:nvPr/>
        </p:nvSpPr>
        <p:spPr bwMode="auto">
          <a:xfrm>
            <a:off x="500034" y="5429264"/>
            <a:ext cx="374650" cy="461963"/>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it-IT" sz="2400" b="1" i="1" dirty="0">
                <a:effectLst>
                  <a:outerShdw blurRad="38100" dist="38100" dir="2700000" algn="tl">
                    <a:srgbClr val="000000">
                      <a:alpha val="43137"/>
                    </a:srgbClr>
                  </a:outerShdw>
                </a:effectLst>
                <a:latin typeface="+mn-lt"/>
              </a:rPr>
              <a:t>T</a:t>
            </a:r>
          </a:p>
        </p:txBody>
      </p:sp>
      <p:sp>
        <p:nvSpPr>
          <p:cNvPr id="26629" name="Rectangle 82"/>
          <p:cNvSpPr>
            <a:spLocks noChangeArrowheads="1"/>
          </p:cNvSpPr>
          <p:nvPr/>
        </p:nvSpPr>
        <p:spPr bwMode="auto">
          <a:xfrm>
            <a:off x="4643438" y="4743450"/>
            <a:ext cx="4286279" cy="2114550"/>
          </a:xfrm>
          <a:prstGeom prst="rect">
            <a:avLst/>
          </a:prstGeom>
          <a:noFill/>
          <a:ln w="9525">
            <a:noFill/>
            <a:miter lim="800000"/>
            <a:headEnd/>
            <a:tailEnd/>
          </a:ln>
        </p:spPr>
        <p:txBody>
          <a:bodyPr/>
          <a:lstStyle/>
          <a:p>
            <a:pPr marL="342900" indent="-342900" algn="ctr">
              <a:lnSpc>
                <a:spcPct val="80000"/>
              </a:lnSpc>
              <a:spcBef>
                <a:spcPct val="20000"/>
              </a:spcBef>
            </a:pPr>
            <a:r>
              <a:rPr lang="it-IT" sz="2400" dirty="0" err="1" smtClean="0">
                <a:effectLst>
                  <a:outerShdw blurRad="38100" dist="38100" dir="2700000" algn="tl">
                    <a:srgbClr val="000000">
                      <a:alpha val="43137"/>
                    </a:srgbClr>
                  </a:outerShdw>
                </a:effectLst>
                <a:latin typeface="Constantia" pitchFamily="18" charset="0"/>
              </a:rPr>
              <a:t>SCPRank</a:t>
            </a:r>
            <a:r>
              <a:rPr lang="it-IT" sz="2400" dirty="0" smtClean="0">
                <a:effectLst>
                  <a:outerShdw blurRad="38100" dist="38100" dir="2700000" algn="tl">
                    <a:srgbClr val="000000">
                      <a:alpha val="43137"/>
                    </a:srgbClr>
                  </a:outerShdw>
                </a:effectLst>
                <a:latin typeface="Constantia" pitchFamily="18" charset="0"/>
              </a:rPr>
              <a:t>(T)</a:t>
            </a:r>
          </a:p>
          <a:p>
            <a:pPr marL="342900" indent="-342900">
              <a:lnSpc>
                <a:spcPct val="80000"/>
              </a:lnSpc>
              <a:spcBef>
                <a:spcPct val="20000"/>
              </a:spcBef>
            </a:pPr>
            <a:r>
              <a:rPr lang="it-IT" sz="2400" dirty="0" smtClean="0">
                <a:latin typeface="Constantia" pitchFamily="18" charset="0"/>
              </a:rPr>
              <a:t>		(SCP(q,V1</a:t>
            </a:r>
            <a:r>
              <a:rPr lang="it-IT" sz="2400" dirty="0">
                <a:latin typeface="Constantia" pitchFamily="18" charset="0"/>
              </a:rPr>
              <a:t>)</a:t>
            </a:r>
            <a:r>
              <a:rPr lang="it-IT" sz="2400" dirty="0" err="1">
                <a:latin typeface="Constantia" pitchFamily="18" charset="0"/>
              </a:rPr>
              <a:t>+SCP</a:t>
            </a:r>
            <a:r>
              <a:rPr lang="it-IT" sz="2400" dirty="0">
                <a:latin typeface="Constantia" pitchFamily="18" charset="0"/>
              </a:rPr>
              <a:t>(q,V2</a:t>
            </a:r>
            <a:r>
              <a:rPr lang="it-IT" sz="2400" dirty="0" smtClean="0">
                <a:latin typeface="Constantia" pitchFamily="18" charset="0"/>
              </a:rPr>
              <a:t>),</a:t>
            </a:r>
          </a:p>
          <a:p>
            <a:pPr marL="342900" indent="-342900">
              <a:lnSpc>
                <a:spcPct val="80000"/>
              </a:lnSpc>
              <a:spcBef>
                <a:spcPct val="20000"/>
              </a:spcBef>
            </a:pPr>
            <a:r>
              <a:rPr lang="it-IT" sz="2400" dirty="0" err="1" smtClean="0">
                <a:latin typeface="Constantia" pitchFamily="18" charset="0"/>
              </a:rPr>
              <a:t>max</a:t>
            </a:r>
            <a:r>
              <a:rPr lang="it-IT" sz="2400" dirty="0" smtClean="0">
                <a:latin typeface="Constantia" pitchFamily="18" charset="0"/>
              </a:rPr>
              <a:t>	(SCP(q,V3</a:t>
            </a:r>
            <a:r>
              <a:rPr lang="it-IT" sz="2400" dirty="0">
                <a:latin typeface="Constantia" pitchFamily="18" charset="0"/>
              </a:rPr>
              <a:t>)</a:t>
            </a:r>
            <a:r>
              <a:rPr lang="it-IT" sz="2400" dirty="0" err="1">
                <a:latin typeface="Constantia" pitchFamily="18" charset="0"/>
              </a:rPr>
              <a:t>+SCP</a:t>
            </a:r>
            <a:r>
              <a:rPr lang="it-IT" sz="2400" dirty="0">
                <a:latin typeface="Constantia" pitchFamily="18" charset="0"/>
              </a:rPr>
              <a:t>(q,V4)),</a:t>
            </a:r>
          </a:p>
          <a:p>
            <a:pPr marL="342900" indent="-342900">
              <a:lnSpc>
                <a:spcPct val="80000"/>
              </a:lnSpc>
              <a:spcBef>
                <a:spcPct val="20000"/>
              </a:spcBef>
            </a:pPr>
            <a:r>
              <a:rPr lang="it-IT" sz="2400" dirty="0">
                <a:latin typeface="Constantia" pitchFamily="18" charset="0"/>
              </a:rPr>
              <a:t>    </a:t>
            </a:r>
            <a:r>
              <a:rPr lang="it-IT" sz="2400" dirty="0" smtClean="0">
                <a:latin typeface="Constantia" pitchFamily="18" charset="0"/>
              </a:rPr>
              <a:t>		(SCP(q,V5</a:t>
            </a:r>
            <a:r>
              <a:rPr lang="it-IT" sz="2400" dirty="0">
                <a:latin typeface="Constantia" pitchFamily="18" charset="0"/>
              </a:rPr>
              <a:t>)</a:t>
            </a:r>
            <a:r>
              <a:rPr lang="it-IT" sz="2400" dirty="0" err="1">
                <a:latin typeface="Constantia" pitchFamily="18" charset="0"/>
              </a:rPr>
              <a:t>+SCP</a:t>
            </a:r>
            <a:r>
              <a:rPr lang="it-IT" sz="2400" dirty="0">
                <a:latin typeface="Constantia" pitchFamily="18" charset="0"/>
              </a:rPr>
              <a:t>(q,V6))</a:t>
            </a:r>
          </a:p>
          <a:p>
            <a:pPr marL="342900" indent="-342900">
              <a:lnSpc>
                <a:spcPct val="80000"/>
              </a:lnSpc>
              <a:spcBef>
                <a:spcPct val="20000"/>
              </a:spcBef>
            </a:pPr>
            <a:r>
              <a:rPr lang="it-IT" sz="2400" dirty="0">
                <a:latin typeface="Constantia" pitchFamily="18" charset="0"/>
              </a:rPr>
              <a:t>	</a:t>
            </a:r>
          </a:p>
        </p:txBody>
      </p:sp>
      <p:sp>
        <p:nvSpPr>
          <p:cNvPr id="26630" name="Rectangle 137"/>
          <p:cNvSpPr>
            <a:spLocks noChangeArrowheads="1"/>
          </p:cNvSpPr>
          <p:nvPr/>
        </p:nvSpPr>
        <p:spPr bwMode="auto">
          <a:xfrm>
            <a:off x="323850" y="3644900"/>
            <a:ext cx="8640763" cy="865188"/>
          </a:xfrm>
          <a:prstGeom prst="rect">
            <a:avLst/>
          </a:prstGeom>
          <a:noFill/>
          <a:ln w="9525">
            <a:noFill/>
            <a:miter lim="800000"/>
            <a:headEnd/>
            <a:tailEnd/>
          </a:ln>
        </p:spPr>
        <p:txBody>
          <a:bodyPr/>
          <a:lstStyle/>
          <a:p>
            <a:pPr marL="342900" indent="-342900">
              <a:lnSpc>
                <a:spcPct val="80000"/>
              </a:lnSpc>
              <a:spcBef>
                <a:spcPct val="20000"/>
              </a:spcBef>
            </a:pPr>
            <a:r>
              <a:rPr lang="it-IT" sz="2400" dirty="0">
                <a:latin typeface="Constantia" pitchFamily="18" charset="0"/>
              </a:rPr>
              <a:t>SCP(</a:t>
            </a:r>
            <a:r>
              <a:rPr lang="it-IT" sz="2400" i="1" dirty="0">
                <a:latin typeface="Constantia" pitchFamily="18" charset="0"/>
              </a:rPr>
              <a:t>q</a:t>
            </a:r>
            <a:r>
              <a:rPr lang="it-IT" sz="2400" dirty="0">
                <a:latin typeface="Constantia" pitchFamily="18" charset="0"/>
              </a:rPr>
              <a:t>,</a:t>
            </a:r>
            <a:r>
              <a:rPr lang="it-IT" sz="2400" i="1" dirty="0">
                <a:latin typeface="Constantia" pitchFamily="18" charset="0"/>
              </a:rPr>
              <a:t>c</a:t>
            </a:r>
            <a:r>
              <a:rPr lang="it-IT" sz="2400" dirty="0">
                <a:latin typeface="Constantia" pitchFamily="18" charset="0"/>
              </a:rPr>
              <a:t>) misura quanto è più probabile che un documento contenente </a:t>
            </a:r>
            <a:r>
              <a:rPr lang="it-IT" sz="2400" i="1" dirty="0">
                <a:latin typeface="Constantia" pitchFamily="18" charset="0"/>
              </a:rPr>
              <a:t>c</a:t>
            </a:r>
            <a:r>
              <a:rPr lang="it-IT" sz="2400" dirty="0">
                <a:latin typeface="Constantia" pitchFamily="18" charset="0"/>
              </a:rPr>
              <a:t> contenga anche </a:t>
            </a:r>
            <a:r>
              <a:rPr lang="it-IT" sz="2400" i="1" dirty="0">
                <a:latin typeface="Constantia" pitchFamily="18" charset="0"/>
              </a:rPr>
              <a:t>q</a:t>
            </a:r>
            <a:r>
              <a:rPr lang="it-IT" sz="2400" dirty="0">
                <a:latin typeface="Constantia" pitchFamily="18" charset="0"/>
              </a:rPr>
              <a:t>, rispetto ad una stringa arbitrariamente scelta.</a:t>
            </a:r>
          </a:p>
        </p:txBody>
      </p:sp>
      <p:sp>
        <p:nvSpPr>
          <p:cNvPr id="26631" name="WordArt 32"/>
          <p:cNvSpPr>
            <a:spLocks noChangeArrowheads="1" noChangeShapeType="1" noTextEdit="1"/>
          </p:cNvSpPr>
          <p:nvPr/>
        </p:nvSpPr>
        <p:spPr bwMode="auto">
          <a:xfrm>
            <a:off x="214282" y="4786322"/>
            <a:ext cx="360363" cy="431800"/>
          </a:xfrm>
          <a:prstGeom prst="rect">
            <a:avLst/>
          </a:prstGeom>
        </p:spPr>
        <p:txBody>
          <a:bodyPr wrap="none" fromWordArt="1">
            <a:prstTxWarp prst="textPlain">
              <a:avLst>
                <a:gd name="adj" fmla="val 50000"/>
              </a:avLst>
            </a:prstTxWarp>
          </a:bodyPr>
          <a:lstStyle/>
          <a:p>
            <a:r>
              <a:rPr lang="it-IT" sz="3600" i="1" kern="10" dirty="0">
                <a:ln w="9525">
                  <a:solidFill>
                    <a:srgbClr val="000000"/>
                  </a:solidFill>
                  <a:round/>
                  <a:headEnd/>
                  <a:tailEnd/>
                </a:ln>
                <a:solidFill>
                  <a:schemeClr val="accent1"/>
                </a:solidFill>
                <a:effectLst>
                  <a:outerShdw dist="38100" dir="2700000" algn="tl" rotWithShape="0">
                    <a:srgbClr val="000000">
                      <a:alpha val="43137"/>
                    </a:srgbClr>
                  </a:outerShdw>
                </a:effectLst>
                <a:latin typeface="Arial Black"/>
              </a:rPr>
              <a:t>q</a:t>
            </a:r>
          </a:p>
        </p:txBody>
      </p:sp>
      <p:graphicFrame>
        <p:nvGraphicFramePr>
          <p:cNvPr id="17" name="Tabella 16"/>
          <p:cNvGraphicFramePr>
            <a:graphicFrameLocks noGrp="1"/>
          </p:cNvGraphicFramePr>
          <p:nvPr/>
        </p:nvGraphicFramePr>
        <p:xfrm>
          <a:off x="1071538" y="5000636"/>
          <a:ext cx="3143271" cy="1000132"/>
        </p:xfrm>
        <a:graphic>
          <a:graphicData uri="http://schemas.openxmlformats.org/drawingml/2006/table">
            <a:tbl>
              <a:tblPr firstRow="1" bandRow="1">
                <a:tableStyleId>{5C22544A-7EE6-4342-B048-85BDC9FD1C3A}</a:tableStyleId>
              </a:tblPr>
              <a:tblGrid>
                <a:gridCol w="1047757"/>
                <a:gridCol w="1047757"/>
                <a:gridCol w="1047757"/>
              </a:tblGrid>
              <a:tr h="315884">
                <a:tc>
                  <a:txBody>
                    <a:bodyPr/>
                    <a:lstStyle/>
                    <a:p>
                      <a:r>
                        <a:rPr lang="it-IT" sz="1200" dirty="0" err="1" smtClean="0"/>
                        <a:t>Column</a:t>
                      </a:r>
                      <a:r>
                        <a:rPr lang="it-IT" sz="1200" dirty="0" smtClean="0"/>
                        <a:t> A</a:t>
                      </a:r>
                      <a:endParaRPr lang="it-IT" sz="1200" dirty="0"/>
                    </a:p>
                  </a:txBody>
                  <a:tcPr anchor="ctr" anchorCtr="1"/>
                </a:tc>
                <a:tc>
                  <a:txBody>
                    <a:bodyPr/>
                    <a:lstStyle/>
                    <a:p>
                      <a:pPr algn="ctr"/>
                      <a:r>
                        <a:rPr lang="it-IT" sz="1200" dirty="0" err="1" smtClean="0"/>
                        <a:t>Column</a:t>
                      </a:r>
                      <a:r>
                        <a:rPr lang="it-IT" sz="1200" baseline="0" dirty="0" smtClean="0"/>
                        <a:t> B</a:t>
                      </a:r>
                      <a:endParaRPr lang="it-IT" sz="1200" dirty="0"/>
                    </a:p>
                  </a:txBody>
                  <a:tcPr anchor="ctr" anchorCtr="1"/>
                </a:tc>
                <a:tc>
                  <a:txBody>
                    <a:bodyPr/>
                    <a:lstStyle/>
                    <a:p>
                      <a:pPr algn="ctr"/>
                      <a:r>
                        <a:rPr lang="it-IT" sz="1200" dirty="0" err="1" smtClean="0"/>
                        <a:t>Column</a:t>
                      </a:r>
                      <a:r>
                        <a:rPr lang="it-IT" sz="1200" dirty="0" smtClean="0"/>
                        <a:t> C</a:t>
                      </a:r>
                      <a:endParaRPr lang="it-IT" sz="1200" dirty="0"/>
                    </a:p>
                  </a:txBody>
                  <a:tcPr anchor="ctr" anchorCtr="1"/>
                </a:tc>
              </a:tr>
              <a:tr h="342124">
                <a:tc>
                  <a:txBody>
                    <a:bodyPr/>
                    <a:lstStyle/>
                    <a:p>
                      <a:r>
                        <a:rPr lang="it-IT" sz="1600" dirty="0" smtClean="0"/>
                        <a:t>V1</a:t>
                      </a:r>
                      <a:endParaRPr lang="it-IT" sz="1600" dirty="0"/>
                    </a:p>
                  </a:txBody>
                  <a:tcPr anchor="ctr" anchorCtr="1"/>
                </a:tc>
                <a:tc>
                  <a:txBody>
                    <a:bodyPr/>
                    <a:lstStyle/>
                    <a:p>
                      <a:r>
                        <a:rPr lang="it-IT" sz="1600" dirty="0" smtClean="0"/>
                        <a:t>V3</a:t>
                      </a:r>
                      <a:endParaRPr lang="it-IT" sz="1600" dirty="0"/>
                    </a:p>
                  </a:txBody>
                  <a:tcPr anchor="ctr" anchorCtr="1"/>
                </a:tc>
                <a:tc>
                  <a:txBody>
                    <a:bodyPr/>
                    <a:lstStyle/>
                    <a:p>
                      <a:r>
                        <a:rPr lang="it-IT" sz="1600" dirty="0" smtClean="0"/>
                        <a:t>V5</a:t>
                      </a:r>
                      <a:endParaRPr lang="it-IT" sz="1600" dirty="0"/>
                    </a:p>
                  </a:txBody>
                  <a:tcPr anchor="ctr" anchorCtr="1"/>
                </a:tc>
              </a:tr>
              <a:tr h="342124">
                <a:tc>
                  <a:txBody>
                    <a:bodyPr/>
                    <a:lstStyle/>
                    <a:p>
                      <a:r>
                        <a:rPr lang="it-IT" sz="1600" dirty="0" smtClean="0"/>
                        <a:t>V2</a:t>
                      </a:r>
                      <a:endParaRPr lang="it-IT" sz="1600" dirty="0"/>
                    </a:p>
                  </a:txBody>
                  <a:tcPr anchor="ctr" anchorCtr="1"/>
                </a:tc>
                <a:tc>
                  <a:txBody>
                    <a:bodyPr/>
                    <a:lstStyle/>
                    <a:p>
                      <a:r>
                        <a:rPr lang="it-IT" sz="1600" dirty="0" smtClean="0"/>
                        <a:t>V4</a:t>
                      </a:r>
                      <a:endParaRPr lang="it-IT" sz="1600" dirty="0"/>
                    </a:p>
                  </a:txBody>
                  <a:tcPr anchor="ctr" anchorCtr="1"/>
                </a:tc>
                <a:tc>
                  <a:txBody>
                    <a:bodyPr/>
                    <a:lstStyle/>
                    <a:p>
                      <a:r>
                        <a:rPr lang="it-IT" sz="1600" dirty="0" smtClean="0"/>
                        <a:t>V6</a:t>
                      </a:r>
                      <a:endParaRPr lang="it-IT" sz="1600" dirty="0"/>
                    </a:p>
                  </a:txBody>
                  <a:tcPr anchor="ctr" anchorCtr="1"/>
                </a:tc>
              </a:tr>
            </a:tbl>
          </a:graphicData>
        </a:graphic>
      </p:graphicFrame>
      <p:sp>
        <p:nvSpPr>
          <p:cNvPr id="10" name="Parentesi graffa aperta 9"/>
          <p:cNvSpPr/>
          <p:nvPr/>
        </p:nvSpPr>
        <p:spPr>
          <a:xfrm>
            <a:off x="5357817" y="5100640"/>
            <a:ext cx="357190" cy="1143008"/>
          </a:xfrm>
          <a:prstGeom prst="leftBrace">
            <a:avLst>
              <a:gd name="adj1" fmla="val 35000"/>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animEffect transition="in" filter="fade">
                                      <p:cBhvr>
                                        <p:cTn id="7" dur="1000"/>
                                        <p:tgtEl>
                                          <p:spTgt spid="266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630"/>
                                        </p:tgtEl>
                                        <p:attrNameLst>
                                          <p:attrName>style.visibility</p:attrName>
                                        </p:attrNameLst>
                                      </p:cBhvr>
                                      <p:to>
                                        <p:strVal val="visible"/>
                                      </p:to>
                                    </p:set>
                                    <p:animEffect transition="in" filter="fade">
                                      <p:cBhvr>
                                        <p:cTn id="12" dur="1000"/>
                                        <p:tgtEl>
                                          <p:spTgt spid="2663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1" nodeType="clickEffect">
                                  <p:stCondLst>
                                    <p:cond delay="0"/>
                                  </p:stCondLst>
                                  <p:childTnLst>
                                    <p:set>
                                      <p:cBhvr>
                                        <p:cTn id="16" dur="1" fill="hold">
                                          <p:stCondLst>
                                            <p:cond delay="0"/>
                                          </p:stCondLst>
                                        </p:cTn>
                                        <p:tgtEl>
                                          <p:spTgt spid="6225"/>
                                        </p:tgtEl>
                                        <p:attrNameLst>
                                          <p:attrName>style.visibility</p:attrName>
                                        </p:attrNameLst>
                                      </p:cBhvr>
                                      <p:to>
                                        <p:strVal val="visible"/>
                                      </p:to>
                                    </p:set>
                                    <p:animEffect transition="in" filter="dissolve">
                                      <p:cBhvr>
                                        <p:cTn id="17" dur="500"/>
                                        <p:tgtEl>
                                          <p:spTgt spid="6225"/>
                                        </p:tgtEl>
                                      </p:cBhvr>
                                    </p:animEffect>
                                  </p:childTnLst>
                                </p:cTn>
                              </p:par>
                              <p:par>
                                <p:cTn id="18" presetID="9" presetClass="entr" presetSubtype="0" fill="hold" grpId="1" nodeType="withEffect">
                                  <p:stCondLst>
                                    <p:cond delay="0"/>
                                  </p:stCondLst>
                                  <p:childTnLst>
                                    <p:set>
                                      <p:cBhvr>
                                        <p:cTn id="19" dur="1" fill="hold">
                                          <p:stCondLst>
                                            <p:cond delay="0"/>
                                          </p:stCondLst>
                                        </p:cTn>
                                        <p:tgtEl>
                                          <p:spTgt spid="26631"/>
                                        </p:tgtEl>
                                        <p:attrNameLst>
                                          <p:attrName>style.visibility</p:attrName>
                                        </p:attrNameLst>
                                      </p:cBhvr>
                                      <p:to>
                                        <p:strVal val="visible"/>
                                      </p:to>
                                    </p:set>
                                    <p:animEffect transition="in" filter="dissolve">
                                      <p:cBhvr>
                                        <p:cTn id="20" dur="500"/>
                                        <p:tgtEl>
                                          <p:spTgt spid="26631"/>
                                        </p:tgtEl>
                                      </p:cBhvr>
                                    </p:animEffect>
                                  </p:childTnLst>
                                </p:cTn>
                              </p:par>
                              <p:par>
                                <p:cTn id="21" presetID="9"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dissolv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6629"/>
                                        </p:tgtEl>
                                        <p:attrNameLst>
                                          <p:attrName>style.visibility</p:attrName>
                                        </p:attrNameLst>
                                      </p:cBhvr>
                                      <p:to>
                                        <p:strVal val="visible"/>
                                      </p:to>
                                    </p:set>
                                    <p:animEffect transition="in" filter="fade">
                                      <p:cBhvr>
                                        <p:cTn id="31" dur="1000"/>
                                        <p:tgtEl>
                                          <p:spTgt spid="26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25" grpId="1"/>
      <p:bldP spid="26629" grpId="0"/>
      <p:bldP spid="26630" grpId="0"/>
      <p:bldP spid="26631" grpId="1"/>
      <p:bldP spid="10"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2908</TotalTime>
  <Words>2758</Words>
  <Application>Microsoft Office PowerPoint</Application>
  <PresentationFormat>Presentazione su schermo (4:3)</PresentationFormat>
  <Paragraphs>583</Paragraphs>
  <Slides>31</Slides>
  <Notes>17</Notes>
  <HiddenSlides>0</HiddenSlides>
  <MMClips>0</MMClips>
  <ScaleCrop>false</ScaleCrop>
  <HeadingPairs>
    <vt:vector size="4" baseType="variant">
      <vt:variant>
        <vt:lpstr>Tema</vt:lpstr>
      </vt:variant>
      <vt:variant>
        <vt:i4>1</vt:i4>
      </vt:variant>
      <vt:variant>
        <vt:lpstr>Titoli diapositive</vt:lpstr>
      </vt:variant>
      <vt:variant>
        <vt:i4>31</vt:i4>
      </vt:variant>
    </vt:vector>
  </HeadingPairs>
  <TitlesOfParts>
    <vt:vector size="32" baseType="lpstr">
      <vt:lpstr>Equinozio</vt:lpstr>
      <vt:lpstr>Data Integration for the Relational Web</vt:lpstr>
      <vt:lpstr>Diapositiva 2</vt:lpstr>
      <vt:lpstr>Diapositiva 3</vt:lpstr>
      <vt:lpstr>Diapositiva 4</vt:lpstr>
      <vt:lpstr>Diapositiva 5</vt:lpstr>
      <vt:lpstr>Diapositiva 6</vt:lpstr>
      <vt:lpstr>SEARCH</vt:lpstr>
      <vt:lpstr>SEARCH - SimpleRank</vt:lpstr>
      <vt:lpstr>SEARCH - SCPRank</vt:lpstr>
      <vt:lpstr>SEARCH - SCPRank</vt:lpstr>
      <vt:lpstr>SEARCH</vt:lpstr>
      <vt:lpstr>SEARCH - Clustering</vt:lpstr>
      <vt:lpstr>SEARCH - TextCluster</vt:lpstr>
      <vt:lpstr>SEARCH - SizeCluster</vt:lpstr>
      <vt:lpstr>SEARCH</vt:lpstr>
      <vt:lpstr>SEARCH</vt:lpstr>
      <vt:lpstr>Diapositiva 17</vt:lpstr>
      <vt:lpstr>Diapositiva 18</vt:lpstr>
      <vt:lpstr>Diapositiva 19</vt:lpstr>
      <vt:lpstr>Diapositiva 20</vt:lpstr>
      <vt:lpstr>CONTEXT</vt:lpstr>
      <vt:lpstr>EXTEND</vt:lpstr>
      <vt:lpstr>EXTEND - JoinTest</vt:lpstr>
      <vt:lpstr>EXTEND - JoinTest</vt:lpstr>
      <vt:lpstr>EXTEND - MultiJoin</vt:lpstr>
      <vt:lpstr>EXTEND - MultiJoin</vt:lpstr>
      <vt:lpstr>EXTEND</vt:lpstr>
      <vt:lpstr>EXTEND</vt:lpstr>
      <vt:lpstr>Diapositiva 29</vt:lpstr>
      <vt:lpstr>Diapositiva 30</vt:lpstr>
      <vt:lpstr>Grazie per l’attenzione  Gruppo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Vins</dc:creator>
  <cp:lastModifiedBy>s0000364363</cp:lastModifiedBy>
  <cp:revision>606</cp:revision>
  <dcterms:created xsi:type="dcterms:W3CDTF">2010-05-14T15:46:48Z</dcterms:created>
  <dcterms:modified xsi:type="dcterms:W3CDTF">2010-05-27T09:03:05Z</dcterms:modified>
</cp:coreProperties>
</file>