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87" r:id="rId4"/>
    <p:sldId id="260" r:id="rId5"/>
    <p:sldId id="290" r:id="rId6"/>
    <p:sldId id="261" r:id="rId7"/>
    <p:sldId id="273" r:id="rId8"/>
    <p:sldId id="274" r:id="rId9"/>
    <p:sldId id="266" r:id="rId10"/>
    <p:sldId id="285" r:id="rId11"/>
    <p:sldId id="276" r:id="rId12"/>
    <p:sldId id="288" r:id="rId13"/>
    <p:sldId id="283" r:id="rId14"/>
    <p:sldId id="291" r:id="rId15"/>
    <p:sldId id="289" r:id="rId16"/>
    <p:sldId id="277" r:id="rId17"/>
    <p:sldId id="292" r:id="rId18"/>
    <p:sldId id="279" r:id="rId19"/>
    <p:sldId id="280" r:id="rId20"/>
    <p:sldId id="281" r:id="rId21"/>
    <p:sldId id="268" r:id="rId22"/>
    <p:sldId id="269" r:id="rId23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5FF00"/>
    <a:srgbClr val="009900"/>
    <a:srgbClr val="006600"/>
    <a:srgbClr val="9463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736" autoAdjust="0"/>
    <p:restoredTop sz="85813" autoAdjust="0"/>
  </p:normalViewPr>
  <p:slideViewPr>
    <p:cSldViewPr snapToObjects="1">
      <p:cViewPr>
        <p:scale>
          <a:sx n="78" d="100"/>
          <a:sy n="78" d="100"/>
        </p:scale>
        <p:origin x="-119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A5403C-4137-BF4F-8358-9EA21A6CEC97}" type="datetime1">
              <a:rPr lang="it-IT" smtClean="0"/>
              <a:pPr/>
              <a:t>25-05-2010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dirty="0" smtClean="0"/>
              <a:t>Gruppo 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036684-1F46-9B43-B4FE-F3191B51069B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9952C1-AE8B-EA48-B7BC-DF131DFC74C5}" type="datetime1">
              <a:rPr lang="it-IT" smtClean="0"/>
              <a:pPr/>
              <a:t>25-05-2010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dirty="0" smtClean="0"/>
              <a:t>Gruppo 14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D2B92B-6476-0747-8F3B-4B8B2452EE8F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dirty="0" smtClean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495239">
              <a:defRPr/>
            </a:pPr>
            <a:endParaRPr lang="it-IT" sz="1200" i="0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sz="12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defTabSz="495239">
              <a:defRPr/>
            </a:pPr>
            <a:endParaRPr lang="it-IT" sz="1200" i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95239">
              <a:defRPr/>
            </a:pPr>
            <a:endParaRPr lang="en-US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95239">
              <a:defRPr/>
            </a:pPr>
            <a:endParaRPr lang="it-IT" sz="12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495239"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1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B92B-6476-0747-8F3B-4B8B2452EE8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E84963-4711-C646-BC04-06CF8D3E0DE0}" type="datetime1">
              <a:rPr lang="it-IT" smtClean="0"/>
              <a:pPr/>
              <a:t>25-05-2010</a:t>
            </a:fld>
            <a:endParaRPr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Gruppo 14</a:t>
            </a:r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59604A-DDD4-4BE5-9F0F-C50D317D165F}" type="slidenum">
              <a:rPr smtClean="0"/>
              <a:pPr/>
              <a:t>‹n.›</a:t>
            </a:fld>
            <a:endParaRPr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EF28-B48B-DF4E-B6A4-157AD40F65E5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F82D53-1917-6C42-8C9C-7207747E8D34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69C2-B69A-3144-BFD4-2A54849DDA98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348-C60F-E643-AFB9-202F1D31B676}" type="datetime1">
              <a:rPr lang="it-IT" smtClean="0"/>
              <a:pPr/>
              <a:t>25-05-2010</a:t>
            </a:fld>
            <a:endParaRPr lang="en-US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94E285-444D-4C0C-8BFA-BDB311F86A90}" type="slidenum">
              <a:rPr smtClean="0"/>
              <a:pPr/>
              <a:t>‹n.›</a:t>
            </a:fld>
            <a:endParaRPr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dirty="0" smtClean="0"/>
              <a:t>Gruppo 14</a:t>
            </a:r>
            <a:endParaRPr kumimoji="0"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228187-2E77-C14F-B4C5-E25DCD76D4D0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dirty="0" smtClean="0"/>
              <a:t>Gruppo 14</a:t>
            </a:r>
            <a:endParaRPr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B838C-1160-5949-AF89-87E153CC2E77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CDFA-0DA9-FA4F-8BD5-AAF2BCA66514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7B26-E8BC-7F40-AF71-C7B2B9574205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B923-D8FC-4440-8F15-F63D3B5938E1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‹n.›</a:t>
            </a:fld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96BB40-2A4C-B440-914E-0DD3972A5C8D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D12502-5A6B-4B49-B19B-5F459D842386}" type="datetime1">
              <a:rPr lang="it-IT" smtClean="0"/>
              <a:pPr/>
              <a:t>25-05-2010</a:t>
            </a:fld>
            <a:endParaRPr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dirty="0" smtClean="0"/>
              <a:t>Gruppo 14</a:t>
            </a:r>
            <a:endParaRPr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DB93A9-DE17-42E8-A366-46C30944BF19}" type="slidenum">
              <a:rPr smtClean="0"/>
              <a:pPr/>
              <a:t>‹n.›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9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Relationship Id="rId4" Type="http://schemas.openxmlformats.org/officeDocument/2006/relationships/image" Target="../media/image19.wmf"/><Relationship Id="rId5" Type="http://schemas.openxmlformats.org/officeDocument/2006/relationships/image" Target="../media/image20.png"/><Relationship Id="rId6" Type="http://schemas.openxmlformats.org/officeDocument/2006/relationships/image" Target="../media/image21.wm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3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786742" cy="1828800"/>
          </a:xfr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</a:t>
            </a:r>
            <a:b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sz="3600" b="1" cap="none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Cosine-based Top-K </a:t>
            </a:r>
            <a:br>
              <a:rPr lang="it-IT" sz="3600" b="1" cap="none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sz="3600" b="1" cap="none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Query Processing </a:t>
            </a:r>
            <a:br>
              <a:rPr lang="it-IT" sz="3600" b="1" cap="none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sz="3600" b="1" cap="none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 Efficient Context-Sensitive Document Retrieval</a:t>
            </a:r>
            <a:endParaRPr lang="it-IT" sz="3600" b="1" cap="none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52614" y="5043486"/>
            <a:ext cx="6705600" cy="6858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Jong Wook Kim		K. Selçuk Candan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000" y="62484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/>
                </a:solidFill>
              </a:rPr>
              <a:t>Gruppo 14: 	</a:t>
            </a:r>
            <a:r>
              <a:rPr lang="it-IT" sz="2000" dirty="0" smtClean="0">
                <a:solidFill>
                  <a:schemeClr val="bg1"/>
                </a:solidFill>
              </a:rPr>
              <a:t>		Daniele Biagi - Veronica Conti - Fabio Ferretti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43000" y="369332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Sistemi Informativi LS</a:t>
            </a:r>
          </a:p>
          <a:p>
            <a:pPr algn="ctr"/>
            <a:r>
              <a:rPr lang="it-IT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AA</a:t>
            </a:r>
            <a:r>
              <a:rPr lang="it-IT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. 2009/</a:t>
            </a:r>
            <a:r>
              <a:rPr lang="it-IT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2010</a:t>
            </a:r>
          </a:p>
          <a:p>
            <a:pPr algn="ctr"/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ella 73"/>
          <p:cNvGraphicFramePr>
            <a:graphicFrameLocks noGrp="1"/>
          </p:cNvGraphicFramePr>
          <p:nvPr/>
        </p:nvGraphicFramePr>
        <p:xfrm>
          <a:off x="6207943" y="5010285"/>
          <a:ext cx="1585898" cy="167640"/>
        </p:xfrm>
        <a:graphic>
          <a:graphicData uri="http://schemas.openxmlformats.org/drawingml/2006/table">
            <a:tbl>
              <a:tblPr/>
              <a:tblGrid>
                <a:gridCol w="1221577"/>
                <a:gridCol w="364321"/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musica_nello_sport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0,156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Fase 1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10</a:t>
            </a:fld>
            <a:endParaRPr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830" y="4327297"/>
            <a:ext cx="97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Tabella 46"/>
          <p:cNvGraphicFramePr>
            <a:graphicFrameLocks noGrp="1"/>
          </p:cNvGraphicFramePr>
          <p:nvPr/>
        </p:nvGraphicFramePr>
        <p:xfrm>
          <a:off x="4372006" y="1748398"/>
          <a:ext cx="4129084" cy="182347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74230"/>
                <a:gridCol w="483880"/>
                <a:gridCol w="483880"/>
                <a:gridCol w="483880"/>
                <a:gridCol w="483880"/>
                <a:gridCol w="419334"/>
              </a:tblGrid>
              <a:tr h="3039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39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9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flauto_magico_mozart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9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musica_nello_sport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9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accordare_viola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9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fiorentina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firenze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ella 47"/>
          <p:cNvGraphicFramePr>
            <a:graphicFrameLocks noGrp="1"/>
          </p:cNvGraphicFramePr>
          <p:nvPr/>
        </p:nvGraphicFramePr>
        <p:xfrm>
          <a:off x="328318" y="1676966"/>
          <a:ext cx="3957930" cy="894777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59655"/>
                <a:gridCol w="659655"/>
                <a:gridCol w="659655"/>
                <a:gridCol w="659655"/>
                <a:gridCol w="659655"/>
                <a:gridCol w="659655"/>
              </a:tblGrid>
              <a:tr h="2982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8259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musica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259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sport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ella 49"/>
          <p:cNvGraphicFramePr>
            <a:graphicFrameLocks noGrp="1"/>
          </p:cNvGraphicFramePr>
          <p:nvPr/>
        </p:nvGraphicFramePr>
        <p:xfrm>
          <a:off x="1214414" y="5406034"/>
          <a:ext cx="1620039" cy="952500"/>
        </p:xfrm>
        <a:graphic>
          <a:graphicData uri="http://schemas.openxmlformats.org/drawingml/2006/table">
            <a:tbl>
              <a:tblPr/>
              <a:tblGrid>
                <a:gridCol w="1235204"/>
                <a:gridCol w="38483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documento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accordare_viola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0,085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fiorentina_firenze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flauto_magico_mozart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0,057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ella 51"/>
          <p:cNvGraphicFramePr>
            <a:graphicFrameLocks noGrp="1"/>
          </p:cNvGraphicFramePr>
          <p:nvPr/>
        </p:nvGraphicFramePr>
        <p:xfrm>
          <a:off x="2901396" y="5406034"/>
          <a:ext cx="1599166" cy="952500"/>
        </p:xfrm>
        <a:graphic>
          <a:graphicData uri="http://schemas.openxmlformats.org/drawingml/2006/table">
            <a:tbl>
              <a:tblPr/>
              <a:tblGrid>
                <a:gridCol w="1241976"/>
                <a:gridCol w="357190"/>
              </a:tblGrid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documento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flauto_magico_mozart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accordare_viola</a:t>
                      </a:r>
                      <a:endParaRPr lang="it-IT" sz="105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musica_nello_sport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ella 55"/>
          <p:cNvGraphicFramePr>
            <a:graphicFrameLocks noGrp="1"/>
          </p:cNvGraphicFramePr>
          <p:nvPr/>
        </p:nvGraphicFramePr>
        <p:xfrm>
          <a:off x="4604970" y="5406034"/>
          <a:ext cx="1610104" cy="952500"/>
        </p:xfrm>
        <a:graphic>
          <a:graphicData uri="http://schemas.openxmlformats.org/drawingml/2006/table">
            <a:tbl>
              <a:tblPr/>
              <a:tblGrid>
                <a:gridCol w="1250927"/>
                <a:gridCol w="359177"/>
              </a:tblGrid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documento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musica nello sport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flauto_magico_mozart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fiorentina_firenze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ella 56"/>
          <p:cNvGraphicFramePr>
            <a:graphicFrameLocks noGrp="1"/>
          </p:cNvGraphicFramePr>
          <p:nvPr/>
        </p:nvGraphicFramePr>
        <p:xfrm>
          <a:off x="6286512" y="5406034"/>
          <a:ext cx="1643074" cy="952500"/>
        </p:xfrm>
        <a:graphic>
          <a:graphicData uri="http://schemas.openxmlformats.org/drawingml/2006/table">
            <a:tbl>
              <a:tblPr/>
              <a:tblGrid>
                <a:gridCol w="1269648"/>
                <a:gridCol w="373426"/>
              </a:tblGrid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documento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9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flauto_magico_mozart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musica_nello_sport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accordare_viola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Tabella 66"/>
          <p:cNvGraphicFramePr>
            <a:graphicFrameLocks noGrp="1"/>
          </p:cNvGraphicFramePr>
          <p:nvPr/>
        </p:nvGraphicFramePr>
        <p:xfrm>
          <a:off x="6215074" y="4119652"/>
          <a:ext cx="1585898" cy="190500"/>
        </p:xfrm>
        <a:graphic>
          <a:graphicData uri="http://schemas.openxmlformats.org/drawingml/2006/table">
            <a:tbl>
              <a:tblPr/>
              <a:tblGrid>
                <a:gridCol w="1214446"/>
                <a:gridCol w="3714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accordare_viola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0,276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ella 67"/>
          <p:cNvGraphicFramePr>
            <a:graphicFrameLocks noGrp="1"/>
          </p:cNvGraphicFramePr>
          <p:nvPr/>
        </p:nvGraphicFramePr>
        <p:xfrm>
          <a:off x="6215074" y="4403366"/>
          <a:ext cx="1585898" cy="190500"/>
        </p:xfrm>
        <a:graphic>
          <a:graphicData uri="http://schemas.openxmlformats.org/drawingml/2006/table">
            <a:tbl>
              <a:tblPr/>
              <a:tblGrid>
                <a:gridCol w="1214446"/>
                <a:gridCol w="3714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0,247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Tabella 68"/>
          <p:cNvGraphicFramePr>
            <a:graphicFrameLocks noGrp="1"/>
          </p:cNvGraphicFramePr>
          <p:nvPr/>
        </p:nvGraphicFramePr>
        <p:xfrm>
          <a:off x="6207943" y="4708297"/>
          <a:ext cx="1585898" cy="190500"/>
        </p:xfrm>
        <a:graphic>
          <a:graphicData uri="http://schemas.openxmlformats.org/drawingml/2006/table">
            <a:tbl>
              <a:tblPr/>
              <a:tblGrid>
                <a:gridCol w="1221577"/>
                <a:gridCol w="36432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flauto_magico_mozart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0,244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1" name="Connettore 1 70"/>
          <p:cNvCxnSpPr/>
          <p:nvPr/>
        </p:nvCxnSpPr>
        <p:spPr>
          <a:xfrm>
            <a:off x="6096000" y="4018161"/>
            <a:ext cx="23479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7800972" y="3657987"/>
            <a:ext cx="9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Lucida Handwriting" pitchFamily="66" charset="0"/>
              </a:rPr>
              <a:t>τ</a:t>
            </a:r>
            <a:r>
              <a:rPr lang="it-IT" sz="1400" dirty="0" smtClean="0"/>
              <a:t>=1</a:t>
            </a:r>
          </a:p>
        </p:txBody>
      </p:sp>
      <p:sp>
        <p:nvSpPr>
          <p:cNvPr id="77" name="Stella a 10 punte 76"/>
          <p:cNvSpPr/>
          <p:nvPr/>
        </p:nvSpPr>
        <p:spPr>
          <a:xfrm>
            <a:off x="8251720" y="3086267"/>
            <a:ext cx="749436" cy="828342"/>
          </a:xfrm>
          <a:prstGeom prst="star10">
            <a:avLst/>
          </a:prstGeom>
          <a:solidFill>
            <a:schemeClr val="accent1"/>
          </a:solidFill>
          <a:ln w="158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8215338" y="33454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Fase 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7846878" y="3929066"/>
            <a:ext cx="111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Lucida Handwriting" pitchFamily="66" charset="0"/>
              </a:rPr>
              <a:t>τ</a:t>
            </a:r>
            <a:r>
              <a:rPr lang="it-IT" sz="1400" dirty="0" smtClean="0"/>
              <a:t>=0,274</a:t>
            </a:r>
          </a:p>
        </p:txBody>
      </p:sp>
      <p:cxnSp>
        <p:nvCxnSpPr>
          <p:cNvPr id="84" name="Connettore 2 83"/>
          <p:cNvCxnSpPr/>
          <p:nvPr/>
        </p:nvCxnSpPr>
        <p:spPr>
          <a:xfrm flipV="1">
            <a:off x="2071670" y="4593866"/>
            <a:ext cx="2428892" cy="8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rot="5400000" flipH="1" flipV="1">
            <a:off x="3751641" y="4657113"/>
            <a:ext cx="78346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 rot="10800000">
            <a:off x="4500562" y="4622572"/>
            <a:ext cx="928694" cy="783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/>
          <p:nvPr/>
        </p:nvCxnSpPr>
        <p:spPr>
          <a:xfrm rot="10800000">
            <a:off x="4500562" y="4593866"/>
            <a:ext cx="2428892" cy="8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>
            <a:off x="1708375" y="5113867"/>
            <a:ext cx="7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l1</a:t>
            </a:r>
            <a:endParaRPr lang="it-IT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3422887" y="5113867"/>
            <a:ext cx="7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l2</a:t>
            </a:r>
            <a:endParaRPr lang="it-IT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5065961" y="5113867"/>
            <a:ext cx="7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l3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6786578" y="5113867"/>
            <a:ext cx="7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l4</a:t>
            </a:r>
            <a:endParaRPr lang="it-IT" dirty="0"/>
          </a:p>
        </p:txBody>
      </p:sp>
      <p:sp>
        <p:nvSpPr>
          <p:cNvPr id="96" name="Ovale 95"/>
          <p:cNvSpPr/>
          <p:nvPr/>
        </p:nvSpPr>
        <p:spPr>
          <a:xfrm>
            <a:off x="1042720" y="2000240"/>
            <a:ext cx="528884" cy="35719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1702270" y="2000240"/>
            <a:ext cx="528884" cy="35719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2372512" y="2000240"/>
            <a:ext cx="528884" cy="35719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Ovale 99"/>
          <p:cNvSpPr/>
          <p:nvPr/>
        </p:nvSpPr>
        <p:spPr>
          <a:xfrm>
            <a:off x="3000364" y="1974045"/>
            <a:ext cx="528884" cy="35719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2" name="Connettore 2 111"/>
          <p:cNvCxnSpPr>
            <a:stCxn id="96" idx="4"/>
          </p:cNvCxnSpPr>
          <p:nvPr/>
        </p:nvCxnSpPr>
        <p:spPr>
          <a:xfrm rot="16200000" flipH="1">
            <a:off x="199253" y="3465339"/>
            <a:ext cx="2766013" cy="550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/>
          <p:cNvCxnSpPr/>
          <p:nvPr/>
        </p:nvCxnSpPr>
        <p:spPr>
          <a:xfrm rot="16200000" flipH="1">
            <a:off x="1429155" y="2963774"/>
            <a:ext cx="2846692" cy="1581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/>
          <p:cNvCxnSpPr/>
          <p:nvPr/>
        </p:nvCxnSpPr>
        <p:spPr>
          <a:xfrm rot="16200000" flipH="1">
            <a:off x="2510422" y="2616281"/>
            <a:ext cx="2846692" cy="2276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/>
          <p:cNvCxnSpPr/>
          <p:nvPr/>
        </p:nvCxnSpPr>
        <p:spPr>
          <a:xfrm>
            <a:off x="3529248" y="2219744"/>
            <a:ext cx="3400206" cy="29581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e 50"/>
          <p:cNvSpPr/>
          <p:nvPr/>
        </p:nvSpPr>
        <p:spPr>
          <a:xfrm>
            <a:off x="2460890" y="5483199"/>
            <a:ext cx="440506" cy="374693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>
            <a:stCxn id="51" idx="1"/>
          </p:cNvCxnSpPr>
          <p:nvPr/>
        </p:nvCxnSpPr>
        <p:spPr>
          <a:xfrm rot="16200000" flipV="1">
            <a:off x="386745" y="3399414"/>
            <a:ext cx="3180641" cy="10966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51" idx="7"/>
          </p:cNvCxnSpPr>
          <p:nvPr/>
        </p:nvCxnSpPr>
        <p:spPr>
          <a:xfrm rot="5400000" flipH="1" flipV="1">
            <a:off x="3348289" y="2678417"/>
            <a:ext cx="2348251" cy="33710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e 58"/>
          <p:cNvSpPr/>
          <p:nvPr/>
        </p:nvSpPr>
        <p:spPr>
          <a:xfrm>
            <a:off x="6207943" y="2898920"/>
            <a:ext cx="440506" cy="374693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>
            <a:off x="1086909" y="1974045"/>
            <a:ext cx="440506" cy="374693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1092126" y="1935692"/>
            <a:ext cx="430072" cy="395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2460890" y="5786454"/>
            <a:ext cx="430072" cy="269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2 64"/>
          <p:cNvCxnSpPr>
            <a:stCxn id="63" idx="1"/>
            <a:endCxn id="61" idx="4"/>
          </p:cNvCxnSpPr>
          <p:nvPr/>
        </p:nvCxnSpPr>
        <p:spPr>
          <a:xfrm rot="16200000" flipV="1">
            <a:off x="176948" y="3478953"/>
            <a:ext cx="3477141" cy="12167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rot="5400000" flipH="1" flipV="1">
            <a:off x="2760231" y="2410512"/>
            <a:ext cx="3526991" cy="3368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e 72"/>
          <p:cNvSpPr/>
          <p:nvPr/>
        </p:nvSpPr>
        <p:spPr>
          <a:xfrm>
            <a:off x="6207943" y="2062023"/>
            <a:ext cx="430072" cy="269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7929586" y="368377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Lucida Handwriting" pitchFamily="66" charset="0"/>
              </a:rPr>
              <a:t>τ</a:t>
            </a:r>
            <a:r>
              <a:rPr lang="it-IT" sz="1400" dirty="0" smtClean="0"/>
              <a:t>=0,448</a:t>
            </a:r>
          </a:p>
        </p:txBody>
      </p:sp>
      <p:sp>
        <p:nvSpPr>
          <p:cNvPr id="70" name="Ovale 69"/>
          <p:cNvSpPr/>
          <p:nvPr/>
        </p:nvSpPr>
        <p:spPr>
          <a:xfrm>
            <a:off x="7350865" y="4019749"/>
            <a:ext cx="496013" cy="38361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Immagine 52" descr="omino-chiave-ingle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289114"/>
            <a:ext cx="1142976" cy="853870"/>
          </a:xfrm>
          <a:prstGeom prst="rect">
            <a:avLst/>
          </a:prstGeom>
        </p:spPr>
      </p:pic>
      <p:pic>
        <p:nvPicPr>
          <p:cNvPr id="76" name="Immagine 75" descr="omino_lavor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86" y="2418462"/>
            <a:ext cx="3441973" cy="4350808"/>
          </a:xfrm>
          <a:prstGeom prst="rect">
            <a:avLst/>
          </a:prstGeom>
        </p:spPr>
      </p:pic>
      <p:sp>
        <p:nvSpPr>
          <p:cNvPr id="80" name="Fumetto 2 79"/>
          <p:cNvSpPr/>
          <p:nvPr/>
        </p:nvSpPr>
        <p:spPr>
          <a:xfrm>
            <a:off x="3000364" y="1621107"/>
            <a:ext cx="5958622" cy="3087190"/>
          </a:xfrm>
          <a:prstGeom prst="wedgeRoundRectCallout">
            <a:avLst>
              <a:gd name="adj1" fmla="val -57936"/>
              <a:gd name="adj2" fmla="val -1451"/>
              <a:gd name="adj3" fmla="val 16667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ATTENZIONE: </a:t>
            </a:r>
          </a:p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non abbiamo ancora considerato la query, stiamo solo inviando alla fase 2 i documenti più rilevanti di ogni concetto</a:t>
            </a:r>
          </a:p>
          <a:p>
            <a:pPr algn="just"/>
            <a:endParaRPr lang="it-IT" sz="20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IDEA: </a:t>
            </a:r>
          </a:p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lo score di un documento è la sua 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coordinata</a:t>
            </a:r>
            <a:r>
              <a:rPr lang="it-IT" sz="2000" b="1" dirty="0" smtClean="0">
                <a:solidFill>
                  <a:schemeClr val="bg1"/>
                </a:solidFill>
              </a:rPr>
              <a:t> nella dimensione di quel concetto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0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400"/>
                            </p:stCondLst>
                            <p:childTnLst>
                              <p:par>
                                <p:cTn id="2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4628 L 4.72222E-6 0.04629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9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00"/>
                            </p:stCondLst>
                            <p:childTnLst>
                              <p:par>
                                <p:cTn id="2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6432E-6 L 5.55556E-7 -0.10412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00"/>
                            </p:stCondLst>
                            <p:childTnLst>
                              <p:par>
                                <p:cTn id="2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0412 L 0.22187 -0.10412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300"/>
                            </p:stCondLst>
                            <p:childTnLst>
                              <p:par>
                                <p:cTn id="2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7" grpId="0" animBg="1"/>
      <p:bldP spid="78" grpId="0"/>
      <p:bldP spid="79" grpId="0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51" grpId="0" animBg="1"/>
      <p:bldP spid="51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3" grpId="0" animBg="1"/>
      <p:bldP spid="73" grpId="1" animBg="1"/>
      <p:bldP spid="49" grpId="0"/>
      <p:bldP spid="49" grpId="1"/>
      <p:bldP spid="70" grpId="0" animBg="1"/>
      <p:bldP spid="70" grpId="1" animBg="1"/>
      <p:bldP spid="80" grpId="0" animBg="1"/>
      <p:bldP spid="8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Fase 1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9FAC7EB-A8D8-E446-B0D0-8AB78B77B24B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11</a:t>
            </a:fld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3400" y="1743076"/>
            <a:ext cx="5173798" cy="4495800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/>
              <a:t>L’operatore di </a:t>
            </a:r>
            <a:r>
              <a:rPr lang="it-IT" sz="2000" dirty="0" err="1" smtClean="0"/>
              <a:t>Ranked</a:t>
            </a:r>
            <a:r>
              <a:rPr lang="it-IT" sz="2000" dirty="0" smtClean="0"/>
              <a:t> Join restituisce i documenti che ottengono un punteggio oltre una certa soglia denominata </a:t>
            </a:r>
            <a:r>
              <a:rPr lang="it-IT" sz="2000" dirty="0" smtClean="0">
                <a:latin typeface="Lucida Handwriting" pitchFamily="66" charset="0"/>
              </a:rPr>
              <a:t>τ</a:t>
            </a:r>
            <a:endParaRPr lang="it-IT" sz="2000" dirty="0" smtClean="0"/>
          </a:p>
          <a:p>
            <a:pPr algn="just"/>
            <a:r>
              <a:rPr lang="it-IT" sz="2000" dirty="0" smtClean="0"/>
              <a:t>La soglia tiene conto sia di D che di U consentendo di avanzare ai documenti con score di rilevanza per quel concetto maggiore di essa. Si aggiorna ad ogni </a:t>
            </a:r>
            <a:r>
              <a:rPr lang="it-IT" sz="2000" dirty="0" err="1" smtClean="0"/>
              <a:t>Ranked</a:t>
            </a:r>
            <a:r>
              <a:rPr lang="it-IT" sz="2000" dirty="0" smtClean="0"/>
              <a:t> Join</a:t>
            </a:r>
          </a:p>
          <a:p>
            <a:pPr algn="just"/>
            <a:r>
              <a:rPr lang="it-IT" sz="2000" dirty="0" smtClean="0"/>
              <a:t>I documenti in fondo alle </a:t>
            </a:r>
            <a:r>
              <a:rPr lang="it-IT" sz="2000" dirty="0" err="1" smtClean="0"/>
              <a:t>Inverted</a:t>
            </a:r>
            <a:r>
              <a:rPr lang="it-IT" sz="2000" dirty="0" smtClean="0"/>
              <a:t> </a:t>
            </a:r>
            <a:r>
              <a:rPr lang="it-IT" sz="2000" dirty="0" err="1" smtClean="0"/>
              <a:t>Lists</a:t>
            </a:r>
            <a:r>
              <a:rPr lang="it-IT" sz="2000" dirty="0" smtClean="0"/>
              <a:t> sono meno importanti per quel concetto e, a meno che il loro ID sia all’interno di un insieme detto </a:t>
            </a:r>
            <a:r>
              <a:rPr lang="it-IT" sz="2000" dirty="0" err="1" smtClean="0"/>
              <a:t>SkipSet</a:t>
            </a:r>
            <a:r>
              <a:rPr lang="it-IT" sz="2000" dirty="0" smtClean="0"/>
              <a:t> che viene riempito dai documenti eliminati nella fase 2 (retroazione!), supereranno più tardi la soglia per accedere alla fase successiva</a:t>
            </a:r>
            <a:endParaRPr lang="it-IT" sz="2000" dirty="0"/>
          </a:p>
        </p:txBody>
      </p:sp>
      <p:pic>
        <p:nvPicPr>
          <p:cNvPr id="10" name="Immagine 9" descr="CLIPART_OF_32162_SMJPG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743076"/>
            <a:ext cx="2528897" cy="4114816"/>
          </a:xfrm>
          <a:prstGeom prst="rect">
            <a:avLst/>
          </a:prstGeom>
        </p:spPr>
      </p:pic>
      <p:pic>
        <p:nvPicPr>
          <p:cNvPr id="9" name="Immagine 8" descr="omino-chiave-ingle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289114"/>
            <a:ext cx="1142976" cy="8538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Fase 2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369C2-B69A-3144-BFD4-2A54849DDA98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12</a:t>
            </a:fld>
            <a:endParaRPr/>
          </a:p>
        </p:txBody>
      </p:sp>
      <p:pic>
        <p:nvPicPr>
          <p:cNvPr id="65" name="Immagine 64" descr="omino-chiave-ingle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49" y="289114"/>
            <a:ext cx="853870" cy="853870"/>
          </a:xfrm>
          <a:prstGeom prst="rect">
            <a:avLst/>
          </a:prstGeom>
        </p:spPr>
      </p:pic>
      <p:sp>
        <p:nvSpPr>
          <p:cNvPr id="72" name="Segnaposto numero diapositiva 4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B93A9-DE17-42E8-A366-46C30944BF19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Segnaposto contenuto 5"/>
          <p:cNvSpPr txBox="1">
            <a:spLocks/>
          </p:cNvSpPr>
          <p:nvPr/>
        </p:nvSpPr>
        <p:spPr>
          <a:xfrm>
            <a:off x="152400" y="1600199"/>
            <a:ext cx="3960812" cy="501313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Spazio bidimensionale dei concetti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query dell’utente considerata nel suo specifico contesto è rappresentata con il vettore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it-IT" sz="1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Obiettivo di questa fase è scegliere documenti vicini alla query nel piano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documento uscente dalla fase 1 ha associato il punteggio maggiore alla soglia, rappresentante la coordinata nell’asse del concetto a cui è associato il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Ranked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Join. Se il documento ha superato entrambi i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Ranked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Join è un punto nel piano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Supponiamo di considerare una query top-2; ricevuti i primi due documenti posso determinare i vettori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it-IT" sz="1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it-IT" sz="1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 definiscono il triangolo dei risultati accettabili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Consideriamo un nuovo documento d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 supera il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Ranked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Join di c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ha una sola coordinata nello spazio e c1 è incognito. d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accettabile solamente se è posizionato sulla linea tratteggiata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Sia K l'ordinata del punto dove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it-IT" sz="1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Interseca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τ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1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d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può essere eliminato dato che la fase 1 limita le sua ascisse a valori inferiori a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τ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t>1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non potrò mai posizionarsi nella zona tratteggiata! Il suo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viene inserito nello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SkipSet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 il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Ranked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Join di c</a:t>
            </a:r>
            <a:r>
              <a:rPr kumimoji="0" lang="it-IT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lo considererà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419600" y="4191000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err="1" smtClean="0"/>
              <a:t>D</a:t>
            </a:r>
            <a:r>
              <a:rPr lang="it-IT" sz="1500" baseline="-25000" dirty="0" err="1" smtClean="0"/>
              <a:t>u</a:t>
            </a:r>
            <a:r>
              <a:rPr lang="it-IT" sz="1500" dirty="0" smtClean="0"/>
              <a:t>[</a:t>
            </a:r>
            <a:r>
              <a:rPr lang="it-IT" sz="1500" dirty="0" err="1" smtClean="0"/>
              <a:t>j</a:t>
            </a:r>
            <a:r>
              <a:rPr lang="it-IT" sz="1500" dirty="0" smtClean="0"/>
              <a:t>,</a:t>
            </a:r>
            <a:r>
              <a:rPr lang="it-IT" sz="1500" dirty="0" err="1" smtClean="0"/>
              <a:t>2</a:t>
            </a:r>
            <a:r>
              <a:rPr lang="it-IT" sz="1500" dirty="0" smtClean="0"/>
              <a:t>]</a:t>
            </a:r>
            <a:endParaRPr lang="it-IT" sz="1500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4648200" y="3962400"/>
            <a:ext cx="4556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κ</a:t>
            </a:r>
            <a:endParaRPr lang="it-IT" sz="1600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419600" y="2895600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D</a:t>
            </a:r>
            <a:r>
              <a:rPr lang="it-IT" sz="1500" baseline="-25000" dirty="0" smtClean="0"/>
              <a:t>u</a:t>
            </a:r>
            <a:r>
              <a:rPr lang="it-IT" sz="1500" dirty="0" smtClean="0"/>
              <a:t>[i,</a:t>
            </a:r>
            <a:r>
              <a:rPr lang="it-IT" sz="1500" dirty="0" err="1" smtClean="0"/>
              <a:t>2</a:t>
            </a:r>
            <a:r>
              <a:rPr lang="it-IT" sz="1500" dirty="0" smtClean="0"/>
              <a:t>]</a:t>
            </a:r>
            <a:endParaRPr lang="it-IT" sz="1500" dirty="0"/>
          </a:p>
        </p:txBody>
      </p:sp>
      <p:sp>
        <p:nvSpPr>
          <p:cNvPr id="77" name="Rettangolo 76"/>
          <p:cNvSpPr/>
          <p:nvPr/>
        </p:nvSpPr>
        <p:spPr>
          <a:xfrm>
            <a:off x="5103812" y="4187824"/>
            <a:ext cx="763588" cy="917576"/>
          </a:xfrm>
          <a:prstGeom prst="rect">
            <a:avLst/>
          </a:prstGeom>
          <a:gradFill flip="none" rotWithShape="1">
            <a:gsLst>
              <a:gs pos="0">
                <a:srgbClr val="FFF555"/>
              </a:gs>
              <a:gs pos="100000">
                <a:srgbClr val="FFF8C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/>
          <p:cNvSpPr/>
          <p:nvPr/>
        </p:nvSpPr>
        <p:spPr>
          <a:xfrm>
            <a:off x="5105400" y="2362200"/>
            <a:ext cx="763588" cy="1828806"/>
          </a:xfrm>
          <a:prstGeom prst="rect">
            <a:avLst/>
          </a:prstGeom>
          <a:gradFill flip="none" rotWithShape="1">
            <a:gsLst>
              <a:gs pos="0">
                <a:srgbClr val="B6D9FF"/>
              </a:gs>
              <a:gs pos="100000">
                <a:srgbClr val="DBEC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9" name="Connettore 2 78"/>
          <p:cNvCxnSpPr/>
          <p:nvPr/>
        </p:nvCxnSpPr>
        <p:spPr>
          <a:xfrm>
            <a:off x="5105400" y="5486400"/>
            <a:ext cx="339710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5105400" y="4191000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5105400" y="4419600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6477000" y="2362200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max</a:t>
            </a:r>
            <a:endParaRPr lang="it-IT" sz="1600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7177118" y="2364583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L</a:t>
            </a:r>
            <a:r>
              <a:rPr lang="it-IT" sz="1600" baseline="-25000" dirty="0" err="1" smtClean="0"/>
              <a:t>q</a:t>
            </a:r>
            <a:endParaRPr lang="it-IT" sz="1600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8077200" y="2364583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min</a:t>
            </a:r>
            <a:endParaRPr lang="it-IT" sz="1600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8229600" y="28618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[i,</a:t>
            </a:r>
            <a:r>
              <a:rPr lang="it-IT" sz="1600" dirty="0" err="1" smtClean="0"/>
              <a:t>2</a:t>
            </a:r>
            <a:r>
              <a:rPr lang="it-IT" sz="1600" dirty="0" smtClean="0"/>
              <a:t>]</a:t>
            </a:r>
            <a:endParaRPr lang="it-IT" sz="1600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8285373" y="5452646"/>
            <a:ext cx="50146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1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4749788" y="1947438"/>
            <a:ext cx="46515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 </a:t>
            </a:r>
            <a:endParaRPr lang="it-IT" sz="1600" dirty="0"/>
          </a:p>
        </p:txBody>
      </p:sp>
      <p:cxnSp>
        <p:nvCxnSpPr>
          <p:cNvPr id="88" name="Connettore 2 87"/>
          <p:cNvCxnSpPr/>
          <p:nvPr/>
        </p:nvCxnSpPr>
        <p:spPr>
          <a:xfrm rot="5400000" flipH="1" flipV="1">
            <a:off x="3412470" y="3792676"/>
            <a:ext cx="338427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 rot="5400000" flipH="1" flipV="1">
            <a:off x="4876403" y="2970609"/>
            <a:ext cx="2742406" cy="2287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rot="10800000">
            <a:off x="4953001" y="4419600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 rot="10800000">
            <a:off x="4953001" y="4191000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rot="10800000">
            <a:off x="4953000" y="3122611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/>
          <p:cNvSpPr txBox="1"/>
          <p:nvPr/>
        </p:nvSpPr>
        <p:spPr>
          <a:xfrm>
            <a:off x="8229600" y="4191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</a:t>
            </a:r>
            <a:r>
              <a:rPr lang="it-IT" sz="1600" dirty="0" err="1" smtClean="0"/>
              <a:t>j</a:t>
            </a:r>
            <a:r>
              <a:rPr lang="it-IT" sz="1600" dirty="0" smtClean="0"/>
              <a:t>,</a:t>
            </a:r>
            <a:r>
              <a:rPr lang="it-IT" sz="1600" dirty="0" err="1" smtClean="0"/>
              <a:t>2</a:t>
            </a:r>
            <a:r>
              <a:rPr lang="it-IT" sz="1600" dirty="0" smtClean="0"/>
              <a:t>]</a:t>
            </a:r>
            <a:endParaRPr lang="it-IT" sz="1600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8229600" y="3928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=κ</a:t>
            </a:r>
            <a:endParaRPr lang="it-IT" sz="1600" dirty="0"/>
          </a:p>
        </p:txBody>
      </p:sp>
      <p:sp>
        <p:nvSpPr>
          <p:cNvPr id="95" name="Figura a mano libera 94"/>
          <p:cNvSpPr/>
          <p:nvPr/>
        </p:nvSpPr>
        <p:spPr>
          <a:xfrm>
            <a:off x="5473700" y="4841875"/>
            <a:ext cx="190500" cy="180975"/>
          </a:xfrm>
          <a:custGeom>
            <a:avLst/>
            <a:gdLst>
              <a:gd name="connsiteX0" fmla="*/ 190500 w 190500"/>
              <a:gd name="connsiteY0" fmla="*/ 180975 h 180975"/>
              <a:gd name="connsiteX1" fmla="*/ 139700 w 190500"/>
              <a:gd name="connsiteY1" fmla="*/ 28575 h 180975"/>
              <a:gd name="connsiteX2" fmla="*/ 0 w 190500"/>
              <a:gd name="connsiteY2" fmla="*/ 95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180975">
                <a:moveTo>
                  <a:pt x="190500" y="180975"/>
                </a:moveTo>
                <a:cubicBezTo>
                  <a:pt x="180975" y="119062"/>
                  <a:pt x="171450" y="57150"/>
                  <a:pt x="139700" y="28575"/>
                </a:cubicBezTo>
                <a:cubicBezTo>
                  <a:pt x="107950" y="0"/>
                  <a:pt x="1058" y="5292"/>
                  <a:pt x="0" y="9525"/>
                </a:cubicBezTo>
              </a:path>
            </a:pathLst>
          </a:cu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6" name="Connettore 2 95"/>
          <p:cNvCxnSpPr/>
          <p:nvPr/>
        </p:nvCxnSpPr>
        <p:spPr>
          <a:xfrm flipV="1">
            <a:off x="5103812" y="2743200"/>
            <a:ext cx="3201988" cy="27424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 rot="5400000" flipH="1" flipV="1">
            <a:off x="4533503" y="3313509"/>
            <a:ext cx="2742406" cy="16017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5588000" y="4703375"/>
            <a:ext cx="4318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Θ</a:t>
            </a:r>
            <a:endParaRPr lang="it-IT" sz="12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5486400" y="4569023"/>
            <a:ext cx="3048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Θ</a:t>
            </a:r>
            <a:endParaRPr lang="it-IT" sz="1200" dirty="0"/>
          </a:p>
        </p:txBody>
      </p:sp>
      <p:sp>
        <p:nvSpPr>
          <p:cNvPr id="100" name="CasellaDiTesto 99"/>
          <p:cNvSpPr txBox="1"/>
          <p:nvPr/>
        </p:nvSpPr>
        <p:spPr>
          <a:xfrm>
            <a:off x="5105400" y="2362200"/>
            <a:ext cx="763588" cy="292388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err="1" smtClean="0"/>
              <a:t>pruning</a:t>
            </a:r>
            <a:endParaRPr lang="it-IT" sz="1300" dirty="0"/>
          </a:p>
        </p:txBody>
      </p:sp>
      <p:cxnSp>
        <p:nvCxnSpPr>
          <p:cNvPr id="101" name="Connettore 2 100"/>
          <p:cNvCxnSpPr/>
          <p:nvPr/>
        </p:nvCxnSpPr>
        <p:spPr>
          <a:xfrm flipV="1">
            <a:off x="4648200" y="4557181"/>
            <a:ext cx="762000" cy="1461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101"/>
          <p:cNvSpPr txBox="1"/>
          <p:nvPr/>
        </p:nvSpPr>
        <p:spPr>
          <a:xfrm>
            <a:off x="4113212" y="4584412"/>
            <a:ext cx="1068388" cy="292388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/>
              <a:t>non </a:t>
            </a:r>
            <a:r>
              <a:rPr lang="it-IT" sz="1300" dirty="0" err="1" smtClean="0"/>
              <a:t>pruning</a:t>
            </a:r>
            <a:endParaRPr lang="it-IT" sz="1300" dirty="0"/>
          </a:p>
        </p:txBody>
      </p:sp>
      <p:pic>
        <p:nvPicPr>
          <p:cNvPr id="103" name="Immagine 102" descr="300px-Full_Tras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308" y="5657165"/>
            <a:ext cx="819835" cy="819835"/>
          </a:xfrm>
          <a:prstGeom prst="rect">
            <a:avLst/>
          </a:prstGeom>
        </p:spPr>
      </p:pic>
      <p:cxnSp>
        <p:nvCxnSpPr>
          <p:cNvPr id="104" name="Connettore 1 103"/>
          <p:cNvCxnSpPr>
            <a:stCxn id="108" idx="2"/>
          </p:cNvCxnSpPr>
          <p:nvPr/>
        </p:nvCxnSpPr>
        <p:spPr>
          <a:xfrm rot="10800000">
            <a:off x="5103813" y="2997372"/>
            <a:ext cx="2477164" cy="669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>
            <a:stCxn id="108" idx="4"/>
          </p:cNvCxnSpPr>
          <p:nvPr/>
        </p:nvCxnSpPr>
        <p:spPr>
          <a:xfrm rot="16200000" flipH="1">
            <a:off x="6389275" y="4266133"/>
            <a:ext cx="2474844" cy="1524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>
            <a:stCxn id="109" idx="2"/>
          </p:cNvCxnSpPr>
          <p:nvPr/>
        </p:nvCxnSpPr>
        <p:spPr>
          <a:xfrm rot="10800000">
            <a:off x="5103811" y="3308866"/>
            <a:ext cx="1251270" cy="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>
            <a:stCxn id="109" idx="4"/>
          </p:cNvCxnSpPr>
          <p:nvPr/>
        </p:nvCxnSpPr>
        <p:spPr>
          <a:xfrm rot="16200000" flipH="1">
            <a:off x="5319752" y="4414561"/>
            <a:ext cx="2147653" cy="79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e 107"/>
          <p:cNvSpPr/>
          <p:nvPr/>
        </p:nvSpPr>
        <p:spPr>
          <a:xfrm>
            <a:off x="7580977" y="2971800"/>
            <a:ext cx="76200" cy="64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108"/>
          <p:cNvSpPr/>
          <p:nvPr/>
        </p:nvSpPr>
        <p:spPr>
          <a:xfrm>
            <a:off x="6355081" y="3276600"/>
            <a:ext cx="76200" cy="6453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CasellaDiTesto 109"/>
          <p:cNvSpPr txBox="1"/>
          <p:nvPr/>
        </p:nvSpPr>
        <p:spPr>
          <a:xfrm>
            <a:off x="3817954" y="6413212"/>
            <a:ext cx="114458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/>
              <a:t>Skip Set</a:t>
            </a:r>
            <a:endParaRPr lang="it-IT" sz="1300" dirty="0"/>
          </a:p>
        </p:txBody>
      </p:sp>
      <p:sp>
        <p:nvSpPr>
          <p:cNvPr id="111" name="CasellaDiTesto 110"/>
          <p:cNvSpPr txBox="1"/>
          <p:nvPr/>
        </p:nvSpPr>
        <p:spPr>
          <a:xfrm>
            <a:off x="7621588" y="5486400"/>
            <a:ext cx="5318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9463F2"/>
                </a:solidFill>
                <a:latin typeface="Lucida Handwriting" pitchFamily="66" charset="0"/>
              </a:rPr>
              <a:t>τ</a:t>
            </a:r>
            <a:r>
              <a:rPr lang="it-IT" sz="1600" baseline="-25000" dirty="0" smtClean="0">
                <a:solidFill>
                  <a:srgbClr val="9463F2"/>
                </a:solidFill>
                <a:latin typeface="Lucida Handwriting" pitchFamily="66" charset="0"/>
              </a:rPr>
              <a:t>1</a:t>
            </a:r>
            <a:endParaRPr lang="it-IT" sz="1600" baseline="-25000" dirty="0">
              <a:solidFill>
                <a:srgbClr val="9463F2"/>
              </a:solidFill>
              <a:latin typeface="Lucida Handwriting" pitchFamily="66" charset="0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4572000" y="2514600"/>
            <a:ext cx="5318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9463F2"/>
                </a:solidFill>
                <a:latin typeface="Lucida Handwriting" pitchFamily="66" charset="0"/>
              </a:rPr>
              <a:t>τ</a:t>
            </a:r>
            <a:r>
              <a:rPr lang="it-IT" sz="1600" baseline="-25000" dirty="0" smtClean="0">
                <a:solidFill>
                  <a:srgbClr val="9463F2"/>
                </a:solidFill>
                <a:latin typeface="Lucida Handwriting" pitchFamily="66" charset="0"/>
              </a:rPr>
              <a:t>2</a:t>
            </a:r>
            <a:endParaRPr lang="it-IT" sz="1600" baseline="-25000" dirty="0">
              <a:solidFill>
                <a:srgbClr val="9463F2"/>
              </a:solidFill>
              <a:latin typeface="Lucida Handwriting" pitchFamily="66" charset="0"/>
            </a:endParaRPr>
          </a:p>
        </p:txBody>
      </p:sp>
      <p:cxnSp>
        <p:nvCxnSpPr>
          <p:cNvPr id="113" name="Connettore 2 112"/>
          <p:cNvCxnSpPr>
            <a:endCxn id="103" idx="0"/>
          </p:cNvCxnSpPr>
          <p:nvPr/>
        </p:nvCxnSpPr>
        <p:spPr>
          <a:xfrm rot="5400000">
            <a:off x="3132949" y="4389888"/>
            <a:ext cx="2534554" cy="158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>
            <a:off x="5105400" y="3122611"/>
            <a:ext cx="1371600" cy="158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>
            <a:off x="7848600" y="3125789"/>
            <a:ext cx="4572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rot="10800000" flipV="1">
            <a:off x="6477794" y="3122611"/>
            <a:ext cx="1370806" cy="2"/>
          </a:xfrm>
          <a:prstGeom prst="line">
            <a:avLst/>
          </a:prstGeom>
          <a:ln w="57150" cmpd="sng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Per 116"/>
          <p:cNvSpPr/>
          <p:nvPr/>
        </p:nvSpPr>
        <p:spPr>
          <a:xfrm>
            <a:off x="4358640" y="2682240"/>
            <a:ext cx="822960" cy="822960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10033">
            <a:solidFill>
              <a:srgbClr val="FF0000">
                <a:alpha val="38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18" name="Connettore 1 117"/>
          <p:cNvCxnSpPr/>
          <p:nvPr/>
        </p:nvCxnSpPr>
        <p:spPr>
          <a:xfrm rot="10800000">
            <a:off x="4430376" y="3122611"/>
            <a:ext cx="713128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/>
          <p:nvPr/>
        </p:nvCxnSpPr>
        <p:spPr>
          <a:xfrm rot="10800000">
            <a:off x="5105400" y="3124201"/>
            <a:ext cx="3200400" cy="476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/>
          <p:nvPr/>
        </p:nvCxnSpPr>
        <p:spPr>
          <a:xfrm rot="5400000" flipH="1" flipV="1">
            <a:off x="6283718" y="3921518"/>
            <a:ext cx="3128176" cy="1588"/>
          </a:xfrm>
          <a:prstGeom prst="line">
            <a:avLst/>
          </a:prstGeom>
          <a:ln>
            <a:solidFill>
              <a:srgbClr val="9463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1 120"/>
          <p:cNvCxnSpPr/>
          <p:nvPr/>
        </p:nvCxnSpPr>
        <p:spPr>
          <a:xfrm>
            <a:off x="5105400" y="2743200"/>
            <a:ext cx="3201989" cy="1589"/>
          </a:xfrm>
          <a:prstGeom prst="line">
            <a:avLst/>
          </a:prstGeom>
          <a:ln>
            <a:solidFill>
              <a:srgbClr val="9463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Mostrina 65"/>
          <p:cNvSpPr/>
          <p:nvPr/>
        </p:nvSpPr>
        <p:spPr>
          <a:xfrm>
            <a:off x="4884754" y="5966460"/>
            <a:ext cx="152400" cy="358140"/>
          </a:xfrm>
          <a:prstGeom prst="chevron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Mostrina 66"/>
          <p:cNvSpPr/>
          <p:nvPr/>
        </p:nvSpPr>
        <p:spPr>
          <a:xfrm>
            <a:off x="5113354" y="5966460"/>
            <a:ext cx="152400" cy="358140"/>
          </a:xfrm>
          <a:prstGeom prst="chevron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4" name="Mostrina 67"/>
          <p:cNvSpPr/>
          <p:nvPr/>
        </p:nvSpPr>
        <p:spPr>
          <a:xfrm>
            <a:off x="5341954" y="5966460"/>
            <a:ext cx="152400" cy="358140"/>
          </a:xfrm>
          <a:prstGeom prst="chevron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Mostrina 68"/>
          <p:cNvSpPr/>
          <p:nvPr/>
        </p:nvSpPr>
        <p:spPr>
          <a:xfrm>
            <a:off x="5570554" y="5966460"/>
            <a:ext cx="152400" cy="358140"/>
          </a:xfrm>
          <a:prstGeom prst="chevron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Mostrina 69"/>
          <p:cNvSpPr/>
          <p:nvPr/>
        </p:nvSpPr>
        <p:spPr>
          <a:xfrm>
            <a:off x="5799154" y="5966460"/>
            <a:ext cx="152400" cy="358140"/>
          </a:xfrm>
          <a:prstGeom prst="chevron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Stella a 10 punte 126"/>
          <p:cNvSpPr/>
          <p:nvPr/>
        </p:nvSpPr>
        <p:spPr>
          <a:xfrm>
            <a:off x="6040454" y="5698931"/>
            <a:ext cx="889000" cy="914400"/>
          </a:xfrm>
          <a:prstGeom prst="star10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 smtClean="0"/>
              <a:t>Fase </a:t>
            </a:r>
            <a:r>
              <a:rPr lang="it-IT" dirty="0" err="1" smtClean="0"/>
              <a:t>1</a:t>
            </a:r>
            <a:endParaRPr lang="it-IT" dirty="0"/>
          </a:p>
        </p:txBody>
      </p:sp>
      <p:cxnSp>
        <p:nvCxnSpPr>
          <p:cNvPr id="128" name="Connettore 1 127"/>
          <p:cNvCxnSpPr/>
          <p:nvPr/>
        </p:nvCxnSpPr>
        <p:spPr>
          <a:xfrm>
            <a:off x="5867400" y="4419600"/>
            <a:ext cx="487681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 rot="10800000">
            <a:off x="5715000" y="4418011"/>
            <a:ext cx="152400" cy="1588"/>
          </a:xfrm>
          <a:prstGeom prst="line">
            <a:avLst/>
          </a:prstGeom>
          <a:ln w="57150">
            <a:solidFill>
              <a:srgbClr val="55FF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/>
          <p:nvPr/>
        </p:nvCxnSpPr>
        <p:spPr>
          <a:xfrm>
            <a:off x="6355081" y="4418011"/>
            <a:ext cx="1874519" cy="317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/>
          <p:nvPr/>
        </p:nvCxnSpPr>
        <p:spPr>
          <a:xfrm rot="10800000">
            <a:off x="5105401" y="4418011"/>
            <a:ext cx="609599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4149 -0.0002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0B9F8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 L 6.38889E-6 0.0669 " pathEditMode="relative" ptsTypes="AA">
                                      <p:cBhvr>
                                        <p:cTn id="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0B9F8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4548 -1.48148E-6 " pathEditMode="relative" ptsTypes="AA">
                                      <p:cBhvr>
                                        <p:cTn id="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B9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3.05556E-6 0.06528 " pathEditMode="relative" ptsTypes="AA">
                                      <p:cBhvr>
                                        <p:cTn id="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B9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0.00023 L -0.17482 0.0002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2.96296E-6 L -0.179 -0.0023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69 L -3.33333E-6 0.1002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7408 L -3.05556E-6 0.1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6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670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67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67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83 0.00023 L -0.21649 0.00023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99 -0.00232 L -0.22083 -0.0023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0764 L 0.00018 0.3544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023 L -3.33333E-6 0.34444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60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8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6" grpId="1"/>
      <p:bldP spid="77" grpId="0" animBg="1"/>
      <p:bldP spid="78" grpId="0" animBg="1"/>
      <p:bldP spid="82" grpId="0"/>
      <p:bldP spid="83" grpId="0"/>
      <p:bldP spid="84" grpId="0"/>
      <p:bldP spid="85" grpId="0"/>
      <p:bldP spid="86" grpId="0"/>
      <p:bldP spid="87" grpId="0"/>
      <p:bldP spid="95" grpId="0" animBg="1"/>
      <p:bldP spid="98" grpId="0"/>
      <p:bldP spid="99" grpId="0"/>
      <p:bldP spid="100" grpId="0"/>
      <p:bldP spid="102" grpId="0"/>
      <p:bldP spid="108" grpId="0" animBg="1"/>
      <p:bldP spid="109" grpId="0" animBg="1"/>
      <p:bldP spid="110" grpId="0"/>
      <p:bldP spid="111" grpId="0"/>
      <p:bldP spid="111" grpId="1"/>
      <p:bldP spid="111" grpId="2"/>
      <p:bldP spid="111" grpId="3"/>
      <p:bldP spid="111" grpId="4"/>
      <p:bldP spid="111" grpId="5"/>
      <p:bldP spid="111" grpId="6"/>
      <p:bldP spid="112" grpId="0"/>
      <p:bldP spid="112" grpId="1"/>
      <p:bldP spid="112" grpId="2"/>
      <p:bldP spid="112" grpId="3"/>
      <p:bldP spid="112" grpId="4"/>
      <p:bldP spid="112" grpId="5"/>
      <p:bldP spid="112" grpId="6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Fase 2</a:t>
            </a:r>
            <a:b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Criteri di </a:t>
            </a:r>
            <a:r>
              <a:rPr lang="it-IT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Pruning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142844" y="1589567"/>
            <a:ext cx="4124356" cy="4572000"/>
          </a:xfrm>
        </p:spPr>
        <p:txBody>
          <a:bodyPr>
            <a:noAutofit/>
          </a:bodyPr>
          <a:lstStyle/>
          <a:p>
            <a:pPr algn="just"/>
            <a:r>
              <a:rPr lang="it-IT" sz="1600" dirty="0" smtClean="0"/>
              <a:t>P</a:t>
            </a:r>
            <a:r>
              <a:rPr lang="it-IT" sz="1600" baseline="-25000" dirty="0" smtClean="0"/>
              <a:t>i</a:t>
            </a:r>
            <a:r>
              <a:rPr lang="it-IT" sz="1600" dirty="0" smtClean="0"/>
              <a:t> rappresenta la query in corrispondenza della retta del documento </a:t>
            </a:r>
            <a:r>
              <a:rPr lang="it-IT" sz="1600" dirty="0" err="1" smtClean="0"/>
              <a:t>H</a:t>
            </a:r>
            <a:r>
              <a:rPr lang="it-IT" sz="1600" baseline="-25000" dirty="0" err="1" smtClean="0"/>
              <a:t>i</a:t>
            </a:r>
            <a:r>
              <a:rPr lang="it-IT" sz="1600" dirty="0" smtClean="0"/>
              <a:t>, tracciata grazie all’ordinata ottenuta dalla fase 1</a:t>
            </a:r>
          </a:p>
          <a:p>
            <a:pPr algn="just"/>
            <a:r>
              <a:rPr lang="it-IT" sz="1600" dirty="0" err="1" smtClean="0"/>
              <a:t>P</a:t>
            </a:r>
            <a:r>
              <a:rPr lang="it-IT" sz="1600" baseline="-25000" dirty="0" err="1" smtClean="0"/>
              <a:t>i</a:t>
            </a:r>
            <a:r>
              <a:rPr lang="it-IT" sz="1600" baseline="30000" dirty="0" err="1" smtClean="0"/>
              <a:t>closest</a:t>
            </a:r>
            <a:r>
              <a:rPr lang="it-IT" sz="1600" dirty="0" smtClean="0"/>
              <a:t> rappresenta l’ascissa massima che </a:t>
            </a:r>
            <a:r>
              <a:rPr lang="it-IT" sz="1600" dirty="0" err="1" smtClean="0"/>
              <a:t>D</a:t>
            </a:r>
            <a:r>
              <a:rPr lang="it-IT" sz="1600" baseline="-25000" dirty="0" err="1" smtClean="0"/>
              <a:t>u</a:t>
            </a:r>
            <a:r>
              <a:rPr lang="it-IT" sz="1600" dirty="0" smtClean="0"/>
              <a:t>[i,2] potrà avere su </a:t>
            </a:r>
            <a:r>
              <a:rPr lang="it-IT" sz="1600" dirty="0" err="1" smtClean="0"/>
              <a:t>H</a:t>
            </a:r>
            <a:r>
              <a:rPr lang="it-IT" sz="1600" baseline="-25000" dirty="0" err="1" smtClean="0"/>
              <a:t>i</a:t>
            </a:r>
            <a:endParaRPr lang="it-IT" sz="1600" dirty="0" smtClean="0"/>
          </a:p>
          <a:p>
            <a:pPr algn="just"/>
            <a:r>
              <a:rPr lang="it-IT" sz="1600" dirty="0" err="1" smtClean="0"/>
              <a:t>P</a:t>
            </a:r>
            <a:r>
              <a:rPr lang="it-IT" sz="1600" baseline="-25000" dirty="0" err="1" smtClean="0"/>
              <a:t>i</a:t>
            </a:r>
            <a:r>
              <a:rPr lang="it-IT" sz="1600" baseline="30000" dirty="0" err="1" smtClean="0"/>
              <a:t>max</a:t>
            </a:r>
            <a:r>
              <a:rPr lang="it-IT" sz="1600" dirty="0" smtClean="0"/>
              <a:t> è il punto limite accettabile per far si che d</a:t>
            </a:r>
            <a:r>
              <a:rPr lang="it-IT" sz="1600" baseline="-25000" dirty="0" smtClean="0"/>
              <a:t>i</a:t>
            </a:r>
            <a:r>
              <a:rPr lang="it-IT" sz="1600" dirty="0" smtClean="0"/>
              <a:t> sia tra i correnti top-k candidati</a:t>
            </a:r>
          </a:p>
          <a:p>
            <a:r>
              <a:rPr lang="it-IT" sz="1600" dirty="0" smtClean="0"/>
              <a:t>d</a:t>
            </a:r>
            <a:r>
              <a:rPr lang="it-IT" sz="1600" baseline="-25000" dirty="0" smtClean="0"/>
              <a:t>i</a:t>
            </a:r>
            <a:r>
              <a:rPr lang="it-IT" sz="1600" dirty="0" smtClean="0"/>
              <a:t> verrà eliminato se:</a:t>
            </a:r>
            <a:br>
              <a:rPr lang="it-IT" sz="1600" dirty="0" smtClean="0"/>
            </a:br>
            <a:r>
              <a:rPr lang="it-IT" sz="1600" b="1" dirty="0" smtClean="0"/>
              <a:t>Δ(</a:t>
            </a:r>
            <a:r>
              <a:rPr lang="it-IT" sz="1600" b="1" dirty="0" err="1" smtClean="0"/>
              <a:t>P</a:t>
            </a:r>
            <a:r>
              <a:rPr lang="it-IT" sz="1600" b="1" baseline="-25000" dirty="0" err="1" smtClean="0"/>
              <a:t>i</a:t>
            </a:r>
            <a:r>
              <a:rPr lang="it-IT" sz="1600" b="1" baseline="30000" dirty="0" err="1" smtClean="0"/>
              <a:t>closest</a:t>
            </a:r>
            <a:r>
              <a:rPr lang="it-IT" sz="1600" b="1" dirty="0" smtClean="0"/>
              <a:t>,P</a:t>
            </a:r>
            <a:r>
              <a:rPr lang="it-IT" sz="1600" b="1" baseline="-25000" dirty="0" smtClean="0"/>
              <a:t>i</a:t>
            </a:r>
            <a:r>
              <a:rPr lang="it-IT" sz="1600" b="1" dirty="0" smtClean="0"/>
              <a:t>) ≥ Δ(</a:t>
            </a:r>
            <a:r>
              <a:rPr lang="it-IT" sz="1600" b="1" dirty="0" err="1" smtClean="0"/>
              <a:t>P</a:t>
            </a:r>
            <a:r>
              <a:rPr lang="it-IT" sz="1600" b="1" baseline="-25000" dirty="0" err="1" smtClean="0"/>
              <a:t>i</a:t>
            </a:r>
            <a:r>
              <a:rPr lang="it-IT" sz="1600" b="1" baseline="30000" dirty="0" err="1" smtClean="0"/>
              <a:t>max</a:t>
            </a:r>
            <a:r>
              <a:rPr lang="it-IT" sz="1600" b="1" dirty="0" smtClean="0"/>
              <a:t>,P</a:t>
            </a:r>
            <a:r>
              <a:rPr lang="it-IT" sz="1600" b="1" baseline="-25000" dirty="0" smtClean="0"/>
              <a:t>i</a:t>
            </a:r>
            <a:r>
              <a:rPr lang="it-IT" sz="1600" b="1" dirty="0" smtClean="0"/>
              <a:t>) </a:t>
            </a:r>
          </a:p>
          <a:p>
            <a:pPr algn="just"/>
            <a:r>
              <a:rPr lang="it-IT" sz="1600" dirty="0" smtClean="0"/>
              <a:t>Altrimenti il suo score sarà maggiore di </a:t>
            </a:r>
            <a:r>
              <a:rPr lang="it-IT" sz="1600" i="1" dirty="0" err="1" smtClean="0"/>
              <a:t>min_score</a:t>
            </a:r>
            <a:r>
              <a:rPr lang="it-IT" sz="1600" dirty="0" smtClean="0"/>
              <a:t>, il più basso tra quelli dei top-k documenti</a:t>
            </a:r>
          </a:p>
          <a:p>
            <a:pPr algn="just"/>
            <a:r>
              <a:rPr lang="it-IT" sz="1600" i="1" dirty="0" err="1" smtClean="0"/>
              <a:t>min_score</a:t>
            </a:r>
            <a:r>
              <a:rPr lang="it-IT" sz="1600" i="1" dirty="0" smtClean="0"/>
              <a:t> </a:t>
            </a:r>
            <a:r>
              <a:rPr lang="it-IT" sz="1600" dirty="0" smtClean="0"/>
              <a:t>consente di fare le considerazioni geometriche: la regione accettabile è definita dal triangolo tramite l’equazione: </a:t>
            </a:r>
            <a:br>
              <a:rPr lang="it-IT" sz="1600" dirty="0" smtClean="0"/>
            </a:br>
            <a:r>
              <a:rPr lang="it-IT" sz="1600" b="1" dirty="0" smtClean="0"/>
              <a:t>cos(Θ) = </a:t>
            </a:r>
            <a:r>
              <a:rPr lang="it-IT" sz="1600" b="1" i="1" dirty="0" err="1" smtClean="0"/>
              <a:t>min_score</a:t>
            </a:r>
            <a:endParaRPr lang="it-IT" sz="1600" b="1" i="1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93369C2-B69A-3144-BFD4-2A54849DDA98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13</a:t>
            </a:fld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169" name="CasellaDiTesto 168"/>
          <p:cNvSpPr txBox="1"/>
          <p:nvPr/>
        </p:nvSpPr>
        <p:spPr>
          <a:xfrm>
            <a:off x="4419600" y="4157246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err="1" smtClean="0"/>
              <a:t>D</a:t>
            </a:r>
            <a:r>
              <a:rPr lang="it-IT" sz="1500" baseline="-25000" dirty="0" err="1" smtClean="0"/>
              <a:t>u</a:t>
            </a:r>
            <a:r>
              <a:rPr lang="it-IT" sz="1500" dirty="0" smtClean="0"/>
              <a:t>[j,2]</a:t>
            </a:r>
            <a:endParaRPr lang="it-IT" sz="1500" dirty="0"/>
          </a:p>
        </p:txBody>
      </p:sp>
      <p:sp>
        <p:nvSpPr>
          <p:cNvPr id="170" name="CasellaDiTesto 169"/>
          <p:cNvSpPr txBox="1"/>
          <p:nvPr/>
        </p:nvSpPr>
        <p:spPr>
          <a:xfrm>
            <a:off x="4648200" y="3894892"/>
            <a:ext cx="4556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κ</a:t>
            </a:r>
            <a:endParaRPr lang="it-IT" sz="1600" dirty="0"/>
          </a:p>
        </p:txBody>
      </p:sp>
      <p:sp>
        <p:nvSpPr>
          <p:cNvPr id="171" name="CasellaDiTesto 170"/>
          <p:cNvSpPr txBox="1"/>
          <p:nvPr/>
        </p:nvSpPr>
        <p:spPr>
          <a:xfrm>
            <a:off x="4419600" y="2843481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D</a:t>
            </a:r>
            <a:r>
              <a:rPr lang="it-IT" sz="1500" baseline="-25000" dirty="0" smtClean="0"/>
              <a:t>u</a:t>
            </a:r>
            <a:r>
              <a:rPr lang="it-IT" sz="1500" dirty="0" smtClean="0"/>
              <a:t>[i,</a:t>
            </a:r>
            <a:r>
              <a:rPr lang="it-IT" sz="1500" dirty="0" err="1" smtClean="0"/>
              <a:t>2</a:t>
            </a:r>
            <a:r>
              <a:rPr lang="it-IT" sz="1500" dirty="0" smtClean="0"/>
              <a:t>]</a:t>
            </a:r>
            <a:endParaRPr lang="it-IT" sz="1500" dirty="0"/>
          </a:p>
        </p:txBody>
      </p:sp>
      <p:sp>
        <p:nvSpPr>
          <p:cNvPr id="172" name="Rettangolo 171"/>
          <p:cNvSpPr/>
          <p:nvPr/>
        </p:nvSpPr>
        <p:spPr>
          <a:xfrm>
            <a:off x="5103812" y="4154070"/>
            <a:ext cx="763588" cy="917576"/>
          </a:xfrm>
          <a:prstGeom prst="rect">
            <a:avLst/>
          </a:prstGeom>
          <a:gradFill flip="none" rotWithShape="1">
            <a:gsLst>
              <a:gs pos="0">
                <a:srgbClr val="FFF555"/>
              </a:gs>
              <a:gs pos="100000">
                <a:srgbClr val="FFF8C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Rettangolo 172"/>
          <p:cNvSpPr/>
          <p:nvPr/>
        </p:nvSpPr>
        <p:spPr>
          <a:xfrm>
            <a:off x="5105400" y="2328446"/>
            <a:ext cx="763588" cy="1828806"/>
          </a:xfrm>
          <a:prstGeom prst="rect">
            <a:avLst/>
          </a:prstGeom>
          <a:gradFill flip="none" rotWithShape="1">
            <a:gsLst>
              <a:gs pos="0">
                <a:srgbClr val="B6D9FF"/>
              </a:gs>
              <a:gs pos="100000">
                <a:srgbClr val="DBEC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4" name="Connettore 2 173"/>
          <p:cNvCxnSpPr/>
          <p:nvPr/>
        </p:nvCxnSpPr>
        <p:spPr>
          <a:xfrm>
            <a:off x="5105400" y="5452646"/>
            <a:ext cx="339710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1 174"/>
          <p:cNvCxnSpPr/>
          <p:nvPr/>
        </p:nvCxnSpPr>
        <p:spPr>
          <a:xfrm rot="5400000" flipH="1" flipV="1">
            <a:off x="4304503" y="3887367"/>
            <a:ext cx="312738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1 175"/>
          <p:cNvCxnSpPr/>
          <p:nvPr/>
        </p:nvCxnSpPr>
        <p:spPr>
          <a:xfrm>
            <a:off x="5105400" y="4154070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1 176"/>
          <p:cNvCxnSpPr/>
          <p:nvPr/>
        </p:nvCxnSpPr>
        <p:spPr>
          <a:xfrm>
            <a:off x="5105400" y="4385846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1 177"/>
          <p:cNvCxnSpPr/>
          <p:nvPr/>
        </p:nvCxnSpPr>
        <p:spPr>
          <a:xfrm>
            <a:off x="5105400" y="3088858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CasellaDiTesto 178"/>
          <p:cNvSpPr txBox="1"/>
          <p:nvPr/>
        </p:nvSpPr>
        <p:spPr>
          <a:xfrm>
            <a:off x="6477000" y="2328446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max</a:t>
            </a:r>
            <a:endParaRPr lang="it-IT" sz="1600" dirty="0"/>
          </a:p>
        </p:txBody>
      </p:sp>
      <p:sp>
        <p:nvSpPr>
          <p:cNvPr id="180" name="CasellaDiTesto 179"/>
          <p:cNvSpPr txBox="1"/>
          <p:nvPr/>
        </p:nvSpPr>
        <p:spPr>
          <a:xfrm>
            <a:off x="7239000" y="2370892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u</a:t>
            </a:r>
            <a:endParaRPr lang="it-IT" sz="1600" dirty="0"/>
          </a:p>
        </p:txBody>
      </p:sp>
      <p:sp>
        <p:nvSpPr>
          <p:cNvPr id="181" name="CasellaDiTesto 180"/>
          <p:cNvSpPr txBox="1"/>
          <p:nvPr/>
        </p:nvSpPr>
        <p:spPr>
          <a:xfrm>
            <a:off x="8077200" y="2370892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min</a:t>
            </a:r>
            <a:endParaRPr lang="it-IT" sz="1600" dirty="0"/>
          </a:p>
        </p:txBody>
      </p:sp>
      <p:sp>
        <p:nvSpPr>
          <p:cNvPr id="182" name="CasellaDiTesto 181"/>
          <p:cNvSpPr txBox="1"/>
          <p:nvPr/>
        </p:nvSpPr>
        <p:spPr>
          <a:xfrm>
            <a:off x="8229600" y="282809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[i,</a:t>
            </a:r>
            <a:r>
              <a:rPr lang="it-IT" sz="1600" dirty="0" err="1" smtClean="0"/>
              <a:t>2</a:t>
            </a:r>
            <a:r>
              <a:rPr lang="it-IT" sz="1600" dirty="0" smtClean="0"/>
              <a:t>]</a:t>
            </a:r>
            <a:endParaRPr lang="it-IT" sz="1600" dirty="0"/>
          </a:p>
        </p:txBody>
      </p:sp>
      <p:sp>
        <p:nvSpPr>
          <p:cNvPr id="183" name="CasellaDiTesto 182"/>
          <p:cNvSpPr txBox="1"/>
          <p:nvPr/>
        </p:nvSpPr>
        <p:spPr>
          <a:xfrm>
            <a:off x="8305800" y="5418892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1</a:t>
            </a:r>
            <a:endParaRPr lang="it-IT" sz="1600" dirty="0"/>
          </a:p>
        </p:txBody>
      </p:sp>
      <p:sp>
        <p:nvSpPr>
          <p:cNvPr id="184" name="CasellaDiTesto 183"/>
          <p:cNvSpPr txBox="1"/>
          <p:nvPr/>
        </p:nvSpPr>
        <p:spPr>
          <a:xfrm>
            <a:off x="4724400" y="1871246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endParaRPr lang="it-IT" sz="1600" dirty="0"/>
          </a:p>
        </p:txBody>
      </p:sp>
      <p:cxnSp>
        <p:nvCxnSpPr>
          <p:cNvPr id="185" name="Connettore 2 184"/>
          <p:cNvCxnSpPr/>
          <p:nvPr/>
        </p:nvCxnSpPr>
        <p:spPr>
          <a:xfrm rot="5400000" flipH="1" flipV="1">
            <a:off x="3412470" y="3758922"/>
            <a:ext cx="338427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2 185"/>
          <p:cNvCxnSpPr/>
          <p:nvPr/>
        </p:nvCxnSpPr>
        <p:spPr>
          <a:xfrm rot="5400000" flipH="1" flipV="1">
            <a:off x="4876403" y="2936855"/>
            <a:ext cx="2742406" cy="2287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1 186"/>
          <p:cNvCxnSpPr/>
          <p:nvPr/>
        </p:nvCxnSpPr>
        <p:spPr>
          <a:xfrm rot="10800000" flipV="1">
            <a:off x="5103812" y="2323676"/>
            <a:ext cx="763588" cy="164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1 187"/>
          <p:cNvCxnSpPr/>
          <p:nvPr/>
        </p:nvCxnSpPr>
        <p:spPr>
          <a:xfrm>
            <a:off x="5103812" y="5071646"/>
            <a:ext cx="7651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1 188"/>
          <p:cNvCxnSpPr/>
          <p:nvPr/>
        </p:nvCxnSpPr>
        <p:spPr>
          <a:xfrm rot="10800000">
            <a:off x="4419600" y="5071647"/>
            <a:ext cx="684214" cy="1587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1 189"/>
          <p:cNvCxnSpPr/>
          <p:nvPr/>
        </p:nvCxnSpPr>
        <p:spPr>
          <a:xfrm rot="10800000">
            <a:off x="4953001" y="4385846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1 190"/>
          <p:cNvCxnSpPr/>
          <p:nvPr/>
        </p:nvCxnSpPr>
        <p:spPr>
          <a:xfrm rot="10800000">
            <a:off x="4953001" y="4157246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1 191"/>
          <p:cNvCxnSpPr/>
          <p:nvPr/>
        </p:nvCxnSpPr>
        <p:spPr>
          <a:xfrm rot="10800000">
            <a:off x="4953000" y="3088857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CasellaDiTesto 192"/>
          <p:cNvSpPr txBox="1"/>
          <p:nvPr/>
        </p:nvSpPr>
        <p:spPr>
          <a:xfrm>
            <a:off x="8229600" y="41572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[j,2]</a:t>
            </a:r>
            <a:endParaRPr lang="it-IT" sz="1600" dirty="0"/>
          </a:p>
        </p:txBody>
      </p:sp>
      <p:sp>
        <p:nvSpPr>
          <p:cNvPr id="194" name="CasellaDiTesto 193"/>
          <p:cNvSpPr txBox="1"/>
          <p:nvPr/>
        </p:nvSpPr>
        <p:spPr>
          <a:xfrm>
            <a:off x="8229600" y="389489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=κ</a:t>
            </a:r>
            <a:endParaRPr lang="it-IT" sz="1600" dirty="0"/>
          </a:p>
        </p:txBody>
      </p:sp>
      <p:sp>
        <p:nvSpPr>
          <p:cNvPr id="195" name="Figura a mano libera 194"/>
          <p:cNvSpPr/>
          <p:nvPr/>
        </p:nvSpPr>
        <p:spPr>
          <a:xfrm>
            <a:off x="5473700" y="4808121"/>
            <a:ext cx="190500" cy="180975"/>
          </a:xfrm>
          <a:custGeom>
            <a:avLst/>
            <a:gdLst>
              <a:gd name="connsiteX0" fmla="*/ 190500 w 190500"/>
              <a:gd name="connsiteY0" fmla="*/ 180975 h 180975"/>
              <a:gd name="connsiteX1" fmla="*/ 139700 w 190500"/>
              <a:gd name="connsiteY1" fmla="*/ 28575 h 180975"/>
              <a:gd name="connsiteX2" fmla="*/ 0 w 190500"/>
              <a:gd name="connsiteY2" fmla="*/ 95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180975">
                <a:moveTo>
                  <a:pt x="190500" y="180975"/>
                </a:moveTo>
                <a:cubicBezTo>
                  <a:pt x="180975" y="119062"/>
                  <a:pt x="171450" y="57150"/>
                  <a:pt x="139700" y="28575"/>
                </a:cubicBezTo>
                <a:cubicBezTo>
                  <a:pt x="107950" y="0"/>
                  <a:pt x="1058" y="5292"/>
                  <a:pt x="0" y="9525"/>
                </a:cubicBezTo>
              </a:path>
            </a:pathLst>
          </a:cu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6" name="Connettore 2 195"/>
          <p:cNvCxnSpPr/>
          <p:nvPr/>
        </p:nvCxnSpPr>
        <p:spPr>
          <a:xfrm flipV="1">
            <a:off x="5103812" y="2751892"/>
            <a:ext cx="3125788" cy="26999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2 196"/>
          <p:cNvCxnSpPr/>
          <p:nvPr/>
        </p:nvCxnSpPr>
        <p:spPr>
          <a:xfrm rot="5400000" flipH="1" flipV="1">
            <a:off x="4533503" y="3279755"/>
            <a:ext cx="2742406" cy="16017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CasellaDiTesto 197"/>
          <p:cNvSpPr txBox="1"/>
          <p:nvPr/>
        </p:nvSpPr>
        <p:spPr>
          <a:xfrm>
            <a:off x="5588000" y="4669621"/>
            <a:ext cx="4318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Θ</a:t>
            </a:r>
            <a:endParaRPr lang="it-IT" sz="1200" dirty="0"/>
          </a:p>
        </p:txBody>
      </p:sp>
      <p:sp>
        <p:nvSpPr>
          <p:cNvPr id="199" name="CasellaDiTesto 198"/>
          <p:cNvSpPr txBox="1"/>
          <p:nvPr/>
        </p:nvSpPr>
        <p:spPr>
          <a:xfrm>
            <a:off x="5486400" y="4535269"/>
            <a:ext cx="3048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Θ</a:t>
            </a:r>
            <a:endParaRPr lang="it-IT" sz="1200" dirty="0"/>
          </a:p>
        </p:txBody>
      </p:sp>
      <p:cxnSp>
        <p:nvCxnSpPr>
          <p:cNvPr id="200" name="Connettore 2 199"/>
          <p:cNvCxnSpPr/>
          <p:nvPr/>
        </p:nvCxnSpPr>
        <p:spPr>
          <a:xfrm rot="5400000">
            <a:off x="3048000" y="3700840"/>
            <a:ext cx="2744789" cy="158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1 200"/>
          <p:cNvCxnSpPr/>
          <p:nvPr/>
        </p:nvCxnSpPr>
        <p:spPr>
          <a:xfrm rot="5400000" flipH="1" flipV="1">
            <a:off x="5524900" y="5796739"/>
            <a:ext cx="683417" cy="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2 201"/>
          <p:cNvCxnSpPr/>
          <p:nvPr/>
        </p:nvCxnSpPr>
        <p:spPr>
          <a:xfrm rot="10800000">
            <a:off x="5105400" y="6136857"/>
            <a:ext cx="761208" cy="158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1 202"/>
          <p:cNvCxnSpPr/>
          <p:nvPr/>
        </p:nvCxnSpPr>
        <p:spPr>
          <a:xfrm rot="5400000" flipH="1" flipV="1">
            <a:off x="4760515" y="5795150"/>
            <a:ext cx="686593" cy="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/>
          <p:cNvSpPr txBox="1"/>
          <p:nvPr/>
        </p:nvSpPr>
        <p:spPr>
          <a:xfrm>
            <a:off x="5791200" y="5909846"/>
            <a:ext cx="5318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Lucida Handwriting" pitchFamily="66" charset="0"/>
              </a:rPr>
              <a:t>τ</a:t>
            </a:r>
            <a:r>
              <a:rPr lang="it-IT" sz="1600" baseline="-25000" dirty="0" smtClean="0">
                <a:latin typeface="Lucida Handwriting" pitchFamily="66" charset="0"/>
              </a:rPr>
              <a:t>1</a:t>
            </a:r>
            <a:endParaRPr lang="it-IT" sz="1600" baseline="-25000" dirty="0">
              <a:latin typeface="Lucida Handwriting" pitchFamily="66" charset="0"/>
            </a:endParaRPr>
          </a:p>
        </p:txBody>
      </p:sp>
      <p:sp>
        <p:nvSpPr>
          <p:cNvPr id="205" name="CasellaDiTesto 204"/>
          <p:cNvSpPr txBox="1"/>
          <p:nvPr/>
        </p:nvSpPr>
        <p:spPr>
          <a:xfrm>
            <a:off x="4267200" y="5037892"/>
            <a:ext cx="53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Lucida Handwriting" pitchFamily="66" charset="0"/>
              </a:rPr>
              <a:t>τ</a:t>
            </a:r>
            <a:r>
              <a:rPr lang="it-IT" sz="1600" baseline="-25000" dirty="0" smtClean="0">
                <a:latin typeface="Lucida Handwriting" pitchFamily="66" charset="0"/>
              </a:rPr>
              <a:t>2</a:t>
            </a:r>
            <a:endParaRPr lang="it-IT" sz="1600" baseline="-25000" dirty="0">
              <a:latin typeface="Lucida Handwriting" pitchFamily="66" charset="0"/>
            </a:endParaRPr>
          </a:p>
        </p:txBody>
      </p:sp>
      <p:sp>
        <p:nvSpPr>
          <p:cNvPr id="206" name="Anello 205"/>
          <p:cNvSpPr/>
          <p:nvPr/>
        </p:nvSpPr>
        <p:spPr>
          <a:xfrm>
            <a:off x="5792788" y="3017748"/>
            <a:ext cx="152400" cy="14222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7" name="Anello 206"/>
          <p:cNvSpPr/>
          <p:nvPr/>
        </p:nvSpPr>
        <p:spPr>
          <a:xfrm>
            <a:off x="5790408" y="4314736"/>
            <a:ext cx="152400" cy="14222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8" name="CasellaDiTesto 207"/>
          <p:cNvSpPr txBox="1"/>
          <p:nvPr/>
        </p:nvSpPr>
        <p:spPr>
          <a:xfrm>
            <a:off x="5334000" y="4081046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smtClean="0">
                <a:solidFill>
                  <a:srgbClr val="073779"/>
                </a:solidFill>
              </a:rPr>
              <a:t>i</a:t>
            </a:r>
            <a:r>
              <a:rPr lang="it-IT" sz="1600" baseline="30000" dirty="0" smtClean="0">
                <a:solidFill>
                  <a:srgbClr val="073779"/>
                </a:solidFill>
              </a:rPr>
              <a:t>max</a:t>
            </a:r>
            <a:endParaRPr lang="it-IT" sz="1600" dirty="0">
              <a:solidFill>
                <a:srgbClr val="073779"/>
              </a:solidFill>
            </a:endParaRPr>
          </a:p>
        </p:txBody>
      </p:sp>
      <p:sp>
        <p:nvSpPr>
          <p:cNvPr id="209" name="Anello 208"/>
          <p:cNvSpPr/>
          <p:nvPr/>
        </p:nvSpPr>
        <p:spPr>
          <a:xfrm>
            <a:off x="6400800" y="3017747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0" name="Anello 209"/>
          <p:cNvSpPr/>
          <p:nvPr/>
        </p:nvSpPr>
        <p:spPr>
          <a:xfrm>
            <a:off x="5640388" y="4314736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1" name="Anello 210"/>
          <p:cNvSpPr/>
          <p:nvPr/>
        </p:nvSpPr>
        <p:spPr>
          <a:xfrm>
            <a:off x="5942808" y="4314736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2" name="Anello 211"/>
          <p:cNvSpPr/>
          <p:nvPr/>
        </p:nvSpPr>
        <p:spPr>
          <a:xfrm>
            <a:off x="7010400" y="3017748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3" name="CasellaDiTesto 212"/>
          <p:cNvSpPr txBox="1"/>
          <p:nvPr/>
        </p:nvSpPr>
        <p:spPr>
          <a:xfrm>
            <a:off x="5791200" y="2751892"/>
            <a:ext cx="6858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P</a:t>
            </a:r>
            <a:r>
              <a:rPr lang="it-IT" sz="1600" baseline="-25000" dirty="0" smtClean="0">
                <a:solidFill>
                  <a:srgbClr val="FF0000"/>
                </a:solidFill>
              </a:rPr>
              <a:t>i</a:t>
            </a:r>
            <a:r>
              <a:rPr lang="it-IT" sz="1600" baseline="30000" dirty="0" smtClean="0">
                <a:solidFill>
                  <a:srgbClr val="FF0000"/>
                </a:solidFill>
              </a:rPr>
              <a:t>closest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14" name="CasellaDiTesto 213"/>
          <p:cNvSpPr txBox="1"/>
          <p:nvPr/>
        </p:nvSpPr>
        <p:spPr>
          <a:xfrm>
            <a:off x="6553200" y="2751892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smtClean="0">
                <a:solidFill>
                  <a:srgbClr val="073779"/>
                </a:solidFill>
              </a:rPr>
              <a:t>i</a:t>
            </a:r>
            <a:r>
              <a:rPr lang="it-IT" sz="1600" baseline="30000" dirty="0" smtClean="0">
                <a:solidFill>
                  <a:srgbClr val="073779"/>
                </a:solidFill>
              </a:rPr>
              <a:t>max</a:t>
            </a:r>
            <a:endParaRPr lang="it-IT" sz="1600" dirty="0">
              <a:solidFill>
                <a:srgbClr val="073779"/>
              </a:solidFill>
            </a:endParaRPr>
          </a:p>
        </p:txBody>
      </p:sp>
      <p:sp>
        <p:nvSpPr>
          <p:cNvPr id="215" name="CasellaDiTesto 214"/>
          <p:cNvSpPr txBox="1"/>
          <p:nvPr/>
        </p:nvSpPr>
        <p:spPr>
          <a:xfrm>
            <a:off x="7239000" y="2751892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P</a:t>
            </a:r>
            <a:r>
              <a:rPr lang="it-IT" sz="1600" baseline="-25000" dirty="0" smtClean="0">
                <a:solidFill>
                  <a:schemeClr val="accent1"/>
                </a:solidFill>
              </a:rPr>
              <a:t>i</a:t>
            </a:r>
            <a:endParaRPr lang="it-IT" sz="1600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16" name="CasellaDiTesto 215"/>
          <p:cNvSpPr txBox="1"/>
          <p:nvPr/>
        </p:nvSpPr>
        <p:spPr>
          <a:xfrm>
            <a:off x="6096000" y="4081046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smtClean="0">
                <a:solidFill>
                  <a:srgbClr val="073779"/>
                </a:solidFill>
              </a:rPr>
              <a:t>i</a:t>
            </a:r>
            <a:endParaRPr lang="it-IT" sz="1600" baseline="30000" dirty="0" smtClean="0">
              <a:solidFill>
                <a:srgbClr val="073779"/>
              </a:solidFill>
            </a:endParaRPr>
          </a:p>
        </p:txBody>
      </p:sp>
      <p:sp>
        <p:nvSpPr>
          <p:cNvPr id="217" name="CasellaDiTesto 216"/>
          <p:cNvSpPr txBox="1"/>
          <p:nvPr/>
        </p:nvSpPr>
        <p:spPr>
          <a:xfrm>
            <a:off x="5791200" y="4385846"/>
            <a:ext cx="6858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P</a:t>
            </a:r>
            <a:r>
              <a:rPr lang="it-IT" sz="1600" baseline="-25000" dirty="0" smtClean="0">
                <a:solidFill>
                  <a:srgbClr val="FF0000"/>
                </a:solidFill>
              </a:rPr>
              <a:t>i</a:t>
            </a:r>
            <a:r>
              <a:rPr lang="it-IT" sz="1600" baseline="30000" dirty="0" smtClean="0">
                <a:solidFill>
                  <a:srgbClr val="FF0000"/>
                </a:solidFill>
              </a:rPr>
              <a:t>closest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18" name="CasellaDiTesto 217"/>
          <p:cNvSpPr txBox="1"/>
          <p:nvPr/>
        </p:nvSpPr>
        <p:spPr>
          <a:xfrm>
            <a:off x="5105400" y="2340858"/>
            <a:ext cx="76358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err="1" smtClean="0"/>
              <a:t>pruning</a:t>
            </a:r>
            <a:endParaRPr lang="it-IT" sz="1300" dirty="0"/>
          </a:p>
        </p:txBody>
      </p:sp>
      <p:cxnSp>
        <p:nvCxnSpPr>
          <p:cNvPr id="219" name="Connettore 2 218"/>
          <p:cNvCxnSpPr/>
          <p:nvPr/>
        </p:nvCxnSpPr>
        <p:spPr>
          <a:xfrm flipV="1">
            <a:off x="4648200" y="4523427"/>
            <a:ext cx="762000" cy="1461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CasellaDiTesto 219"/>
          <p:cNvSpPr txBox="1"/>
          <p:nvPr/>
        </p:nvSpPr>
        <p:spPr>
          <a:xfrm>
            <a:off x="4113212" y="4550658"/>
            <a:ext cx="106838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/>
              <a:t>non </a:t>
            </a:r>
            <a:r>
              <a:rPr lang="it-IT" sz="1300" dirty="0" err="1" smtClean="0"/>
              <a:t>pruning</a:t>
            </a:r>
            <a:endParaRPr lang="it-IT" sz="1300" dirty="0"/>
          </a:p>
        </p:txBody>
      </p:sp>
      <p:pic>
        <p:nvPicPr>
          <p:cNvPr id="59" name="Immagine 58" descr="omino-chiave-ingle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49" y="289114"/>
            <a:ext cx="853870" cy="8538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0" grpId="1"/>
      <p:bldP spid="171" grpId="0"/>
      <p:bldP spid="172" grpId="0" animBg="1"/>
      <p:bldP spid="172" grpId="1" animBg="1"/>
      <p:bldP spid="173" grpId="0" animBg="1"/>
      <p:bldP spid="173" grpId="1" animBg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3" grpId="0"/>
      <p:bldP spid="183" grpId="1"/>
      <p:bldP spid="184" grpId="0"/>
      <p:bldP spid="184" grpId="1"/>
      <p:bldP spid="193" grpId="0"/>
      <p:bldP spid="194" grpId="0"/>
      <p:bldP spid="195" grpId="0" animBg="1"/>
      <p:bldP spid="195" grpId="1" animBg="1"/>
      <p:bldP spid="198" grpId="0"/>
      <p:bldP spid="198" grpId="1"/>
      <p:bldP spid="199" grpId="0"/>
      <p:bldP spid="199" grpId="1"/>
      <p:bldP spid="204" grpId="0"/>
      <p:bldP spid="204" grpId="1"/>
      <p:bldP spid="205" grpId="0"/>
      <p:bldP spid="205" grpId="1"/>
      <p:bldP spid="206" grpId="0" animBg="1"/>
      <p:bldP spid="207" grpId="0" animBg="1"/>
      <p:bldP spid="208" grpId="0"/>
      <p:bldP spid="209" grpId="0" animBg="1"/>
      <p:bldP spid="210" grpId="0" animBg="1"/>
      <p:bldP spid="211" grpId="0" animBg="1"/>
      <p:bldP spid="212" grpId="0" animBg="1"/>
      <p:bldP spid="213" grpId="0"/>
      <p:bldP spid="214" grpId="0"/>
      <p:bldP spid="215" grpId="0"/>
      <p:bldP spid="216" grpId="0"/>
      <p:bldP spid="217" grpId="0"/>
      <p:bldP spid="218" grpId="0"/>
      <p:bldP spid="218" grpId="1"/>
      <p:bldP spid="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grafo_risult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638300"/>
            <a:ext cx="7139011" cy="33806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Che fine ha fatto l’esempio??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3ECDFA-0DA9-FA4F-8BD5-AAF2BCA66514}" type="datetime1">
              <a:rPr lang="it-IT" smtClean="0"/>
              <a:pPr algn="r"/>
              <a:t>25-05-2010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 smtClean="0"/>
              <a:t>Gruppo 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sz="2200" dirty="0" smtClean="0"/>
          </a:p>
          <a:p>
            <a:r>
              <a:rPr lang="it-IT" sz="2200" dirty="0" smtClean="0"/>
              <a:t>Sui documenti “fiorentina_firenze” e “musica_nello_sport” viene fatto </a:t>
            </a:r>
            <a:r>
              <a:rPr lang="it-IT" sz="2200" dirty="0" err="1" smtClean="0"/>
              <a:t>pruning</a:t>
            </a:r>
            <a:r>
              <a:rPr lang="it-IT" sz="2200" dirty="0" smtClean="0"/>
              <a:t> </a:t>
            </a:r>
            <a:r>
              <a:rPr lang="it-IT" sz="2200" dirty="0" smtClean="0">
                <a:sym typeface="Wingdings" pitchFamily="2" charset="2"/>
              </a:rPr>
              <a:t> il loro ID viene inserito nello </a:t>
            </a:r>
            <a:r>
              <a:rPr lang="it-IT" sz="2200" dirty="0" err="1" smtClean="0">
                <a:sym typeface="Wingdings" pitchFamily="2" charset="2"/>
              </a:rPr>
              <a:t>S</a:t>
            </a:r>
            <a:r>
              <a:rPr lang="it-IT" sz="2200" dirty="0" err="1" smtClean="0"/>
              <a:t>kipSet</a:t>
            </a:r>
            <a:endParaRPr lang="it-IT" sz="2200" dirty="0" smtClean="0"/>
          </a:p>
          <a:p>
            <a:r>
              <a:rPr lang="it-IT" sz="2200" dirty="0" smtClean="0"/>
              <a:t>Come atteso, i documenti </a:t>
            </a:r>
            <a:r>
              <a:rPr lang="it-IT" sz="2200" b="1" dirty="0" smtClean="0"/>
              <a:t>migliori</a:t>
            </a:r>
            <a:r>
              <a:rPr lang="it-IT" sz="2200" dirty="0" smtClean="0"/>
              <a:t> sono “concerto” e “</a:t>
            </a:r>
            <a:r>
              <a:rPr lang="it-IT" sz="2200" dirty="0" err="1" smtClean="0"/>
              <a:t>accordare_viola</a:t>
            </a:r>
            <a:r>
              <a:rPr lang="it-IT" sz="2200" dirty="0" smtClean="0"/>
              <a:t>”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00840" y="4572008"/>
            <a:ext cx="152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c1 (musica)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2" y="1571612"/>
            <a:ext cx="152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c2 (sport)</a:t>
            </a:r>
            <a:endParaRPr lang="it-IT" sz="16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105400" y="2328446"/>
            <a:ext cx="1676400" cy="303212"/>
          </a:xfrm>
          <a:prstGeom prst="rect">
            <a:avLst/>
          </a:prstGeom>
          <a:gradFill flip="none" rotWithShape="1">
            <a:gsLst>
              <a:gs pos="0">
                <a:srgbClr val="B6D9FF"/>
              </a:gs>
              <a:gs pos="100000">
                <a:srgbClr val="DBEC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103812" y="2634834"/>
            <a:ext cx="1677988" cy="2436812"/>
          </a:xfrm>
          <a:prstGeom prst="rect">
            <a:avLst/>
          </a:prstGeom>
          <a:gradFill flip="none" rotWithShape="1">
            <a:gsLst>
              <a:gs pos="0">
                <a:srgbClr val="FFF555"/>
              </a:gs>
              <a:gs pos="100000">
                <a:srgbClr val="FFF8C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10" descr="omino software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6938" y="3058180"/>
            <a:ext cx="2577062" cy="3545413"/>
          </a:xfrm>
        </p:spPr>
      </p:pic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85720" y="1516698"/>
            <a:ext cx="4210080" cy="4572000"/>
          </a:xfrm>
        </p:spPr>
        <p:txBody>
          <a:bodyPr>
            <a:noAutofit/>
          </a:bodyPr>
          <a:lstStyle/>
          <a:p>
            <a:pPr algn="just"/>
            <a:r>
              <a:rPr lang="it-IT" sz="1400" dirty="0" smtClean="0"/>
              <a:t>Il raffinamento proposto consiste nel ridefinire </a:t>
            </a:r>
            <a:r>
              <a:rPr lang="it-IT" sz="1400" i="1" dirty="0" err="1" smtClean="0"/>
              <a:t>min_score</a:t>
            </a:r>
            <a:r>
              <a:rPr lang="it-IT" sz="1400" dirty="0" smtClean="0"/>
              <a:t> di modo che possa riflettere i punteggi dei documenti visti solo parzialmente</a:t>
            </a:r>
          </a:p>
          <a:p>
            <a:pPr algn="just"/>
            <a:r>
              <a:rPr lang="it-IT" sz="1400" dirty="0" smtClean="0"/>
              <a:t>Prendiamo il documento </a:t>
            </a:r>
            <a:r>
              <a:rPr lang="it-IT" sz="1400" dirty="0" err="1" smtClean="0"/>
              <a:t>d</a:t>
            </a:r>
            <a:r>
              <a:rPr lang="it-IT" sz="1400" baseline="-25000" dirty="0" err="1" smtClean="0"/>
              <a:t>k</a:t>
            </a:r>
            <a:r>
              <a:rPr lang="it-IT" sz="1400" dirty="0" smtClean="0"/>
              <a:t> nella lista corrente dei top-k col minimo punteggio. Questo potrà essere rimosso e rimpiazzato con un documento d</a:t>
            </a:r>
            <a:r>
              <a:rPr lang="it-IT" sz="1400" baseline="-25000" dirty="0" smtClean="0"/>
              <a:t>i</a:t>
            </a:r>
            <a:r>
              <a:rPr lang="it-IT" sz="1400" dirty="0" smtClean="0"/>
              <a:t> se quest’ultimo non avrà mai un punteggio inferiore</a:t>
            </a:r>
          </a:p>
          <a:p>
            <a:pPr algn="just"/>
            <a:r>
              <a:rPr lang="it-IT" sz="1400" b="1" dirty="0" smtClean="0"/>
              <a:t>Come esserne certi??? </a:t>
            </a:r>
            <a:r>
              <a:rPr lang="it-IT" sz="1400" dirty="0" smtClean="0"/>
              <a:t>Consideriamo un ragionamento analogo al precedente, però invertito: </a:t>
            </a:r>
          </a:p>
          <a:p>
            <a:pPr lvl="1" algn="just"/>
            <a:r>
              <a:rPr lang="it-IT" sz="1200" dirty="0" smtClean="0"/>
              <a:t>sia </a:t>
            </a:r>
            <a:r>
              <a:rPr lang="it-IT" sz="1200" dirty="0" err="1" smtClean="0"/>
              <a:t>P</a:t>
            </a:r>
            <a:r>
              <a:rPr lang="it-IT" sz="1200" baseline="-25000" dirty="0" err="1" smtClean="0"/>
              <a:t>i</a:t>
            </a:r>
            <a:r>
              <a:rPr lang="it-IT" sz="1200" baseline="30000" dirty="0" err="1" smtClean="0"/>
              <a:t>furthest</a:t>
            </a:r>
            <a:r>
              <a:rPr lang="it-IT" sz="1200" dirty="0" smtClean="0"/>
              <a:t> il punto in </a:t>
            </a:r>
            <a:r>
              <a:rPr lang="it-IT" sz="1200" dirty="0" err="1" smtClean="0"/>
              <a:t>H</a:t>
            </a:r>
            <a:r>
              <a:rPr lang="it-IT" sz="1200" baseline="-25000" dirty="0" err="1" smtClean="0"/>
              <a:t>i</a:t>
            </a:r>
            <a:r>
              <a:rPr lang="it-IT" sz="1200" dirty="0" smtClean="0"/>
              <a:t> più lontano da P</a:t>
            </a:r>
            <a:r>
              <a:rPr lang="it-IT" sz="1200" baseline="-25000" dirty="0" smtClean="0"/>
              <a:t>i</a:t>
            </a:r>
            <a:r>
              <a:rPr lang="it-IT" sz="1200" dirty="0" smtClean="0"/>
              <a:t> all’interno di </a:t>
            </a:r>
            <a:r>
              <a:rPr lang="it-IT" sz="1200" dirty="0" smtClean="0">
                <a:latin typeface="Lucida Handwriting" pitchFamily="66" charset="0"/>
              </a:rPr>
              <a:t>τ</a:t>
            </a:r>
            <a:r>
              <a:rPr lang="it-IT" sz="1200" baseline="-25000" dirty="0" smtClean="0">
                <a:latin typeface="Lucida Handwriting" pitchFamily="66" charset="0"/>
              </a:rPr>
              <a:t>1</a:t>
            </a:r>
          </a:p>
          <a:p>
            <a:pPr lvl="1" algn="just"/>
            <a:r>
              <a:rPr lang="it-IT" sz="1200" dirty="0" err="1" smtClean="0"/>
              <a:t>P</a:t>
            </a:r>
            <a:r>
              <a:rPr lang="it-IT" sz="1200" baseline="-25000" dirty="0" err="1" smtClean="0"/>
              <a:t>i</a:t>
            </a:r>
            <a:r>
              <a:rPr lang="it-IT" sz="1200" baseline="30000" dirty="0" err="1" smtClean="0"/>
              <a:t>min</a:t>
            </a:r>
            <a:r>
              <a:rPr lang="it-IT" sz="1200" baseline="30000" dirty="0" smtClean="0"/>
              <a:t> </a:t>
            </a:r>
            <a:r>
              <a:rPr lang="it-IT" sz="1200" dirty="0" smtClean="0"/>
              <a:t>è il punto dove </a:t>
            </a:r>
            <a:r>
              <a:rPr lang="it-IT" sz="1200" dirty="0" err="1" smtClean="0"/>
              <a:t>H</a:t>
            </a:r>
            <a:r>
              <a:rPr lang="it-IT" sz="1200" baseline="-25000" dirty="0" err="1" smtClean="0"/>
              <a:t>i</a:t>
            </a:r>
            <a:r>
              <a:rPr lang="it-IT" sz="1200" baseline="-25000" dirty="0" smtClean="0"/>
              <a:t>  </a:t>
            </a:r>
            <a:r>
              <a:rPr lang="it-IT" sz="1200" dirty="0" smtClean="0"/>
              <a:t>interseca </a:t>
            </a:r>
            <a:r>
              <a:rPr lang="it-IT" sz="1200" dirty="0" err="1" smtClean="0"/>
              <a:t>L</a:t>
            </a:r>
            <a:r>
              <a:rPr lang="it-IT" sz="1200" baseline="-25000" dirty="0" err="1" smtClean="0"/>
              <a:t>min</a:t>
            </a:r>
            <a:r>
              <a:rPr lang="it-IT" sz="1200" dirty="0" smtClean="0"/>
              <a:t> e </a:t>
            </a:r>
            <a:br>
              <a:rPr lang="it-IT" sz="1200" dirty="0" smtClean="0"/>
            </a:br>
            <a:r>
              <a:rPr lang="it-IT" sz="1200" dirty="0" smtClean="0"/>
              <a:t>Δ(</a:t>
            </a:r>
            <a:r>
              <a:rPr lang="it-IT" sz="1200" dirty="0" err="1" smtClean="0"/>
              <a:t>P</a:t>
            </a:r>
            <a:r>
              <a:rPr lang="it-IT" sz="1200" baseline="-25000" dirty="0" err="1" smtClean="0"/>
              <a:t>i</a:t>
            </a:r>
            <a:r>
              <a:rPr lang="it-IT" sz="1200" baseline="30000" dirty="0" err="1" smtClean="0"/>
              <a:t>min</a:t>
            </a:r>
            <a:r>
              <a:rPr lang="it-IT" sz="1200" dirty="0" smtClean="0"/>
              <a:t>,P</a:t>
            </a:r>
            <a:r>
              <a:rPr lang="it-IT" sz="1200" baseline="-25000" dirty="0" smtClean="0"/>
              <a:t>i</a:t>
            </a:r>
            <a:r>
              <a:rPr lang="it-IT" sz="1200" dirty="0" smtClean="0"/>
              <a:t>) = Δ</a:t>
            </a:r>
            <a:r>
              <a:rPr lang="it-IT" sz="1200" baseline="-25000" dirty="0" smtClean="0"/>
              <a:t>update,i</a:t>
            </a:r>
            <a:r>
              <a:rPr lang="it-IT" sz="1200" dirty="0" smtClean="0"/>
              <a:t> </a:t>
            </a:r>
          </a:p>
          <a:p>
            <a:pPr lvl="1" algn="just"/>
            <a:r>
              <a:rPr lang="it-IT" sz="1200" dirty="0" smtClean="0"/>
              <a:t>d</a:t>
            </a:r>
            <a:r>
              <a:rPr lang="it-IT" sz="1200" baseline="-25000" dirty="0" smtClean="0"/>
              <a:t>i</a:t>
            </a:r>
            <a:r>
              <a:rPr lang="it-IT" sz="1200" dirty="0" smtClean="0"/>
              <a:t> non potrà mai avere punteggi inferiori a </a:t>
            </a:r>
            <a:r>
              <a:rPr lang="it-IT" sz="1200" dirty="0" err="1" smtClean="0"/>
              <a:t>d</a:t>
            </a:r>
            <a:r>
              <a:rPr lang="it-IT" sz="1200" baseline="-25000" dirty="0" err="1" smtClean="0"/>
              <a:t>k</a:t>
            </a:r>
            <a:r>
              <a:rPr lang="it-IT" sz="1200" dirty="0" smtClean="0"/>
              <a:t> se Δ(</a:t>
            </a:r>
            <a:r>
              <a:rPr lang="it-IT" sz="1200" dirty="0" err="1" smtClean="0"/>
              <a:t>P</a:t>
            </a:r>
            <a:r>
              <a:rPr lang="it-IT" sz="1200" baseline="-25000" dirty="0" err="1" smtClean="0"/>
              <a:t>i</a:t>
            </a:r>
            <a:r>
              <a:rPr lang="it-IT" sz="1200" baseline="30000" dirty="0" err="1" smtClean="0"/>
              <a:t>furthest</a:t>
            </a:r>
            <a:r>
              <a:rPr lang="it-IT" sz="1200" dirty="0" smtClean="0"/>
              <a:t>,P</a:t>
            </a:r>
            <a:r>
              <a:rPr lang="it-IT" sz="1200" baseline="-25000" dirty="0" smtClean="0"/>
              <a:t>i</a:t>
            </a:r>
            <a:r>
              <a:rPr lang="it-IT" sz="1200" dirty="0" smtClean="0"/>
              <a:t>) &lt; Δ</a:t>
            </a:r>
            <a:r>
              <a:rPr lang="it-IT" sz="1200" baseline="-25000" dirty="0" smtClean="0"/>
              <a:t>update,i</a:t>
            </a:r>
            <a:r>
              <a:rPr lang="it-IT" sz="1200" dirty="0" smtClean="0"/>
              <a:t> </a:t>
            </a:r>
          </a:p>
          <a:p>
            <a:pPr algn="just"/>
            <a:r>
              <a:rPr lang="it-IT" sz="1400" dirty="0" smtClean="0"/>
              <a:t>Questo autorizza a rimuovere </a:t>
            </a:r>
            <a:r>
              <a:rPr lang="it-IT" sz="1400" dirty="0" err="1" smtClean="0"/>
              <a:t>d</a:t>
            </a:r>
            <a:r>
              <a:rPr lang="it-IT" sz="1400" baseline="-25000" dirty="0" err="1" smtClean="0"/>
              <a:t>k</a:t>
            </a:r>
            <a:r>
              <a:rPr lang="it-IT" sz="1400" baseline="-25000" dirty="0" smtClean="0"/>
              <a:t> </a:t>
            </a:r>
            <a:r>
              <a:rPr lang="it-IT" sz="1400" dirty="0" smtClean="0"/>
              <a:t>e sostituirlo con d</a:t>
            </a:r>
            <a:r>
              <a:rPr lang="it-IT" sz="1400" baseline="-25000" dirty="0" smtClean="0"/>
              <a:t>i</a:t>
            </a:r>
            <a:r>
              <a:rPr lang="it-IT" sz="1400" dirty="0" smtClean="0"/>
              <a:t>, il cui punteggio totale verrà calcolato grazie ai </a:t>
            </a:r>
            <a:r>
              <a:rPr lang="it-IT" sz="1400" dirty="0" err="1" smtClean="0"/>
              <a:t>random</a:t>
            </a:r>
            <a:r>
              <a:rPr lang="it-IT" sz="1400" dirty="0" smtClean="0"/>
              <a:t> </a:t>
            </a:r>
            <a:r>
              <a:rPr lang="it-IT" sz="1400" dirty="0" err="1" smtClean="0"/>
              <a:t>access</a:t>
            </a:r>
            <a:r>
              <a:rPr lang="it-IT" sz="1400" dirty="0" smtClean="0"/>
              <a:t>. Il valore di </a:t>
            </a:r>
            <a:r>
              <a:rPr lang="it-IT" sz="1400" i="1" dirty="0" err="1" smtClean="0"/>
              <a:t>min_score</a:t>
            </a:r>
            <a:r>
              <a:rPr lang="it-IT" sz="1400" dirty="0" smtClean="0"/>
              <a:t> verrà ricalcolato in base al nuovo punteggio più basso presente nella lista dei top-k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</a:t>
            </a:r>
            <a:b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ulteriori </a:t>
            </a:r>
            <a:r>
              <a:rPr lang="it-IT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raffinamenti…</a:t>
            </a:r>
            <a:endParaRPr lang="it-IT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52228187-2E77-C14F-B4C5-E25DCD76D4D0}" type="datetime1">
              <a:rPr lang="it-IT" smtClean="0"/>
              <a:pPr algn="r"/>
              <a:t>25-05-2010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it-IT" dirty="0" smtClean="0"/>
              <a:t>Gruppo 14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rot="10800000">
            <a:off x="4954588" y="3464343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419599" y="3235151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D</a:t>
            </a:r>
            <a:r>
              <a:rPr lang="it-IT" sz="1500" baseline="-25000" dirty="0" smtClean="0"/>
              <a:t>u</a:t>
            </a:r>
            <a:r>
              <a:rPr lang="it-IT" sz="1500" dirty="0" smtClean="0"/>
              <a:t>[i,</a:t>
            </a:r>
            <a:r>
              <a:rPr lang="it-IT" sz="1500" dirty="0" err="1" smtClean="0"/>
              <a:t>2</a:t>
            </a:r>
            <a:r>
              <a:rPr lang="it-IT" sz="1500" dirty="0" smtClean="0"/>
              <a:t>]</a:t>
            </a:r>
            <a:endParaRPr lang="it-IT" sz="15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48200" y="2438400"/>
            <a:ext cx="4556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κ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19600" y="2877235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D</a:t>
            </a:r>
            <a:r>
              <a:rPr lang="it-IT" sz="1500" baseline="-25000" dirty="0" smtClean="0"/>
              <a:t>u</a:t>
            </a:r>
            <a:r>
              <a:rPr lang="it-IT" sz="1500" dirty="0" smtClean="0"/>
              <a:t>[i,</a:t>
            </a:r>
            <a:r>
              <a:rPr lang="it-IT" sz="1500" dirty="0" err="1" smtClean="0"/>
              <a:t>2</a:t>
            </a:r>
            <a:r>
              <a:rPr lang="it-IT" sz="1500" dirty="0" smtClean="0"/>
              <a:t>]</a:t>
            </a:r>
            <a:endParaRPr lang="it-IT" sz="1500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5105400" y="5452646"/>
            <a:ext cx="339710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 flipH="1" flipV="1">
            <a:off x="5220891" y="3890149"/>
            <a:ext cx="312499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105400" y="2633246"/>
            <a:ext cx="32766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105400" y="3122612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705600" y="2057400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max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543800" y="2057400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u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58200" y="2057400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</a:t>
            </a:r>
            <a:r>
              <a:rPr lang="it-IT" sz="1600" baseline="-25000" dirty="0" smtClean="0"/>
              <a:t>min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072462" y="2861846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[i,</a:t>
            </a:r>
            <a:r>
              <a:rPr lang="it-IT" sz="1600" dirty="0" err="1" smtClean="0"/>
              <a:t>2</a:t>
            </a:r>
            <a:r>
              <a:rPr lang="it-IT" sz="1600" dirty="0" smtClean="0"/>
              <a:t>]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305800" y="5418892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1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724400" y="1871246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endParaRPr lang="it-IT" sz="1600" dirty="0"/>
          </a:p>
        </p:txBody>
      </p:sp>
      <p:cxnSp>
        <p:nvCxnSpPr>
          <p:cNvPr id="28" name="Connettore 2 27"/>
          <p:cNvCxnSpPr/>
          <p:nvPr/>
        </p:nvCxnSpPr>
        <p:spPr>
          <a:xfrm rot="5400000" flipH="1" flipV="1">
            <a:off x="3412470" y="3758922"/>
            <a:ext cx="338427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rot="5400000" flipH="1" flipV="1">
            <a:off x="4859526" y="2615178"/>
            <a:ext cx="3080960" cy="25923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10800000" flipV="1">
            <a:off x="5103812" y="2328446"/>
            <a:ext cx="1677988" cy="1167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103812" y="5071646"/>
            <a:ext cx="167798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10800000">
            <a:off x="4419600" y="5071647"/>
            <a:ext cx="684214" cy="1587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0800000">
            <a:off x="4954588" y="2631658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10800000">
            <a:off x="4954588" y="3122611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8382000" y="2438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=κ</a:t>
            </a:r>
            <a:endParaRPr lang="it-IT" sz="1600" dirty="0"/>
          </a:p>
        </p:txBody>
      </p:sp>
      <p:sp>
        <p:nvSpPr>
          <p:cNvPr id="36" name="Figura a mano libera 35"/>
          <p:cNvSpPr/>
          <p:nvPr/>
        </p:nvSpPr>
        <p:spPr>
          <a:xfrm>
            <a:off x="5473700" y="4808121"/>
            <a:ext cx="190500" cy="180975"/>
          </a:xfrm>
          <a:custGeom>
            <a:avLst/>
            <a:gdLst>
              <a:gd name="connsiteX0" fmla="*/ 190500 w 190500"/>
              <a:gd name="connsiteY0" fmla="*/ 180975 h 180975"/>
              <a:gd name="connsiteX1" fmla="*/ 139700 w 190500"/>
              <a:gd name="connsiteY1" fmla="*/ 28575 h 180975"/>
              <a:gd name="connsiteX2" fmla="*/ 0 w 190500"/>
              <a:gd name="connsiteY2" fmla="*/ 95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180975">
                <a:moveTo>
                  <a:pt x="190500" y="180975"/>
                </a:moveTo>
                <a:cubicBezTo>
                  <a:pt x="180975" y="119062"/>
                  <a:pt x="171450" y="57150"/>
                  <a:pt x="139700" y="28575"/>
                </a:cubicBezTo>
                <a:cubicBezTo>
                  <a:pt x="107950" y="0"/>
                  <a:pt x="1058" y="5292"/>
                  <a:pt x="0" y="9525"/>
                </a:cubicBezTo>
              </a:path>
            </a:pathLst>
          </a:cu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2 36"/>
          <p:cNvCxnSpPr/>
          <p:nvPr/>
        </p:nvCxnSpPr>
        <p:spPr>
          <a:xfrm flipV="1">
            <a:off x="5103812" y="2370892"/>
            <a:ext cx="3582988" cy="30809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5400000" flipH="1" flipV="1">
            <a:off x="4478526" y="2996178"/>
            <a:ext cx="3080960" cy="1830388"/>
          </a:xfrm>
          <a:prstGeom prst="straightConnector1">
            <a:avLst/>
          </a:prstGeom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5588000" y="4669621"/>
            <a:ext cx="4318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Θ</a:t>
            </a:r>
            <a:endParaRPr lang="it-IT" sz="1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486400" y="4535269"/>
            <a:ext cx="3048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Θ</a:t>
            </a:r>
            <a:endParaRPr lang="it-IT" sz="1200" dirty="0"/>
          </a:p>
        </p:txBody>
      </p:sp>
      <p:cxnSp>
        <p:nvCxnSpPr>
          <p:cNvPr id="41" name="Connettore 2 40"/>
          <p:cNvCxnSpPr/>
          <p:nvPr/>
        </p:nvCxnSpPr>
        <p:spPr>
          <a:xfrm rot="5400000">
            <a:off x="3127373" y="3700840"/>
            <a:ext cx="2744789" cy="158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rot="5400000" flipH="1" flipV="1">
            <a:off x="6440092" y="5796739"/>
            <a:ext cx="683417" cy="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rot="10800000">
            <a:off x="5105400" y="6136857"/>
            <a:ext cx="1676400" cy="158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5400000" flipH="1" flipV="1">
            <a:off x="4760515" y="5795150"/>
            <a:ext cx="686593" cy="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6705600" y="5909846"/>
            <a:ext cx="5318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Lucida Handwriting" pitchFamily="66" charset="0"/>
              </a:rPr>
              <a:t>τ</a:t>
            </a:r>
            <a:r>
              <a:rPr lang="it-IT" sz="1600" baseline="-25000" dirty="0" smtClean="0">
                <a:latin typeface="Lucida Handwriting" pitchFamily="66" charset="0"/>
              </a:rPr>
              <a:t>1</a:t>
            </a:r>
            <a:endParaRPr lang="it-IT" sz="1600" baseline="-25000" dirty="0">
              <a:latin typeface="Lucida Handwriting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267200" y="5037892"/>
            <a:ext cx="53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Lucida Handwriting" pitchFamily="66" charset="0"/>
              </a:rPr>
              <a:t>τ</a:t>
            </a:r>
            <a:r>
              <a:rPr lang="it-IT" sz="1600" baseline="-25000" dirty="0" smtClean="0">
                <a:latin typeface="Lucida Handwriting" pitchFamily="66" charset="0"/>
              </a:rPr>
              <a:t>2</a:t>
            </a:r>
            <a:endParaRPr lang="it-IT" sz="1600" baseline="-25000" dirty="0">
              <a:latin typeface="Lucida Handwriting" pitchFamily="66" charset="0"/>
            </a:endParaRPr>
          </a:p>
        </p:txBody>
      </p:sp>
      <p:sp>
        <p:nvSpPr>
          <p:cNvPr id="47" name="Anello 46"/>
          <p:cNvSpPr/>
          <p:nvPr/>
        </p:nvSpPr>
        <p:spPr>
          <a:xfrm>
            <a:off x="6705600" y="3058180"/>
            <a:ext cx="152400" cy="14222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8" name="Anello 47"/>
          <p:cNvSpPr/>
          <p:nvPr/>
        </p:nvSpPr>
        <p:spPr>
          <a:xfrm>
            <a:off x="6400800" y="3058180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9" name="Anello 48"/>
          <p:cNvSpPr/>
          <p:nvPr/>
        </p:nvSpPr>
        <p:spPr>
          <a:xfrm>
            <a:off x="7010400" y="3058180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6400800" y="3090446"/>
            <a:ext cx="83661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P</a:t>
            </a:r>
            <a:r>
              <a:rPr lang="it-IT" sz="1600" baseline="-25000" dirty="0" smtClean="0">
                <a:solidFill>
                  <a:srgbClr val="FF0000"/>
                </a:solidFill>
              </a:rPr>
              <a:t>i</a:t>
            </a:r>
            <a:r>
              <a:rPr lang="it-IT" sz="1600" baseline="30000" dirty="0" smtClean="0">
                <a:solidFill>
                  <a:srgbClr val="FF0000"/>
                </a:solidFill>
              </a:rPr>
              <a:t>closest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943600" y="3090446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smtClean="0">
                <a:solidFill>
                  <a:srgbClr val="073779"/>
                </a:solidFill>
              </a:rPr>
              <a:t>i</a:t>
            </a:r>
            <a:r>
              <a:rPr lang="it-IT" sz="1600" baseline="30000" dirty="0" smtClean="0">
                <a:solidFill>
                  <a:srgbClr val="073779"/>
                </a:solidFill>
              </a:rPr>
              <a:t>max</a:t>
            </a:r>
            <a:endParaRPr lang="it-IT" sz="1600" dirty="0">
              <a:solidFill>
                <a:srgbClr val="073779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7010400" y="3090446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P</a:t>
            </a:r>
            <a:r>
              <a:rPr lang="it-IT" sz="1600" baseline="-25000" dirty="0" smtClean="0">
                <a:solidFill>
                  <a:schemeClr val="accent1"/>
                </a:solidFill>
              </a:rPr>
              <a:t>i</a:t>
            </a:r>
            <a:endParaRPr lang="it-IT" sz="1600" baseline="30000" dirty="0" smtClean="0">
              <a:solidFill>
                <a:schemeClr val="accent1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4978400" y="2286000"/>
            <a:ext cx="8890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err="1" smtClean="0"/>
              <a:t>pruning</a:t>
            </a:r>
            <a:endParaRPr lang="it-IT" sz="13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789612" y="4779258"/>
            <a:ext cx="106838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300" dirty="0" smtClean="0"/>
              <a:t>non </a:t>
            </a:r>
            <a:r>
              <a:rPr lang="it-IT" sz="1300" dirty="0" err="1" smtClean="0"/>
              <a:t>pruning</a:t>
            </a:r>
            <a:endParaRPr lang="it-IT" sz="13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105399" y="3124200"/>
            <a:ext cx="83819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it-IT" sz="1600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it-IT" sz="1600" baseline="30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furthest</a:t>
            </a:r>
            <a:endParaRPr lang="it-IT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4419600" y="3234154"/>
            <a:ext cx="99060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D</a:t>
            </a:r>
            <a:r>
              <a:rPr lang="it-IT" sz="1500" baseline="-25000" dirty="0" smtClean="0"/>
              <a:t>u</a:t>
            </a:r>
            <a:r>
              <a:rPr lang="it-IT" sz="1500" dirty="0" smtClean="0"/>
              <a:t>[i,</a:t>
            </a:r>
            <a:r>
              <a:rPr lang="it-IT" sz="1500" dirty="0" err="1" smtClean="0"/>
              <a:t>2</a:t>
            </a:r>
            <a:r>
              <a:rPr lang="it-IT" sz="1500" dirty="0" smtClean="0"/>
              <a:t>]</a:t>
            </a:r>
            <a:endParaRPr lang="it-IT" sz="15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6781800" y="3386554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smtClean="0">
                <a:solidFill>
                  <a:srgbClr val="073779"/>
                </a:solidFill>
              </a:rPr>
              <a:t>i</a:t>
            </a:r>
            <a:endParaRPr lang="it-IT" sz="1600" baseline="30000" dirty="0" smtClean="0">
              <a:solidFill>
                <a:srgbClr val="073779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081994" y="3200400"/>
            <a:ext cx="106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[i,</a:t>
            </a:r>
            <a:r>
              <a:rPr lang="it-IT" sz="1600" dirty="0" err="1" smtClean="0"/>
              <a:t>2</a:t>
            </a:r>
            <a:r>
              <a:rPr lang="it-IT" sz="1600" dirty="0" smtClean="0"/>
              <a:t>]</a:t>
            </a:r>
            <a:endParaRPr lang="it-IT" sz="16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391400" y="3386554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err="1" smtClean="0">
                <a:solidFill>
                  <a:srgbClr val="073779"/>
                </a:solidFill>
              </a:rPr>
              <a:t>i</a:t>
            </a:r>
            <a:r>
              <a:rPr lang="it-IT" sz="1600" baseline="30000" dirty="0" err="1" smtClean="0">
                <a:solidFill>
                  <a:srgbClr val="073779"/>
                </a:solidFill>
              </a:rPr>
              <a:t>min</a:t>
            </a:r>
            <a:endParaRPr lang="it-IT" sz="1600" dirty="0">
              <a:solidFill>
                <a:srgbClr val="073779"/>
              </a:solidFill>
            </a:endParaRPr>
          </a:p>
        </p:txBody>
      </p:sp>
      <p:cxnSp>
        <p:nvCxnSpPr>
          <p:cNvPr id="60" name="Connettore 1 59"/>
          <p:cNvCxnSpPr/>
          <p:nvPr/>
        </p:nvCxnSpPr>
        <p:spPr>
          <a:xfrm>
            <a:off x="5105400" y="3462754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rot="10800000">
            <a:off x="4953000" y="3462754"/>
            <a:ext cx="15081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Anello 61"/>
          <p:cNvSpPr/>
          <p:nvPr/>
        </p:nvSpPr>
        <p:spPr>
          <a:xfrm>
            <a:off x="7315200" y="3386554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Anello 62"/>
          <p:cNvSpPr/>
          <p:nvPr/>
        </p:nvSpPr>
        <p:spPr>
          <a:xfrm>
            <a:off x="6705600" y="3396734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4" name="Anello 63"/>
          <p:cNvSpPr/>
          <p:nvPr/>
        </p:nvSpPr>
        <p:spPr>
          <a:xfrm>
            <a:off x="5029200" y="3386554"/>
            <a:ext cx="152400" cy="142220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6781800" y="4015026"/>
            <a:ext cx="914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it-IT" sz="1600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it-IT" sz="1600" baseline="30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furthest</a:t>
            </a:r>
            <a:endParaRPr lang="it-IT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Anello 65"/>
          <p:cNvSpPr/>
          <p:nvPr/>
        </p:nvSpPr>
        <p:spPr>
          <a:xfrm>
            <a:off x="6705600" y="4277380"/>
            <a:ext cx="152400" cy="142220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67" name="Connettore 1 66"/>
          <p:cNvCxnSpPr/>
          <p:nvPr/>
        </p:nvCxnSpPr>
        <p:spPr>
          <a:xfrm>
            <a:off x="5103811" y="3465932"/>
            <a:ext cx="3200400" cy="15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7391400" y="3395246"/>
            <a:ext cx="6096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err="1" smtClean="0">
                <a:solidFill>
                  <a:srgbClr val="073779"/>
                </a:solidFill>
              </a:rPr>
              <a:t>i</a:t>
            </a:r>
            <a:r>
              <a:rPr lang="it-IT" sz="1600" baseline="30000" dirty="0" err="1" smtClean="0">
                <a:solidFill>
                  <a:srgbClr val="073779"/>
                </a:solidFill>
              </a:rPr>
              <a:t>min</a:t>
            </a:r>
            <a:endParaRPr lang="it-IT" sz="1600" dirty="0">
              <a:solidFill>
                <a:srgbClr val="073779"/>
              </a:solidFill>
            </a:endParaRPr>
          </a:p>
        </p:txBody>
      </p:sp>
      <p:sp>
        <p:nvSpPr>
          <p:cNvPr id="69" name="Anello 68"/>
          <p:cNvSpPr/>
          <p:nvPr/>
        </p:nvSpPr>
        <p:spPr>
          <a:xfrm>
            <a:off x="7317584" y="3386554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780212" y="3395246"/>
            <a:ext cx="457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73779"/>
                </a:solidFill>
              </a:rPr>
              <a:t>P</a:t>
            </a:r>
            <a:r>
              <a:rPr lang="it-IT" sz="1600" baseline="-25000" dirty="0" smtClean="0">
                <a:solidFill>
                  <a:srgbClr val="073779"/>
                </a:solidFill>
              </a:rPr>
              <a:t>i</a:t>
            </a:r>
            <a:endParaRPr lang="it-IT" sz="1600" baseline="30000" dirty="0" smtClean="0">
              <a:solidFill>
                <a:srgbClr val="073779"/>
              </a:solidFill>
            </a:endParaRPr>
          </a:p>
        </p:txBody>
      </p:sp>
      <p:sp>
        <p:nvSpPr>
          <p:cNvPr id="71" name="Anello 70"/>
          <p:cNvSpPr/>
          <p:nvPr/>
        </p:nvSpPr>
        <p:spPr>
          <a:xfrm>
            <a:off x="6707983" y="3386554"/>
            <a:ext cx="152400" cy="142220"/>
          </a:xfrm>
          <a:prstGeom prst="donu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2" name="Anello 71"/>
          <p:cNvSpPr/>
          <p:nvPr/>
        </p:nvSpPr>
        <p:spPr>
          <a:xfrm>
            <a:off x="5029200" y="3386554"/>
            <a:ext cx="152400" cy="142220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8072462" y="3200400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=D</a:t>
            </a:r>
            <a:r>
              <a:rPr lang="it-IT" sz="1600" baseline="-25000" dirty="0" smtClean="0"/>
              <a:t>u</a:t>
            </a:r>
            <a:r>
              <a:rPr lang="it-IT" sz="1600" dirty="0" smtClean="0"/>
              <a:t>[i,</a:t>
            </a:r>
            <a:r>
              <a:rPr lang="it-IT" sz="1600" dirty="0" err="1" smtClean="0"/>
              <a:t>2</a:t>
            </a:r>
            <a:r>
              <a:rPr lang="it-IT" sz="1600" dirty="0" smtClean="0"/>
              <a:t>]</a:t>
            </a:r>
            <a:endParaRPr lang="it-IT" sz="1600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5105400" y="3122611"/>
            <a:ext cx="838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it-IT" sz="1600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it-IT" sz="1600" baseline="30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furthes</a:t>
            </a:r>
            <a:endParaRPr lang="it-IT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Parentesi graffa aperta 74"/>
          <p:cNvSpPr/>
          <p:nvPr/>
        </p:nvSpPr>
        <p:spPr>
          <a:xfrm rot="5400000">
            <a:off x="6658317" y="2695918"/>
            <a:ext cx="246965" cy="609600"/>
          </a:xfrm>
          <a:prstGeom prst="leftBrace">
            <a:avLst>
              <a:gd name="adj1" fmla="val 11111"/>
              <a:gd name="adj2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FF00"/>
              </a:solidFill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6400800" y="2557046"/>
            <a:ext cx="7620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50"/>
                </a:solidFill>
              </a:rPr>
              <a:t>Δ</a:t>
            </a:r>
            <a:r>
              <a:rPr lang="it-IT" sz="1600" baseline="-25000" dirty="0" smtClean="0">
                <a:solidFill>
                  <a:srgbClr val="00B050"/>
                </a:solidFill>
              </a:rPr>
              <a:t>prune,i</a:t>
            </a:r>
            <a:endParaRPr lang="it-IT" sz="1600" dirty="0" smtClean="0">
              <a:solidFill>
                <a:srgbClr val="00B050"/>
              </a:solidFill>
            </a:endParaRPr>
          </a:p>
        </p:txBody>
      </p:sp>
      <p:sp>
        <p:nvSpPr>
          <p:cNvPr id="77" name="Parentesi graffa aperta 76"/>
          <p:cNvSpPr/>
          <p:nvPr/>
        </p:nvSpPr>
        <p:spPr>
          <a:xfrm rot="16200000">
            <a:off x="6965501" y="3279848"/>
            <a:ext cx="246965" cy="609600"/>
          </a:xfrm>
          <a:prstGeom prst="leftBrace">
            <a:avLst>
              <a:gd name="adj1" fmla="val 11111"/>
              <a:gd name="adj2" fmla="val 50000"/>
            </a:avLst>
          </a:prstGeom>
          <a:ln>
            <a:solidFill>
              <a:srgbClr val="F800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Parentesi graffa aperta 77"/>
          <p:cNvSpPr/>
          <p:nvPr/>
        </p:nvSpPr>
        <p:spPr>
          <a:xfrm rot="5400000">
            <a:off x="5972516" y="4201181"/>
            <a:ext cx="246965" cy="304798"/>
          </a:xfrm>
          <a:prstGeom prst="leftBrace">
            <a:avLst>
              <a:gd name="adj1" fmla="val 11111"/>
              <a:gd name="adj2" fmla="val 50000"/>
            </a:avLst>
          </a:prstGeom>
          <a:ln>
            <a:solidFill>
              <a:srgbClr val="F800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/>
          <p:cNvSpPr txBox="1"/>
          <p:nvPr/>
        </p:nvSpPr>
        <p:spPr>
          <a:xfrm>
            <a:off x="6705600" y="3547646"/>
            <a:ext cx="838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800C9"/>
                </a:solidFill>
              </a:rPr>
              <a:t>Δ</a:t>
            </a:r>
            <a:r>
              <a:rPr lang="it-IT" sz="1600" baseline="-25000" dirty="0" smtClean="0">
                <a:solidFill>
                  <a:srgbClr val="F800C9"/>
                </a:solidFill>
              </a:rPr>
              <a:t>update,i</a:t>
            </a:r>
            <a:endParaRPr lang="it-IT" sz="1600" dirty="0" smtClean="0">
              <a:solidFill>
                <a:srgbClr val="F800C9"/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5715000" y="3886200"/>
            <a:ext cx="838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800C9"/>
                </a:solidFill>
              </a:rPr>
              <a:t>Δ</a:t>
            </a:r>
            <a:r>
              <a:rPr lang="it-IT" sz="1600" baseline="-25000" dirty="0" smtClean="0">
                <a:solidFill>
                  <a:srgbClr val="F800C9"/>
                </a:solidFill>
              </a:rPr>
              <a:t>update,i</a:t>
            </a:r>
            <a:endParaRPr lang="it-IT" sz="1600" dirty="0" smtClean="0">
              <a:solidFill>
                <a:srgbClr val="F800C9"/>
              </a:solidFill>
            </a:endParaRPr>
          </a:p>
        </p:txBody>
      </p:sp>
      <p:cxnSp>
        <p:nvCxnSpPr>
          <p:cNvPr id="81" name="Connettore 2 80"/>
          <p:cNvCxnSpPr/>
          <p:nvPr/>
        </p:nvCxnSpPr>
        <p:spPr>
          <a:xfrm rot="5400000" flipH="1" flipV="1">
            <a:off x="4478525" y="2996972"/>
            <a:ext cx="3080960" cy="18303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umetto 4 11"/>
          <p:cNvSpPr/>
          <p:nvPr/>
        </p:nvSpPr>
        <p:spPr>
          <a:xfrm>
            <a:off x="-257701" y="2209800"/>
            <a:ext cx="5845701" cy="4856353"/>
          </a:xfrm>
          <a:prstGeom prst="cloudCallout">
            <a:avLst>
              <a:gd name="adj1" fmla="val 76723"/>
              <a:gd name="adj2" fmla="val -18670"/>
            </a:avLst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 smtClean="0"/>
              <a:t>L’efficienza dell’algoritmo di </a:t>
            </a:r>
            <a:r>
              <a:rPr lang="it-IT" sz="2000" dirty="0" err="1" smtClean="0"/>
              <a:t>pruning</a:t>
            </a:r>
            <a:r>
              <a:rPr lang="it-IT" sz="2000" dirty="0" smtClean="0"/>
              <a:t> dipende da quanto stretti sono i valori della distanza di </a:t>
            </a:r>
            <a:r>
              <a:rPr lang="it-IT" sz="2000" dirty="0" err="1" smtClean="0"/>
              <a:t>pruning</a:t>
            </a:r>
            <a:r>
              <a:rPr lang="it-IT" sz="2000" dirty="0" smtClean="0"/>
              <a:t> </a:t>
            </a:r>
          </a:p>
          <a:p>
            <a:pPr algn="ctr"/>
            <a:r>
              <a:rPr lang="it-IT" sz="2000" dirty="0" err="1" smtClean="0"/>
              <a:t>Δ</a:t>
            </a:r>
            <a:r>
              <a:rPr lang="it-IT" sz="2000" baseline="-25000" dirty="0" err="1" smtClean="0"/>
              <a:t>prune</a:t>
            </a:r>
            <a:r>
              <a:rPr lang="it-IT" sz="2000" baseline="-25000" dirty="0" smtClean="0"/>
              <a:t>,i</a:t>
            </a:r>
            <a:r>
              <a:rPr lang="it-IT" sz="2000" dirty="0" smtClean="0"/>
              <a:t> = Δ(</a:t>
            </a:r>
            <a:r>
              <a:rPr lang="it-IT" sz="2000" dirty="0" err="1" smtClean="0"/>
              <a:t>P</a:t>
            </a:r>
            <a:r>
              <a:rPr lang="it-IT" sz="2000" baseline="-25000" dirty="0" err="1" smtClean="0"/>
              <a:t>i</a:t>
            </a:r>
            <a:r>
              <a:rPr lang="it-IT" sz="2000" baseline="30000" dirty="0" err="1" smtClean="0"/>
              <a:t>max</a:t>
            </a:r>
            <a:r>
              <a:rPr lang="it-IT" sz="2000" dirty="0" smtClean="0"/>
              <a:t>,P</a:t>
            </a:r>
            <a:r>
              <a:rPr lang="it-IT" sz="2000" baseline="-25000" dirty="0" smtClean="0"/>
              <a:t>i</a:t>
            </a:r>
            <a:r>
              <a:rPr lang="it-IT" sz="2000" dirty="0" smtClean="0"/>
              <a:t>) </a:t>
            </a:r>
          </a:p>
          <a:p>
            <a:pPr algn="just"/>
            <a:r>
              <a:rPr lang="it-IT" sz="2000" dirty="0" smtClean="0"/>
              <a:t>per i documenti candidati. Questo valore dipende da </a:t>
            </a:r>
            <a:r>
              <a:rPr lang="it-IT" sz="2000" i="1" dirty="0" err="1" smtClean="0"/>
              <a:t>min_score</a:t>
            </a:r>
            <a:r>
              <a:rPr lang="it-IT" sz="2000" dirty="0" smtClean="0"/>
              <a:t>, che, specialmente negli instanti iniziali del processo, sarà troppo basso per l’assenza di documenti completi </a:t>
            </a:r>
            <a:endParaRPr lang="it-IT" sz="20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3.05556E-6 0.1287 " pathEditMode="relative" ptsTypes="AA">
                                      <p:cBhvr>
                                        <p:cTn id="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7 L -3.33333E-6 0.129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1.11022E-16 0.1310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8334 0.1282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6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 0.1372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6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816 0.1293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6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25 0.137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6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0017 0.128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86 L -0.00417 0.11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017 0.1259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87 L -3.33333E-6 0.15116 " pathEditMode="relative" ptsTypes="AA">
                                      <p:cBhvr>
                                        <p:cTn id="1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287 L 3.33333E-6 0.15093 " pathEditMode="fixed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0018 0.0222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024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13727 L -0.11233 0.1592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12824 L -0.09167 0.150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16 0.12939 L -0.125 0.15162 " pathEditMode="relative" ptsTypes="AA">
                                      <p:cBhvr>
                                        <p:cTn id="1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13704 L -0.1415 0.1594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162 L -0.00434 0.14977 " pathEditMode="relative" ptsTypes="AA">
                                      <p:cBhvr>
                                        <p:cTn id="1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2593 L 0.00034 0.1541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/>
      <p:bldP spid="65" grpId="1"/>
      <p:bldP spid="66" grpId="0" animBg="1"/>
      <p:bldP spid="66" grpId="1" animBg="1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/>
      <p:bldP spid="77" grpId="0" animBg="1"/>
      <p:bldP spid="78" grpId="0" animBg="1"/>
      <p:bldP spid="79" grpId="0"/>
      <p:bldP spid="8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LIPART_OF_31983_SMJPG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4134443"/>
            <a:ext cx="3071834" cy="23038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considerazioni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357158" y="1589567"/>
            <a:ext cx="3886200" cy="4572000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Il meccanismo dello </a:t>
            </a:r>
            <a:r>
              <a:rPr lang="it-IT" sz="2300" i="1" dirty="0" smtClean="0"/>
              <a:t>skip set </a:t>
            </a:r>
            <a:r>
              <a:rPr lang="it-IT" sz="2300" dirty="0" smtClean="0"/>
              <a:t>assicura che i documenti vengano rimossi il prima possibile dagli </a:t>
            </a:r>
            <a:r>
              <a:rPr lang="it-IT" sz="2300" dirty="0" err="1" smtClean="0"/>
              <a:t>stream</a:t>
            </a:r>
            <a:r>
              <a:rPr lang="it-IT" sz="2300" dirty="0" smtClean="0"/>
              <a:t> di input per avere un minore tempo di elaborazione totale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2"/>
          </p:nvPr>
        </p:nvSpPr>
        <p:spPr>
          <a:xfrm>
            <a:off x="4714876" y="1589567"/>
            <a:ext cx="3857652" cy="4572000"/>
          </a:xfrm>
        </p:spPr>
        <p:txBody>
          <a:bodyPr>
            <a:normAutofit/>
          </a:bodyPr>
          <a:lstStyle/>
          <a:p>
            <a:pPr algn="just"/>
            <a:r>
              <a:rPr lang="it-IT" sz="2300" dirty="0" smtClean="0"/>
              <a:t>A differenza di TA, questo processo non può terminare finché gli </a:t>
            </a:r>
            <a:r>
              <a:rPr lang="it-IT" sz="2300" dirty="0" err="1" smtClean="0"/>
              <a:t>Inverted</a:t>
            </a:r>
            <a:r>
              <a:rPr lang="it-IT" sz="2300" dirty="0" smtClean="0"/>
              <a:t> </a:t>
            </a:r>
            <a:r>
              <a:rPr lang="it-IT" sz="2300" dirty="0" err="1" smtClean="0"/>
              <a:t>Files</a:t>
            </a:r>
            <a:r>
              <a:rPr lang="it-IT" sz="2300" dirty="0" smtClean="0"/>
              <a:t> non siano stati completamente scanditi, a causa della non </a:t>
            </a:r>
            <a:r>
              <a:rPr lang="it-IT" sz="2300" dirty="0" err="1" smtClean="0"/>
              <a:t>monotonicità</a:t>
            </a:r>
            <a:r>
              <a:rPr lang="it-IT" sz="2300" dirty="0" smtClean="0"/>
              <a:t> della funzione coseno</a:t>
            </a:r>
          </a:p>
          <a:p>
            <a:pPr algn="just"/>
            <a:endParaRPr lang="it-IT" sz="23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93369C2-B69A-3144-BFD4-2A54849DDA98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16</a:t>
            </a:fld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pic>
        <p:nvPicPr>
          <p:cNvPr id="9" name="Immagine 8" descr="CerchioV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4416984"/>
            <a:ext cx="752475" cy="726528"/>
          </a:xfrm>
          <a:prstGeom prst="rect">
            <a:avLst/>
          </a:prstGeom>
        </p:spPr>
      </p:pic>
      <p:pic>
        <p:nvPicPr>
          <p:cNvPr id="10" name="Immagine 9" descr="CerchioX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338" y="4429132"/>
            <a:ext cx="742670" cy="73403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Valutazioni Sperimentali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369C2-B69A-3144-BFD4-2A54849DDA98}" type="datetime1">
              <a:rPr lang="it-IT" smtClean="0"/>
              <a:pPr algn="r"/>
              <a:t>25-05-2010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 smtClean="0"/>
              <a:t>Gruppo 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5988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 smtClean="0"/>
              <a:t>Sono stati fatti esperimenti per valutare l’</a:t>
            </a:r>
            <a:r>
              <a:rPr lang="it-IT" sz="2400" b="1" dirty="0" smtClean="0"/>
              <a:t>efficienza</a:t>
            </a:r>
            <a:r>
              <a:rPr lang="it-IT" sz="2400" dirty="0" smtClean="0"/>
              <a:t> dell’approccio proposto, confrontando i risultati con le soluzioni precedenti:</a:t>
            </a:r>
          </a:p>
          <a:p>
            <a:pPr marL="1073150" lvl="1" indent="-268288" algn="just"/>
            <a:r>
              <a:rPr lang="it-IT" sz="2400" b="1" dirty="0" err="1" smtClean="0"/>
              <a:t>Scan-and-Choose</a:t>
            </a:r>
            <a:r>
              <a:rPr lang="it-IT" sz="2400" dirty="0" smtClean="0"/>
              <a:t> (SC): </a:t>
            </a:r>
            <a:r>
              <a:rPr lang="it-IT" sz="2000" dirty="0" smtClean="0"/>
              <a:t>scandisce tutti i documenti, li reinterpreta secondo il contesto dell’utente restituendo i migliori k </a:t>
            </a:r>
          </a:p>
          <a:p>
            <a:pPr marL="1073150" lvl="1" indent="-268288" algn="just">
              <a:buNone/>
            </a:pPr>
            <a:endParaRPr lang="it-IT" sz="2400" dirty="0" smtClean="0"/>
          </a:p>
          <a:p>
            <a:pPr marL="1073150" lvl="1" indent="-268288" algn="just"/>
            <a:r>
              <a:rPr lang="it-IT" sz="2400" b="1" dirty="0" err="1" smtClean="0"/>
              <a:t>Accumulator-based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Inverted</a:t>
            </a:r>
            <a:r>
              <a:rPr lang="it-IT" sz="2400" b="1" dirty="0" smtClean="0"/>
              <a:t> File</a:t>
            </a:r>
            <a:r>
              <a:rPr lang="it-IT" sz="2400" dirty="0" smtClean="0"/>
              <a:t> (AIF): </a:t>
            </a:r>
            <a:r>
              <a:rPr lang="it-IT" sz="2000" dirty="0" smtClean="0"/>
              <a:t>utilizza </a:t>
            </a:r>
            <a:r>
              <a:rPr lang="it-IT" sz="2000" dirty="0" err="1" smtClean="0"/>
              <a:t>InvertedFiles</a:t>
            </a:r>
            <a:r>
              <a:rPr lang="it-IT" sz="2000" dirty="0" smtClean="0"/>
              <a:t> e accumulatori per calcolare il punteggio globale di ogni documento</a:t>
            </a:r>
          </a:p>
          <a:p>
            <a:pPr marL="1073150" lvl="1" indent="-268288" algn="just">
              <a:buNone/>
            </a:pPr>
            <a:endParaRPr lang="it-IT" sz="2000" dirty="0" smtClean="0"/>
          </a:p>
          <a:p>
            <a:pPr marL="1073150" lvl="1" indent="-268288" algn="just"/>
            <a:r>
              <a:rPr lang="it-IT" sz="2400" b="1" dirty="0" err="1" smtClean="0"/>
              <a:t>Naive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Ranked</a:t>
            </a:r>
            <a:r>
              <a:rPr lang="it-IT" sz="2400" b="1" dirty="0" smtClean="0"/>
              <a:t> Processing</a:t>
            </a:r>
            <a:r>
              <a:rPr lang="it-IT" sz="2400" dirty="0" smtClean="0"/>
              <a:t> (NRP): </a:t>
            </a:r>
            <a:r>
              <a:rPr lang="it-IT" sz="2000" dirty="0" smtClean="0"/>
              <a:t>simile a </a:t>
            </a:r>
            <a:r>
              <a:rPr lang="it-IT" sz="2000" dirty="0" smtClean="0">
                <a:latin typeface="Lucida Calligraphy" pitchFamily="66" charset="0"/>
              </a:rPr>
              <a:t>SnP</a:t>
            </a:r>
            <a:r>
              <a:rPr lang="it-IT" sz="2000" dirty="0" smtClean="0"/>
              <a:t> perché considera solo i documenti rilevanti per ogni concetto, ma utilizzando una funzione di </a:t>
            </a:r>
            <a:r>
              <a:rPr lang="it-IT" sz="2000" dirty="0" err="1" smtClean="0"/>
              <a:t>scoring</a:t>
            </a:r>
            <a:r>
              <a:rPr lang="it-IT" sz="2000" dirty="0" smtClean="0"/>
              <a:t> monotona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7" name="Immagine 6" descr="CLIPART_OF_17022_SM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667007"/>
            <a:ext cx="1741706" cy="1047745"/>
          </a:xfrm>
          <a:prstGeom prst="rect">
            <a:avLst/>
          </a:prstGeom>
        </p:spPr>
      </p:pic>
      <p:pic>
        <p:nvPicPr>
          <p:cNvPr id="8" name="Immagine 7" descr="CLIPART_OF_10888_SM_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6" y="3571876"/>
            <a:ext cx="1428728" cy="1428728"/>
          </a:xfrm>
          <a:prstGeom prst="rect">
            <a:avLst/>
          </a:prstGeom>
        </p:spPr>
      </p:pic>
      <p:pic>
        <p:nvPicPr>
          <p:cNvPr id="9" name="Immagine 8" descr="clipart_of_16366_smjpg11-300x22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92" y="5143512"/>
            <a:ext cx="1377674" cy="103325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Valutazioni Sperimentali: </a:t>
            </a:r>
            <a:b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dati sintetici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34898F0-FD28-ED40-A6D1-8AEF95F88A85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18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8654" y="2000239"/>
            <a:ext cx="4199342" cy="18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98848" y="2577108"/>
            <a:ext cx="373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Confronto della precisione media dei  top-k risultati in funzione di k, numero dei documenti restituiti all’utente.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123764"/>
            <a:ext cx="4214810" cy="20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571472" y="5143512"/>
            <a:ext cx="3671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Impatto dell’aggiustamento del  </a:t>
            </a:r>
            <a:r>
              <a:rPr lang="it-IT" i="1" dirty="0" err="1" smtClean="0"/>
              <a:t>min_score</a:t>
            </a:r>
            <a:r>
              <a:rPr lang="it-IT" i="1" dirty="0" smtClean="0"/>
              <a:t> </a:t>
            </a:r>
            <a:r>
              <a:rPr lang="it-IT" dirty="0" smtClean="0"/>
              <a:t>considerando documenti visti parzialmente</a:t>
            </a:r>
            <a:endParaRPr lang="it-IT" dirty="0"/>
          </a:p>
        </p:txBody>
      </p:sp>
      <p:pic>
        <p:nvPicPr>
          <p:cNvPr id="14" name="Immagine 13" descr="teacher_clipart_1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3458744"/>
            <a:ext cx="1347814" cy="168476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17900" y="1516698"/>
            <a:ext cx="824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it-IT" sz="2000" b="1" dirty="0" smtClean="0"/>
              <a:t>Dati sintetici</a:t>
            </a:r>
            <a:r>
              <a:rPr lang="it-IT" sz="2000" dirty="0" smtClean="0"/>
              <a:t> generati sistematicamente, variando parametri come k, il numero dei concetti e il numero di documenti</a:t>
            </a:r>
          </a:p>
          <a:p>
            <a:pPr algn="just"/>
            <a:endParaRPr lang="it-IT" sz="1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Valutazioni Sperimentali: </a:t>
            </a:r>
            <a:br>
              <a:rPr lang="it-IT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dati sintetici</a:t>
            </a:r>
            <a:endParaRPr lang="it-IT" sz="4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3ECDFA-0DA9-FA4F-8BD5-AAF2BCA66514}" type="datetime1">
              <a:rPr lang="it-IT" smtClean="0"/>
              <a:pPr algn="r"/>
              <a:t>25-05-2010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 smtClean="0"/>
              <a:t>Gruppo 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19" y="1714488"/>
            <a:ext cx="2738427" cy="16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906" y="1714489"/>
            <a:ext cx="2703260" cy="16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119" y="1714488"/>
            <a:ext cx="2713438" cy="16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18" y="4002854"/>
            <a:ext cx="2738427" cy="16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93920" y="4002854"/>
            <a:ext cx="2697246" cy="16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2528" y="4002854"/>
            <a:ext cx="2718030" cy="164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238095" y="3500438"/>
            <a:ext cx="7191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Matrici D dense: tempi di esecuzione al variare di differenti parametri</a:t>
            </a:r>
            <a:endParaRPr lang="it-IT" sz="1500" dirty="0"/>
          </a:p>
        </p:txBody>
      </p:sp>
      <p:sp>
        <p:nvSpPr>
          <p:cNvPr id="13" name="Rettangolo 12"/>
          <p:cNvSpPr/>
          <p:nvPr/>
        </p:nvSpPr>
        <p:spPr>
          <a:xfrm>
            <a:off x="47623" y="1668120"/>
            <a:ext cx="8524905" cy="16894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7623" y="3929066"/>
            <a:ext cx="8524905" cy="17331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84359" y="5857892"/>
            <a:ext cx="60307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Matrici D sparse: tempi di esecuzione al variare di differenti parametri</a:t>
            </a:r>
            <a:endParaRPr lang="it-IT" sz="15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ricerca-di-mercat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2101850"/>
            <a:ext cx="1835921" cy="27749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Obiettivi in teoria…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034" y="1828800"/>
            <a:ext cx="327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Modello dei dati basato su parole chiave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86400" y="1752600"/>
            <a:ext cx="327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Contesto di ricerca dell’utente</a:t>
            </a:r>
            <a:endParaRPr lang="it-IT" sz="2400" dirty="0"/>
          </a:p>
        </p:txBody>
      </p:sp>
      <p:sp>
        <p:nvSpPr>
          <p:cNvPr id="8" name="Freccia giù 7"/>
          <p:cNvSpPr/>
          <p:nvPr/>
        </p:nvSpPr>
        <p:spPr>
          <a:xfrm rot="2039532">
            <a:off x="6551724" y="2943449"/>
            <a:ext cx="533400" cy="15312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76424" y="4539817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Algoritmo in grado di utilizzare questi modelli  per restituire all’utente i migliori documenti che soddisfano i parametri di ricerca </a:t>
            </a:r>
          </a:p>
          <a:p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15" name="Freccia giù 14"/>
          <p:cNvSpPr/>
          <p:nvPr/>
        </p:nvSpPr>
        <p:spPr>
          <a:xfrm rot="19670001">
            <a:off x="2423629" y="2929333"/>
            <a:ext cx="533400" cy="15295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8187D3-6064-9849-83D5-815F20E89261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2</a:t>
            </a:fld>
            <a:endParaRPr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Valutazioni Sperimentali: </a:t>
            </a:r>
            <a:b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dati reali</a:t>
            </a:r>
            <a:endParaRPr lang="it-IT" sz="3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3ECDFA-0DA9-FA4F-8BD5-AAF2BCA66514}" type="datetime1">
              <a:rPr lang="it-IT" smtClean="0"/>
              <a:pPr algn="r"/>
              <a:t>25-05-2010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dirty="0" smtClean="0"/>
              <a:t>Gruppo 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02"/>
            <a:ext cx="395830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28628" y="2000240"/>
            <a:ext cx="414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Precisioni medie dei top-k risultati sui dati di insiemi reali.  Ulteriore algoritmo di confronto: </a:t>
            </a:r>
            <a:r>
              <a:rPr lang="it-IT" b="1" dirty="0" err="1" smtClean="0"/>
              <a:t>Q</a:t>
            </a:r>
            <a:r>
              <a:rPr lang="it-IT" dirty="0" err="1" smtClean="0"/>
              <a:t>uery-only</a:t>
            </a:r>
            <a:r>
              <a:rPr lang="it-IT" dirty="0" smtClean="0"/>
              <a:t> </a:t>
            </a:r>
            <a:r>
              <a:rPr lang="it-IT" b="1" dirty="0" err="1" smtClean="0"/>
              <a:t>I</a:t>
            </a:r>
            <a:r>
              <a:rPr lang="it-IT" dirty="0" err="1" smtClean="0"/>
              <a:t>nterpretation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90" y="4357694"/>
            <a:ext cx="4143372" cy="19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643438" y="4572008"/>
            <a:ext cx="3767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Tempi di esecuzione dei differenti algoritmi al variare del numero di concetti significativi.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L’algoritmo SnP qui proposte di uno o due ordini più veloce di SC e AIF</a:t>
            </a:r>
            <a:endParaRPr lang="it-IT" dirty="0"/>
          </a:p>
        </p:txBody>
      </p:sp>
      <p:pic>
        <p:nvPicPr>
          <p:cNvPr id="10" name="Immagine 9" descr="1195422094437763954ArtFavor_Female_computer_user.svg.m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670" y="2842614"/>
            <a:ext cx="1763783" cy="165795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51759" y="1527563"/>
            <a:ext cx="82922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000" b="1" dirty="0" smtClean="0"/>
              <a:t>Dati reali</a:t>
            </a:r>
            <a:r>
              <a:rPr lang="it-IT" sz="2000" dirty="0" smtClean="0"/>
              <a:t> estratti da ACM </a:t>
            </a:r>
            <a:r>
              <a:rPr lang="it-IT" sz="2000" dirty="0" err="1" smtClean="0"/>
              <a:t>digital</a:t>
            </a:r>
            <a:r>
              <a:rPr lang="it-IT" sz="2000" dirty="0" smtClean="0"/>
              <a:t> </a:t>
            </a:r>
            <a:r>
              <a:rPr lang="it-IT" sz="2000" dirty="0" err="1" smtClean="0"/>
              <a:t>library</a:t>
            </a:r>
            <a:r>
              <a:rPr lang="it-IT" sz="2000" dirty="0" smtClean="0"/>
              <a:t> e </a:t>
            </a:r>
            <a:r>
              <a:rPr lang="it-IT" sz="2000" dirty="0" err="1" smtClean="0"/>
              <a:t>ScienceDirect</a:t>
            </a:r>
            <a:endParaRPr lang="it-IT" sz="2000" dirty="0" smtClean="0"/>
          </a:p>
          <a:p>
            <a:endParaRPr lang="it-IT" sz="1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7888442" cy="5013131"/>
          </a:xfrm>
        </p:spPr>
        <p:txBody>
          <a:bodyPr>
            <a:normAutofit/>
          </a:bodyPr>
          <a:lstStyle/>
          <a:p>
            <a:pPr algn="just"/>
            <a:r>
              <a:rPr lang="it-IT" sz="2200" dirty="0" smtClean="0"/>
              <a:t>L’algoritmo qui presentato, consente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efficientemente</a:t>
            </a:r>
            <a:r>
              <a:rPr lang="it-IT" sz="2200" dirty="0" smtClean="0"/>
              <a:t> di calcolare query Top-k in presenza di un contesto utente con una funzione di </a:t>
            </a:r>
            <a:r>
              <a:rPr lang="it-IT" sz="2200" dirty="0" err="1" smtClean="0"/>
              <a:t>scoring</a:t>
            </a:r>
            <a:r>
              <a:rPr lang="it-IT" sz="2200" dirty="0" smtClean="0"/>
              <a:t> non monotona basata sul coseno </a:t>
            </a:r>
          </a:p>
          <a:p>
            <a:pPr algn="ctr">
              <a:buNone/>
            </a:pPr>
            <a:r>
              <a:rPr lang="it-IT" sz="2000" b="1" dirty="0" smtClean="0"/>
              <a:t>Vantaggi principali:</a:t>
            </a:r>
            <a:endParaRPr lang="it-IT" sz="2400" b="1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200" dirty="0" smtClean="0"/>
              <a:t>Estensioni future possibili ad altre funzioni di </a:t>
            </a:r>
            <a:r>
              <a:rPr lang="it-IT" sz="2200" dirty="0" err="1" smtClean="0"/>
              <a:t>scoring</a:t>
            </a:r>
            <a:r>
              <a:rPr lang="it-IT" sz="2200" dirty="0" smtClean="0"/>
              <a:t> non monotone</a:t>
            </a:r>
          </a:p>
          <a:p>
            <a:pPr lvl="1" algn="just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57488" y="3000372"/>
            <a:ext cx="5905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algn="just" defTabSz="495239">
              <a:defRPr/>
            </a:pPr>
            <a:r>
              <a:rPr lang="en-US" sz="2000" dirty="0" smtClean="0"/>
              <a:t>È </a:t>
            </a:r>
            <a:r>
              <a:rPr lang="en-US" sz="2000" dirty="0" err="1" smtClean="0"/>
              <a:t>efficiente</a:t>
            </a:r>
            <a:r>
              <a:rPr lang="en-US" sz="2000" dirty="0" smtClean="0"/>
              <a:t> e </a:t>
            </a:r>
            <a:r>
              <a:rPr lang="en-US" sz="2000" dirty="0" err="1" smtClean="0"/>
              <a:t>scala</a:t>
            </a:r>
            <a:r>
              <a:rPr lang="en-US" sz="2000" dirty="0" smtClean="0"/>
              <a:t> molto </a:t>
            </a:r>
            <a:r>
              <a:rPr lang="en-US" sz="2000" dirty="0" err="1" smtClean="0"/>
              <a:t>bene</a:t>
            </a:r>
            <a:r>
              <a:rPr lang="en-US" sz="2000" dirty="0" smtClean="0"/>
              <a:t> al </a:t>
            </a:r>
            <a:r>
              <a:rPr lang="en-US" sz="2000" dirty="0" err="1" smtClean="0"/>
              <a:t>crescere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documenti</a:t>
            </a:r>
            <a:r>
              <a:rPr lang="en-US" sz="2000" dirty="0" smtClean="0"/>
              <a:t> e del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 </a:t>
            </a:r>
            <a:r>
              <a:rPr lang="en-US" sz="2000" dirty="0" err="1" smtClean="0"/>
              <a:t>nello</a:t>
            </a:r>
            <a:r>
              <a:rPr lang="en-US" sz="2000" dirty="0" smtClean="0"/>
              <a:t> </a:t>
            </a:r>
            <a:r>
              <a:rPr lang="en-US" sz="2000" dirty="0" err="1" smtClean="0"/>
              <a:t>spazio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concetti</a:t>
            </a:r>
            <a:endParaRPr lang="en-US" sz="2000" dirty="0" smtClean="0"/>
          </a:p>
          <a:p>
            <a:pPr lvl="1" algn="just">
              <a:buNone/>
            </a:pPr>
            <a:endParaRPr lang="it-IT" sz="800" dirty="0" smtClean="0"/>
          </a:p>
          <a:p>
            <a:pPr lvl="1" algn="just">
              <a:buNone/>
            </a:pPr>
            <a:r>
              <a:rPr lang="it-IT" sz="2000" dirty="0" smtClean="0"/>
              <a:t>Ha tempi di esecuzione migliori degli algoritmi precedenti dato che consente di eliminare documenti non inerenti al contesto e alla query</a:t>
            </a:r>
          </a:p>
          <a:p>
            <a:pPr lvl="1" algn="just">
              <a:buNone/>
            </a:pPr>
            <a:endParaRPr lang="it-IT" sz="800" dirty="0" smtClean="0"/>
          </a:p>
          <a:p>
            <a:pPr lvl="1" algn="just">
              <a:buNone/>
            </a:pPr>
            <a:r>
              <a:rPr lang="it-IT" sz="2000" dirty="0" smtClean="0"/>
              <a:t>Fornisce risultati ad alta precisione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Conclusioni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AD5B961-50C6-2842-9F7D-82636405AF16}" type="datetime1">
              <a:rPr lang="it-IT" smtClean="0"/>
              <a:pPr algn="r"/>
              <a:t>25-05-2010</a:t>
            </a:fld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21</a:t>
            </a:fld>
            <a:endParaRPr/>
          </a:p>
        </p:txBody>
      </p:sp>
      <p:pic>
        <p:nvPicPr>
          <p:cNvPr id="7" name="Immagine 6" descr="omino-con-medagli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57288" y="1714488"/>
            <a:ext cx="4929222" cy="4929222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2821769" y="3071810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821769" y="4071942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2821769" y="5072074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6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571604" y="3890666"/>
            <a:ext cx="4143404" cy="1219810"/>
          </a:xfrm>
          <a:prstGeom prst="rect">
            <a:avLst/>
          </a:prstGeom>
          <a:solidFill>
            <a:schemeClr val="bg1"/>
          </a:solidFill>
          <a:ln w="136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571604" y="4143380"/>
            <a:ext cx="4143404" cy="103028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ln w="12700">
                  <a:solidFill>
                    <a:schemeClr val="accent1"/>
                  </a:solidFill>
                </a:ln>
                <a:solidFill>
                  <a:srgbClr val="55FF00"/>
                </a:solidFill>
                <a:latin typeface="Segoe Print" pitchFamily="2" charset="0"/>
              </a:rPr>
              <a:t>Vota</a:t>
            </a:r>
            <a:r>
              <a:rPr lang="it-IT" sz="4000" dirty="0" smtClean="0">
                <a:ln w="12700">
                  <a:solidFill>
                    <a:schemeClr val="accent1"/>
                  </a:solidFill>
                </a:ln>
                <a:solidFill>
                  <a:srgbClr val="55FF00"/>
                </a:solidFill>
                <a:latin typeface="Segoe Print" pitchFamily="2" charset="0"/>
              </a:rPr>
              <a:t> </a:t>
            </a:r>
            <a:r>
              <a:rPr lang="it-IT" dirty="0" smtClean="0">
                <a:ln w="12700">
                  <a:solidFill>
                    <a:schemeClr val="accent1"/>
                  </a:solidFill>
                </a:ln>
                <a:solidFill>
                  <a:srgbClr val="55FF00"/>
                </a:solidFill>
                <a:latin typeface="Segoe Print" pitchFamily="2" charset="0"/>
              </a:rPr>
              <a:t>gruppo 14 </a:t>
            </a:r>
            <a:r>
              <a:rPr lang="it-IT" sz="3600" b="1" dirty="0" smtClean="0">
                <a:ln w="12700">
                  <a:solidFill>
                    <a:schemeClr val="accent1"/>
                  </a:solidFill>
                </a:ln>
                <a:solidFill>
                  <a:srgbClr val="55FF00"/>
                </a:solidFill>
                <a:latin typeface="Segoe Print" pitchFamily="2" charset="0"/>
              </a:rPr>
              <a:t>!!</a:t>
            </a:r>
            <a:endParaRPr lang="it-IT" b="1" dirty="0">
              <a:ln w="12700">
                <a:solidFill>
                  <a:schemeClr val="accent1"/>
                </a:solidFill>
              </a:ln>
              <a:solidFill>
                <a:srgbClr val="55FF00"/>
              </a:solidFill>
              <a:latin typeface="Segoe Print" pitchFamily="2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kumimoji="0" lang="en-US" dirty="0" smtClean="0"/>
              <a:t>Gruppo 14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B5221A0-A427-D745-A9FF-E3AF71D3BE8D}" type="datetime1">
              <a:rPr lang="it-IT" smtClean="0"/>
              <a:pPr algn="r"/>
              <a:t>25-05-2010</a:t>
            </a:fld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22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2000232" y="2967335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/>
            </a:scene3d>
            <a:sp3d extrusionH="25400" contourW="8890">
              <a:bevelT w="889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!</a:t>
            </a:r>
            <a:endParaRPr lang="it-IT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Freccia a destra 10"/>
          <p:cNvSpPr/>
          <p:nvPr/>
        </p:nvSpPr>
        <p:spPr>
          <a:xfrm rot="18978045">
            <a:off x="350560" y="5127671"/>
            <a:ext cx="1143008" cy="684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 rot="2288583">
            <a:off x="339328" y="3179226"/>
            <a:ext cx="1143008" cy="684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reccia a destra 15"/>
          <p:cNvSpPr/>
          <p:nvPr/>
        </p:nvSpPr>
        <p:spPr>
          <a:xfrm>
            <a:off x="139326" y="4143379"/>
            <a:ext cx="1143008" cy="684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enterDown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548222"/>
            <a:ext cx="1566568" cy="1414178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3976671" y="3011537"/>
            <a:ext cx="1754016" cy="493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…e in pratica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848600" cy="1295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600" dirty="0" smtClean="0"/>
              <a:t>Facciamo un esempio…</a:t>
            </a:r>
          </a:p>
          <a:p>
            <a:pPr marL="0" indent="0" algn="just">
              <a:buNone/>
            </a:pPr>
            <a:r>
              <a:rPr lang="it-IT" sz="2600" dirty="0" smtClean="0"/>
              <a:t>Mettiamoci nei panni di un appassionato di musica che voglia ricercare maggiori informazioni: </a:t>
            </a:r>
          </a:p>
          <a:p>
            <a:pPr algn="just"/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F10630-7562-9247-B602-EBBD93C807D0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3</a:t>
            </a:fld>
            <a:endParaRPr dirty="0"/>
          </a:p>
        </p:txBody>
      </p:sp>
      <p:pic>
        <p:nvPicPr>
          <p:cNvPr id="7" name="Immagine 6" descr="viola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1638" y="2868336"/>
            <a:ext cx="1663762" cy="2417164"/>
          </a:xfrm>
          <a:prstGeom prst="rect">
            <a:avLst/>
          </a:prstGeom>
        </p:spPr>
      </p:pic>
      <p:pic>
        <p:nvPicPr>
          <p:cNvPr id="8" name="Immagine 7" descr="viola_pianta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352800"/>
            <a:ext cx="1692837" cy="16240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76671" y="2981980"/>
            <a:ext cx="1509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VIOLA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09968" y="3011537"/>
            <a:ext cx="192071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it-IT" sz="23900" b="1" cap="all" spc="0" dirty="0" smtClean="0">
                <a:ln w="9000" cmpd="sng">
                  <a:solidFill>
                    <a:srgbClr val="9463F2"/>
                  </a:solidFill>
                  <a:prstDash val="solid"/>
                </a:ln>
                <a:gradFill flip="none" rotWithShape="1">
                  <a:gsLst>
                    <a:gs pos="0">
                      <a:srgbClr val="9463F2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it-IT" sz="23900" b="1" cap="all" spc="0" dirty="0">
              <a:ln w="9000" cmpd="sng">
                <a:solidFill>
                  <a:srgbClr val="9463F2"/>
                </a:solidFill>
                <a:prstDash val="solid"/>
              </a:ln>
              <a:gradFill flip="none" rotWithShape="1">
                <a:gsLst>
                  <a:gs pos="0">
                    <a:srgbClr val="9463F2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magine 10" descr="Fiorentinastemma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568" y="4937125"/>
            <a:ext cx="1676400" cy="1676400"/>
          </a:xfrm>
          <a:prstGeom prst="rect">
            <a:avLst/>
          </a:prstGeom>
        </p:spPr>
      </p:pic>
      <p:pic>
        <p:nvPicPr>
          <p:cNvPr id="12" name="Immagine 11" descr="palette2Purple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1" y="5241732"/>
            <a:ext cx="1371599" cy="1371599"/>
          </a:xfrm>
          <a:prstGeom prst="rect">
            <a:avLst/>
          </a:prstGeom>
        </p:spPr>
      </p:pic>
      <p:pic>
        <p:nvPicPr>
          <p:cNvPr id="14" name="Immagine 13" descr="enter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683" y="2548222"/>
            <a:ext cx="1566568" cy="14141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75 -0.14398 L 1.11022E-16 2.59259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7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47 -0.14375 L -1.38889E-6 4.07407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81 -0.35879 L -8.33333E-7 -2.59259E-6 " pathEditMode="relative" ptsTypes="AA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4 -0.38102 L 3.33333E-6 -1.85185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Obiettivo dell’algoritmo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42894" y="1589567"/>
            <a:ext cx="5257800" cy="4658834"/>
          </a:xfrm>
        </p:spPr>
        <p:txBody>
          <a:bodyPr anchor="t">
            <a:normAutofit fontScale="77500" lnSpcReduction="20000"/>
          </a:bodyPr>
          <a:lstStyle/>
          <a:p>
            <a:pPr algn="just"/>
            <a:r>
              <a:rPr lang="it-IT" sz="2800" dirty="0" smtClean="0"/>
              <a:t>Utilizzare abilmente tecniche top-k per </a:t>
            </a:r>
            <a:r>
              <a:rPr lang="it-IT" sz="2800" b="1" dirty="0" smtClean="0">
                <a:solidFill>
                  <a:srgbClr val="FF0000"/>
                </a:solidFill>
              </a:rPr>
              <a:t>reinterpretare </a:t>
            </a:r>
            <a:r>
              <a:rPr lang="it-IT" sz="2800" dirty="0" smtClean="0"/>
              <a:t>a seconda del contesto utente, solo i documenti necessari e limitare l’esplorazione di grandi porzioni del database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Uso di una </a:t>
            </a:r>
            <a:r>
              <a:rPr lang="it-IT" sz="2800" dirty="0" err="1" smtClean="0"/>
              <a:t>scoring</a:t>
            </a:r>
            <a:r>
              <a:rPr lang="it-IT" sz="2800" dirty="0" smtClean="0"/>
              <a:t> function basata sul coseno quindi non monotona, per comparare i documenti del db con la query dell’utente</a:t>
            </a:r>
          </a:p>
          <a:p>
            <a:pPr algn="just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algn="ctr">
              <a:buNone/>
            </a:pPr>
            <a:r>
              <a:rPr lang="it-IT" dirty="0" smtClean="0">
                <a:sym typeface="Wingdings"/>
              </a:rPr>
              <a:t>	</a:t>
            </a:r>
            <a:r>
              <a:rPr lang="it-IT" b="1" dirty="0" smtClean="0">
                <a:sym typeface="Wingdings"/>
              </a:rPr>
              <a:t>necessità di un nuovo algoritmo </a:t>
            </a:r>
          </a:p>
          <a:p>
            <a:pPr algn="ctr">
              <a:buNone/>
            </a:pPr>
            <a:r>
              <a:rPr lang="it-IT" b="1" dirty="0" smtClean="0">
                <a:sym typeface="Wingdings"/>
              </a:rPr>
              <a:t>	di query processing</a:t>
            </a:r>
          </a:p>
        </p:txBody>
      </p:sp>
      <p:pic>
        <p:nvPicPr>
          <p:cNvPr id="5" name="Segnaposto contenuto 4" descr="pruning.jpeg"/>
          <p:cNvPicPr>
            <a:picLocks noGrp="1" noChangeAspect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0355" y="1500174"/>
            <a:ext cx="2392173" cy="2720570"/>
          </a:xfrm>
        </p:spPr>
      </p:pic>
      <p:sp>
        <p:nvSpPr>
          <p:cNvPr id="6" name="Freccia giù 5"/>
          <p:cNvSpPr/>
          <p:nvPr/>
        </p:nvSpPr>
        <p:spPr>
          <a:xfrm>
            <a:off x="2695564" y="4714884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64DD1EC4-CBC7-0646-9D91-23E66F578A53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4</a:t>
            </a:fld>
            <a:endParaRPr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572140"/>
            <a:ext cx="2970549" cy="352438"/>
          </a:xfrm>
          <a:prstGeom prst="rect">
            <a:avLst/>
          </a:prstGeom>
          <a:noFill/>
        </p:spPr>
      </p:pic>
      <p:sp>
        <p:nvSpPr>
          <p:cNvPr id="15" name="Freccia giù 5"/>
          <p:cNvSpPr/>
          <p:nvPr/>
        </p:nvSpPr>
        <p:spPr>
          <a:xfrm>
            <a:off x="6838968" y="4976828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7697" y="4329917"/>
            <a:ext cx="3327707" cy="64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LIPART_OF_29688_SMJPG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786058"/>
            <a:ext cx="2643206" cy="24288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 (SnP)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369C2-B69A-3144-BFD4-2A54849DDA98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5</a:t>
            </a:fld>
            <a:endParaRPr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612648" y="1571612"/>
            <a:ext cx="7817004" cy="47149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L’algoritmo opera in due fasi:</a:t>
            </a:r>
          </a:p>
          <a:p>
            <a:pPr lvl="1" algn="just"/>
            <a:r>
              <a:rPr lang="it-IT" dirty="0" smtClean="0"/>
              <a:t>FASE 1: selezione dei documenti secondo lo specifico contesto</a:t>
            </a:r>
          </a:p>
          <a:p>
            <a:pPr lvl="1" algn="just"/>
            <a:r>
              <a:rPr lang="it-IT" dirty="0" smtClean="0"/>
              <a:t>FASE 2: scelta dei migliori k documenti in base alla query</a:t>
            </a:r>
          </a:p>
          <a:p>
            <a:pPr algn="just">
              <a:buNone/>
            </a:pP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sz="3200" dirty="0" smtClean="0"/>
          </a:p>
          <a:p>
            <a:pPr algn="just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algn="just"/>
            <a:r>
              <a:rPr lang="it-IT" sz="3200" dirty="0" smtClean="0">
                <a:sym typeface="Wingdings"/>
              </a:rPr>
              <a:t>La soluzione al problema consiste nel trovare i k documenti in DB, con il più alto punteggio di similarità del coseno rispetto alla query considerando lo spazio specifico dei concetti dell’utente</a:t>
            </a:r>
            <a:endParaRPr lang="it-IT" sz="32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2928926" y="3000372"/>
            <a:ext cx="550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Clr>
                <a:schemeClr val="accent1"/>
              </a:buClr>
            </a:pPr>
            <a:endParaRPr lang="it-IT" sz="2000" dirty="0"/>
          </a:p>
        </p:txBody>
      </p:sp>
      <p:sp>
        <p:nvSpPr>
          <p:cNvPr id="10" name="Elaborazione alternativa 9"/>
          <p:cNvSpPr/>
          <p:nvPr/>
        </p:nvSpPr>
        <p:spPr>
          <a:xfrm>
            <a:off x="3886200" y="2819400"/>
            <a:ext cx="1371600" cy="95250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71463" indent="-271463" algn="ctr">
              <a:buClr>
                <a:schemeClr val="accent1"/>
              </a:buClr>
            </a:pPr>
            <a:r>
              <a:rPr lang="it-IT" sz="3200" b="1" dirty="0" smtClean="0"/>
              <a:t>Fase 1</a:t>
            </a:r>
            <a:endParaRPr lang="it-IT" sz="3200" dirty="0" smtClean="0"/>
          </a:p>
        </p:txBody>
      </p:sp>
      <p:sp>
        <p:nvSpPr>
          <p:cNvPr id="11" name="Elaborazione alternativa 10"/>
          <p:cNvSpPr/>
          <p:nvPr/>
        </p:nvSpPr>
        <p:spPr>
          <a:xfrm>
            <a:off x="6096000" y="4076699"/>
            <a:ext cx="1371600" cy="95250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71463" indent="-271463" algn="ctr">
              <a:buClr>
                <a:schemeClr val="accent1"/>
              </a:buClr>
            </a:pPr>
            <a:r>
              <a:rPr lang="it-IT" sz="3200" b="1" dirty="0" smtClean="0"/>
              <a:t>Fase 2</a:t>
            </a:r>
            <a:endParaRPr lang="it-IT" sz="3200" dirty="0" smtClean="0"/>
          </a:p>
        </p:txBody>
      </p:sp>
      <p:cxnSp>
        <p:nvCxnSpPr>
          <p:cNvPr id="13" name="Forma 12"/>
          <p:cNvCxnSpPr>
            <a:stCxn id="10" idx="2"/>
            <a:endCxn id="11" idx="1"/>
          </p:cNvCxnSpPr>
          <p:nvPr/>
        </p:nvCxnSpPr>
        <p:spPr>
          <a:xfrm rot="16200000" flipH="1">
            <a:off x="4943476" y="3400425"/>
            <a:ext cx="781049" cy="1524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Forma 17"/>
          <p:cNvCxnSpPr>
            <a:stCxn id="11" idx="0"/>
            <a:endCxn id="10" idx="3"/>
          </p:cNvCxnSpPr>
          <p:nvPr/>
        </p:nvCxnSpPr>
        <p:spPr>
          <a:xfrm rot="16200000" flipV="1">
            <a:off x="5629276" y="2924175"/>
            <a:ext cx="781048" cy="1524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stCxn id="10" idx="2"/>
          </p:cNvCxnSpPr>
          <p:nvPr/>
        </p:nvCxnSpPr>
        <p:spPr>
          <a:xfrm rot="16200000" flipH="1">
            <a:off x="4943476" y="3400424"/>
            <a:ext cx="781049" cy="152400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KeyPetes3color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586" y="2357430"/>
            <a:ext cx="3859752" cy="31004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Formalizzazione del problema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800" i="1" dirty="0" smtClean="0">
                <a:latin typeface="Lucida Calligraphy"/>
                <a:cs typeface="Lucida Calligraphy"/>
              </a:rPr>
              <a:t>L</a:t>
            </a:r>
            <a:r>
              <a:rPr lang="it-IT" sz="2800" dirty="0" smtClean="0"/>
              <a:t> </a:t>
            </a:r>
            <a:r>
              <a:rPr lang="it-IT" sz="2800" dirty="0" smtClean="0">
                <a:sym typeface="Wingdings"/>
              </a:rPr>
              <a:t> dizionario contenente </a:t>
            </a:r>
            <a:r>
              <a:rPr lang="it-IT" sz="2800" dirty="0" smtClean="0">
                <a:latin typeface="Lucida Calligraphy"/>
                <a:cs typeface="Lucida Calligraphy"/>
                <a:sym typeface="Wingdings"/>
              </a:rPr>
              <a:t>l</a:t>
            </a:r>
            <a:r>
              <a:rPr lang="it-IT" sz="2800" dirty="0" smtClean="0">
                <a:sym typeface="Wingdings"/>
              </a:rPr>
              <a:t> distinte parole chiave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CFBFB2C-F579-B346-B017-6412A5DE3895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6</a:t>
            </a:fld>
            <a:endParaRPr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714348" y="2857496"/>
          <a:ext cx="3292986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578474"/>
                <a:gridCol w="1714512"/>
              </a:tblGrid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ID_KEYWORD</a:t>
                      </a:r>
                      <a:endParaRPr lang="it-I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KEYWORD</a:t>
                      </a:r>
                      <a:endParaRPr lang="it-I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l1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“viola”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l2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“spartito”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l3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“inno”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l4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“cantare”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l5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“calcio”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Formalizzazione del problema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59880" cy="4495800"/>
          </a:xfrm>
        </p:spPr>
        <p:txBody>
          <a:bodyPr>
            <a:normAutofit/>
          </a:bodyPr>
          <a:lstStyle/>
          <a:p>
            <a:pPr algn="just"/>
            <a:r>
              <a:rPr lang="it-IT" sz="2400" i="1" dirty="0" smtClean="0">
                <a:latin typeface="Lucida Calligraphy"/>
                <a:cs typeface="Lucida Calligraphy"/>
                <a:sym typeface="Wingdings"/>
              </a:rPr>
              <a:t>DB </a:t>
            </a:r>
            <a:r>
              <a:rPr lang="it-IT" sz="2400" dirty="0" smtClean="0">
                <a:sym typeface="Wingdings"/>
              </a:rPr>
              <a:t> collezione di </a:t>
            </a:r>
            <a:r>
              <a:rPr lang="it-IT" sz="2400" dirty="0" smtClean="0">
                <a:latin typeface="Lucida Calligraphy"/>
                <a:cs typeface="Lucida Calligraphy"/>
                <a:sym typeface="Wingdings"/>
              </a:rPr>
              <a:t>m </a:t>
            </a:r>
            <a:r>
              <a:rPr lang="it-IT" sz="2400" dirty="0" smtClean="0">
                <a:latin typeface="+mj-lt"/>
                <a:cs typeface="Lucida Calligraphy"/>
                <a:sym typeface="Wingdings"/>
              </a:rPr>
              <a:t>documenti, rappresentati con la matrice D = m x l</a:t>
            </a:r>
          </a:p>
          <a:p>
            <a:pPr algn="just">
              <a:buNone/>
            </a:pPr>
            <a:r>
              <a:rPr lang="it-IT" sz="2400" dirty="0" smtClean="0">
                <a:latin typeface="+mj-lt"/>
                <a:cs typeface="Lucida Calligraphy"/>
                <a:sym typeface="Wingdings"/>
              </a:rPr>
              <a:t/>
            </a:r>
            <a:br>
              <a:rPr lang="it-IT" sz="2400" dirty="0" smtClean="0">
                <a:latin typeface="+mj-lt"/>
                <a:cs typeface="Lucida Calligraphy"/>
                <a:sym typeface="Wingdings"/>
              </a:rPr>
            </a:br>
            <a:r>
              <a:rPr lang="it-IT" sz="2400" dirty="0" smtClean="0">
                <a:latin typeface="+mj-lt"/>
                <a:cs typeface="Lucida Calligraphy"/>
                <a:sym typeface="Wingdings"/>
              </a:rPr>
              <a:t/>
            </a:r>
            <a:br>
              <a:rPr lang="it-IT" sz="2400" dirty="0" smtClean="0">
                <a:latin typeface="+mj-lt"/>
                <a:cs typeface="Lucida Calligraphy"/>
                <a:sym typeface="Wingdings"/>
              </a:rPr>
            </a:br>
            <a:r>
              <a:rPr lang="it-IT" sz="2400" dirty="0" smtClean="0">
                <a:latin typeface="+mj-lt"/>
                <a:cs typeface="Lucida Calligraphy"/>
                <a:sym typeface="Wingdings"/>
              </a:rPr>
              <a:t/>
            </a:r>
            <a:br>
              <a:rPr lang="it-IT" sz="2400" dirty="0" smtClean="0">
                <a:latin typeface="+mj-lt"/>
                <a:cs typeface="Lucida Calligraphy"/>
                <a:sym typeface="Wingdings"/>
              </a:rPr>
            </a:br>
            <a:r>
              <a:rPr lang="it-IT" sz="2400" dirty="0" smtClean="0">
                <a:latin typeface="+mj-lt"/>
                <a:cs typeface="Lucida Calligraphy"/>
                <a:sym typeface="Wingdings"/>
              </a:rPr>
              <a:t/>
            </a:r>
            <a:br>
              <a:rPr lang="it-IT" sz="2400" dirty="0" smtClean="0">
                <a:latin typeface="+mj-lt"/>
                <a:cs typeface="Lucida Calligraphy"/>
                <a:sym typeface="Wingdings"/>
              </a:rPr>
            </a:br>
            <a:r>
              <a:rPr lang="it-IT" sz="2400" dirty="0" smtClean="0">
                <a:latin typeface="+mj-lt"/>
                <a:cs typeface="Lucida Calligraphy"/>
                <a:sym typeface="Wingdings"/>
              </a:rPr>
              <a:t/>
            </a:r>
            <a:br>
              <a:rPr lang="it-IT" sz="2400" dirty="0" smtClean="0">
                <a:latin typeface="+mj-lt"/>
                <a:cs typeface="Lucida Calligraphy"/>
                <a:sym typeface="Wingdings"/>
              </a:rPr>
            </a:br>
            <a:r>
              <a:rPr lang="it-IT" sz="2400" dirty="0" smtClean="0">
                <a:latin typeface="+mj-lt"/>
                <a:cs typeface="Lucida Calligraphy"/>
                <a:sym typeface="Wingdings"/>
              </a:rPr>
              <a:t/>
            </a:r>
            <a:br>
              <a:rPr lang="it-IT" sz="2400" dirty="0" smtClean="0">
                <a:latin typeface="+mj-lt"/>
                <a:cs typeface="Lucida Calligraphy"/>
                <a:sym typeface="Wingdings"/>
              </a:rPr>
            </a:br>
            <a:endParaRPr lang="it-IT" sz="2400" dirty="0" smtClean="0">
              <a:latin typeface="+mj-lt"/>
              <a:cs typeface="Lucida Calligraphy"/>
              <a:sym typeface="Wingdings"/>
            </a:endParaRPr>
          </a:p>
          <a:p>
            <a:pPr algn="just"/>
            <a:r>
              <a:rPr lang="it-IT" sz="2400" dirty="0" smtClean="0">
                <a:sym typeface="Wingdings"/>
              </a:rPr>
              <a:t>D quindi rappresenta quanto sia realmente presente una parola chiave in un certo documento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CFBFB2C-F579-B346-B017-6412A5DE3895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7</a:t>
            </a:fld>
            <a:endParaRPr dirty="0"/>
          </a:p>
        </p:txBody>
      </p:sp>
      <p:pic>
        <p:nvPicPr>
          <p:cNvPr id="8" name="Immagine 7" descr="stack_of_docum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544073"/>
            <a:ext cx="1536604" cy="2313687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000364" y="2786056"/>
          <a:ext cx="5014922" cy="2071704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2154866"/>
                <a:gridCol w="587690"/>
                <a:gridCol w="587690"/>
                <a:gridCol w="587690"/>
                <a:gridCol w="587690"/>
                <a:gridCol w="509296"/>
              </a:tblGrid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concerto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flauto_magico_mozart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musica_nello_sport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accordare_viola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fiorentina_firenze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0352" cy="5013131"/>
          </a:xfrm>
        </p:spPr>
        <p:txBody>
          <a:bodyPr>
            <a:noAutofit/>
          </a:bodyPr>
          <a:lstStyle/>
          <a:p>
            <a:pPr algn="just"/>
            <a:r>
              <a:rPr lang="it-IT" sz="2200" dirty="0" smtClean="0">
                <a:latin typeface="Lucida Calligraphy"/>
                <a:cs typeface="Lucida Calligraphy"/>
                <a:sym typeface="Wingdings"/>
              </a:rPr>
              <a:t>U</a:t>
            </a:r>
            <a:r>
              <a:rPr lang="it-IT" sz="2200" dirty="0" smtClean="0">
                <a:sym typeface="Wingdings"/>
              </a:rPr>
              <a:t>  matrice del contesto dell’utente che riassume quanto la parola chiave sia importante all’interno di un determinato concetto per lo specifico utente</a:t>
            </a:r>
          </a:p>
          <a:p>
            <a:pPr algn="just">
              <a:buNone/>
            </a:pPr>
            <a:r>
              <a:rPr lang="it-IT" sz="2200" dirty="0" smtClean="0">
                <a:sym typeface="Wingdings"/>
              </a:rPr>
              <a:t/>
            </a:r>
            <a:br>
              <a:rPr lang="it-IT" sz="2200" dirty="0" smtClean="0">
                <a:sym typeface="Wingdings"/>
              </a:rPr>
            </a:br>
            <a:r>
              <a:rPr lang="it-IT" sz="2200" dirty="0" smtClean="0">
                <a:sym typeface="Wingdings"/>
              </a:rPr>
              <a:t/>
            </a:r>
            <a:br>
              <a:rPr lang="it-IT" sz="2200" dirty="0" smtClean="0">
                <a:sym typeface="Wingdings"/>
              </a:rPr>
            </a:br>
            <a:r>
              <a:rPr lang="it-IT" sz="2200" dirty="0" smtClean="0">
                <a:sym typeface="Wingdings"/>
              </a:rPr>
              <a:t/>
            </a:r>
            <a:br>
              <a:rPr lang="it-IT" sz="2200" dirty="0" smtClean="0">
                <a:sym typeface="Wingdings"/>
              </a:rPr>
            </a:br>
            <a:endParaRPr lang="it-IT" sz="2200" dirty="0" smtClean="0">
              <a:sym typeface="Wingdings"/>
            </a:endParaRPr>
          </a:p>
          <a:p>
            <a:pPr algn="just"/>
            <a:r>
              <a:rPr lang="it-IT" sz="2200" dirty="0" smtClean="0">
                <a:sym typeface="Wingdings"/>
              </a:rPr>
              <a:t>Il risultato del prodotto </a:t>
            </a:r>
            <a:r>
              <a:rPr lang="it-IT" sz="2200" dirty="0" err="1" smtClean="0">
                <a:sym typeface="Wingdings"/>
              </a:rPr>
              <a:t>D</a:t>
            </a:r>
            <a:r>
              <a:rPr lang="it-IT" sz="2200" baseline="-25000" dirty="0" err="1" smtClean="0">
                <a:sym typeface="Wingdings"/>
              </a:rPr>
              <a:t>u</a:t>
            </a:r>
            <a:r>
              <a:rPr lang="it-IT" sz="2200" dirty="0" err="1" smtClean="0">
                <a:sym typeface="Wingdings"/>
              </a:rPr>
              <a:t>=DU</a:t>
            </a:r>
            <a:r>
              <a:rPr lang="it-IT" sz="2200" baseline="30000" dirty="0" err="1" smtClean="0">
                <a:sym typeface="Wingdings"/>
              </a:rPr>
              <a:t>T</a:t>
            </a:r>
            <a:r>
              <a:rPr lang="it-IT" sz="2200" dirty="0" smtClean="0">
                <a:sym typeface="Wingdings"/>
              </a:rPr>
              <a:t> è la matrice rappresentante quanto un dato documento sia importante all’interno di un concetto in un contesto preciso</a:t>
            </a:r>
          </a:p>
          <a:p>
            <a:pPr algn="just"/>
            <a:r>
              <a:rPr lang="it-IT" sz="2200" dirty="0" smtClean="0">
                <a:sym typeface="Wingdings"/>
              </a:rPr>
              <a:t>Molto </a:t>
            </a:r>
            <a:r>
              <a:rPr lang="it-IT" sz="2200" b="1" dirty="0" smtClean="0">
                <a:sym typeface="Wingdings"/>
              </a:rPr>
              <a:t>oneroso</a:t>
            </a:r>
            <a:r>
              <a:rPr lang="it-IT" sz="2200" dirty="0" smtClean="0">
                <a:sym typeface="Wingdings"/>
              </a:rPr>
              <a:t>, le dimensioni delle matrici rendono incalcolabile</a:t>
            </a:r>
          </a:p>
          <a:p>
            <a:pPr algn="just"/>
            <a:r>
              <a:rPr lang="it-IT" sz="2200" dirty="0" smtClean="0">
                <a:sym typeface="Wingdings"/>
              </a:rPr>
              <a:t>Qui entrano in gioco le due fasi dell’algoritmo!</a:t>
            </a:r>
          </a:p>
          <a:p>
            <a:pPr algn="just">
              <a:buNone/>
            </a:pPr>
            <a:endParaRPr lang="it-IT" sz="2200" dirty="0"/>
          </a:p>
        </p:txBody>
      </p:sp>
      <p:pic>
        <p:nvPicPr>
          <p:cNvPr id="8" name="Immagine 7" descr="user_contex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940" y="2095544"/>
            <a:ext cx="2405026" cy="240502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Formalizzazione del problema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CFBFB2C-F579-B346-B017-6412A5DE3895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8</a:t>
            </a:fld>
            <a:endParaRPr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285852" y="2857494"/>
          <a:ext cx="4681542" cy="1214448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780257"/>
                <a:gridCol w="780257"/>
                <a:gridCol w="780257"/>
                <a:gridCol w="780257"/>
                <a:gridCol w="780257"/>
                <a:gridCol w="780257"/>
              </a:tblGrid>
              <a:tr h="4048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musica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sport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Skip-and-Prune: Fase 1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9FAC7EB-A8D8-E446-B0D0-8AB78B77B24B}" type="datetime1">
              <a:rPr lang="it-IT" smtClean="0"/>
              <a:pPr algn="r"/>
              <a:t>25-05-2010</a:t>
            </a:fld>
            <a:endParaRPr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dirty="0" smtClean="0"/>
              <a:t>Gruppo 14</a:t>
            </a:r>
            <a:endParaRPr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DB93A9-DE17-42E8-A366-46C30944BF19}" type="slidenum">
              <a:rPr smtClean="0"/>
              <a:pPr/>
              <a:t>9</a:t>
            </a:fld>
            <a:endParaRPr dirty="0"/>
          </a:p>
        </p:txBody>
      </p:sp>
      <p:sp>
        <p:nvSpPr>
          <p:cNvPr id="95" name="Segnaposto contenuto 94"/>
          <p:cNvSpPr>
            <a:spLocks noGrp="1"/>
          </p:cNvSpPr>
          <p:nvPr>
            <p:ph sz="quarter" idx="1"/>
          </p:nvPr>
        </p:nvSpPr>
        <p:spPr>
          <a:xfrm>
            <a:off x="483908" y="1600200"/>
            <a:ext cx="8088620" cy="1971676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 smtClean="0"/>
              <a:t>L’obiettivo è cercare di estrarre per ogni concetto i documenti più rilevanti nel contesto dell’utente, senza considerare ancora la query!</a:t>
            </a:r>
          </a:p>
          <a:p>
            <a:pPr algn="just"/>
            <a:r>
              <a:rPr lang="it-IT" sz="2400" dirty="0" smtClean="0"/>
              <a:t>Esecuzione degli operatori di </a:t>
            </a:r>
            <a:r>
              <a:rPr lang="it-IT" sz="2400" dirty="0" err="1" smtClean="0"/>
              <a:t>Ranked</a:t>
            </a:r>
            <a:r>
              <a:rPr lang="it-IT" sz="2400" dirty="0" smtClean="0"/>
              <a:t> Join su tanti </a:t>
            </a:r>
            <a:r>
              <a:rPr lang="it-IT" sz="2400" dirty="0" err="1" smtClean="0"/>
              <a:t>stream</a:t>
            </a:r>
            <a:r>
              <a:rPr lang="it-IT" sz="2400" dirty="0" smtClean="0"/>
              <a:t> di documenti ordinati quante sono le parole chiave rilevanti per il concetto a cui sono associati</a:t>
            </a:r>
          </a:p>
          <a:p>
            <a:pPr algn="just"/>
            <a:endParaRPr lang="it-IT" sz="2400" dirty="0"/>
          </a:p>
        </p:txBody>
      </p:sp>
      <p:pic>
        <p:nvPicPr>
          <p:cNvPr id="20" name="Picture 6" descr="C:\Users\daniele\AppData\Local\Microsoft\Windows\Temporary Internet Files\Content.IE5\8Z0UJA6P\MC90021562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1615" y="3643314"/>
            <a:ext cx="440413" cy="517723"/>
          </a:xfrm>
          <a:prstGeom prst="rect">
            <a:avLst/>
          </a:prstGeom>
          <a:noFill/>
        </p:spPr>
      </p:pic>
      <p:pic>
        <p:nvPicPr>
          <p:cNvPr id="21" name="Picture 4" descr="C:\Users\daniele\AppData\Local\Microsoft\Windows\Temporary Internet Files\Content.IE5\4O43WCQA\MC900432654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154" y="4169722"/>
            <a:ext cx="410359" cy="410359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563532" y="3797573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concerto</a:t>
            </a:r>
            <a:endParaRPr lang="it-IT" sz="1000" dirty="0"/>
          </a:p>
        </p:txBody>
      </p:sp>
      <p:pic>
        <p:nvPicPr>
          <p:cNvPr id="23" name="Picture 9" descr="C:\Users\daniele\AppData\Local\Microsoft\Windows\Temporary Internet Files\Content.IE5\1FVSBZ36\MC90036140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5815" y="5165368"/>
            <a:ext cx="509320" cy="359755"/>
          </a:xfrm>
          <a:prstGeom prst="rect">
            <a:avLst/>
          </a:prstGeom>
          <a:noFill/>
        </p:spPr>
      </p:pic>
      <p:sp>
        <p:nvSpPr>
          <p:cNvPr id="24" name="CasellaDiTesto 23"/>
          <p:cNvSpPr txBox="1"/>
          <p:nvPr/>
        </p:nvSpPr>
        <p:spPr>
          <a:xfrm>
            <a:off x="527590" y="5165368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accordare_viola</a:t>
            </a:r>
            <a:endParaRPr lang="it-IT" sz="1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27590" y="4735811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musica_nello_sport</a:t>
            </a:r>
            <a:endParaRPr lang="it-IT" sz="1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83908" y="4235135"/>
            <a:ext cx="2254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flauto_magico_mozart</a:t>
            </a:r>
            <a:endParaRPr lang="it-IT" sz="1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88182" y="5705001"/>
            <a:ext cx="2172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fiorentina_firenze</a:t>
            </a:r>
          </a:p>
        </p:txBody>
      </p:sp>
      <p:pic>
        <p:nvPicPr>
          <p:cNvPr id="28" name="Picture 2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8813" y="5605890"/>
            <a:ext cx="355465" cy="518980"/>
          </a:xfrm>
          <a:prstGeom prst="rect">
            <a:avLst/>
          </a:prstGeom>
          <a:noFill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2741" y="4062971"/>
            <a:ext cx="97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Immagine 29" descr="Soprtjoi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8845" y="4043794"/>
            <a:ext cx="905241" cy="314452"/>
          </a:xfrm>
          <a:prstGeom prst="rect">
            <a:avLst/>
          </a:prstGeom>
        </p:spPr>
      </p:pic>
      <p:pic>
        <p:nvPicPr>
          <p:cNvPr id="35" name="Immagine 34" descr="shay_alkalay_stack_1800mm_o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334" y="4806873"/>
            <a:ext cx="1409604" cy="1409604"/>
          </a:xfrm>
          <a:prstGeom prst="rect">
            <a:avLst/>
          </a:prstGeom>
        </p:spPr>
      </p:pic>
      <p:pic>
        <p:nvPicPr>
          <p:cNvPr id="36" name="Immagine 35" descr="shay_alkalay_stack_1800mm_o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4687" y="4806873"/>
            <a:ext cx="1409604" cy="1409604"/>
          </a:xfrm>
          <a:prstGeom prst="rect">
            <a:avLst/>
          </a:prstGeom>
        </p:spPr>
      </p:pic>
      <p:pic>
        <p:nvPicPr>
          <p:cNvPr id="45" name="Immagine 44" descr="shay_alkalay_stack_1800mm_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41" y="4806873"/>
            <a:ext cx="1409604" cy="1409604"/>
          </a:xfrm>
          <a:prstGeom prst="rect">
            <a:avLst/>
          </a:prstGeom>
        </p:spPr>
      </p:pic>
      <p:pic>
        <p:nvPicPr>
          <p:cNvPr id="46" name="Immagine 45" descr="shay_alkalay_stack_1800mm_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5841" y="4806873"/>
            <a:ext cx="1409604" cy="1409604"/>
          </a:xfrm>
          <a:prstGeom prst="rect">
            <a:avLst/>
          </a:prstGeom>
        </p:spPr>
      </p:pic>
      <p:pic>
        <p:nvPicPr>
          <p:cNvPr id="47" name="Immagine 46" descr="shay_alkalay_stack_1800mm_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048" y="4806873"/>
            <a:ext cx="1409604" cy="1409604"/>
          </a:xfrm>
          <a:prstGeom prst="rect">
            <a:avLst/>
          </a:prstGeom>
        </p:spPr>
      </p:pic>
      <p:pic>
        <p:nvPicPr>
          <p:cNvPr id="48" name="Picture 5" descr="C:\Users\daniele\AppData\Local\Microsoft\Windows\Temporary Internet Files\Content.IE5\HZKV8QA3\MC900352024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6193" y="4732554"/>
            <a:ext cx="509320" cy="346088"/>
          </a:xfrm>
          <a:prstGeom prst="rect">
            <a:avLst/>
          </a:prstGeom>
          <a:noFill/>
        </p:spPr>
      </p:pic>
      <p:sp>
        <p:nvSpPr>
          <p:cNvPr id="49" name="CasellaDiTesto 48"/>
          <p:cNvSpPr txBox="1"/>
          <p:nvPr/>
        </p:nvSpPr>
        <p:spPr>
          <a:xfrm>
            <a:off x="697797" y="4112024"/>
            <a:ext cx="106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spartito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866634" y="4296690"/>
            <a:ext cx="106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inno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07557" y="5411589"/>
            <a:ext cx="105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calcio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563581" y="4481356"/>
            <a:ext cx="7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l1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788135" y="4481356"/>
            <a:ext cx="7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l2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048110" y="4481356"/>
            <a:ext cx="7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l3</a:t>
            </a:r>
            <a:endParaRPr lang="it-IT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278942" y="4481356"/>
            <a:ext cx="7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l4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7548440" y="4488428"/>
            <a:ext cx="74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l5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607557" y="3927358"/>
            <a:ext cx="132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cantare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866634" y="387830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viola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34" name="Immagine 33" descr="omino-chiave-ingles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2396" y="289114"/>
            <a:ext cx="1142976" cy="8538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91304E-6 C 0.01337 -0.03331 0.02674 -0.06638 0.05226 -0.07193 C 0.07778 -0.07725 0.13646 -0.07239 0.15365 -0.03308 C 0.17083 0.00624 0.14844 0.13737 0.15521 0.16396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227 C 0.11441 -0.04954 0.22917 -0.08611 0.27987 -0.06273 C 0.33091 -0.03912 0.29375 0.09444 0.304 0.13009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16007 -0.0257 0.32048 -0.05093 0.39132 -0.03195 C 0.46215 -0.01274 0.44305 0.05185 0.4243 0.11643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1459 C -0.03854 -0.03588 -0.0743 -0.05741 0.01181 -0.05857 C 0.09827 -0.05973 0.42309 -0.05764 0.51667 -0.02199 C 0.61007 0.01389 0.59132 0.08541 0.57275 0.15694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6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6 -0.0111 -0.00573 -0.0222 0.00434 -0.0636 C 0.01441 -0.10499 -0.04358 -0.22502 0.06093 -0.24907 C 0.16545 -0.27313 0.51823 -0.24977 0.63194 -0.20837 C 0.74566 -0.16697 0.7052 -0.02405 0.74357 0 " pathEditMode="relative" ptsTypes="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49" grpId="0"/>
      <p:bldP spid="49" grpId="1"/>
      <p:bldP spid="49" grpId="2"/>
      <p:bldP spid="50" grpId="0"/>
      <p:bldP spid="50" grpId="1"/>
      <p:bldP spid="50" grpId="2"/>
      <p:bldP spid="50" grpId="3"/>
      <p:bldP spid="51" grpId="0"/>
      <p:bldP spid="51" grpId="1"/>
      <p:bldP spid="51" grpId="2"/>
      <p:bldP spid="52" grpId="0"/>
      <p:bldP spid="53" grpId="0"/>
      <p:bldP spid="54" grpId="0"/>
      <p:bldP spid="55" grpId="0"/>
      <p:bldP spid="56" grpId="0"/>
      <p:bldP spid="57" grpId="0"/>
      <p:bldP spid="57" grpId="1"/>
      <p:bldP spid="57" grpId="2"/>
      <p:bldP spid="58" grpId="0"/>
      <p:bldP spid="58" grpId="1"/>
      <p:bldP spid="58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una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Luna.thmx</Template>
  <TotalTime>3248</TotalTime>
  <Words>2074</Words>
  <Application>Microsoft Macintosh PowerPoint</Application>
  <PresentationFormat>Presentazione su schermo (4:3)</PresentationFormat>
  <Paragraphs>482</Paragraphs>
  <Slides>22</Slides>
  <Notes>21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Luna</vt:lpstr>
      <vt:lpstr>Skip-and-Prune:  Cosine-based Top-K  Query Processing  for Efficient Context-Sensitive Document Retrieval</vt:lpstr>
      <vt:lpstr>Obiettivi in teoria…</vt:lpstr>
      <vt:lpstr>…e in pratica</vt:lpstr>
      <vt:lpstr>Obiettivo dell’algoritmo</vt:lpstr>
      <vt:lpstr>Skip-and-Prune (SnP)</vt:lpstr>
      <vt:lpstr>Formalizzazione del problema</vt:lpstr>
      <vt:lpstr>Formalizzazione del problema</vt:lpstr>
      <vt:lpstr>Formalizzazione del problema</vt:lpstr>
      <vt:lpstr>Skip-and-Prune: Fase 1</vt:lpstr>
      <vt:lpstr>Skip-and-Prune: Fase 1</vt:lpstr>
      <vt:lpstr>Skip-and-Prune: Fase 1</vt:lpstr>
      <vt:lpstr>Skip-and-Prune: Fase 2</vt:lpstr>
      <vt:lpstr>Skip-and-Prune: Fase 2 Criteri di Pruning</vt:lpstr>
      <vt:lpstr>Che fine ha fatto l’esempio??</vt:lpstr>
      <vt:lpstr>Skip-and-Prune:  ulteriori raffinamenti…</vt:lpstr>
      <vt:lpstr>Skip-and-Prune: considerazioni</vt:lpstr>
      <vt:lpstr>Valutazioni Sperimentali</vt:lpstr>
      <vt:lpstr>Valutazioni Sperimentali:  dati sintetici</vt:lpstr>
      <vt:lpstr>Valutazioni Sperimentali:  dati sintetici</vt:lpstr>
      <vt:lpstr>Valutazioni Sperimentali:  dati reali</vt:lpstr>
      <vt:lpstr>Conclusioni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Pippo Pluto</dc:creator>
  <cp:lastModifiedBy>Pippo Pluto</cp:lastModifiedBy>
  <cp:revision>292</cp:revision>
  <dcterms:created xsi:type="dcterms:W3CDTF">2010-05-25T19:12:09Z</dcterms:created>
  <dcterms:modified xsi:type="dcterms:W3CDTF">2010-05-25T19:16:19Z</dcterms:modified>
</cp:coreProperties>
</file>