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51"/>
  </p:notesMasterIdLst>
  <p:sldIdLst>
    <p:sldId id="256" r:id="rId2"/>
    <p:sldId id="285" r:id="rId3"/>
    <p:sldId id="258" r:id="rId4"/>
    <p:sldId id="286" r:id="rId5"/>
    <p:sldId id="287" r:id="rId6"/>
    <p:sldId id="288" r:id="rId7"/>
    <p:sldId id="289" r:id="rId8"/>
    <p:sldId id="290" r:id="rId9"/>
    <p:sldId id="291" r:id="rId10"/>
    <p:sldId id="261" r:id="rId11"/>
    <p:sldId id="263" r:id="rId12"/>
    <p:sldId id="264" r:id="rId13"/>
    <p:sldId id="265" r:id="rId14"/>
    <p:sldId id="266" r:id="rId15"/>
    <p:sldId id="322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68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309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282" r:id="rId41"/>
    <p:sldId id="283" r:id="rId42"/>
    <p:sldId id="284" r:id="rId43"/>
    <p:sldId id="306" r:id="rId44"/>
    <p:sldId id="320" r:id="rId45"/>
    <p:sldId id="319" r:id="rId46"/>
    <p:sldId id="307" r:id="rId47"/>
    <p:sldId id="308" r:id="rId48"/>
    <p:sldId id="321" r:id="rId49"/>
    <p:sldId id="323" r:id="rId50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BEB"/>
    <a:srgbClr val="E43298"/>
    <a:srgbClr val="00FF00"/>
    <a:srgbClr val="000000"/>
    <a:srgbClr val="FFFF00"/>
    <a:srgbClr val="FF8805"/>
    <a:srgbClr val="92D050"/>
    <a:srgbClr val="F7C120"/>
    <a:srgbClr val="0070C0"/>
    <a:srgbClr val="CFCF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7955" autoAdjust="0"/>
  </p:normalViewPr>
  <p:slideViewPr>
    <p:cSldViewPr>
      <p:cViewPr>
        <p:scale>
          <a:sx n="75" d="100"/>
          <a:sy n="75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E21D7503-C30C-4A24-B0C2-57D84C60E202}" type="datetimeFigureOut">
              <a:rPr lang="it-IT" smtClean="0"/>
              <a:pPr/>
              <a:t>13/05/2010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20" rIns="99038" bIns="495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916FD547-52E7-4C15-AC92-874C58E39E8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44</a:t>
            </a:fld>
            <a:endParaRPr lang="it-IT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45</a:t>
            </a:fld>
            <a:endParaRPr lang="it-IT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46</a:t>
            </a:fld>
            <a:endParaRPr lang="it-IT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47</a:t>
            </a:fld>
            <a:endParaRPr lang="it-IT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48</a:t>
            </a:fld>
            <a:endParaRPr lang="it-IT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49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FD547-52E7-4C15-AC92-874C58E39E8E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2E85-A720-4B57-9725-C703A992E76B}" type="datetimeFigureOut">
              <a:rPr lang="it-IT" smtClean="0"/>
              <a:pPr/>
              <a:t>13/05/2010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17CE-56E9-42FE-93DD-75C72E214B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2E85-A720-4B57-9725-C703A992E76B}" type="datetimeFigureOut">
              <a:rPr lang="it-IT" smtClean="0"/>
              <a:pPr/>
              <a:t>13/05/2010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17CE-56E9-42FE-93DD-75C72E214B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2E85-A720-4B57-9725-C703A992E76B}" type="datetimeFigureOut">
              <a:rPr lang="it-IT" smtClean="0"/>
              <a:pPr/>
              <a:t>13/05/2010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17CE-56E9-42FE-93DD-75C72E214B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2E85-A720-4B57-9725-C703A992E76B}" type="datetimeFigureOut">
              <a:rPr lang="it-IT" smtClean="0"/>
              <a:pPr/>
              <a:t>13/05/2010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17CE-56E9-42FE-93DD-75C72E214B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2E85-A720-4B57-9725-C703A992E76B}" type="datetimeFigureOut">
              <a:rPr lang="it-IT" smtClean="0"/>
              <a:pPr/>
              <a:t>13/05/2010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17CE-56E9-42FE-93DD-75C72E214B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2E85-A720-4B57-9725-C703A992E76B}" type="datetimeFigureOut">
              <a:rPr lang="it-IT" smtClean="0"/>
              <a:pPr/>
              <a:t>13/05/2010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17CE-56E9-42FE-93DD-75C72E214B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2E85-A720-4B57-9725-C703A992E76B}" type="datetimeFigureOut">
              <a:rPr lang="it-IT" smtClean="0"/>
              <a:pPr/>
              <a:t>13/05/2010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17CE-56E9-42FE-93DD-75C72E214B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2E85-A720-4B57-9725-C703A992E76B}" type="datetimeFigureOut">
              <a:rPr lang="it-IT" smtClean="0"/>
              <a:pPr/>
              <a:t>13/05/2010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C17CE-56E9-42FE-93DD-75C72E214B5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2E85-A720-4B57-9725-C703A992E76B}" type="datetimeFigureOut">
              <a:rPr lang="it-IT" smtClean="0"/>
              <a:pPr/>
              <a:t>13/05/2010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17CE-56E9-42FE-93DD-75C72E214B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2E85-A720-4B57-9725-C703A992E76B}" type="datetimeFigureOut">
              <a:rPr lang="it-IT" smtClean="0"/>
              <a:pPr/>
              <a:t>13/05/2010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FC17CE-56E9-42FE-93DD-75C72E214B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9852E85-A720-4B57-9725-C703A992E76B}" type="datetimeFigureOut">
              <a:rPr lang="it-IT" smtClean="0"/>
              <a:pPr/>
              <a:t>13/05/2010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17CE-56E9-42FE-93DD-75C72E214B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852E85-A720-4B57-9725-C703A992E76B}" type="datetimeFigureOut">
              <a:rPr lang="it-IT" smtClean="0"/>
              <a:pPr/>
              <a:t>13/05/2010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FC17CE-56E9-42FE-93DD-75C72E214B5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28662" y="2000240"/>
            <a:ext cx="6000792" cy="2786082"/>
          </a:xfrm>
        </p:spPr>
        <p:txBody>
          <a:bodyPr>
            <a:normAutofit/>
          </a:bodyPr>
          <a:lstStyle/>
          <a:p>
            <a:r>
              <a:rPr lang="en-US" sz="8000" dirty="0" smtClean="0"/>
              <a:t>STAR: </a:t>
            </a:r>
            <a:br>
              <a:rPr lang="en-US" sz="8000" dirty="0" smtClean="0"/>
            </a:br>
            <a:r>
              <a:rPr lang="en-US" sz="3200" dirty="0" smtClean="0"/>
              <a:t>Steiner-Tree Approximation in Relationship </a:t>
            </a:r>
            <a:r>
              <a:rPr lang="it-IT" sz="3200" dirty="0" err="1" smtClean="0"/>
              <a:t>Graphs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4282" y="4929198"/>
            <a:ext cx="8072494" cy="966782"/>
          </a:xfrm>
        </p:spPr>
        <p:txBody>
          <a:bodyPr>
            <a:normAutofit lnSpcReduction="10000"/>
          </a:bodyPr>
          <a:lstStyle/>
          <a:p>
            <a:pPr algn="l"/>
            <a:r>
              <a:rPr lang="it-IT" sz="2800" dirty="0" smtClean="0"/>
              <a:t>Gruppo </a:t>
            </a:r>
            <a:r>
              <a:rPr lang="it-IT" sz="4400" b="1" dirty="0" smtClean="0"/>
              <a:t>4</a:t>
            </a:r>
            <a:r>
              <a:rPr lang="it-IT" sz="1800" dirty="0" smtClean="0"/>
              <a:t>: </a:t>
            </a:r>
          </a:p>
          <a:p>
            <a:pPr algn="l"/>
            <a:r>
              <a:rPr lang="it-IT" sz="1800" dirty="0" smtClean="0"/>
              <a:t>Matteo </a:t>
            </a:r>
            <a:r>
              <a:rPr lang="it-IT" sz="1800" dirty="0" err="1" smtClean="0"/>
              <a:t>Gelimeri</a:t>
            </a:r>
            <a:r>
              <a:rPr lang="it-IT" sz="1800" dirty="0" smtClean="0"/>
              <a:t> – Mirco Mazzetti – Matteo </a:t>
            </a:r>
            <a:r>
              <a:rPr lang="it-IT" sz="1800" dirty="0" err="1" smtClean="0"/>
              <a:t>Zanirati</a:t>
            </a:r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034" y="1102040"/>
            <a:ext cx="364333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Gjergji</a:t>
            </a:r>
            <a:r>
              <a:rPr lang="it-IT" b="1" i="1" dirty="0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it-IT" b="1" i="1" dirty="0" err="1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Kasneci</a:t>
            </a:r>
            <a:r>
              <a:rPr lang="it-IT" b="1" i="1" dirty="0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, Maya </a:t>
            </a:r>
            <a:r>
              <a:rPr lang="it-IT" b="1" i="1" dirty="0" err="1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Ramanath</a:t>
            </a:r>
            <a:r>
              <a:rPr lang="it-IT" b="1" i="1" dirty="0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, Mauro </a:t>
            </a:r>
            <a:r>
              <a:rPr lang="it-IT" b="1" i="1" dirty="0" err="1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Sozio</a:t>
            </a:r>
            <a:r>
              <a:rPr lang="it-IT" b="1" i="1" dirty="0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, </a:t>
            </a:r>
            <a:r>
              <a:rPr lang="it-IT" b="1" i="1" dirty="0" err="1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Fabian</a:t>
            </a:r>
            <a:r>
              <a:rPr lang="it-IT" b="1" i="1" dirty="0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 M. </a:t>
            </a:r>
            <a:r>
              <a:rPr lang="it-IT" b="1" i="1" dirty="0" err="1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Suchanek</a:t>
            </a:r>
            <a:r>
              <a:rPr lang="it-IT" b="1" i="1" dirty="0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, Gerhard </a:t>
            </a:r>
            <a:r>
              <a:rPr lang="it-IT" b="1" i="1" dirty="0" err="1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Weikum</a:t>
            </a:r>
            <a:endParaRPr lang="it-IT" b="1" i="1" dirty="0" smtClean="0">
              <a:ln w="10541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endParaRPr lang="it-IT" b="1" i="1" dirty="0" smtClean="0">
              <a:ln w="10541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it-IT" sz="1600" b="1" i="1" dirty="0" err="1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Max-Planck</a:t>
            </a:r>
            <a:r>
              <a:rPr lang="it-IT" sz="1600" b="1" i="1" dirty="0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600" b="1" i="1" dirty="0" err="1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Institute</a:t>
            </a:r>
            <a:r>
              <a:rPr lang="it-IT" sz="1600" b="1" i="1" dirty="0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600" b="1" i="1" dirty="0" err="1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for Informatics</a:t>
            </a:r>
            <a:r>
              <a:rPr lang="it-IT" sz="1600" b="1" i="1" dirty="0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, Database and Information </a:t>
            </a:r>
            <a:r>
              <a:rPr lang="it-IT" sz="1600" b="1" i="1" dirty="0" err="1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Systems</a:t>
            </a:r>
            <a:r>
              <a:rPr lang="it-IT" sz="1600" b="1" i="1" dirty="0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.</a:t>
            </a:r>
          </a:p>
          <a:p>
            <a:pPr algn="ctr"/>
            <a:r>
              <a:rPr lang="it-IT" sz="1600" b="1" i="1" dirty="0" err="1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Saarbrücken</a:t>
            </a:r>
            <a:r>
              <a:rPr lang="it-IT" sz="1600" b="1" i="1" dirty="0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, </a:t>
            </a:r>
            <a:r>
              <a:rPr lang="it-IT" sz="1600" b="1" i="1" dirty="0" err="1" smtClean="0">
                <a:ln w="10541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Germany</a:t>
            </a:r>
            <a:endParaRPr lang="it-IT" sz="1600" b="1" i="1" dirty="0">
              <a:ln w="10541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err="1" smtClean="0"/>
              <a:t>Relationship</a:t>
            </a:r>
            <a:r>
              <a:rPr lang="it-IT" u="sng" dirty="0" smtClean="0"/>
              <a:t> </a:t>
            </a:r>
            <a:r>
              <a:rPr lang="it-IT" u="sng" dirty="0" err="1" smtClean="0"/>
              <a:t>Search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7298"/>
            <a:ext cx="7467600" cy="2686056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 smtClean="0"/>
              <a:t>Un singolo </a:t>
            </a:r>
            <a:r>
              <a:rPr lang="it-IT" sz="2400" b="1" dirty="0" smtClean="0"/>
              <a:t>risultato</a:t>
            </a:r>
            <a:r>
              <a:rPr lang="it-IT" sz="2400" dirty="0" smtClean="0"/>
              <a:t> può essere rappresentato come un </a:t>
            </a:r>
            <a:r>
              <a:rPr lang="it-IT" sz="2400" b="1" dirty="0" smtClean="0"/>
              <a:t>albero</a:t>
            </a:r>
            <a:r>
              <a:rPr lang="it-IT" sz="2400" dirty="0" smtClean="0"/>
              <a:t> con tutte le entità di ingresso della </a:t>
            </a:r>
            <a:r>
              <a:rPr lang="it-IT" sz="2400" dirty="0" err="1" smtClean="0"/>
              <a:t>query</a:t>
            </a:r>
            <a:r>
              <a:rPr lang="it-IT" sz="2400" dirty="0" smtClean="0"/>
              <a:t> collegate fra loro.</a:t>
            </a:r>
          </a:p>
          <a:p>
            <a:r>
              <a:rPr lang="it-IT" sz="2400" dirty="0" smtClean="0"/>
              <a:t>Ogni singolo albero risultato della </a:t>
            </a:r>
            <a:r>
              <a:rPr lang="it-IT" sz="2400" dirty="0" err="1" smtClean="0"/>
              <a:t>query</a:t>
            </a:r>
            <a:r>
              <a:rPr lang="it-IT" sz="2400" dirty="0" smtClean="0"/>
              <a:t> è classificabile in base al peso degli archi.</a:t>
            </a:r>
          </a:p>
          <a:p>
            <a:r>
              <a:rPr lang="it-IT" sz="2400" dirty="0" smtClean="0"/>
              <a:t>Il problema della </a:t>
            </a:r>
            <a:r>
              <a:rPr lang="it-IT" sz="2400" dirty="0" err="1" smtClean="0"/>
              <a:t>relationship</a:t>
            </a:r>
            <a:r>
              <a:rPr lang="it-IT" sz="2400" dirty="0" smtClean="0"/>
              <a:t> </a:t>
            </a:r>
            <a:r>
              <a:rPr lang="it-IT" sz="2400" dirty="0" err="1" smtClean="0"/>
              <a:t>search</a:t>
            </a:r>
            <a:r>
              <a:rPr lang="it-IT" sz="2400" dirty="0" smtClean="0"/>
              <a:t> è quindi equivalente alla ricerca dei </a:t>
            </a:r>
            <a:r>
              <a:rPr lang="it-IT" sz="2400" b="1" dirty="0" smtClean="0"/>
              <a:t>top-k alberi</a:t>
            </a:r>
            <a:r>
              <a:rPr lang="it-IT" sz="2400" dirty="0" smtClean="0"/>
              <a:t> risultato, per una data </a:t>
            </a:r>
            <a:r>
              <a:rPr lang="it-IT" sz="2400" dirty="0" err="1" smtClean="0"/>
              <a:t>query</a:t>
            </a:r>
            <a:r>
              <a:rPr lang="it-IT" sz="2400" dirty="0" smtClean="0"/>
              <a:t>.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4786314" y="6143644"/>
            <a:ext cx="2071702" cy="357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Quentin Tarantino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7000892" y="5000636"/>
            <a:ext cx="1643074" cy="35719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Jhon</a:t>
            </a:r>
            <a:r>
              <a:rPr lang="it-IT" dirty="0" smtClean="0"/>
              <a:t> Travolta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7572396" y="6215082"/>
            <a:ext cx="1071570" cy="357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Grease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5786446" y="4000504"/>
            <a:ext cx="1571636" cy="35719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Pulp Fiction</a:t>
            </a:r>
            <a:endParaRPr lang="it-IT" dirty="0"/>
          </a:p>
        </p:txBody>
      </p:sp>
      <p:cxnSp>
        <p:nvCxnSpPr>
          <p:cNvPr id="9" name="Connettore 2 8"/>
          <p:cNvCxnSpPr>
            <a:stCxn id="6" idx="2"/>
            <a:endCxn id="7" idx="0"/>
          </p:cNvCxnSpPr>
          <p:nvPr/>
        </p:nvCxnSpPr>
        <p:spPr>
          <a:xfrm rot="16200000" flipH="1">
            <a:off x="7536677" y="5643578"/>
            <a:ext cx="857256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5" idx="0"/>
            <a:endCxn id="8" idx="2"/>
          </p:cNvCxnSpPr>
          <p:nvPr/>
        </p:nvCxnSpPr>
        <p:spPr>
          <a:xfrm rot="5400000" flipH="1" flipV="1">
            <a:off x="5304239" y="4875620"/>
            <a:ext cx="1785950" cy="7500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6" idx="0"/>
            <a:endCxn id="8" idx="2"/>
          </p:cNvCxnSpPr>
          <p:nvPr/>
        </p:nvCxnSpPr>
        <p:spPr>
          <a:xfrm rot="16200000" flipV="1">
            <a:off x="6875876" y="4054082"/>
            <a:ext cx="642942" cy="12501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260967" y="492919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created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286644" y="442913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actedIn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929586" y="550070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actedIn</a:t>
            </a:r>
            <a:endParaRPr lang="it-IT" dirty="0"/>
          </a:p>
        </p:txBody>
      </p:sp>
      <p:pic>
        <p:nvPicPr>
          <p:cNvPr id="10241" name="Picture 1" descr="C:\Universita\SistemiInformativiLS\RisAlb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4" y="4286256"/>
            <a:ext cx="4254500" cy="1663700"/>
          </a:xfrm>
          <a:prstGeom prst="rect">
            <a:avLst/>
          </a:prstGeom>
          <a:noFill/>
        </p:spPr>
      </p:pic>
      <p:sp>
        <p:nvSpPr>
          <p:cNvPr id="26" name="Freccia a destra 25"/>
          <p:cNvSpPr/>
          <p:nvPr/>
        </p:nvSpPr>
        <p:spPr>
          <a:xfrm>
            <a:off x="4357686" y="4714884"/>
            <a:ext cx="857256" cy="642942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err="1" smtClean="0"/>
              <a:t>Steiner-Tree</a:t>
            </a:r>
            <a:r>
              <a:rPr lang="it-IT" u="sng" dirty="0" smtClean="0"/>
              <a:t> </a:t>
            </a:r>
            <a:r>
              <a:rPr lang="it-IT" u="sng" dirty="0" err="1" smtClean="0"/>
              <a:t>Problem</a:t>
            </a:r>
            <a:r>
              <a:rPr lang="it-IT" u="sng" dirty="0" smtClean="0"/>
              <a:t> (STP)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7615262" cy="482919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Formalmente questo problema è il calcolo dei </a:t>
            </a:r>
            <a:r>
              <a:rPr lang="it-IT" sz="2000" b="1" dirty="0" err="1" smtClean="0"/>
              <a:t>k-Steiner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trees</a:t>
            </a:r>
            <a:r>
              <a:rPr lang="it-IT" sz="2000" b="1" dirty="0" smtClean="0"/>
              <a:t> di costo minimo</a:t>
            </a:r>
            <a:r>
              <a:rPr lang="it-IT" sz="2000" dirty="0" smtClean="0"/>
              <a:t>.</a:t>
            </a:r>
          </a:p>
          <a:p>
            <a:r>
              <a:rPr lang="it-IT" sz="2000" u="sng" dirty="0" smtClean="0"/>
              <a:t>Dati</a:t>
            </a:r>
            <a:r>
              <a:rPr lang="it-IT" sz="2000" dirty="0" smtClean="0"/>
              <a:t>:</a:t>
            </a:r>
          </a:p>
          <a:p>
            <a:pPr lvl="1"/>
            <a:r>
              <a:rPr lang="it-IT" sz="2000" dirty="0" smtClean="0"/>
              <a:t>un </a:t>
            </a:r>
            <a:r>
              <a:rPr lang="it-IT" sz="2000" b="1" dirty="0" smtClean="0"/>
              <a:t>grafo </a:t>
            </a:r>
            <a:r>
              <a:rPr lang="it-IT" sz="2000" i="1" dirty="0" smtClean="0"/>
              <a:t>G (V, E)</a:t>
            </a:r>
            <a:r>
              <a:rPr lang="it-IT" sz="2000" dirty="0" smtClean="0"/>
              <a:t>, con un </a:t>
            </a:r>
            <a:r>
              <a:rPr lang="it-IT" sz="2000" b="1" dirty="0" smtClean="0"/>
              <a:t>insieme di nodi</a:t>
            </a:r>
            <a:r>
              <a:rPr lang="it-IT" sz="2000" dirty="0" smtClean="0"/>
              <a:t> </a:t>
            </a:r>
            <a:r>
              <a:rPr lang="it-IT" sz="2000" i="1" dirty="0" smtClean="0"/>
              <a:t>V</a:t>
            </a:r>
            <a:r>
              <a:rPr lang="it-IT" sz="2000" dirty="0" smtClean="0"/>
              <a:t> e un </a:t>
            </a:r>
            <a:r>
              <a:rPr lang="it-IT" sz="2000" b="1" dirty="0" smtClean="0"/>
              <a:t>insieme di archi</a:t>
            </a:r>
            <a:r>
              <a:rPr lang="it-IT" sz="2000" dirty="0" smtClean="0"/>
              <a:t> </a:t>
            </a:r>
            <a:r>
              <a:rPr lang="it-IT" sz="2000" i="1" dirty="0" smtClean="0"/>
              <a:t>E</a:t>
            </a:r>
            <a:r>
              <a:rPr lang="it-IT" sz="2000" dirty="0" smtClean="0"/>
              <a:t>;</a:t>
            </a:r>
          </a:p>
          <a:p>
            <a:pPr lvl="1"/>
            <a:r>
              <a:rPr lang="it-IT" sz="2000" i="1" dirty="0" smtClean="0"/>
              <a:t>w</a:t>
            </a:r>
            <a:r>
              <a:rPr lang="it-IT" sz="2000" dirty="0" smtClean="0"/>
              <a:t>: </a:t>
            </a:r>
            <a:r>
              <a:rPr lang="it-IT" sz="2000" i="1" dirty="0" smtClean="0"/>
              <a:t>E</a:t>
            </a:r>
            <a:r>
              <a:rPr lang="it-IT" sz="2000" dirty="0" smtClean="0"/>
              <a:t> </a:t>
            </a:r>
            <a:r>
              <a:rPr lang="it-IT" sz="2000" dirty="0" smtClean="0">
                <a:sym typeface="Wingdings" pitchFamily="2" charset="2"/>
              </a:rPr>
              <a:t></a:t>
            </a:r>
            <a:r>
              <a:rPr lang="it-IT" sz="2000" dirty="0" smtClean="0"/>
              <a:t> </a:t>
            </a:r>
            <a:r>
              <a:rPr lang="it-IT" sz="2000" i="1" dirty="0" smtClean="0"/>
              <a:t>R</a:t>
            </a:r>
            <a:r>
              <a:rPr lang="it-IT" sz="2000" baseline="30000" dirty="0" smtClean="0"/>
              <a:t>+</a:t>
            </a:r>
            <a:r>
              <a:rPr lang="it-IT" sz="2000" dirty="0" smtClean="0"/>
              <a:t> che denota una </a:t>
            </a:r>
            <a:r>
              <a:rPr lang="it-IT" sz="2000" b="1" dirty="0" smtClean="0"/>
              <a:t>funzione di peso</a:t>
            </a:r>
            <a:r>
              <a:rPr lang="it-IT" sz="2000" dirty="0" smtClean="0"/>
              <a:t> degli archi non-negativa;</a:t>
            </a:r>
          </a:p>
          <a:p>
            <a:pPr lvl="1"/>
            <a:r>
              <a:rPr lang="it-IT" sz="2000" dirty="0" smtClean="0"/>
              <a:t>un insieme di nodi </a:t>
            </a:r>
            <a:r>
              <a:rPr lang="it-IT" sz="2000" i="1" dirty="0" smtClean="0"/>
              <a:t>V'</a:t>
            </a:r>
            <a:r>
              <a:rPr lang="it-IT" sz="2000" dirty="0" smtClean="0"/>
              <a:t>  </a:t>
            </a:r>
            <a:r>
              <a:rPr lang="it-IT" sz="2400" dirty="0" smtClean="0">
                <a:latin typeface="Symbol"/>
              </a:rPr>
              <a:t></a:t>
            </a:r>
            <a:r>
              <a:rPr lang="it-IT" sz="2000" dirty="0" smtClean="0">
                <a:latin typeface="Symbol"/>
              </a:rPr>
              <a:t>  </a:t>
            </a:r>
            <a:r>
              <a:rPr lang="it-IT" sz="2000" i="1" dirty="0" smtClean="0"/>
              <a:t>V </a:t>
            </a:r>
            <a:r>
              <a:rPr lang="it-IT" sz="2000" dirty="0" smtClean="0"/>
              <a:t>detti </a:t>
            </a:r>
            <a:r>
              <a:rPr lang="it-IT" sz="2000" b="1" dirty="0" smtClean="0"/>
              <a:t>terminali</a:t>
            </a:r>
            <a:r>
              <a:rPr lang="it-IT" sz="2000" dirty="0" smtClean="0"/>
              <a:t>, |</a:t>
            </a:r>
            <a:r>
              <a:rPr lang="it-IT" sz="2000" i="1" dirty="0" smtClean="0"/>
              <a:t>V'</a:t>
            </a:r>
            <a:r>
              <a:rPr lang="it-IT" sz="2000" dirty="0" smtClean="0"/>
              <a:t> | ≥ 2;</a:t>
            </a:r>
          </a:p>
          <a:p>
            <a:pPr>
              <a:buNone/>
            </a:pPr>
            <a:r>
              <a:rPr lang="it-IT" sz="2000" dirty="0" smtClean="0"/>
              <a:t>	</a:t>
            </a:r>
            <a:r>
              <a:rPr lang="it-IT" sz="2000" u="sng" dirty="0" smtClean="0"/>
              <a:t>trovare</a:t>
            </a:r>
            <a:r>
              <a:rPr lang="it-IT" sz="2000" dirty="0" smtClean="0"/>
              <a:t> i </a:t>
            </a:r>
            <a:r>
              <a:rPr lang="it-IT" sz="2000" b="1" dirty="0" smtClean="0"/>
              <a:t>top-k sottoalberi di costo minimo di G che contengono tutti i terminali</a:t>
            </a:r>
            <a:r>
              <a:rPr lang="it-IT" sz="2000" dirty="0" smtClean="0"/>
              <a:t>, dove il costo di un sottoalbero è definito come la somma dei pesi degli archi che gli appartengono.</a:t>
            </a:r>
          </a:p>
          <a:p>
            <a:r>
              <a:rPr lang="it-IT" sz="2000" dirty="0" smtClean="0"/>
              <a:t>In altre parole, bisogna trovare la connessione più stretta tra 2 o più nodi di un grafo.</a:t>
            </a:r>
          </a:p>
          <a:p>
            <a:endParaRPr lang="it-IT" sz="2000" dirty="0" smtClean="0"/>
          </a:p>
          <a:p>
            <a:endParaRPr lang="it-IT" sz="2400" dirty="0" smtClean="0"/>
          </a:p>
          <a:p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err="1" smtClean="0"/>
              <a:t>Approximation</a:t>
            </a:r>
            <a:r>
              <a:rPr lang="it-IT" u="sng" dirty="0" smtClean="0"/>
              <a:t> </a:t>
            </a:r>
            <a:r>
              <a:rPr lang="it-IT" u="sng" dirty="0" err="1" smtClean="0"/>
              <a:t>Ratio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600201"/>
            <a:ext cx="8643998" cy="3400436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Nella pratica si ha spesso a che fare con </a:t>
            </a:r>
            <a:r>
              <a:rPr lang="it-IT" b="1" dirty="0" smtClean="0"/>
              <a:t>grafi di grandi dimensioni </a:t>
            </a:r>
            <a:r>
              <a:rPr lang="it-IT" dirty="0" smtClean="0"/>
              <a:t>(a volte con milioni di nodi e archi).</a:t>
            </a:r>
          </a:p>
          <a:p>
            <a:r>
              <a:rPr lang="it-IT" dirty="0" smtClean="0"/>
              <a:t>Servono soluzioni qualitativamente buone ed efficienti.</a:t>
            </a:r>
          </a:p>
          <a:p>
            <a:r>
              <a:rPr lang="it-IT" dirty="0" smtClean="0"/>
              <a:t>Il problema è però </a:t>
            </a:r>
            <a:r>
              <a:rPr lang="it-IT" b="1" dirty="0" err="1" smtClean="0"/>
              <a:t>NP-Hard</a:t>
            </a:r>
            <a:r>
              <a:rPr lang="it-IT" dirty="0" smtClean="0"/>
              <a:t>,vi sono state quindi molte ricerche per trovare </a:t>
            </a:r>
            <a:r>
              <a:rPr lang="it-IT" b="1" dirty="0" smtClean="0"/>
              <a:t>soluzioni approssimate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La qualità di un algoritmo approssimato per l’STP è misurato </a:t>
            </a:r>
            <a:r>
              <a:rPr lang="it-IT" dirty="0" smtClean="0"/>
              <a:t>dall'</a:t>
            </a:r>
            <a:r>
              <a:rPr lang="it-IT" b="1" dirty="0" err="1" smtClean="0"/>
              <a:t>approximation</a:t>
            </a:r>
            <a:r>
              <a:rPr lang="it-IT" b="1" dirty="0" smtClean="0"/>
              <a:t> </a:t>
            </a:r>
            <a:r>
              <a:rPr lang="it-IT" b="1" dirty="0" err="1" smtClean="0"/>
              <a:t>ratio</a:t>
            </a:r>
            <a:r>
              <a:rPr lang="it-IT" dirty="0" smtClean="0"/>
              <a:t>, cioè dal rapporto tra il peso dell'albero dato dall'algoritmo approssimato e lo Steiner </a:t>
            </a:r>
            <a:r>
              <a:rPr lang="it-IT" dirty="0" err="1" smtClean="0"/>
              <a:t>tree</a:t>
            </a:r>
            <a:r>
              <a:rPr lang="it-IT" dirty="0" smtClean="0"/>
              <a:t> ottimo:</a:t>
            </a:r>
          </a:p>
          <a:p>
            <a:endParaRPr lang="it-IT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2009775" y="4845050"/>
          <a:ext cx="5145088" cy="1312863"/>
        </p:xfrm>
        <a:graphic>
          <a:graphicData uri="http://schemas.openxmlformats.org/presentationml/2006/ole">
            <p:oleObj spid="_x0000_s4099" name="Equazione" r:id="rId4" imgW="2387520" imgH="609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71414"/>
            <a:ext cx="4071966" cy="797226"/>
          </a:xfrm>
        </p:spPr>
        <p:txBody>
          <a:bodyPr>
            <a:noAutofit/>
          </a:bodyPr>
          <a:lstStyle/>
          <a:p>
            <a:r>
              <a:rPr lang="it-IT" sz="3600" u="sng" dirty="0" smtClean="0"/>
              <a:t>Strategie Precedenti</a:t>
            </a:r>
            <a:endParaRPr lang="it-IT" sz="3600" u="sng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71406" y="1000108"/>
            <a:ext cx="4143404" cy="3286148"/>
          </a:xfrm>
          <a:prstGeom prst="roundRect">
            <a:avLst/>
          </a:prstGeom>
          <a:ln w="34925">
            <a:noFill/>
          </a:ln>
          <a:effectLst>
            <a:glow rad="63500">
              <a:schemeClr val="accent2">
                <a:tint val="30000"/>
                <a:shade val="95000"/>
                <a:satMod val="300000"/>
                <a:alpha val="5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>
            <a:normAutofit fontScale="92500"/>
          </a:bodyPr>
          <a:lstStyle/>
          <a:p>
            <a:pPr marL="342900" indent="-342900" algn="just"/>
            <a:r>
              <a:rPr lang="en-US" b="1" dirty="0" smtClean="0"/>
              <a:t>Distance Network Heuristic </a:t>
            </a:r>
            <a:r>
              <a:rPr lang="en-US" b="1" dirty="0"/>
              <a:t>(DNH</a:t>
            </a:r>
            <a:r>
              <a:rPr lang="en-US" b="1" dirty="0" smtClean="0"/>
              <a:t>):</a:t>
            </a:r>
            <a:endParaRPr lang="en-US" dirty="0"/>
          </a:p>
          <a:p>
            <a:pPr marL="342900" indent="-342900" algn="just">
              <a:buFont typeface="+mj-lt"/>
              <a:buAutoNum type="arabicParenR"/>
            </a:pPr>
            <a:r>
              <a:rPr lang="en-US" dirty="0" smtClean="0"/>
              <a:t>Costruisce un </a:t>
            </a:r>
            <a:r>
              <a:rPr lang="en-US" dirty="0" err="1" smtClean="0"/>
              <a:t>grafo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r>
              <a:rPr lang="en-US" dirty="0" smtClean="0"/>
              <a:t>, sui </a:t>
            </a:r>
            <a:r>
              <a:rPr lang="en-US" dirty="0" err="1" smtClean="0"/>
              <a:t>nodi</a:t>
            </a:r>
            <a:r>
              <a:rPr lang="en-US" dirty="0" smtClean="0"/>
              <a:t> </a:t>
            </a:r>
            <a:r>
              <a:rPr lang="en-US" dirty="0" err="1" smtClean="0"/>
              <a:t>terminali</a:t>
            </a:r>
            <a:r>
              <a:rPr lang="en-US" dirty="0" smtClean="0"/>
              <a:t>, dove </a:t>
            </a:r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arco</a:t>
            </a:r>
            <a:r>
              <a:rPr lang="en-US" dirty="0" smtClean="0"/>
              <a:t> </a:t>
            </a:r>
            <a:r>
              <a:rPr lang="en-US" dirty="0" err="1" smtClean="0"/>
              <a:t>rappresenta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cammino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minimo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due </a:t>
            </a:r>
            <a:r>
              <a:rPr lang="en-US" dirty="0" err="1" smtClean="0"/>
              <a:t>nodi</a:t>
            </a:r>
            <a:r>
              <a:rPr lang="en-US" dirty="0" smtClean="0"/>
              <a:t> </a:t>
            </a:r>
            <a:r>
              <a:rPr lang="en-US" dirty="0" err="1" smtClean="0"/>
              <a:t>connessi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dirty="0" err="1" smtClean="0"/>
              <a:t>Calcola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minimum spanning tree (MST)  per trovare la </a:t>
            </a:r>
            <a:r>
              <a:rPr lang="en-US" dirty="0" err="1" smtClean="0"/>
              <a:t>soluzione</a:t>
            </a:r>
            <a:r>
              <a:rPr lang="en-US" dirty="0" smtClean="0"/>
              <a:t>.</a:t>
            </a:r>
          </a:p>
          <a:p>
            <a:pPr marL="342900" indent="-342900" algn="just"/>
            <a:r>
              <a:rPr lang="en-US" u="sng" dirty="0" err="1" smtClean="0"/>
              <a:t>Approcci</a:t>
            </a:r>
            <a:r>
              <a:rPr lang="en-US" u="sng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DNH</a:t>
            </a:r>
            <a:r>
              <a:rPr lang="it-IT" dirty="0"/>
              <a:t>: </a:t>
            </a:r>
            <a:r>
              <a:rPr lang="it-IT" dirty="0" err="1" smtClean="0"/>
              <a:t>approx-ratio</a:t>
            </a:r>
            <a:r>
              <a:rPr lang="it-IT" dirty="0" smtClean="0"/>
              <a:t> </a:t>
            </a:r>
            <a:r>
              <a:rPr lang="it-IT" i="1" dirty="0" smtClean="0"/>
              <a:t>O</a:t>
            </a:r>
            <a:r>
              <a:rPr lang="it-IT" dirty="0" smtClean="0"/>
              <a:t>(2</a:t>
            </a:r>
            <a:r>
              <a:rPr lang="it-IT" dirty="0"/>
              <a:t>*(1 -1/</a:t>
            </a:r>
            <a:r>
              <a:rPr lang="it-IT" i="1" dirty="0"/>
              <a:t>n</a:t>
            </a:r>
            <a:r>
              <a:rPr lang="it-IT" dirty="0" smtClean="0"/>
              <a:t>))</a:t>
            </a:r>
            <a:endParaRPr lang="it-IT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BANKS </a:t>
            </a:r>
            <a:r>
              <a:rPr lang="en-US" b="1" dirty="0"/>
              <a:t>I</a:t>
            </a:r>
            <a:r>
              <a:rPr lang="en-US" dirty="0"/>
              <a:t>: approximation-ratio 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</a:t>
            </a:r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BANKS </a:t>
            </a:r>
            <a:r>
              <a:rPr lang="en-US" b="1" dirty="0"/>
              <a:t>II</a:t>
            </a:r>
            <a:r>
              <a:rPr lang="en-US" dirty="0"/>
              <a:t>: approximation-ratio 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 smtClean="0"/>
              <a:t>).</a:t>
            </a:r>
            <a:endParaRPr lang="it-IT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4357686" y="3286124"/>
            <a:ext cx="4728257" cy="1714512"/>
          </a:xfrm>
          <a:prstGeom prst="roundRect">
            <a:avLst/>
          </a:prstGeom>
          <a:ln w="34925">
            <a:noFill/>
          </a:ln>
          <a:effectLst>
            <a:glow rad="63500">
              <a:schemeClr val="accent2">
                <a:tint val="30000"/>
                <a:shade val="95000"/>
                <a:satMod val="300000"/>
                <a:alpha val="5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>
            <a:normAutofit fontScale="92500" lnSpcReduction="10000"/>
          </a:bodyPr>
          <a:lstStyle/>
          <a:p>
            <a:r>
              <a:rPr lang="it-IT" b="1" dirty="0" err="1" smtClean="0"/>
              <a:t>Span</a:t>
            </a:r>
            <a:r>
              <a:rPr lang="it-IT" b="1" dirty="0" smtClean="0"/>
              <a:t> </a:t>
            </a:r>
            <a:r>
              <a:rPr lang="it-IT" b="1" dirty="0"/>
              <a:t>and </a:t>
            </a:r>
            <a:r>
              <a:rPr lang="it-IT" b="1" dirty="0" err="1" smtClean="0"/>
              <a:t>Cleanup</a:t>
            </a:r>
            <a:r>
              <a:rPr lang="it-IT" b="1" dirty="0"/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it-IT" dirty="0"/>
              <a:t>C</a:t>
            </a:r>
            <a:r>
              <a:rPr lang="it-IT" dirty="0" smtClean="0"/>
              <a:t>ostruisce </a:t>
            </a:r>
            <a:r>
              <a:rPr lang="it-IT" dirty="0"/>
              <a:t>lo </a:t>
            </a:r>
            <a:r>
              <a:rPr lang="it-IT" dirty="0" err="1" smtClean="0"/>
              <a:t>spanning</a:t>
            </a:r>
            <a:r>
              <a:rPr lang="it-IT" dirty="0" smtClean="0"/>
              <a:t> </a:t>
            </a:r>
            <a:r>
              <a:rPr lang="it-IT" dirty="0" err="1" smtClean="0"/>
              <a:t>tree</a:t>
            </a:r>
            <a:r>
              <a:rPr lang="it-IT" dirty="0" smtClean="0"/>
              <a:t> </a:t>
            </a:r>
            <a:r>
              <a:rPr lang="it-IT" dirty="0"/>
              <a:t>minimo sui terminali partendo da un terminale arbitrario e attraversando tutto l’albero </a:t>
            </a:r>
            <a:r>
              <a:rPr lang="it-IT" dirty="0" smtClean="0"/>
              <a:t>fino </a:t>
            </a:r>
            <a:r>
              <a:rPr lang="it-IT" dirty="0"/>
              <a:t>a ricoprire tutti i terminali.</a:t>
            </a:r>
          </a:p>
          <a:p>
            <a:pPr marL="342900" indent="-342900">
              <a:buFont typeface="+mj-lt"/>
              <a:buAutoNum type="arabicParenR"/>
            </a:pPr>
            <a:r>
              <a:rPr lang="it-IT" dirty="0" smtClean="0"/>
              <a:t>Elimina </a:t>
            </a:r>
            <a:r>
              <a:rPr lang="it-IT" dirty="0"/>
              <a:t>i nodi </a:t>
            </a:r>
            <a:r>
              <a:rPr lang="it-IT" dirty="0" smtClean="0"/>
              <a:t>ridondanti.</a:t>
            </a:r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4357718" y="71413"/>
            <a:ext cx="4714876" cy="3121730"/>
          </a:xfrm>
          <a:prstGeom prst="roundRect">
            <a:avLst/>
          </a:prstGeom>
          <a:ln w="34925">
            <a:noFill/>
          </a:ln>
          <a:effectLst>
            <a:glow rad="63500">
              <a:schemeClr val="accent2">
                <a:tint val="30000"/>
                <a:shade val="95000"/>
                <a:satMod val="300000"/>
                <a:alpha val="5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>
            <a:normAutofit fontScale="92500" lnSpcReduction="20000"/>
          </a:bodyPr>
          <a:lstStyle/>
          <a:p>
            <a:r>
              <a:rPr lang="it-IT" b="1" dirty="0" err="1" smtClean="0"/>
              <a:t>Dynamic</a:t>
            </a:r>
            <a:r>
              <a:rPr lang="it-IT" b="1" dirty="0" smtClean="0"/>
              <a:t> </a:t>
            </a:r>
            <a:r>
              <a:rPr lang="it-IT" b="1" dirty="0" err="1" smtClean="0"/>
              <a:t>Programming</a:t>
            </a:r>
            <a:r>
              <a:rPr lang="it-IT" b="1" dirty="0" smtClean="0"/>
              <a:t>:</a:t>
            </a:r>
          </a:p>
          <a:p>
            <a:r>
              <a:rPr lang="it-IT" dirty="0" smtClean="0"/>
              <a:t>Si </a:t>
            </a:r>
            <a:r>
              <a:rPr lang="it-IT" dirty="0"/>
              <a:t>basa sulla risoluzione di un problema complesso dividendolo in sottoproblemi più semplici.</a:t>
            </a:r>
          </a:p>
          <a:p>
            <a:pPr marL="342900" indent="-342900">
              <a:buFont typeface="+mj-lt"/>
              <a:buAutoNum type="arabicParenR"/>
            </a:pPr>
            <a:r>
              <a:rPr lang="it-IT" dirty="0" smtClean="0"/>
              <a:t>Considera </a:t>
            </a:r>
            <a:r>
              <a:rPr lang="it-IT" dirty="0"/>
              <a:t>tutti i sottoinsiemi di terminali e su di essi calcola i risultati ottimi;</a:t>
            </a:r>
          </a:p>
          <a:p>
            <a:pPr marL="342900" indent="-342900">
              <a:buFont typeface="+mj-lt"/>
              <a:buAutoNum type="arabicParenR"/>
            </a:pPr>
            <a:r>
              <a:rPr lang="it-IT" dirty="0"/>
              <a:t>C</a:t>
            </a:r>
            <a:r>
              <a:rPr lang="it-IT" dirty="0" smtClean="0"/>
              <a:t>alcola </a:t>
            </a:r>
            <a:r>
              <a:rPr lang="it-IT" dirty="0"/>
              <a:t>il risultato finale per tutti i terminali attraverso i risultati parziali precedentemente ottenuti. </a:t>
            </a:r>
          </a:p>
          <a:p>
            <a:r>
              <a:rPr lang="it-IT" dirty="0"/>
              <a:t>Ha il limite che </a:t>
            </a:r>
            <a:r>
              <a:rPr lang="it-IT" b="1" dirty="0"/>
              <a:t>i grafi devono essere di dimensioni moderate</a:t>
            </a:r>
            <a:r>
              <a:rPr lang="it-IT" dirty="0"/>
              <a:t>.</a:t>
            </a:r>
          </a:p>
          <a:p>
            <a:r>
              <a:rPr lang="it-IT" u="sng" dirty="0" smtClean="0"/>
              <a:t>Approcci:</a:t>
            </a:r>
            <a:endParaRPr lang="it-IT" u="sng" dirty="0"/>
          </a:p>
          <a:p>
            <a:r>
              <a:rPr lang="it-IT" dirty="0"/>
              <a:t>-</a:t>
            </a:r>
            <a:r>
              <a:rPr lang="it-IT" b="1" dirty="0"/>
              <a:t>DPBF</a:t>
            </a:r>
            <a:r>
              <a:rPr lang="it-IT" dirty="0"/>
              <a:t>: </a:t>
            </a:r>
            <a:r>
              <a:rPr lang="it-IT" dirty="0" smtClean="0"/>
              <a:t>approximation-ratio: </a:t>
            </a:r>
            <a:r>
              <a:rPr lang="it-IT" b="1" dirty="0" smtClean="0"/>
              <a:t>ottimale</a:t>
            </a:r>
            <a:r>
              <a:rPr lang="it-IT" dirty="0" smtClean="0"/>
              <a:t>.</a:t>
            </a:r>
            <a:endParaRPr lang="it-IT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71407" y="4429132"/>
            <a:ext cx="4214841" cy="2357430"/>
          </a:xfrm>
          <a:prstGeom prst="roundRect">
            <a:avLst/>
          </a:prstGeom>
          <a:ln w="34925">
            <a:noFill/>
          </a:ln>
          <a:effectLst>
            <a:glow rad="63500">
              <a:schemeClr val="accent2">
                <a:tint val="30000"/>
                <a:shade val="95000"/>
                <a:satMod val="300000"/>
                <a:alpha val="5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>
            <a:normAutofit fontScale="92500" lnSpcReduction="10000"/>
          </a:bodyPr>
          <a:lstStyle/>
          <a:p>
            <a:r>
              <a:rPr lang="it-IT" b="1" dirty="0" err="1" smtClean="0"/>
              <a:t>Local</a:t>
            </a:r>
            <a:r>
              <a:rPr lang="it-IT" b="1" dirty="0" smtClean="0"/>
              <a:t> </a:t>
            </a:r>
            <a:r>
              <a:rPr lang="it-IT" b="1" dirty="0" err="1"/>
              <a:t>S</a:t>
            </a:r>
            <a:r>
              <a:rPr lang="it-IT" b="1" dirty="0" err="1" smtClean="0"/>
              <a:t>earch</a:t>
            </a:r>
            <a:r>
              <a:rPr lang="it-IT" b="1" dirty="0" smtClean="0"/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it-IT" dirty="0" smtClean="0"/>
              <a:t>Si </a:t>
            </a:r>
            <a:r>
              <a:rPr lang="it-IT" dirty="0"/>
              <a:t>trova una soluzione iniziale in modo veloce;</a:t>
            </a:r>
          </a:p>
          <a:p>
            <a:pPr marL="342900" indent="-342900">
              <a:buFont typeface="+mj-lt"/>
              <a:buAutoNum type="arabicParenR"/>
            </a:pPr>
            <a:r>
              <a:rPr lang="it-IT" dirty="0"/>
              <a:t>S</a:t>
            </a:r>
            <a:r>
              <a:rPr lang="it-IT" dirty="0" smtClean="0"/>
              <a:t>i </a:t>
            </a:r>
            <a:r>
              <a:rPr lang="it-IT" dirty="0"/>
              <a:t>migliorata iterativamente la soluzione attuale </a:t>
            </a:r>
            <a:r>
              <a:rPr lang="it-IT" dirty="0" smtClean="0"/>
              <a:t>prendendo in </a:t>
            </a:r>
            <a:r>
              <a:rPr lang="it-IT" dirty="0"/>
              <a:t>considerazione diversi nodi che possono migliorare il costo dell'albero.</a:t>
            </a:r>
            <a:endParaRPr lang="it-IT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4357686" y="5072074"/>
            <a:ext cx="4714908" cy="1714488"/>
          </a:xfrm>
          <a:prstGeom prst="roundRect">
            <a:avLst/>
          </a:prstGeom>
          <a:ln w="34925">
            <a:noFill/>
          </a:ln>
          <a:effectLst>
            <a:glow rad="63500">
              <a:schemeClr val="accent2">
                <a:tint val="30000"/>
                <a:shade val="95000"/>
                <a:satMod val="300000"/>
                <a:alpha val="5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>
            <a:normAutofit fontScale="92500" lnSpcReduction="20000"/>
          </a:bodyPr>
          <a:lstStyle/>
          <a:p>
            <a:r>
              <a:rPr lang="it-IT" b="1" dirty="0" err="1"/>
              <a:t>Partition</a:t>
            </a:r>
            <a:r>
              <a:rPr lang="it-IT" b="1" dirty="0"/>
              <a:t> and </a:t>
            </a:r>
            <a:r>
              <a:rPr lang="it-IT" b="1" dirty="0" err="1"/>
              <a:t>Index</a:t>
            </a:r>
            <a:r>
              <a:rPr lang="it-IT" b="1" dirty="0"/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it-IT" dirty="0" smtClean="0"/>
              <a:t>Divide </a:t>
            </a:r>
            <a:r>
              <a:rPr lang="it-IT" dirty="0"/>
              <a:t>l’ albero in </a:t>
            </a:r>
            <a:r>
              <a:rPr lang="it-IT" dirty="0" smtClean="0"/>
              <a:t>blocchi</a:t>
            </a:r>
            <a:endParaRPr lang="it-IT" dirty="0"/>
          </a:p>
          <a:p>
            <a:pPr marL="342900" indent="-342900">
              <a:buFont typeface="+mj-lt"/>
              <a:buAutoNum type="arabicParenR"/>
            </a:pPr>
            <a:r>
              <a:rPr lang="it-IT" dirty="0"/>
              <a:t>C</a:t>
            </a:r>
            <a:r>
              <a:rPr lang="it-IT" dirty="0" smtClean="0"/>
              <a:t>ostruisce </a:t>
            </a:r>
            <a:r>
              <a:rPr lang="it-IT" dirty="0"/>
              <a:t>indici per i cammini di costo minimo fra i blocchi e all’ interno dei singoli blocchi.</a:t>
            </a:r>
          </a:p>
          <a:p>
            <a:r>
              <a:rPr lang="it-IT" u="sng" dirty="0"/>
              <a:t>Approcci implementativi:</a:t>
            </a:r>
          </a:p>
          <a:p>
            <a:r>
              <a:rPr lang="it-IT" dirty="0"/>
              <a:t>-</a:t>
            </a:r>
            <a:r>
              <a:rPr lang="it-IT" b="1" dirty="0"/>
              <a:t>BLINKS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STAR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0174"/>
            <a:ext cx="7467600" cy="4714908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STAR sfrutta il fatto che molti grafi hanno annotazioni semantiche quali etichette di nodo e di arco che possono indicare una </a:t>
            </a:r>
            <a:r>
              <a:rPr lang="it-IT" b="1" dirty="0" smtClean="0"/>
              <a:t>tassonomia</a:t>
            </a:r>
            <a:r>
              <a:rPr lang="it-IT" dirty="0" smtClean="0"/>
              <a:t>.</a:t>
            </a:r>
          </a:p>
          <a:p>
            <a:r>
              <a:rPr lang="it-IT" dirty="0" smtClean="0"/>
              <a:t>E’ in grado di sfruttare tale scheletro tassonomico, ove disponibile, per trovare in modo più efficiente una soluzione approssimata.</a:t>
            </a:r>
          </a:p>
          <a:p>
            <a:r>
              <a:rPr lang="it-IT" dirty="0" smtClean="0"/>
              <a:t>STAR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smtClean="0"/>
              <a:t>combinazione di metodi euristici e </a:t>
            </a:r>
            <a:r>
              <a:rPr lang="it-IT" dirty="0" err="1" smtClean="0"/>
              <a:t>Local</a:t>
            </a:r>
            <a:r>
              <a:rPr lang="it-IT" dirty="0" smtClean="0"/>
              <a:t> </a:t>
            </a:r>
            <a:r>
              <a:rPr lang="it-IT" dirty="0" err="1" smtClean="0"/>
              <a:t>Search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2FASI: </a:t>
            </a:r>
          </a:p>
          <a:p>
            <a:pPr lvl="1"/>
            <a:r>
              <a:rPr lang="it-IT" dirty="0" smtClean="0"/>
              <a:t>1) </a:t>
            </a:r>
            <a:r>
              <a:rPr lang="it-IT" b="1" dirty="0" smtClean="0"/>
              <a:t>si costruisce rapidamente un primo albero </a:t>
            </a:r>
            <a:r>
              <a:rPr lang="it-IT" dirty="0" smtClean="0"/>
              <a:t>che interconnette tutti i nodi terminali;</a:t>
            </a:r>
          </a:p>
          <a:p>
            <a:pPr lvl="1"/>
            <a:r>
              <a:rPr lang="it-IT" dirty="0" smtClean="0"/>
              <a:t>2) si mira a </a:t>
            </a:r>
            <a:r>
              <a:rPr lang="it-IT" b="1" dirty="0" smtClean="0"/>
              <a:t>migliorare iterativamente l'albero corrente </a:t>
            </a:r>
            <a:r>
              <a:rPr lang="it-IT" dirty="0" smtClean="0"/>
              <a:t>analizzando, ed eventualmente tagliando, i suoi vicini.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STAR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4422"/>
            <a:ext cx="7467600" cy="3114683"/>
          </a:xfrm>
        </p:spPr>
        <p:txBody>
          <a:bodyPr>
            <a:normAutofit/>
          </a:bodyPr>
          <a:lstStyle/>
          <a:p>
            <a:r>
              <a:rPr lang="it-IT" sz="3200" i="1" dirty="0" smtClean="0"/>
              <a:t>Che relazione c’è tra Max </a:t>
            </a:r>
            <a:r>
              <a:rPr lang="it-IT" sz="3200" i="1" dirty="0" err="1" smtClean="0"/>
              <a:t>Planck</a:t>
            </a:r>
            <a:r>
              <a:rPr lang="it-IT" sz="3200" i="1" dirty="0" smtClean="0"/>
              <a:t>, Arnold Schwarzenegger e la Germania?</a:t>
            </a:r>
          </a:p>
          <a:p>
            <a:pPr lvl="1"/>
            <a:r>
              <a:rPr lang="it-IT" sz="2800" i="1" dirty="0" smtClean="0"/>
              <a:t>	studiamo il comportamento di STAR in riferimento a questo </a:t>
            </a:r>
            <a:r>
              <a:rPr lang="it-IT" sz="2800" i="1" dirty="0" err="1" smtClean="0"/>
              <a:t>esempio…</a:t>
            </a:r>
            <a:endParaRPr lang="it-IT" sz="2800" i="1" dirty="0" smtClean="0"/>
          </a:p>
        </p:txBody>
      </p:sp>
      <p:pic>
        <p:nvPicPr>
          <p:cNvPr id="93185" name="Picture 1" descr="C:\Universita\SistemiInformativiLS\arnoldcomman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73" y="4000504"/>
            <a:ext cx="2877581" cy="192882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93186" name="Picture 2" descr="C:\Universita\SistemiInformativiLS\germany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714752"/>
            <a:ext cx="2071702" cy="218286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93187" name="Picture 3" descr="C:\Universita\SistemiInformativiLS\planck.arti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714752"/>
            <a:ext cx="1785950" cy="23295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Freccia bidirezionale orizzontale 6"/>
          <p:cNvSpPr/>
          <p:nvPr/>
        </p:nvSpPr>
        <p:spPr>
          <a:xfrm>
            <a:off x="1142976" y="5643578"/>
            <a:ext cx="6572296" cy="1071570"/>
          </a:xfrm>
          <a:prstGeom prst="left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3000000">
              <a:rot lat="18722112" lon="19483622" rev="1796644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786050" y="3214686"/>
            <a:ext cx="1857388" cy="2369572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19900" b="1" cap="all" dirty="0" smtClean="0">
                <a:ln w="0">
                  <a:solidFill>
                    <a:schemeClr val="bg2">
                      <a:lumMod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?</a:t>
            </a:r>
            <a:endParaRPr lang="it-IT" sz="19900" b="1" cap="all" dirty="0">
              <a:ln w="0">
                <a:solidFill>
                  <a:schemeClr val="bg2">
                    <a:lumMod val="2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STAR: Fase 1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1357298"/>
            <a:ext cx="8858312" cy="1685924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Si considerano tutti i terminali e da ognuno di essi si fa partire un’esplorazione </a:t>
            </a:r>
            <a:r>
              <a:rPr lang="it-IT" b="1" dirty="0" err="1" smtClean="0"/>
              <a:t>breadth-first</a:t>
            </a:r>
            <a:r>
              <a:rPr lang="it-IT" dirty="0" smtClean="0"/>
              <a:t>.</a:t>
            </a:r>
          </a:p>
          <a:p>
            <a:r>
              <a:rPr lang="it-IT" dirty="0" smtClean="0"/>
              <a:t>Si esegue un passo di esplorazione per un terminale e poi si passa ad un altro, secondo una politica </a:t>
            </a:r>
            <a:r>
              <a:rPr lang="it-IT" dirty="0" err="1" smtClean="0"/>
              <a:t>round-robin</a:t>
            </a:r>
            <a:r>
              <a:rPr lang="it-IT" dirty="0" smtClean="0"/>
              <a:t>.</a:t>
            </a:r>
          </a:p>
          <a:p>
            <a:r>
              <a:rPr lang="it-IT" dirty="0" smtClean="0"/>
              <a:t>Non appena due diverse esplorazioni </a:t>
            </a:r>
            <a:r>
              <a:rPr lang="it-IT" b="1" dirty="0" smtClean="0"/>
              <a:t>si incontrano</a:t>
            </a:r>
            <a:r>
              <a:rPr lang="it-IT" dirty="0" smtClean="0"/>
              <a:t> in un nodo, una parte del risultato viene costruita.</a:t>
            </a:r>
            <a:endParaRPr lang="it-IT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5996855" y="2928934"/>
            <a:ext cx="7200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enitity</a:t>
            </a:r>
            <a:endParaRPr lang="it-IT" sz="1600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6971575" y="3857628"/>
            <a:ext cx="17443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organization_unit</a:t>
            </a:r>
            <a:endParaRPr lang="it-IT" sz="1600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7971707" y="4929198"/>
            <a:ext cx="63030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state</a:t>
            </a:r>
            <a:endParaRPr lang="it-IT" sz="1600" dirty="0"/>
          </a:p>
        </p:txBody>
      </p:sp>
      <p:sp>
        <p:nvSpPr>
          <p:cNvPr id="90" name="CasellaDiTesto 89"/>
          <p:cNvSpPr txBox="1"/>
          <p:nvPr/>
        </p:nvSpPr>
        <p:spPr>
          <a:xfrm>
            <a:off x="7900269" y="6286520"/>
            <a:ext cx="1029449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Germany</a:t>
            </a:r>
            <a:endParaRPr lang="it-IT" sz="1600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4114055" y="3429000"/>
            <a:ext cx="81144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person</a:t>
            </a:r>
            <a:endParaRPr lang="it-IT" sz="1600" dirty="0"/>
          </a:p>
        </p:txBody>
      </p:sp>
      <p:sp>
        <p:nvSpPr>
          <p:cNvPr id="96" name="CasellaDiTesto 95"/>
          <p:cNvSpPr txBox="1"/>
          <p:nvPr/>
        </p:nvSpPr>
        <p:spPr>
          <a:xfrm>
            <a:off x="6782673" y="4876018"/>
            <a:ext cx="64152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actor</a:t>
            </a:r>
            <a:endParaRPr lang="it-IT" sz="1600" dirty="0"/>
          </a:p>
        </p:txBody>
      </p:sp>
      <p:sp>
        <p:nvSpPr>
          <p:cNvPr id="97" name="CasellaDiTesto 96"/>
          <p:cNvSpPr txBox="1"/>
          <p:nvPr/>
        </p:nvSpPr>
        <p:spPr>
          <a:xfrm>
            <a:off x="4782408" y="4876018"/>
            <a:ext cx="97975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politician</a:t>
            </a:r>
            <a:endParaRPr lang="it-IT" sz="1600" dirty="0"/>
          </a:p>
        </p:txBody>
      </p:sp>
      <p:sp>
        <p:nvSpPr>
          <p:cNvPr id="98" name="CasellaDiTesto 97"/>
          <p:cNvSpPr txBox="1"/>
          <p:nvPr/>
        </p:nvSpPr>
        <p:spPr>
          <a:xfrm>
            <a:off x="2971047" y="4071942"/>
            <a:ext cx="92525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scientist</a:t>
            </a:r>
            <a:endParaRPr lang="it-IT" sz="1600" dirty="0"/>
          </a:p>
        </p:txBody>
      </p:sp>
      <p:sp>
        <p:nvSpPr>
          <p:cNvPr id="99" name="CasellaDiTesto 98"/>
          <p:cNvSpPr txBox="1"/>
          <p:nvPr/>
        </p:nvSpPr>
        <p:spPr>
          <a:xfrm>
            <a:off x="2399543" y="4714884"/>
            <a:ext cx="97013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physicist</a:t>
            </a:r>
            <a:endParaRPr lang="it-IT" sz="1600" dirty="0"/>
          </a:p>
        </p:txBody>
      </p:sp>
      <p:sp>
        <p:nvSpPr>
          <p:cNvPr id="104" name="CasellaDiTesto 103"/>
          <p:cNvSpPr txBox="1"/>
          <p:nvPr/>
        </p:nvSpPr>
        <p:spPr>
          <a:xfrm>
            <a:off x="1996327" y="5702053"/>
            <a:ext cx="1369286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Mark_Planck</a:t>
            </a:r>
            <a:endParaRPr lang="it-IT" sz="1600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3782277" y="6410083"/>
            <a:ext cx="15504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Angela_Merkel</a:t>
            </a:r>
            <a:endParaRPr lang="it-IT" sz="1600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5185625" y="5715016"/>
            <a:ext cx="2427268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Arnlod_Schwarzenegger</a:t>
            </a:r>
            <a:endParaRPr lang="it-IT" sz="1600" dirty="0"/>
          </a:p>
        </p:txBody>
      </p:sp>
      <p:cxnSp>
        <p:nvCxnSpPr>
          <p:cNvPr id="127" name="Connettore 1 126"/>
          <p:cNvCxnSpPr>
            <a:stCxn id="87" idx="0"/>
            <a:endCxn id="86" idx="2"/>
          </p:cNvCxnSpPr>
          <p:nvPr/>
        </p:nvCxnSpPr>
        <p:spPr>
          <a:xfrm rot="16200000" flipV="1">
            <a:off x="6805260" y="2819118"/>
            <a:ext cx="590140" cy="1486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nettore 1 128"/>
          <p:cNvCxnSpPr>
            <a:stCxn id="93" idx="0"/>
            <a:endCxn id="86" idx="2"/>
          </p:cNvCxnSpPr>
          <p:nvPr/>
        </p:nvCxnSpPr>
        <p:spPr>
          <a:xfrm rot="5400000" flipH="1" flipV="1">
            <a:off x="5357577" y="2429687"/>
            <a:ext cx="161512" cy="1837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nettore 1 130"/>
          <p:cNvCxnSpPr>
            <a:stCxn id="96" idx="0"/>
            <a:endCxn id="93" idx="2"/>
          </p:cNvCxnSpPr>
          <p:nvPr/>
        </p:nvCxnSpPr>
        <p:spPr>
          <a:xfrm rot="16200000" flipV="1">
            <a:off x="5257373" y="3029957"/>
            <a:ext cx="1108464" cy="2583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nettore 1 134"/>
          <p:cNvCxnSpPr>
            <a:stCxn id="98" idx="0"/>
            <a:endCxn id="93" idx="1"/>
          </p:cNvCxnSpPr>
          <p:nvPr/>
        </p:nvCxnSpPr>
        <p:spPr>
          <a:xfrm rot="5400000" flipH="1" flipV="1">
            <a:off x="3537032" y="3494920"/>
            <a:ext cx="473665" cy="6803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Connettore 1 136"/>
          <p:cNvCxnSpPr>
            <a:stCxn id="99" idx="0"/>
            <a:endCxn id="98" idx="2"/>
          </p:cNvCxnSpPr>
          <p:nvPr/>
        </p:nvCxnSpPr>
        <p:spPr>
          <a:xfrm rot="5400000" flipH="1" flipV="1">
            <a:off x="3006949" y="4288159"/>
            <a:ext cx="304388" cy="54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nettore 1 138"/>
          <p:cNvCxnSpPr>
            <a:stCxn id="104" idx="0"/>
            <a:endCxn id="99" idx="2"/>
          </p:cNvCxnSpPr>
          <p:nvPr/>
        </p:nvCxnSpPr>
        <p:spPr>
          <a:xfrm rot="5400000" flipH="1" flipV="1">
            <a:off x="2458484" y="5275925"/>
            <a:ext cx="648615" cy="2036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nettore 1 142"/>
          <p:cNvCxnSpPr>
            <a:stCxn id="99" idx="2"/>
            <a:endCxn id="105" idx="0"/>
          </p:cNvCxnSpPr>
          <p:nvPr/>
        </p:nvCxnSpPr>
        <p:spPr>
          <a:xfrm rot="16200000" flipH="1">
            <a:off x="3042728" y="4895321"/>
            <a:ext cx="1356645" cy="16728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Connettore 1 144"/>
          <p:cNvCxnSpPr>
            <a:stCxn id="105" idx="0"/>
            <a:endCxn id="97" idx="2"/>
          </p:cNvCxnSpPr>
          <p:nvPr/>
        </p:nvCxnSpPr>
        <p:spPr>
          <a:xfrm rot="5400000" flipH="1" flipV="1">
            <a:off x="4317132" y="5454930"/>
            <a:ext cx="1195511" cy="7147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Connettore 1 146"/>
          <p:cNvCxnSpPr>
            <a:stCxn id="97" idx="2"/>
            <a:endCxn id="106" idx="0"/>
          </p:cNvCxnSpPr>
          <p:nvPr/>
        </p:nvCxnSpPr>
        <p:spPr>
          <a:xfrm rot="16200000" flipH="1">
            <a:off x="5585550" y="4901307"/>
            <a:ext cx="500444" cy="1126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nettore 1 148"/>
          <p:cNvCxnSpPr>
            <a:stCxn id="93" idx="2"/>
            <a:endCxn id="97" idx="0"/>
          </p:cNvCxnSpPr>
          <p:nvPr/>
        </p:nvCxnSpPr>
        <p:spPr>
          <a:xfrm rot="16200000" flipH="1">
            <a:off x="4341799" y="3945531"/>
            <a:ext cx="1108464" cy="7525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nettore 1 150"/>
          <p:cNvCxnSpPr>
            <a:stCxn id="87" idx="2"/>
            <a:endCxn id="89" idx="0"/>
          </p:cNvCxnSpPr>
          <p:nvPr/>
        </p:nvCxnSpPr>
        <p:spPr>
          <a:xfrm rot="16200000" flipH="1">
            <a:off x="7698805" y="4341145"/>
            <a:ext cx="733016" cy="4430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Connettore 1 152"/>
          <p:cNvCxnSpPr>
            <a:stCxn id="90" idx="0"/>
            <a:endCxn id="89" idx="2"/>
          </p:cNvCxnSpPr>
          <p:nvPr/>
        </p:nvCxnSpPr>
        <p:spPr>
          <a:xfrm rot="16200000" flipV="1">
            <a:off x="7841542" y="5713068"/>
            <a:ext cx="1018768" cy="128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Connettore 1 154"/>
          <p:cNvCxnSpPr>
            <a:stCxn id="106" idx="0"/>
            <a:endCxn id="96" idx="2"/>
          </p:cNvCxnSpPr>
          <p:nvPr/>
        </p:nvCxnSpPr>
        <p:spPr>
          <a:xfrm rot="5400000" flipH="1" flipV="1">
            <a:off x="6501124" y="5112707"/>
            <a:ext cx="500444" cy="704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Connettore 1 156"/>
          <p:cNvCxnSpPr>
            <a:stCxn id="105" idx="3"/>
            <a:endCxn id="90" idx="1"/>
          </p:cNvCxnSpPr>
          <p:nvPr/>
        </p:nvCxnSpPr>
        <p:spPr>
          <a:xfrm flipV="1">
            <a:off x="5332701" y="6455797"/>
            <a:ext cx="2567568" cy="1235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CasellaDiTesto 157"/>
          <p:cNvSpPr txBox="1"/>
          <p:nvPr/>
        </p:nvSpPr>
        <p:spPr>
          <a:xfrm>
            <a:off x="142844" y="3143248"/>
            <a:ext cx="1615314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Nodo Terminale</a:t>
            </a:r>
            <a:endParaRPr lang="it-IT" sz="1600" dirty="0"/>
          </a:p>
        </p:txBody>
      </p:sp>
      <p:sp>
        <p:nvSpPr>
          <p:cNvPr id="159" name="CasellaDiTesto 158"/>
          <p:cNvSpPr txBox="1"/>
          <p:nvPr/>
        </p:nvSpPr>
        <p:spPr>
          <a:xfrm>
            <a:off x="142844" y="3571876"/>
            <a:ext cx="164307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Nodo Normale</a:t>
            </a:r>
            <a:endParaRPr lang="it-IT" sz="1600" dirty="0"/>
          </a:p>
        </p:txBody>
      </p:sp>
      <p:sp>
        <p:nvSpPr>
          <p:cNvPr id="160" name="CasellaDiTesto 159"/>
          <p:cNvSpPr txBox="1"/>
          <p:nvPr/>
        </p:nvSpPr>
        <p:spPr>
          <a:xfrm>
            <a:off x="142844" y="4000504"/>
            <a:ext cx="1643074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Nodo Esplorato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STAR: Fase 1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1357298"/>
            <a:ext cx="8858312" cy="1685924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Si considerano tutti i terminali e da ognuno di essi si fa partire un’esplorazione </a:t>
            </a:r>
            <a:r>
              <a:rPr lang="it-IT" b="1" dirty="0" err="1" smtClean="0"/>
              <a:t>breadth-first</a:t>
            </a:r>
            <a:r>
              <a:rPr lang="it-IT" dirty="0" smtClean="0"/>
              <a:t>.</a:t>
            </a:r>
          </a:p>
          <a:p>
            <a:r>
              <a:rPr lang="it-IT" dirty="0" smtClean="0"/>
              <a:t>Si esegue un passo di esplorazione per un terminale e poi si passa ad un altro, secondo una politica </a:t>
            </a:r>
            <a:r>
              <a:rPr lang="it-IT" dirty="0" err="1" smtClean="0"/>
              <a:t>round-robin</a:t>
            </a:r>
            <a:r>
              <a:rPr lang="it-IT" dirty="0" smtClean="0"/>
              <a:t>.</a:t>
            </a:r>
          </a:p>
          <a:p>
            <a:r>
              <a:rPr lang="it-IT" dirty="0" smtClean="0"/>
              <a:t>Non appena due diverse esplorazioni </a:t>
            </a:r>
            <a:r>
              <a:rPr lang="it-IT" b="1" dirty="0" smtClean="0"/>
              <a:t>si incontrano</a:t>
            </a:r>
            <a:r>
              <a:rPr lang="it-IT" dirty="0" smtClean="0"/>
              <a:t> in un nodo, una parte del risultato viene costruita.</a:t>
            </a:r>
            <a:endParaRPr lang="it-IT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5996855" y="2928934"/>
            <a:ext cx="7200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enitity</a:t>
            </a:r>
            <a:endParaRPr lang="it-IT" sz="1600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6971575" y="3857628"/>
            <a:ext cx="17443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organization_unit</a:t>
            </a:r>
            <a:endParaRPr lang="it-IT" sz="1600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7971707" y="4929198"/>
            <a:ext cx="630301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state</a:t>
            </a:r>
            <a:endParaRPr lang="it-IT" sz="1600" dirty="0"/>
          </a:p>
        </p:txBody>
      </p:sp>
      <p:sp>
        <p:nvSpPr>
          <p:cNvPr id="90" name="CasellaDiTesto 89"/>
          <p:cNvSpPr txBox="1"/>
          <p:nvPr/>
        </p:nvSpPr>
        <p:spPr>
          <a:xfrm>
            <a:off x="7900269" y="6286520"/>
            <a:ext cx="1029449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Germany</a:t>
            </a:r>
            <a:endParaRPr lang="it-IT" sz="1600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4114055" y="3429000"/>
            <a:ext cx="81144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person</a:t>
            </a:r>
            <a:endParaRPr lang="it-IT" sz="1600" dirty="0"/>
          </a:p>
        </p:txBody>
      </p:sp>
      <p:sp>
        <p:nvSpPr>
          <p:cNvPr id="96" name="CasellaDiTesto 95"/>
          <p:cNvSpPr txBox="1"/>
          <p:nvPr/>
        </p:nvSpPr>
        <p:spPr>
          <a:xfrm>
            <a:off x="6782673" y="4876018"/>
            <a:ext cx="641522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actor</a:t>
            </a:r>
            <a:endParaRPr lang="it-IT" sz="1600" dirty="0"/>
          </a:p>
        </p:txBody>
      </p:sp>
      <p:sp>
        <p:nvSpPr>
          <p:cNvPr id="97" name="CasellaDiTesto 96"/>
          <p:cNvSpPr txBox="1"/>
          <p:nvPr/>
        </p:nvSpPr>
        <p:spPr>
          <a:xfrm>
            <a:off x="4782408" y="4876018"/>
            <a:ext cx="979755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politician</a:t>
            </a:r>
            <a:endParaRPr lang="it-IT" sz="1600" dirty="0"/>
          </a:p>
        </p:txBody>
      </p:sp>
      <p:sp>
        <p:nvSpPr>
          <p:cNvPr id="98" name="CasellaDiTesto 97"/>
          <p:cNvSpPr txBox="1"/>
          <p:nvPr/>
        </p:nvSpPr>
        <p:spPr>
          <a:xfrm>
            <a:off x="2971047" y="4071942"/>
            <a:ext cx="92525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scientist</a:t>
            </a:r>
            <a:endParaRPr lang="it-IT" sz="1600" dirty="0"/>
          </a:p>
        </p:txBody>
      </p:sp>
      <p:sp>
        <p:nvSpPr>
          <p:cNvPr id="99" name="CasellaDiTesto 98"/>
          <p:cNvSpPr txBox="1"/>
          <p:nvPr/>
        </p:nvSpPr>
        <p:spPr>
          <a:xfrm>
            <a:off x="2399543" y="4714884"/>
            <a:ext cx="970137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physicist</a:t>
            </a:r>
            <a:endParaRPr lang="it-IT" sz="1600" dirty="0"/>
          </a:p>
        </p:txBody>
      </p:sp>
      <p:sp>
        <p:nvSpPr>
          <p:cNvPr id="104" name="CasellaDiTesto 103"/>
          <p:cNvSpPr txBox="1"/>
          <p:nvPr/>
        </p:nvSpPr>
        <p:spPr>
          <a:xfrm>
            <a:off x="1996327" y="5702053"/>
            <a:ext cx="1369286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Mark_Planck</a:t>
            </a:r>
            <a:endParaRPr lang="it-IT" sz="1600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3782277" y="6410083"/>
            <a:ext cx="1550424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Angela_Merkel</a:t>
            </a:r>
            <a:endParaRPr lang="it-IT" sz="1600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5185625" y="5715016"/>
            <a:ext cx="2427268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Arnlod_Schwarzenegger</a:t>
            </a:r>
            <a:endParaRPr lang="it-IT" sz="1600" dirty="0"/>
          </a:p>
        </p:txBody>
      </p:sp>
      <p:cxnSp>
        <p:nvCxnSpPr>
          <p:cNvPr id="127" name="Connettore 1 126"/>
          <p:cNvCxnSpPr>
            <a:stCxn id="87" idx="0"/>
            <a:endCxn id="86" idx="2"/>
          </p:cNvCxnSpPr>
          <p:nvPr/>
        </p:nvCxnSpPr>
        <p:spPr>
          <a:xfrm rot="16200000" flipV="1">
            <a:off x="6805260" y="2819118"/>
            <a:ext cx="590140" cy="1486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nettore 1 128"/>
          <p:cNvCxnSpPr>
            <a:stCxn id="93" idx="0"/>
            <a:endCxn id="86" idx="2"/>
          </p:cNvCxnSpPr>
          <p:nvPr/>
        </p:nvCxnSpPr>
        <p:spPr>
          <a:xfrm rot="5400000" flipH="1" flipV="1">
            <a:off x="5357577" y="2429687"/>
            <a:ext cx="161512" cy="1837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nettore 1 130"/>
          <p:cNvCxnSpPr>
            <a:stCxn id="96" idx="0"/>
            <a:endCxn id="93" idx="2"/>
          </p:cNvCxnSpPr>
          <p:nvPr/>
        </p:nvCxnSpPr>
        <p:spPr>
          <a:xfrm rot="16200000" flipV="1">
            <a:off x="5257373" y="3029957"/>
            <a:ext cx="1108464" cy="2583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nettore 1 134"/>
          <p:cNvCxnSpPr>
            <a:stCxn id="98" idx="0"/>
            <a:endCxn id="93" idx="1"/>
          </p:cNvCxnSpPr>
          <p:nvPr/>
        </p:nvCxnSpPr>
        <p:spPr>
          <a:xfrm rot="5400000" flipH="1" flipV="1">
            <a:off x="3537032" y="3494920"/>
            <a:ext cx="473665" cy="6803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Connettore 1 136"/>
          <p:cNvCxnSpPr>
            <a:stCxn id="99" idx="0"/>
            <a:endCxn id="98" idx="2"/>
          </p:cNvCxnSpPr>
          <p:nvPr/>
        </p:nvCxnSpPr>
        <p:spPr>
          <a:xfrm rot="5400000" flipH="1" flipV="1">
            <a:off x="3006949" y="4288159"/>
            <a:ext cx="304388" cy="54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nettore 1 138"/>
          <p:cNvCxnSpPr>
            <a:stCxn id="104" idx="0"/>
            <a:endCxn id="99" idx="2"/>
          </p:cNvCxnSpPr>
          <p:nvPr/>
        </p:nvCxnSpPr>
        <p:spPr>
          <a:xfrm rot="5400000" flipH="1" flipV="1">
            <a:off x="2458484" y="5275925"/>
            <a:ext cx="648615" cy="20364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nettore 1 142"/>
          <p:cNvCxnSpPr>
            <a:stCxn id="99" idx="2"/>
            <a:endCxn id="105" idx="0"/>
          </p:cNvCxnSpPr>
          <p:nvPr/>
        </p:nvCxnSpPr>
        <p:spPr>
          <a:xfrm rot="16200000" flipH="1">
            <a:off x="3042728" y="4895321"/>
            <a:ext cx="1356645" cy="167287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Connettore 1 144"/>
          <p:cNvCxnSpPr>
            <a:stCxn id="105" idx="0"/>
            <a:endCxn id="97" idx="2"/>
          </p:cNvCxnSpPr>
          <p:nvPr/>
        </p:nvCxnSpPr>
        <p:spPr>
          <a:xfrm rot="5400000" flipH="1" flipV="1">
            <a:off x="4317132" y="5454930"/>
            <a:ext cx="1195511" cy="71479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Connettore 1 146"/>
          <p:cNvCxnSpPr>
            <a:stCxn id="97" idx="2"/>
            <a:endCxn id="106" idx="0"/>
          </p:cNvCxnSpPr>
          <p:nvPr/>
        </p:nvCxnSpPr>
        <p:spPr>
          <a:xfrm rot="16200000" flipH="1">
            <a:off x="5585550" y="4901307"/>
            <a:ext cx="500444" cy="112697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nettore 1 148"/>
          <p:cNvCxnSpPr>
            <a:stCxn id="93" idx="2"/>
            <a:endCxn id="97" idx="0"/>
          </p:cNvCxnSpPr>
          <p:nvPr/>
        </p:nvCxnSpPr>
        <p:spPr>
          <a:xfrm rot="16200000" flipH="1">
            <a:off x="4341799" y="3945531"/>
            <a:ext cx="1108464" cy="7525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nettore 1 150"/>
          <p:cNvCxnSpPr>
            <a:stCxn id="87" idx="2"/>
            <a:endCxn id="89" idx="0"/>
          </p:cNvCxnSpPr>
          <p:nvPr/>
        </p:nvCxnSpPr>
        <p:spPr>
          <a:xfrm rot="16200000" flipH="1">
            <a:off x="7698805" y="4341145"/>
            <a:ext cx="733016" cy="4430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Connettore 1 152"/>
          <p:cNvCxnSpPr>
            <a:stCxn id="90" idx="0"/>
            <a:endCxn id="89" idx="2"/>
          </p:cNvCxnSpPr>
          <p:nvPr/>
        </p:nvCxnSpPr>
        <p:spPr>
          <a:xfrm rot="16200000" flipV="1">
            <a:off x="7841542" y="5713068"/>
            <a:ext cx="1018768" cy="12813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Connettore 1 154"/>
          <p:cNvCxnSpPr>
            <a:stCxn id="106" idx="0"/>
            <a:endCxn id="96" idx="2"/>
          </p:cNvCxnSpPr>
          <p:nvPr/>
        </p:nvCxnSpPr>
        <p:spPr>
          <a:xfrm rot="5400000" flipH="1" flipV="1">
            <a:off x="6501124" y="5112707"/>
            <a:ext cx="500444" cy="7041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Connettore 1 156"/>
          <p:cNvCxnSpPr>
            <a:stCxn id="105" idx="3"/>
            <a:endCxn id="90" idx="1"/>
          </p:cNvCxnSpPr>
          <p:nvPr/>
        </p:nvCxnSpPr>
        <p:spPr>
          <a:xfrm flipV="1">
            <a:off x="5332701" y="6455797"/>
            <a:ext cx="2567568" cy="1235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CasellaDiTesto 157"/>
          <p:cNvSpPr txBox="1"/>
          <p:nvPr/>
        </p:nvSpPr>
        <p:spPr>
          <a:xfrm>
            <a:off x="142844" y="3143248"/>
            <a:ext cx="1615314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Nodo Terminale</a:t>
            </a:r>
            <a:endParaRPr lang="it-IT" sz="1600" dirty="0"/>
          </a:p>
        </p:txBody>
      </p:sp>
      <p:sp>
        <p:nvSpPr>
          <p:cNvPr id="159" name="CasellaDiTesto 158"/>
          <p:cNvSpPr txBox="1"/>
          <p:nvPr/>
        </p:nvSpPr>
        <p:spPr>
          <a:xfrm>
            <a:off x="142844" y="3571876"/>
            <a:ext cx="164307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Nodo Normale</a:t>
            </a:r>
            <a:endParaRPr lang="it-IT" sz="1600" dirty="0"/>
          </a:p>
        </p:txBody>
      </p:sp>
      <p:sp>
        <p:nvSpPr>
          <p:cNvPr id="160" name="CasellaDiTesto 159"/>
          <p:cNvSpPr txBox="1"/>
          <p:nvPr/>
        </p:nvSpPr>
        <p:spPr>
          <a:xfrm>
            <a:off x="142844" y="4000504"/>
            <a:ext cx="1643074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Nodo Esplorato</a:t>
            </a:r>
            <a:endParaRPr lang="it-IT" sz="1600" dirty="0"/>
          </a:p>
        </p:txBody>
      </p:sp>
      <p:cxnSp>
        <p:nvCxnSpPr>
          <p:cNvPr id="34" name="Connettore 2 33"/>
          <p:cNvCxnSpPr/>
          <p:nvPr/>
        </p:nvCxnSpPr>
        <p:spPr>
          <a:xfrm rot="5400000" flipH="1" flipV="1">
            <a:off x="2464579" y="5322107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STAR: Fase 1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1357298"/>
            <a:ext cx="8858312" cy="1685924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Si considerano tutti i terminali e da ognuno di essi si fa partire un’esplorazione </a:t>
            </a:r>
            <a:r>
              <a:rPr lang="it-IT" b="1" dirty="0" err="1" smtClean="0"/>
              <a:t>breadth-first</a:t>
            </a:r>
            <a:r>
              <a:rPr lang="it-IT" dirty="0" smtClean="0"/>
              <a:t>.</a:t>
            </a:r>
          </a:p>
          <a:p>
            <a:r>
              <a:rPr lang="it-IT" dirty="0" smtClean="0"/>
              <a:t>Si esegue un passo di esplorazione per un terminale e poi si passa ad un altro, secondo una politica </a:t>
            </a:r>
            <a:r>
              <a:rPr lang="it-IT" dirty="0" err="1" smtClean="0"/>
              <a:t>round-robin</a:t>
            </a:r>
            <a:r>
              <a:rPr lang="it-IT" dirty="0" smtClean="0"/>
              <a:t>.</a:t>
            </a:r>
          </a:p>
          <a:p>
            <a:r>
              <a:rPr lang="it-IT" dirty="0" smtClean="0"/>
              <a:t>Non appena due diverse esplorazioni </a:t>
            </a:r>
            <a:r>
              <a:rPr lang="it-IT" b="1" dirty="0" smtClean="0"/>
              <a:t>si incontrano</a:t>
            </a:r>
            <a:r>
              <a:rPr lang="it-IT" dirty="0" smtClean="0"/>
              <a:t> in un nodo, una parte del risultato viene costruita.</a:t>
            </a:r>
            <a:endParaRPr lang="it-IT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5996855" y="2928934"/>
            <a:ext cx="7200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enitity</a:t>
            </a:r>
            <a:endParaRPr lang="it-IT" sz="1600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6971575" y="3857628"/>
            <a:ext cx="17443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organization_unit</a:t>
            </a:r>
            <a:endParaRPr lang="it-IT" sz="1600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7971707" y="4929198"/>
            <a:ext cx="630301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state</a:t>
            </a:r>
            <a:endParaRPr lang="it-IT" sz="1600" dirty="0"/>
          </a:p>
        </p:txBody>
      </p:sp>
      <p:sp>
        <p:nvSpPr>
          <p:cNvPr id="90" name="CasellaDiTesto 89"/>
          <p:cNvSpPr txBox="1"/>
          <p:nvPr/>
        </p:nvSpPr>
        <p:spPr>
          <a:xfrm>
            <a:off x="7900269" y="6286520"/>
            <a:ext cx="1029449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Germany</a:t>
            </a:r>
            <a:endParaRPr lang="it-IT" sz="1600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4114055" y="3429000"/>
            <a:ext cx="81144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person</a:t>
            </a:r>
            <a:endParaRPr lang="it-IT" sz="1600" dirty="0"/>
          </a:p>
        </p:txBody>
      </p:sp>
      <p:sp>
        <p:nvSpPr>
          <p:cNvPr id="96" name="CasellaDiTesto 95"/>
          <p:cNvSpPr txBox="1"/>
          <p:nvPr/>
        </p:nvSpPr>
        <p:spPr>
          <a:xfrm>
            <a:off x="6782673" y="4876018"/>
            <a:ext cx="641522" cy="33855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actor</a:t>
            </a:r>
            <a:endParaRPr lang="it-IT" sz="1600" dirty="0"/>
          </a:p>
        </p:txBody>
      </p:sp>
      <p:sp>
        <p:nvSpPr>
          <p:cNvPr id="97" name="CasellaDiTesto 96"/>
          <p:cNvSpPr txBox="1"/>
          <p:nvPr/>
        </p:nvSpPr>
        <p:spPr>
          <a:xfrm>
            <a:off x="4782408" y="4876018"/>
            <a:ext cx="979755" cy="33855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politician</a:t>
            </a:r>
            <a:endParaRPr lang="it-IT" sz="1600" dirty="0"/>
          </a:p>
        </p:txBody>
      </p:sp>
      <p:sp>
        <p:nvSpPr>
          <p:cNvPr id="98" name="CasellaDiTesto 97"/>
          <p:cNvSpPr txBox="1"/>
          <p:nvPr/>
        </p:nvSpPr>
        <p:spPr>
          <a:xfrm>
            <a:off x="2971047" y="4071942"/>
            <a:ext cx="92525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scientist</a:t>
            </a:r>
            <a:endParaRPr lang="it-IT" sz="1600" dirty="0"/>
          </a:p>
        </p:txBody>
      </p:sp>
      <p:sp>
        <p:nvSpPr>
          <p:cNvPr id="99" name="CasellaDiTesto 98"/>
          <p:cNvSpPr txBox="1"/>
          <p:nvPr/>
        </p:nvSpPr>
        <p:spPr>
          <a:xfrm>
            <a:off x="2399543" y="4714884"/>
            <a:ext cx="970137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physicist</a:t>
            </a:r>
            <a:endParaRPr lang="it-IT" sz="1600" dirty="0"/>
          </a:p>
        </p:txBody>
      </p:sp>
      <p:sp>
        <p:nvSpPr>
          <p:cNvPr id="104" name="CasellaDiTesto 103"/>
          <p:cNvSpPr txBox="1"/>
          <p:nvPr/>
        </p:nvSpPr>
        <p:spPr>
          <a:xfrm>
            <a:off x="1996327" y="5702053"/>
            <a:ext cx="1369286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Mark_Planck</a:t>
            </a:r>
            <a:endParaRPr lang="it-IT" sz="1600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3782277" y="6410083"/>
            <a:ext cx="1550424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Angela_Merkel</a:t>
            </a:r>
            <a:endParaRPr lang="it-IT" sz="1600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5185625" y="5715016"/>
            <a:ext cx="2427268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Arnlod_Schwarzenegger</a:t>
            </a:r>
            <a:endParaRPr lang="it-IT" sz="1600" dirty="0"/>
          </a:p>
        </p:txBody>
      </p:sp>
      <p:cxnSp>
        <p:nvCxnSpPr>
          <p:cNvPr id="127" name="Connettore 1 126"/>
          <p:cNvCxnSpPr>
            <a:stCxn id="87" idx="0"/>
            <a:endCxn id="86" idx="2"/>
          </p:cNvCxnSpPr>
          <p:nvPr/>
        </p:nvCxnSpPr>
        <p:spPr>
          <a:xfrm rot="16200000" flipV="1">
            <a:off x="6805260" y="2819118"/>
            <a:ext cx="590140" cy="1486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nettore 1 128"/>
          <p:cNvCxnSpPr>
            <a:stCxn id="93" idx="0"/>
            <a:endCxn id="86" idx="2"/>
          </p:cNvCxnSpPr>
          <p:nvPr/>
        </p:nvCxnSpPr>
        <p:spPr>
          <a:xfrm rot="5400000" flipH="1" flipV="1">
            <a:off x="5357577" y="2429687"/>
            <a:ext cx="161512" cy="1837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nettore 1 130"/>
          <p:cNvCxnSpPr>
            <a:stCxn id="96" idx="0"/>
            <a:endCxn id="93" idx="2"/>
          </p:cNvCxnSpPr>
          <p:nvPr/>
        </p:nvCxnSpPr>
        <p:spPr>
          <a:xfrm rot="16200000" flipV="1">
            <a:off x="5257373" y="3029957"/>
            <a:ext cx="1108464" cy="2583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nettore 1 134"/>
          <p:cNvCxnSpPr>
            <a:stCxn id="98" idx="0"/>
            <a:endCxn id="93" idx="1"/>
          </p:cNvCxnSpPr>
          <p:nvPr/>
        </p:nvCxnSpPr>
        <p:spPr>
          <a:xfrm rot="5400000" flipH="1" flipV="1">
            <a:off x="3537032" y="3494920"/>
            <a:ext cx="473665" cy="6803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Connettore 1 136"/>
          <p:cNvCxnSpPr>
            <a:stCxn id="99" idx="0"/>
            <a:endCxn id="98" idx="2"/>
          </p:cNvCxnSpPr>
          <p:nvPr/>
        </p:nvCxnSpPr>
        <p:spPr>
          <a:xfrm rot="5400000" flipH="1" flipV="1">
            <a:off x="3006949" y="4288159"/>
            <a:ext cx="304388" cy="54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nettore 1 138"/>
          <p:cNvCxnSpPr>
            <a:stCxn id="104" idx="0"/>
            <a:endCxn id="99" idx="2"/>
          </p:cNvCxnSpPr>
          <p:nvPr/>
        </p:nvCxnSpPr>
        <p:spPr>
          <a:xfrm rot="5400000" flipH="1" flipV="1">
            <a:off x="2458484" y="5275925"/>
            <a:ext cx="648615" cy="20364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nettore 1 142"/>
          <p:cNvCxnSpPr>
            <a:stCxn id="99" idx="2"/>
            <a:endCxn id="105" idx="0"/>
          </p:cNvCxnSpPr>
          <p:nvPr/>
        </p:nvCxnSpPr>
        <p:spPr>
          <a:xfrm rot="16200000" flipH="1">
            <a:off x="3042728" y="4895321"/>
            <a:ext cx="1356645" cy="167287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Connettore 1 144"/>
          <p:cNvCxnSpPr>
            <a:stCxn id="105" idx="0"/>
            <a:endCxn id="97" idx="2"/>
          </p:cNvCxnSpPr>
          <p:nvPr/>
        </p:nvCxnSpPr>
        <p:spPr>
          <a:xfrm rot="5400000" flipH="1" flipV="1">
            <a:off x="4317132" y="5454930"/>
            <a:ext cx="1195511" cy="71479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Connettore 1 146"/>
          <p:cNvCxnSpPr>
            <a:stCxn id="97" idx="2"/>
            <a:endCxn id="106" idx="0"/>
          </p:cNvCxnSpPr>
          <p:nvPr/>
        </p:nvCxnSpPr>
        <p:spPr>
          <a:xfrm rot="16200000" flipH="1">
            <a:off x="5585550" y="4901307"/>
            <a:ext cx="500444" cy="112697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nettore 1 148"/>
          <p:cNvCxnSpPr>
            <a:stCxn id="93" idx="2"/>
            <a:endCxn id="97" idx="0"/>
          </p:cNvCxnSpPr>
          <p:nvPr/>
        </p:nvCxnSpPr>
        <p:spPr>
          <a:xfrm rot="16200000" flipH="1">
            <a:off x="4341799" y="3945531"/>
            <a:ext cx="1108464" cy="7525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nettore 1 150"/>
          <p:cNvCxnSpPr>
            <a:stCxn id="87" idx="2"/>
            <a:endCxn id="89" idx="0"/>
          </p:cNvCxnSpPr>
          <p:nvPr/>
        </p:nvCxnSpPr>
        <p:spPr>
          <a:xfrm rot="16200000" flipH="1">
            <a:off x="7698805" y="4341145"/>
            <a:ext cx="733016" cy="4430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Connettore 1 152"/>
          <p:cNvCxnSpPr>
            <a:stCxn id="90" idx="0"/>
            <a:endCxn id="89" idx="2"/>
          </p:cNvCxnSpPr>
          <p:nvPr/>
        </p:nvCxnSpPr>
        <p:spPr>
          <a:xfrm rot="16200000" flipV="1">
            <a:off x="7841542" y="5713068"/>
            <a:ext cx="1018768" cy="12813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Connettore 1 154"/>
          <p:cNvCxnSpPr>
            <a:stCxn id="106" idx="0"/>
            <a:endCxn id="96" idx="2"/>
          </p:cNvCxnSpPr>
          <p:nvPr/>
        </p:nvCxnSpPr>
        <p:spPr>
          <a:xfrm rot="5400000" flipH="1" flipV="1">
            <a:off x="6501124" y="5112707"/>
            <a:ext cx="500444" cy="7041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Connettore 1 156"/>
          <p:cNvCxnSpPr>
            <a:stCxn id="105" idx="3"/>
            <a:endCxn id="90" idx="1"/>
          </p:cNvCxnSpPr>
          <p:nvPr/>
        </p:nvCxnSpPr>
        <p:spPr>
          <a:xfrm flipV="1">
            <a:off x="5332701" y="6455797"/>
            <a:ext cx="2567568" cy="1235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CasellaDiTesto 157"/>
          <p:cNvSpPr txBox="1"/>
          <p:nvPr/>
        </p:nvSpPr>
        <p:spPr>
          <a:xfrm>
            <a:off x="142844" y="3143248"/>
            <a:ext cx="1615314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Nodo Terminale</a:t>
            </a:r>
            <a:endParaRPr lang="it-IT" sz="1600" dirty="0"/>
          </a:p>
        </p:txBody>
      </p:sp>
      <p:sp>
        <p:nvSpPr>
          <p:cNvPr id="159" name="CasellaDiTesto 158"/>
          <p:cNvSpPr txBox="1"/>
          <p:nvPr/>
        </p:nvSpPr>
        <p:spPr>
          <a:xfrm>
            <a:off x="142844" y="3571876"/>
            <a:ext cx="164307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Nodo Normale</a:t>
            </a:r>
            <a:endParaRPr lang="it-IT" sz="1600" dirty="0"/>
          </a:p>
        </p:txBody>
      </p:sp>
      <p:sp>
        <p:nvSpPr>
          <p:cNvPr id="160" name="CasellaDiTesto 159"/>
          <p:cNvSpPr txBox="1"/>
          <p:nvPr/>
        </p:nvSpPr>
        <p:spPr>
          <a:xfrm>
            <a:off x="142844" y="4000504"/>
            <a:ext cx="1643074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Nodo Esplorato</a:t>
            </a:r>
            <a:endParaRPr lang="it-IT" sz="1600" dirty="0"/>
          </a:p>
        </p:txBody>
      </p:sp>
      <p:cxnSp>
        <p:nvCxnSpPr>
          <p:cNvPr id="35" name="Connettore 2 34"/>
          <p:cNvCxnSpPr/>
          <p:nvPr/>
        </p:nvCxnSpPr>
        <p:spPr>
          <a:xfrm rot="5400000" flipH="1" flipV="1">
            <a:off x="6357950" y="5286388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10800000">
            <a:off x="5857884" y="5286388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STAR: Fase 1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1357298"/>
            <a:ext cx="8858312" cy="1685924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Si considerano tutti i terminali e da ognuno di essi si fa partire un’esplorazione </a:t>
            </a:r>
            <a:r>
              <a:rPr lang="it-IT" b="1" dirty="0" err="1" smtClean="0"/>
              <a:t>breadth-first</a:t>
            </a:r>
            <a:r>
              <a:rPr lang="it-IT" dirty="0" smtClean="0"/>
              <a:t>.</a:t>
            </a:r>
          </a:p>
          <a:p>
            <a:r>
              <a:rPr lang="it-IT" dirty="0" smtClean="0"/>
              <a:t>Si esegue un passo di esplorazione per un terminale e poi si passa ad un altro, secondo una politica </a:t>
            </a:r>
            <a:r>
              <a:rPr lang="it-IT" dirty="0" err="1" smtClean="0"/>
              <a:t>round-robin</a:t>
            </a:r>
            <a:r>
              <a:rPr lang="it-IT" dirty="0" smtClean="0"/>
              <a:t>.</a:t>
            </a:r>
          </a:p>
          <a:p>
            <a:r>
              <a:rPr lang="it-IT" dirty="0" smtClean="0"/>
              <a:t>Non appena due diverse esplorazioni </a:t>
            </a:r>
            <a:r>
              <a:rPr lang="it-IT" b="1" dirty="0" smtClean="0"/>
              <a:t>si incontrano</a:t>
            </a:r>
            <a:r>
              <a:rPr lang="it-IT" dirty="0" smtClean="0"/>
              <a:t> in un nodo, una parte del risultato viene costruita.</a:t>
            </a:r>
            <a:endParaRPr lang="it-IT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5996855" y="2928934"/>
            <a:ext cx="7200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enitity</a:t>
            </a:r>
            <a:endParaRPr lang="it-IT" sz="1600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6971575" y="3857628"/>
            <a:ext cx="17443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organization_unit</a:t>
            </a:r>
            <a:endParaRPr lang="it-IT" sz="1600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7971707" y="4929198"/>
            <a:ext cx="630301" cy="33855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state</a:t>
            </a:r>
            <a:endParaRPr lang="it-IT" sz="1600" dirty="0"/>
          </a:p>
        </p:txBody>
      </p:sp>
      <p:sp>
        <p:nvSpPr>
          <p:cNvPr id="90" name="CasellaDiTesto 89"/>
          <p:cNvSpPr txBox="1"/>
          <p:nvPr/>
        </p:nvSpPr>
        <p:spPr>
          <a:xfrm>
            <a:off x="7900269" y="6286520"/>
            <a:ext cx="1029449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Germany</a:t>
            </a:r>
            <a:endParaRPr lang="it-IT" sz="1600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4114055" y="3429000"/>
            <a:ext cx="81144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person</a:t>
            </a:r>
            <a:endParaRPr lang="it-IT" sz="1600" dirty="0"/>
          </a:p>
        </p:txBody>
      </p:sp>
      <p:sp>
        <p:nvSpPr>
          <p:cNvPr id="96" name="CasellaDiTesto 95"/>
          <p:cNvSpPr txBox="1"/>
          <p:nvPr/>
        </p:nvSpPr>
        <p:spPr>
          <a:xfrm>
            <a:off x="6782673" y="4876018"/>
            <a:ext cx="641522" cy="33855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actor</a:t>
            </a:r>
            <a:endParaRPr lang="it-IT" sz="1600" dirty="0"/>
          </a:p>
        </p:txBody>
      </p:sp>
      <p:sp>
        <p:nvSpPr>
          <p:cNvPr id="97" name="CasellaDiTesto 96"/>
          <p:cNvSpPr txBox="1"/>
          <p:nvPr/>
        </p:nvSpPr>
        <p:spPr>
          <a:xfrm>
            <a:off x="4782408" y="4876018"/>
            <a:ext cx="979755" cy="33855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politician</a:t>
            </a:r>
            <a:endParaRPr lang="it-IT" sz="1600" dirty="0"/>
          </a:p>
        </p:txBody>
      </p:sp>
      <p:sp>
        <p:nvSpPr>
          <p:cNvPr id="98" name="CasellaDiTesto 97"/>
          <p:cNvSpPr txBox="1"/>
          <p:nvPr/>
        </p:nvSpPr>
        <p:spPr>
          <a:xfrm>
            <a:off x="2971047" y="4071942"/>
            <a:ext cx="92525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scientist</a:t>
            </a:r>
            <a:endParaRPr lang="it-IT" sz="1600" dirty="0"/>
          </a:p>
        </p:txBody>
      </p:sp>
      <p:sp>
        <p:nvSpPr>
          <p:cNvPr id="99" name="CasellaDiTesto 98"/>
          <p:cNvSpPr txBox="1"/>
          <p:nvPr/>
        </p:nvSpPr>
        <p:spPr>
          <a:xfrm>
            <a:off x="2399543" y="4714884"/>
            <a:ext cx="970137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physicist</a:t>
            </a:r>
            <a:endParaRPr lang="it-IT" sz="1600" dirty="0"/>
          </a:p>
        </p:txBody>
      </p:sp>
      <p:sp>
        <p:nvSpPr>
          <p:cNvPr id="104" name="CasellaDiTesto 103"/>
          <p:cNvSpPr txBox="1"/>
          <p:nvPr/>
        </p:nvSpPr>
        <p:spPr>
          <a:xfrm>
            <a:off x="1996327" y="5702053"/>
            <a:ext cx="1369286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Mark_Planck</a:t>
            </a:r>
            <a:endParaRPr lang="it-IT" sz="1600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3782277" y="6410083"/>
            <a:ext cx="1550424" cy="33855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Angela_Merkel</a:t>
            </a:r>
            <a:endParaRPr lang="it-IT" sz="1600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5185625" y="5715016"/>
            <a:ext cx="2427268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Arnlod_Schwarzenegger</a:t>
            </a:r>
            <a:endParaRPr lang="it-IT" sz="1600" dirty="0"/>
          </a:p>
        </p:txBody>
      </p:sp>
      <p:cxnSp>
        <p:nvCxnSpPr>
          <p:cNvPr id="127" name="Connettore 1 126"/>
          <p:cNvCxnSpPr>
            <a:stCxn id="87" idx="0"/>
            <a:endCxn id="86" idx="2"/>
          </p:cNvCxnSpPr>
          <p:nvPr/>
        </p:nvCxnSpPr>
        <p:spPr>
          <a:xfrm rot="16200000" flipV="1">
            <a:off x="6805260" y="2819118"/>
            <a:ext cx="590140" cy="1486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nettore 1 128"/>
          <p:cNvCxnSpPr>
            <a:stCxn id="93" idx="0"/>
            <a:endCxn id="86" idx="2"/>
          </p:cNvCxnSpPr>
          <p:nvPr/>
        </p:nvCxnSpPr>
        <p:spPr>
          <a:xfrm rot="5400000" flipH="1" flipV="1">
            <a:off x="5357577" y="2429687"/>
            <a:ext cx="161512" cy="1837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nettore 1 130"/>
          <p:cNvCxnSpPr>
            <a:stCxn id="96" idx="0"/>
            <a:endCxn id="93" idx="2"/>
          </p:cNvCxnSpPr>
          <p:nvPr/>
        </p:nvCxnSpPr>
        <p:spPr>
          <a:xfrm rot="16200000" flipV="1">
            <a:off x="5257373" y="3029957"/>
            <a:ext cx="1108464" cy="2583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nettore 1 134"/>
          <p:cNvCxnSpPr>
            <a:stCxn id="98" idx="0"/>
            <a:endCxn id="93" idx="1"/>
          </p:cNvCxnSpPr>
          <p:nvPr/>
        </p:nvCxnSpPr>
        <p:spPr>
          <a:xfrm rot="5400000" flipH="1" flipV="1">
            <a:off x="3537032" y="3494920"/>
            <a:ext cx="473665" cy="6803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Connettore 1 136"/>
          <p:cNvCxnSpPr>
            <a:stCxn id="99" idx="0"/>
            <a:endCxn id="98" idx="2"/>
          </p:cNvCxnSpPr>
          <p:nvPr/>
        </p:nvCxnSpPr>
        <p:spPr>
          <a:xfrm rot="5400000" flipH="1" flipV="1">
            <a:off x="3006949" y="4288159"/>
            <a:ext cx="304388" cy="54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nettore 1 138"/>
          <p:cNvCxnSpPr>
            <a:stCxn id="104" idx="0"/>
            <a:endCxn id="99" idx="2"/>
          </p:cNvCxnSpPr>
          <p:nvPr/>
        </p:nvCxnSpPr>
        <p:spPr>
          <a:xfrm rot="5400000" flipH="1" flipV="1">
            <a:off x="2458484" y="5275925"/>
            <a:ext cx="648615" cy="20364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nettore 1 142"/>
          <p:cNvCxnSpPr>
            <a:stCxn id="99" idx="2"/>
            <a:endCxn id="105" idx="0"/>
          </p:cNvCxnSpPr>
          <p:nvPr/>
        </p:nvCxnSpPr>
        <p:spPr>
          <a:xfrm rot="16200000" flipH="1">
            <a:off x="3042728" y="4895321"/>
            <a:ext cx="1356645" cy="167287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Connettore 1 144"/>
          <p:cNvCxnSpPr>
            <a:stCxn id="105" idx="0"/>
            <a:endCxn id="97" idx="2"/>
          </p:cNvCxnSpPr>
          <p:nvPr/>
        </p:nvCxnSpPr>
        <p:spPr>
          <a:xfrm rot="5400000" flipH="1" flipV="1">
            <a:off x="4317132" y="5454930"/>
            <a:ext cx="1195511" cy="71479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Connettore 1 146"/>
          <p:cNvCxnSpPr>
            <a:stCxn id="97" idx="2"/>
            <a:endCxn id="106" idx="0"/>
          </p:cNvCxnSpPr>
          <p:nvPr/>
        </p:nvCxnSpPr>
        <p:spPr>
          <a:xfrm rot="16200000" flipH="1">
            <a:off x="5585550" y="4901307"/>
            <a:ext cx="500444" cy="112697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nettore 1 148"/>
          <p:cNvCxnSpPr>
            <a:stCxn id="93" idx="2"/>
            <a:endCxn id="97" idx="0"/>
          </p:cNvCxnSpPr>
          <p:nvPr/>
        </p:nvCxnSpPr>
        <p:spPr>
          <a:xfrm rot="16200000" flipH="1">
            <a:off x="4341799" y="3945531"/>
            <a:ext cx="1108464" cy="7525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nettore 1 150"/>
          <p:cNvCxnSpPr>
            <a:stCxn id="87" idx="2"/>
            <a:endCxn id="89" idx="0"/>
          </p:cNvCxnSpPr>
          <p:nvPr/>
        </p:nvCxnSpPr>
        <p:spPr>
          <a:xfrm rot="16200000" flipH="1">
            <a:off x="7698805" y="4341145"/>
            <a:ext cx="733016" cy="4430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Connettore 1 152"/>
          <p:cNvCxnSpPr>
            <a:stCxn id="90" idx="0"/>
            <a:endCxn id="89" idx="2"/>
          </p:cNvCxnSpPr>
          <p:nvPr/>
        </p:nvCxnSpPr>
        <p:spPr>
          <a:xfrm rot="16200000" flipV="1">
            <a:off x="7841542" y="5713068"/>
            <a:ext cx="1018768" cy="12813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Connettore 1 154"/>
          <p:cNvCxnSpPr>
            <a:stCxn id="106" idx="0"/>
            <a:endCxn id="96" idx="2"/>
          </p:cNvCxnSpPr>
          <p:nvPr/>
        </p:nvCxnSpPr>
        <p:spPr>
          <a:xfrm rot="5400000" flipH="1" flipV="1">
            <a:off x="6501124" y="5112707"/>
            <a:ext cx="500444" cy="7041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Connettore 1 156"/>
          <p:cNvCxnSpPr>
            <a:stCxn id="105" idx="3"/>
            <a:endCxn id="90" idx="1"/>
          </p:cNvCxnSpPr>
          <p:nvPr/>
        </p:nvCxnSpPr>
        <p:spPr>
          <a:xfrm flipV="1">
            <a:off x="5332701" y="6455797"/>
            <a:ext cx="2567568" cy="1235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CasellaDiTesto 157"/>
          <p:cNvSpPr txBox="1"/>
          <p:nvPr/>
        </p:nvSpPr>
        <p:spPr>
          <a:xfrm>
            <a:off x="142844" y="3143248"/>
            <a:ext cx="1615314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Nodo Terminale</a:t>
            </a:r>
            <a:endParaRPr lang="it-IT" sz="1600" dirty="0"/>
          </a:p>
        </p:txBody>
      </p:sp>
      <p:sp>
        <p:nvSpPr>
          <p:cNvPr id="159" name="CasellaDiTesto 158"/>
          <p:cNvSpPr txBox="1"/>
          <p:nvPr/>
        </p:nvSpPr>
        <p:spPr>
          <a:xfrm>
            <a:off x="142844" y="3571876"/>
            <a:ext cx="164307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Nodo Normale</a:t>
            </a:r>
            <a:endParaRPr lang="it-IT" sz="1600" dirty="0"/>
          </a:p>
        </p:txBody>
      </p:sp>
      <p:sp>
        <p:nvSpPr>
          <p:cNvPr id="160" name="CasellaDiTesto 159"/>
          <p:cNvSpPr txBox="1"/>
          <p:nvPr/>
        </p:nvSpPr>
        <p:spPr>
          <a:xfrm>
            <a:off x="142844" y="4000504"/>
            <a:ext cx="1643074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Nodo Esplorato</a:t>
            </a:r>
            <a:endParaRPr lang="it-IT" sz="1600" dirty="0"/>
          </a:p>
        </p:txBody>
      </p:sp>
      <p:cxnSp>
        <p:nvCxnSpPr>
          <p:cNvPr id="35" name="Connettore 2 34"/>
          <p:cNvCxnSpPr/>
          <p:nvPr/>
        </p:nvCxnSpPr>
        <p:spPr>
          <a:xfrm rot="16200000" flipV="1">
            <a:off x="8358214" y="5715016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10800000">
            <a:off x="6357950" y="635795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niversita\SistemiInformativiLS\Fantoz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495984"/>
            <a:ext cx="1060451" cy="1128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4" name="Picture 2" descr="C:\Universita\SistemiInformativiLS\sigSilvan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500570"/>
            <a:ext cx="1387146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 descr="C:\Universita\SistemiInformativiLS\fantozzi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5091" y="5240337"/>
            <a:ext cx="815471" cy="1331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Relationship </a:t>
            </a:r>
            <a:r>
              <a:rPr lang="it-IT" u="sng" dirty="0" err="1" smtClean="0"/>
              <a:t>Graph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7298"/>
            <a:ext cx="7467600" cy="1828799"/>
          </a:xfrm>
        </p:spPr>
        <p:txBody>
          <a:bodyPr>
            <a:normAutofit fontScale="55000" lnSpcReduction="20000"/>
          </a:bodyPr>
          <a:lstStyle/>
          <a:p>
            <a:r>
              <a:rPr lang="it-IT" b="1" u="sng" dirty="0" smtClean="0"/>
              <a:t>Relationship </a:t>
            </a:r>
            <a:r>
              <a:rPr lang="it-IT" b="1" u="sng" dirty="0" err="1" smtClean="0"/>
              <a:t>Graph</a:t>
            </a:r>
            <a:r>
              <a:rPr lang="it-IT" u="sng" dirty="0" smtClean="0"/>
              <a:t>:</a:t>
            </a:r>
            <a:r>
              <a:rPr lang="it-IT" dirty="0" smtClean="0"/>
              <a:t> modo semplice e flessibile per rappresentare la conoscenza, sottoforma di </a:t>
            </a:r>
            <a:r>
              <a:rPr lang="it-IT" b="1" dirty="0" smtClean="0"/>
              <a:t>grafo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 smtClean="0"/>
          </a:p>
          <a:p>
            <a:r>
              <a:rPr lang="it-IT" i="1" dirty="0" smtClean="0"/>
              <a:t>Nodi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Entità</a:t>
            </a:r>
          </a:p>
          <a:p>
            <a:r>
              <a:rPr lang="it-IT" i="1" dirty="0" smtClean="0">
                <a:sym typeface="Wingdings" pitchFamily="2" charset="2"/>
              </a:rPr>
              <a:t>Archi</a:t>
            </a:r>
            <a:r>
              <a:rPr lang="it-IT" dirty="0" smtClean="0">
                <a:sym typeface="Wingdings" pitchFamily="2" charset="2"/>
              </a:rPr>
              <a:t>  Relazioni</a:t>
            </a:r>
          </a:p>
          <a:p>
            <a:r>
              <a:rPr lang="it-IT" i="1" dirty="0" smtClean="0">
                <a:sym typeface="Wingdings" pitchFamily="2" charset="2"/>
              </a:rPr>
              <a:t>Etichette</a:t>
            </a:r>
            <a:r>
              <a:rPr lang="it-IT" dirty="0" smtClean="0">
                <a:sym typeface="Wingdings" pitchFamily="2" charset="2"/>
              </a:rPr>
              <a:t>  Tipo della relazione</a:t>
            </a:r>
          </a:p>
          <a:p>
            <a:r>
              <a:rPr lang="it-IT" i="1" dirty="0" smtClean="0">
                <a:sym typeface="Wingdings" pitchFamily="2" charset="2"/>
              </a:rPr>
              <a:t>Peso di un arco</a:t>
            </a:r>
            <a:r>
              <a:rPr lang="it-IT" dirty="0" smtClean="0">
                <a:sym typeface="Wingdings" pitchFamily="2" charset="2"/>
              </a:rPr>
              <a:t>  Forza della relazione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3286116" y="3500438"/>
            <a:ext cx="1657362" cy="42862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Film</a:t>
            </a:r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3071802" y="4643446"/>
            <a:ext cx="2071702" cy="500066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Il primo tragico Fantozzi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642910" y="5786454"/>
            <a:ext cx="2071702" cy="35719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Paolo Villaggio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5357818" y="5786454"/>
            <a:ext cx="2357454" cy="35719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Anna </a:t>
            </a:r>
            <a:r>
              <a:rPr lang="it-IT" dirty="0" err="1" smtClean="0"/>
              <a:t>Mazzamauro</a:t>
            </a:r>
            <a:endParaRPr lang="it-IT" dirty="0"/>
          </a:p>
        </p:txBody>
      </p:sp>
      <p:cxnSp>
        <p:nvCxnSpPr>
          <p:cNvPr id="9" name="Forma 8"/>
          <p:cNvCxnSpPr>
            <a:stCxn id="7" idx="0"/>
            <a:endCxn id="5" idx="3"/>
          </p:cNvCxnSpPr>
          <p:nvPr/>
        </p:nvCxnSpPr>
        <p:spPr>
          <a:xfrm rot="16200000" flipV="1">
            <a:off x="5393538" y="4643446"/>
            <a:ext cx="892975" cy="139304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Forma 12"/>
          <p:cNvCxnSpPr>
            <a:stCxn id="6" idx="0"/>
            <a:endCxn id="5" idx="1"/>
          </p:cNvCxnSpPr>
          <p:nvPr/>
        </p:nvCxnSpPr>
        <p:spPr>
          <a:xfrm rot="5400000" flipH="1" flipV="1">
            <a:off x="1928794" y="4643447"/>
            <a:ext cx="892975" cy="139304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5" idx="0"/>
            <a:endCxn id="4" idx="2"/>
          </p:cNvCxnSpPr>
          <p:nvPr/>
        </p:nvCxnSpPr>
        <p:spPr>
          <a:xfrm rot="5400000" flipH="1" flipV="1">
            <a:off x="3754035" y="4282684"/>
            <a:ext cx="714380" cy="7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785918" y="457200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actedIn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429256" y="457200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actedIn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064851" y="400050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500430" y="428625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0.99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000232" y="491705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0.97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715008" y="492919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0.88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STAR: Fase 1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1357298"/>
            <a:ext cx="8858312" cy="1685924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Si considerano tutti i terminali e da ognuno di essi si fa partire un’esplorazione </a:t>
            </a:r>
            <a:r>
              <a:rPr lang="it-IT" b="1" dirty="0" err="1" smtClean="0"/>
              <a:t>breadth-first</a:t>
            </a:r>
            <a:r>
              <a:rPr lang="it-IT" dirty="0" smtClean="0"/>
              <a:t>.</a:t>
            </a:r>
          </a:p>
          <a:p>
            <a:r>
              <a:rPr lang="it-IT" dirty="0" smtClean="0"/>
              <a:t>Si esegue un passo di esplorazione per un terminale e poi si passa ad un altro, secondo una politica </a:t>
            </a:r>
            <a:r>
              <a:rPr lang="it-IT" dirty="0" err="1" smtClean="0"/>
              <a:t>round-robin</a:t>
            </a:r>
            <a:r>
              <a:rPr lang="it-IT" dirty="0" smtClean="0"/>
              <a:t>.</a:t>
            </a:r>
          </a:p>
          <a:p>
            <a:r>
              <a:rPr lang="it-IT" dirty="0" smtClean="0"/>
              <a:t>Non appena due diverse esplorazioni </a:t>
            </a:r>
            <a:r>
              <a:rPr lang="it-IT" b="1" dirty="0" smtClean="0"/>
              <a:t>si incontrano</a:t>
            </a:r>
            <a:r>
              <a:rPr lang="it-IT" dirty="0" smtClean="0"/>
              <a:t> in un nodo, una parte del risultato viene costruita.</a:t>
            </a:r>
            <a:endParaRPr lang="it-IT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5996855" y="2928934"/>
            <a:ext cx="7200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enitity</a:t>
            </a:r>
            <a:endParaRPr lang="it-IT" sz="1600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6971575" y="3857628"/>
            <a:ext cx="17443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organization_unit</a:t>
            </a:r>
            <a:endParaRPr lang="it-IT" sz="1600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7971707" y="4929198"/>
            <a:ext cx="630301" cy="33855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state</a:t>
            </a:r>
            <a:endParaRPr lang="it-IT" sz="1600" dirty="0"/>
          </a:p>
        </p:txBody>
      </p:sp>
      <p:sp>
        <p:nvSpPr>
          <p:cNvPr id="90" name="CasellaDiTesto 89"/>
          <p:cNvSpPr txBox="1"/>
          <p:nvPr/>
        </p:nvSpPr>
        <p:spPr>
          <a:xfrm>
            <a:off x="7900269" y="6286520"/>
            <a:ext cx="1029449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Germany</a:t>
            </a:r>
            <a:endParaRPr lang="it-IT" sz="1600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4114055" y="3429000"/>
            <a:ext cx="81144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person</a:t>
            </a:r>
            <a:endParaRPr lang="it-IT" sz="1600" dirty="0"/>
          </a:p>
        </p:txBody>
      </p:sp>
      <p:sp>
        <p:nvSpPr>
          <p:cNvPr id="96" name="CasellaDiTesto 95"/>
          <p:cNvSpPr txBox="1"/>
          <p:nvPr/>
        </p:nvSpPr>
        <p:spPr>
          <a:xfrm>
            <a:off x="6782673" y="4876018"/>
            <a:ext cx="641522" cy="33855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actor</a:t>
            </a:r>
            <a:endParaRPr lang="it-IT" sz="1600" dirty="0"/>
          </a:p>
        </p:txBody>
      </p:sp>
      <p:sp>
        <p:nvSpPr>
          <p:cNvPr id="97" name="CasellaDiTesto 96"/>
          <p:cNvSpPr txBox="1"/>
          <p:nvPr/>
        </p:nvSpPr>
        <p:spPr>
          <a:xfrm>
            <a:off x="4782408" y="4876018"/>
            <a:ext cx="979755" cy="33855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politician</a:t>
            </a:r>
            <a:endParaRPr lang="it-IT" sz="1600" dirty="0"/>
          </a:p>
        </p:txBody>
      </p:sp>
      <p:sp>
        <p:nvSpPr>
          <p:cNvPr id="98" name="CasellaDiTesto 97"/>
          <p:cNvSpPr txBox="1"/>
          <p:nvPr/>
        </p:nvSpPr>
        <p:spPr>
          <a:xfrm>
            <a:off x="2971047" y="4071942"/>
            <a:ext cx="925253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scientist</a:t>
            </a:r>
            <a:endParaRPr lang="it-IT" sz="1600" dirty="0"/>
          </a:p>
        </p:txBody>
      </p:sp>
      <p:sp>
        <p:nvSpPr>
          <p:cNvPr id="99" name="CasellaDiTesto 98"/>
          <p:cNvSpPr txBox="1"/>
          <p:nvPr/>
        </p:nvSpPr>
        <p:spPr>
          <a:xfrm>
            <a:off x="2399543" y="4714884"/>
            <a:ext cx="970137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physicist</a:t>
            </a:r>
            <a:endParaRPr lang="it-IT" sz="1600" dirty="0"/>
          </a:p>
        </p:txBody>
      </p:sp>
      <p:sp>
        <p:nvSpPr>
          <p:cNvPr id="104" name="CasellaDiTesto 103"/>
          <p:cNvSpPr txBox="1"/>
          <p:nvPr/>
        </p:nvSpPr>
        <p:spPr>
          <a:xfrm>
            <a:off x="1996327" y="5702053"/>
            <a:ext cx="1369286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Mark_Planck</a:t>
            </a:r>
            <a:endParaRPr lang="it-IT" sz="1600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3782277" y="6410083"/>
            <a:ext cx="1550424" cy="33855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Angela_Merkel</a:t>
            </a:r>
            <a:endParaRPr lang="it-IT" sz="1600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5185625" y="5715016"/>
            <a:ext cx="2427268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Arnlod_Schwarzenegger</a:t>
            </a:r>
            <a:endParaRPr lang="it-IT" sz="1600" dirty="0"/>
          </a:p>
        </p:txBody>
      </p:sp>
      <p:cxnSp>
        <p:nvCxnSpPr>
          <p:cNvPr id="127" name="Connettore 1 126"/>
          <p:cNvCxnSpPr>
            <a:stCxn id="87" idx="0"/>
            <a:endCxn id="86" idx="2"/>
          </p:cNvCxnSpPr>
          <p:nvPr/>
        </p:nvCxnSpPr>
        <p:spPr>
          <a:xfrm rot="16200000" flipV="1">
            <a:off x="6805260" y="2819118"/>
            <a:ext cx="590140" cy="1486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nettore 1 128"/>
          <p:cNvCxnSpPr>
            <a:stCxn id="93" idx="0"/>
            <a:endCxn id="86" idx="2"/>
          </p:cNvCxnSpPr>
          <p:nvPr/>
        </p:nvCxnSpPr>
        <p:spPr>
          <a:xfrm rot="5400000" flipH="1" flipV="1">
            <a:off x="5357577" y="2429687"/>
            <a:ext cx="161512" cy="1837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nettore 1 130"/>
          <p:cNvCxnSpPr>
            <a:stCxn id="96" idx="0"/>
            <a:endCxn id="93" idx="2"/>
          </p:cNvCxnSpPr>
          <p:nvPr/>
        </p:nvCxnSpPr>
        <p:spPr>
          <a:xfrm rot="16200000" flipV="1">
            <a:off x="5257373" y="3029957"/>
            <a:ext cx="1108464" cy="2583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nettore 1 134"/>
          <p:cNvCxnSpPr>
            <a:stCxn id="98" idx="0"/>
            <a:endCxn id="93" idx="1"/>
          </p:cNvCxnSpPr>
          <p:nvPr/>
        </p:nvCxnSpPr>
        <p:spPr>
          <a:xfrm rot="5400000" flipH="1" flipV="1">
            <a:off x="3537032" y="3494920"/>
            <a:ext cx="473665" cy="6803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Connettore 1 136"/>
          <p:cNvCxnSpPr>
            <a:stCxn id="99" idx="0"/>
            <a:endCxn id="98" idx="2"/>
          </p:cNvCxnSpPr>
          <p:nvPr/>
        </p:nvCxnSpPr>
        <p:spPr>
          <a:xfrm rot="5400000" flipH="1" flipV="1">
            <a:off x="3006949" y="4288159"/>
            <a:ext cx="304388" cy="54906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nettore 1 138"/>
          <p:cNvCxnSpPr>
            <a:stCxn id="104" idx="0"/>
            <a:endCxn id="99" idx="2"/>
          </p:cNvCxnSpPr>
          <p:nvPr/>
        </p:nvCxnSpPr>
        <p:spPr>
          <a:xfrm rot="5400000" flipH="1" flipV="1">
            <a:off x="2458484" y="5275925"/>
            <a:ext cx="648615" cy="20364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nettore 1 142"/>
          <p:cNvCxnSpPr>
            <a:stCxn id="99" idx="2"/>
            <a:endCxn id="105" idx="0"/>
          </p:cNvCxnSpPr>
          <p:nvPr/>
        </p:nvCxnSpPr>
        <p:spPr>
          <a:xfrm rot="16200000" flipH="1">
            <a:off x="3042728" y="4895321"/>
            <a:ext cx="1356645" cy="16728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Connettore 1 144"/>
          <p:cNvCxnSpPr>
            <a:stCxn id="105" idx="0"/>
            <a:endCxn id="97" idx="2"/>
          </p:cNvCxnSpPr>
          <p:nvPr/>
        </p:nvCxnSpPr>
        <p:spPr>
          <a:xfrm rot="5400000" flipH="1" flipV="1">
            <a:off x="4317132" y="5454930"/>
            <a:ext cx="1195511" cy="71479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Connettore 1 146"/>
          <p:cNvCxnSpPr>
            <a:stCxn id="97" idx="2"/>
            <a:endCxn id="106" idx="0"/>
          </p:cNvCxnSpPr>
          <p:nvPr/>
        </p:nvCxnSpPr>
        <p:spPr>
          <a:xfrm rot="16200000" flipH="1">
            <a:off x="5585550" y="4901307"/>
            <a:ext cx="500444" cy="112697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nettore 1 148"/>
          <p:cNvCxnSpPr>
            <a:stCxn id="93" idx="2"/>
            <a:endCxn id="97" idx="0"/>
          </p:cNvCxnSpPr>
          <p:nvPr/>
        </p:nvCxnSpPr>
        <p:spPr>
          <a:xfrm rot="16200000" flipH="1">
            <a:off x="4341799" y="3945531"/>
            <a:ext cx="1108464" cy="7525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nettore 1 150"/>
          <p:cNvCxnSpPr>
            <a:stCxn id="87" idx="2"/>
            <a:endCxn id="89" idx="0"/>
          </p:cNvCxnSpPr>
          <p:nvPr/>
        </p:nvCxnSpPr>
        <p:spPr>
          <a:xfrm rot="16200000" flipH="1">
            <a:off x="7698805" y="4341145"/>
            <a:ext cx="733016" cy="4430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Connettore 1 152"/>
          <p:cNvCxnSpPr>
            <a:stCxn id="90" idx="0"/>
            <a:endCxn id="89" idx="2"/>
          </p:cNvCxnSpPr>
          <p:nvPr/>
        </p:nvCxnSpPr>
        <p:spPr>
          <a:xfrm rot="16200000" flipV="1">
            <a:off x="7841542" y="5713068"/>
            <a:ext cx="1018768" cy="12813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Connettore 1 154"/>
          <p:cNvCxnSpPr>
            <a:stCxn id="106" idx="0"/>
            <a:endCxn id="96" idx="2"/>
          </p:cNvCxnSpPr>
          <p:nvPr/>
        </p:nvCxnSpPr>
        <p:spPr>
          <a:xfrm rot="5400000" flipH="1" flipV="1">
            <a:off x="6501124" y="5112707"/>
            <a:ext cx="500444" cy="7041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Connettore 1 156"/>
          <p:cNvCxnSpPr>
            <a:stCxn id="105" idx="3"/>
            <a:endCxn id="90" idx="1"/>
          </p:cNvCxnSpPr>
          <p:nvPr/>
        </p:nvCxnSpPr>
        <p:spPr>
          <a:xfrm flipV="1">
            <a:off x="5332701" y="6455797"/>
            <a:ext cx="2567568" cy="1235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CasellaDiTesto 157"/>
          <p:cNvSpPr txBox="1"/>
          <p:nvPr/>
        </p:nvSpPr>
        <p:spPr>
          <a:xfrm>
            <a:off x="142844" y="3143248"/>
            <a:ext cx="1615314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Nodo Terminale</a:t>
            </a:r>
            <a:endParaRPr lang="it-IT" sz="1600" dirty="0"/>
          </a:p>
        </p:txBody>
      </p:sp>
      <p:sp>
        <p:nvSpPr>
          <p:cNvPr id="159" name="CasellaDiTesto 158"/>
          <p:cNvSpPr txBox="1"/>
          <p:nvPr/>
        </p:nvSpPr>
        <p:spPr>
          <a:xfrm>
            <a:off x="142844" y="3571876"/>
            <a:ext cx="164307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Nodo Normale</a:t>
            </a:r>
            <a:endParaRPr lang="it-IT" sz="1600" dirty="0"/>
          </a:p>
        </p:txBody>
      </p:sp>
      <p:sp>
        <p:nvSpPr>
          <p:cNvPr id="160" name="CasellaDiTesto 159"/>
          <p:cNvSpPr txBox="1"/>
          <p:nvPr/>
        </p:nvSpPr>
        <p:spPr>
          <a:xfrm>
            <a:off x="142844" y="4000504"/>
            <a:ext cx="1643074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Nodo Esplorato</a:t>
            </a:r>
            <a:endParaRPr lang="it-IT" sz="1600" dirty="0"/>
          </a:p>
        </p:txBody>
      </p:sp>
      <p:cxnSp>
        <p:nvCxnSpPr>
          <p:cNvPr id="35" name="Connettore 2 34"/>
          <p:cNvCxnSpPr/>
          <p:nvPr/>
        </p:nvCxnSpPr>
        <p:spPr>
          <a:xfrm flipV="1">
            <a:off x="3500430" y="4500570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3428992" y="5286388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STAR: Fase 1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1357298"/>
            <a:ext cx="8858312" cy="1685924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Si considerano tutti i terminali e da ognuno di essi si fa partire un’esplorazione </a:t>
            </a:r>
            <a:r>
              <a:rPr lang="it-IT" b="1" dirty="0" err="1" smtClean="0"/>
              <a:t>breadth-first</a:t>
            </a:r>
            <a:r>
              <a:rPr lang="it-IT" dirty="0" smtClean="0"/>
              <a:t>.</a:t>
            </a:r>
          </a:p>
          <a:p>
            <a:r>
              <a:rPr lang="it-IT" dirty="0" smtClean="0"/>
              <a:t>Si esegue un passo di esplorazione per un terminale e poi si passa ad un altro, secondo una politica </a:t>
            </a:r>
            <a:r>
              <a:rPr lang="it-IT" dirty="0" err="1" smtClean="0"/>
              <a:t>round-robin</a:t>
            </a:r>
            <a:r>
              <a:rPr lang="it-IT" dirty="0" smtClean="0"/>
              <a:t>.</a:t>
            </a:r>
          </a:p>
          <a:p>
            <a:r>
              <a:rPr lang="it-IT" dirty="0" smtClean="0"/>
              <a:t>Non appena due diverse esplorazioni </a:t>
            </a:r>
            <a:r>
              <a:rPr lang="it-IT" b="1" dirty="0" smtClean="0"/>
              <a:t>si incontrano</a:t>
            </a:r>
            <a:r>
              <a:rPr lang="it-IT" dirty="0" smtClean="0"/>
              <a:t> in un nodo, una parte del risultato viene costruita.</a:t>
            </a:r>
            <a:endParaRPr lang="it-IT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5996855" y="2928934"/>
            <a:ext cx="7200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enitity</a:t>
            </a:r>
            <a:endParaRPr lang="it-IT" sz="1600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6971575" y="3857628"/>
            <a:ext cx="17443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organization_unit</a:t>
            </a:r>
            <a:endParaRPr lang="it-IT" sz="1600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7971707" y="4929198"/>
            <a:ext cx="630301" cy="33855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state</a:t>
            </a:r>
            <a:endParaRPr lang="it-IT" sz="1600" dirty="0"/>
          </a:p>
        </p:txBody>
      </p:sp>
      <p:sp>
        <p:nvSpPr>
          <p:cNvPr id="90" name="CasellaDiTesto 89"/>
          <p:cNvSpPr txBox="1"/>
          <p:nvPr/>
        </p:nvSpPr>
        <p:spPr>
          <a:xfrm>
            <a:off x="7900269" y="6286520"/>
            <a:ext cx="1029449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Germany</a:t>
            </a:r>
            <a:endParaRPr lang="it-IT" sz="1600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4114055" y="3429000"/>
            <a:ext cx="811441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person</a:t>
            </a:r>
            <a:endParaRPr lang="it-IT" sz="1600" dirty="0"/>
          </a:p>
        </p:txBody>
      </p:sp>
      <p:sp>
        <p:nvSpPr>
          <p:cNvPr id="96" name="CasellaDiTesto 95"/>
          <p:cNvSpPr txBox="1"/>
          <p:nvPr/>
        </p:nvSpPr>
        <p:spPr>
          <a:xfrm>
            <a:off x="6782673" y="4876018"/>
            <a:ext cx="641522" cy="33855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actor</a:t>
            </a:r>
            <a:endParaRPr lang="it-IT" sz="1600" dirty="0"/>
          </a:p>
        </p:txBody>
      </p:sp>
      <p:sp>
        <p:nvSpPr>
          <p:cNvPr id="97" name="CasellaDiTesto 96"/>
          <p:cNvSpPr txBox="1"/>
          <p:nvPr/>
        </p:nvSpPr>
        <p:spPr>
          <a:xfrm>
            <a:off x="4782408" y="4876018"/>
            <a:ext cx="979755" cy="33855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politician</a:t>
            </a:r>
            <a:endParaRPr lang="it-IT" sz="1600" dirty="0"/>
          </a:p>
        </p:txBody>
      </p:sp>
      <p:sp>
        <p:nvSpPr>
          <p:cNvPr id="98" name="CasellaDiTesto 97"/>
          <p:cNvSpPr txBox="1"/>
          <p:nvPr/>
        </p:nvSpPr>
        <p:spPr>
          <a:xfrm>
            <a:off x="2971047" y="4071942"/>
            <a:ext cx="925253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scientist</a:t>
            </a:r>
            <a:endParaRPr lang="it-IT" sz="1600" dirty="0"/>
          </a:p>
        </p:txBody>
      </p:sp>
      <p:sp>
        <p:nvSpPr>
          <p:cNvPr id="99" name="CasellaDiTesto 98"/>
          <p:cNvSpPr txBox="1"/>
          <p:nvPr/>
        </p:nvSpPr>
        <p:spPr>
          <a:xfrm>
            <a:off x="2399543" y="4714884"/>
            <a:ext cx="970137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physicist</a:t>
            </a:r>
            <a:endParaRPr lang="it-IT" sz="1600" dirty="0"/>
          </a:p>
        </p:txBody>
      </p:sp>
      <p:sp>
        <p:nvSpPr>
          <p:cNvPr id="104" name="CasellaDiTesto 103"/>
          <p:cNvSpPr txBox="1"/>
          <p:nvPr/>
        </p:nvSpPr>
        <p:spPr>
          <a:xfrm>
            <a:off x="1996327" y="5702053"/>
            <a:ext cx="1369286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Mark_Planck</a:t>
            </a:r>
            <a:endParaRPr lang="it-IT" sz="1600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3782277" y="6410083"/>
            <a:ext cx="1550424" cy="33855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Angela_Merkel</a:t>
            </a:r>
            <a:endParaRPr lang="it-IT" sz="1600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5185625" y="5715016"/>
            <a:ext cx="2427268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Arnlod_Schwarzenegger</a:t>
            </a:r>
            <a:endParaRPr lang="it-IT" sz="1600" dirty="0"/>
          </a:p>
        </p:txBody>
      </p:sp>
      <p:cxnSp>
        <p:nvCxnSpPr>
          <p:cNvPr id="127" name="Connettore 1 126"/>
          <p:cNvCxnSpPr>
            <a:stCxn id="87" idx="0"/>
            <a:endCxn id="86" idx="2"/>
          </p:cNvCxnSpPr>
          <p:nvPr/>
        </p:nvCxnSpPr>
        <p:spPr>
          <a:xfrm rot="16200000" flipV="1">
            <a:off x="6805260" y="2819118"/>
            <a:ext cx="590140" cy="1486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nettore 1 128"/>
          <p:cNvCxnSpPr>
            <a:stCxn id="93" idx="0"/>
            <a:endCxn id="86" idx="2"/>
          </p:cNvCxnSpPr>
          <p:nvPr/>
        </p:nvCxnSpPr>
        <p:spPr>
          <a:xfrm rot="5400000" flipH="1" flipV="1">
            <a:off x="5357577" y="2429687"/>
            <a:ext cx="161512" cy="1837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nettore 1 130"/>
          <p:cNvCxnSpPr>
            <a:stCxn id="96" idx="0"/>
            <a:endCxn id="93" idx="2"/>
          </p:cNvCxnSpPr>
          <p:nvPr/>
        </p:nvCxnSpPr>
        <p:spPr>
          <a:xfrm rot="16200000" flipV="1">
            <a:off x="5257373" y="3029957"/>
            <a:ext cx="1108464" cy="2583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nettore 1 134"/>
          <p:cNvCxnSpPr>
            <a:stCxn id="98" idx="0"/>
            <a:endCxn id="93" idx="1"/>
          </p:cNvCxnSpPr>
          <p:nvPr/>
        </p:nvCxnSpPr>
        <p:spPr>
          <a:xfrm rot="5400000" flipH="1" flipV="1">
            <a:off x="3537032" y="3494920"/>
            <a:ext cx="473665" cy="6803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Connettore 1 136"/>
          <p:cNvCxnSpPr>
            <a:stCxn id="99" idx="0"/>
            <a:endCxn id="98" idx="2"/>
          </p:cNvCxnSpPr>
          <p:nvPr/>
        </p:nvCxnSpPr>
        <p:spPr>
          <a:xfrm rot="5400000" flipH="1" flipV="1">
            <a:off x="3006949" y="4288159"/>
            <a:ext cx="304388" cy="54906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nettore 1 138"/>
          <p:cNvCxnSpPr>
            <a:stCxn id="104" idx="0"/>
            <a:endCxn id="99" idx="2"/>
          </p:cNvCxnSpPr>
          <p:nvPr/>
        </p:nvCxnSpPr>
        <p:spPr>
          <a:xfrm rot="5400000" flipH="1" flipV="1">
            <a:off x="2458484" y="5275925"/>
            <a:ext cx="648615" cy="20364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nettore 1 142"/>
          <p:cNvCxnSpPr>
            <a:stCxn id="99" idx="2"/>
            <a:endCxn id="105" idx="0"/>
          </p:cNvCxnSpPr>
          <p:nvPr/>
        </p:nvCxnSpPr>
        <p:spPr>
          <a:xfrm rot="16200000" flipH="1">
            <a:off x="3042728" y="4895321"/>
            <a:ext cx="1356645" cy="16728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Connettore 1 144"/>
          <p:cNvCxnSpPr>
            <a:stCxn id="105" idx="0"/>
            <a:endCxn id="97" idx="2"/>
          </p:cNvCxnSpPr>
          <p:nvPr/>
        </p:nvCxnSpPr>
        <p:spPr>
          <a:xfrm rot="5400000" flipH="1" flipV="1">
            <a:off x="4317132" y="5454930"/>
            <a:ext cx="1195511" cy="71479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Connettore 1 146"/>
          <p:cNvCxnSpPr>
            <a:stCxn id="97" idx="2"/>
            <a:endCxn id="106" idx="0"/>
          </p:cNvCxnSpPr>
          <p:nvPr/>
        </p:nvCxnSpPr>
        <p:spPr>
          <a:xfrm rot="16200000" flipH="1">
            <a:off x="5585550" y="4901307"/>
            <a:ext cx="500444" cy="112697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nettore 1 148"/>
          <p:cNvCxnSpPr>
            <a:stCxn id="93" idx="2"/>
            <a:endCxn id="97" idx="0"/>
          </p:cNvCxnSpPr>
          <p:nvPr/>
        </p:nvCxnSpPr>
        <p:spPr>
          <a:xfrm rot="16200000" flipH="1">
            <a:off x="4341799" y="3945531"/>
            <a:ext cx="1108464" cy="75251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nettore 1 150"/>
          <p:cNvCxnSpPr>
            <a:stCxn id="87" idx="2"/>
            <a:endCxn id="89" idx="0"/>
          </p:cNvCxnSpPr>
          <p:nvPr/>
        </p:nvCxnSpPr>
        <p:spPr>
          <a:xfrm rot="16200000" flipH="1">
            <a:off x="7698805" y="4341145"/>
            <a:ext cx="733016" cy="4430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Connettore 1 152"/>
          <p:cNvCxnSpPr>
            <a:stCxn id="90" idx="0"/>
            <a:endCxn id="89" idx="2"/>
          </p:cNvCxnSpPr>
          <p:nvPr/>
        </p:nvCxnSpPr>
        <p:spPr>
          <a:xfrm rot="16200000" flipV="1">
            <a:off x="7841542" y="5713068"/>
            <a:ext cx="1018768" cy="12813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Connettore 1 154"/>
          <p:cNvCxnSpPr>
            <a:stCxn id="106" idx="0"/>
            <a:endCxn id="96" idx="2"/>
          </p:cNvCxnSpPr>
          <p:nvPr/>
        </p:nvCxnSpPr>
        <p:spPr>
          <a:xfrm rot="5400000" flipH="1" flipV="1">
            <a:off x="6501124" y="5112707"/>
            <a:ext cx="500444" cy="7041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Connettore 1 156"/>
          <p:cNvCxnSpPr>
            <a:stCxn id="105" idx="3"/>
            <a:endCxn id="90" idx="1"/>
          </p:cNvCxnSpPr>
          <p:nvPr/>
        </p:nvCxnSpPr>
        <p:spPr>
          <a:xfrm flipV="1">
            <a:off x="5332701" y="6455797"/>
            <a:ext cx="2567568" cy="1235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CasellaDiTesto 157"/>
          <p:cNvSpPr txBox="1"/>
          <p:nvPr/>
        </p:nvSpPr>
        <p:spPr>
          <a:xfrm>
            <a:off x="142844" y="3143248"/>
            <a:ext cx="1615314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Nodo Terminale</a:t>
            </a:r>
            <a:endParaRPr lang="it-IT" sz="1600" dirty="0"/>
          </a:p>
        </p:txBody>
      </p:sp>
      <p:sp>
        <p:nvSpPr>
          <p:cNvPr id="159" name="CasellaDiTesto 158"/>
          <p:cNvSpPr txBox="1"/>
          <p:nvPr/>
        </p:nvSpPr>
        <p:spPr>
          <a:xfrm>
            <a:off x="142844" y="3571876"/>
            <a:ext cx="164307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Nodo Normale</a:t>
            </a:r>
            <a:endParaRPr lang="it-IT" sz="1600" dirty="0"/>
          </a:p>
        </p:txBody>
      </p:sp>
      <p:sp>
        <p:nvSpPr>
          <p:cNvPr id="160" name="CasellaDiTesto 159"/>
          <p:cNvSpPr txBox="1"/>
          <p:nvPr/>
        </p:nvSpPr>
        <p:spPr>
          <a:xfrm>
            <a:off x="142844" y="4000504"/>
            <a:ext cx="1643074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Nodo Esplorato</a:t>
            </a:r>
            <a:endParaRPr lang="it-IT" sz="1600" dirty="0"/>
          </a:p>
        </p:txBody>
      </p:sp>
      <p:cxnSp>
        <p:nvCxnSpPr>
          <p:cNvPr id="35" name="Connettore 2 34"/>
          <p:cNvCxnSpPr/>
          <p:nvPr/>
        </p:nvCxnSpPr>
        <p:spPr>
          <a:xfrm rot="16200000" flipV="1">
            <a:off x="4500562" y="4214818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5400000">
            <a:off x="4572000" y="564357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STAR: Fase 1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1357298"/>
            <a:ext cx="8858312" cy="1685924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Si considerano tutti i terminali e da ognuno di essi si fa partire un’esplorazione </a:t>
            </a:r>
            <a:r>
              <a:rPr lang="it-IT" b="1" dirty="0" err="1" smtClean="0"/>
              <a:t>breadth-first</a:t>
            </a:r>
            <a:r>
              <a:rPr lang="it-IT" dirty="0" smtClean="0"/>
              <a:t>.</a:t>
            </a:r>
          </a:p>
          <a:p>
            <a:r>
              <a:rPr lang="it-IT" dirty="0" smtClean="0"/>
              <a:t>Si esegue un passo di esplorazione per un terminale e poi si passa ad un altro, secondo una politica </a:t>
            </a:r>
            <a:r>
              <a:rPr lang="it-IT" dirty="0" err="1" smtClean="0"/>
              <a:t>round-robin</a:t>
            </a:r>
            <a:r>
              <a:rPr lang="it-IT" dirty="0" smtClean="0"/>
              <a:t>.</a:t>
            </a:r>
          </a:p>
          <a:p>
            <a:r>
              <a:rPr lang="it-IT" dirty="0" smtClean="0"/>
              <a:t>Non appena due diverse esplorazioni </a:t>
            </a:r>
            <a:r>
              <a:rPr lang="it-IT" b="1" dirty="0" smtClean="0"/>
              <a:t>si incontrano</a:t>
            </a:r>
            <a:r>
              <a:rPr lang="it-IT" dirty="0" smtClean="0"/>
              <a:t> in un nodo, una parte del risultato viene costruita.</a:t>
            </a:r>
            <a:endParaRPr lang="it-IT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5996855" y="2928934"/>
            <a:ext cx="7200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enitity</a:t>
            </a:r>
            <a:endParaRPr lang="it-IT" sz="1600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6971575" y="3857628"/>
            <a:ext cx="17443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organization_unit</a:t>
            </a:r>
            <a:endParaRPr lang="it-IT" sz="1600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7971707" y="4929198"/>
            <a:ext cx="630301" cy="33855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state</a:t>
            </a:r>
            <a:endParaRPr lang="it-IT" sz="1600" dirty="0"/>
          </a:p>
        </p:txBody>
      </p:sp>
      <p:sp>
        <p:nvSpPr>
          <p:cNvPr id="90" name="CasellaDiTesto 89"/>
          <p:cNvSpPr txBox="1"/>
          <p:nvPr/>
        </p:nvSpPr>
        <p:spPr>
          <a:xfrm>
            <a:off x="7900269" y="6286520"/>
            <a:ext cx="1029449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Germany</a:t>
            </a:r>
            <a:endParaRPr lang="it-IT" sz="1600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4114055" y="3429000"/>
            <a:ext cx="811441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person</a:t>
            </a:r>
            <a:endParaRPr lang="it-IT" sz="1600" dirty="0"/>
          </a:p>
        </p:txBody>
      </p:sp>
      <p:sp>
        <p:nvSpPr>
          <p:cNvPr id="96" name="CasellaDiTesto 95"/>
          <p:cNvSpPr txBox="1"/>
          <p:nvPr/>
        </p:nvSpPr>
        <p:spPr>
          <a:xfrm>
            <a:off x="6782673" y="4876018"/>
            <a:ext cx="641522" cy="33855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actor</a:t>
            </a:r>
            <a:endParaRPr lang="it-IT" sz="1600" dirty="0"/>
          </a:p>
        </p:txBody>
      </p:sp>
      <p:sp>
        <p:nvSpPr>
          <p:cNvPr id="98" name="CasellaDiTesto 97"/>
          <p:cNvSpPr txBox="1"/>
          <p:nvPr/>
        </p:nvSpPr>
        <p:spPr>
          <a:xfrm>
            <a:off x="2971047" y="4071942"/>
            <a:ext cx="925253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scientist</a:t>
            </a:r>
            <a:endParaRPr lang="it-IT" sz="1600" dirty="0"/>
          </a:p>
        </p:txBody>
      </p:sp>
      <p:sp>
        <p:nvSpPr>
          <p:cNvPr id="104" name="CasellaDiTesto 103"/>
          <p:cNvSpPr txBox="1"/>
          <p:nvPr/>
        </p:nvSpPr>
        <p:spPr>
          <a:xfrm>
            <a:off x="1996327" y="5702053"/>
            <a:ext cx="1369286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Mark_Planck</a:t>
            </a:r>
            <a:endParaRPr lang="it-IT" sz="1600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3782277" y="6410083"/>
            <a:ext cx="1550424" cy="338554"/>
          </a:xfrm>
          <a:prstGeom prst="rect">
            <a:avLst/>
          </a:prstGeom>
          <a:ln w="57150">
            <a:solidFill>
              <a:srgbClr val="FF880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Angela_Merkel</a:t>
            </a:r>
            <a:endParaRPr lang="it-IT" sz="1600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5185625" y="5715016"/>
            <a:ext cx="2427268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Arnlod_Schwarzenegger</a:t>
            </a:r>
            <a:endParaRPr lang="it-IT" sz="1600" dirty="0"/>
          </a:p>
        </p:txBody>
      </p:sp>
      <p:cxnSp>
        <p:nvCxnSpPr>
          <p:cNvPr id="127" name="Connettore 1 126"/>
          <p:cNvCxnSpPr>
            <a:stCxn id="87" idx="0"/>
            <a:endCxn id="86" idx="2"/>
          </p:cNvCxnSpPr>
          <p:nvPr/>
        </p:nvCxnSpPr>
        <p:spPr>
          <a:xfrm rot="16200000" flipV="1">
            <a:off x="6805260" y="2819118"/>
            <a:ext cx="590140" cy="1486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nettore 1 128"/>
          <p:cNvCxnSpPr>
            <a:stCxn id="93" idx="0"/>
            <a:endCxn id="86" idx="2"/>
          </p:cNvCxnSpPr>
          <p:nvPr/>
        </p:nvCxnSpPr>
        <p:spPr>
          <a:xfrm rot="5400000" flipH="1" flipV="1">
            <a:off x="5357577" y="2429687"/>
            <a:ext cx="161512" cy="1837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nettore 1 130"/>
          <p:cNvCxnSpPr>
            <a:stCxn id="96" idx="0"/>
            <a:endCxn id="93" idx="2"/>
          </p:cNvCxnSpPr>
          <p:nvPr/>
        </p:nvCxnSpPr>
        <p:spPr>
          <a:xfrm rot="16200000" flipV="1">
            <a:off x="5257373" y="3029957"/>
            <a:ext cx="1108464" cy="2583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nettore 1 134"/>
          <p:cNvCxnSpPr>
            <a:stCxn id="98" idx="0"/>
            <a:endCxn id="93" idx="1"/>
          </p:cNvCxnSpPr>
          <p:nvPr/>
        </p:nvCxnSpPr>
        <p:spPr>
          <a:xfrm rot="5400000" flipH="1" flipV="1">
            <a:off x="3537032" y="3494920"/>
            <a:ext cx="473665" cy="6803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Connettore 1 136"/>
          <p:cNvCxnSpPr>
            <a:stCxn id="99" idx="0"/>
            <a:endCxn id="98" idx="2"/>
          </p:cNvCxnSpPr>
          <p:nvPr/>
        </p:nvCxnSpPr>
        <p:spPr>
          <a:xfrm rot="5400000" flipH="1" flipV="1">
            <a:off x="3006949" y="4288159"/>
            <a:ext cx="304388" cy="54906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nettore 1 138"/>
          <p:cNvCxnSpPr>
            <a:stCxn id="104" idx="0"/>
            <a:endCxn id="99" idx="2"/>
          </p:cNvCxnSpPr>
          <p:nvPr/>
        </p:nvCxnSpPr>
        <p:spPr>
          <a:xfrm rot="5400000" flipH="1" flipV="1">
            <a:off x="2458484" y="5275925"/>
            <a:ext cx="648615" cy="203642"/>
          </a:xfrm>
          <a:prstGeom prst="line">
            <a:avLst/>
          </a:prstGeom>
          <a:ln w="57150">
            <a:solidFill>
              <a:srgbClr val="FF880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nettore 1 142"/>
          <p:cNvCxnSpPr>
            <a:stCxn id="99" idx="2"/>
            <a:endCxn id="105" idx="0"/>
          </p:cNvCxnSpPr>
          <p:nvPr/>
        </p:nvCxnSpPr>
        <p:spPr>
          <a:xfrm rot="16200000" flipH="1">
            <a:off x="3042728" y="4895321"/>
            <a:ext cx="1356645" cy="1672877"/>
          </a:xfrm>
          <a:prstGeom prst="line">
            <a:avLst/>
          </a:prstGeom>
          <a:ln w="57150">
            <a:solidFill>
              <a:srgbClr val="FF880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Connettore 1 144"/>
          <p:cNvCxnSpPr>
            <a:stCxn id="105" idx="0"/>
            <a:endCxn id="97" idx="2"/>
          </p:cNvCxnSpPr>
          <p:nvPr/>
        </p:nvCxnSpPr>
        <p:spPr>
          <a:xfrm rot="5400000" flipH="1" flipV="1">
            <a:off x="4317132" y="5454930"/>
            <a:ext cx="1195511" cy="714797"/>
          </a:xfrm>
          <a:prstGeom prst="line">
            <a:avLst/>
          </a:prstGeom>
          <a:ln w="57150">
            <a:solidFill>
              <a:srgbClr val="FF880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Connettore 1 146"/>
          <p:cNvCxnSpPr>
            <a:stCxn id="97" idx="2"/>
            <a:endCxn id="106" idx="0"/>
          </p:cNvCxnSpPr>
          <p:nvPr/>
        </p:nvCxnSpPr>
        <p:spPr>
          <a:xfrm rot="16200000" flipH="1">
            <a:off x="5585550" y="4901307"/>
            <a:ext cx="500444" cy="1126973"/>
          </a:xfrm>
          <a:prstGeom prst="line">
            <a:avLst/>
          </a:prstGeom>
          <a:ln w="57150">
            <a:solidFill>
              <a:srgbClr val="FF880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nettore 1 148"/>
          <p:cNvCxnSpPr>
            <a:stCxn id="93" idx="2"/>
            <a:endCxn id="97" idx="0"/>
          </p:cNvCxnSpPr>
          <p:nvPr/>
        </p:nvCxnSpPr>
        <p:spPr>
          <a:xfrm rot="16200000" flipH="1">
            <a:off x="4341799" y="3945531"/>
            <a:ext cx="1108464" cy="75251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nettore 1 150"/>
          <p:cNvCxnSpPr>
            <a:stCxn id="87" idx="2"/>
            <a:endCxn id="89" idx="0"/>
          </p:cNvCxnSpPr>
          <p:nvPr/>
        </p:nvCxnSpPr>
        <p:spPr>
          <a:xfrm rot="16200000" flipH="1">
            <a:off x="7698805" y="4341145"/>
            <a:ext cx="733016" cy="4430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Connettore 1 152"/>
          <p:cNvCxnSpPr>
            <a:stCxn id="90" idx="0"/>
            <a:endCxn id="89" idx="2"/>
          </p:cNvCxnSpPr>
          <p:nvPr/>
        </p:nvCxnSpPr>
        <p:spPr>
          <a:xfrm rot="16200000" flipV="1">
            <a:off x="7841542" y="5713068"/>
            <a:ext cx="1018768" cy="12813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Connettore 1 154"/>
          <p:cNvCxnSpPr>
            <a:stCxn id="106" idx="0"/>
            <a:endCxn id="96" idx="2"/>
          </p:cNvCxnSpPr>
          <p:nvPr/>
        </p:nvCxnSpPr>
        <p:spPr>
          <a:xfrm rot="5400000" flipH="1" flipV="1">
            <a:off x="6501124" y="5112707"/>
            <a:ext cx="500444" cy="7041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Connettore 1 156"/>
          <p:cNvCxnSpPr>
            <a:stCxn id="105" idx="3"/>
            <a:endCxn id="90" idx="1"/>
          </p:cNvCxnSpPr>
          <p:nvPr/>
        </p:nvCxnSpPr>
        <p:spPr>
          <a:xfrm flipV="1">
            <a:off x="5332701" y="6455797"/>
            <a:ext cx="2567568" cy="123563"/>
          </a:xfrm>
          <a:prstGeom prst="line">
            <a:avLst/>
          </a:prstGeom>
          <a:ln w="57150">
            <a:solidFill>
              <a:srgbClr val="FF880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CasellaDiTesto 157"/>
          <p:cNvSpPr txBox="1"/>
          <p:nvPr/>
        </p:nvSpPr>
        <p:spPr>
          <a:xfrm>
            <a:off x="142844" y="3143248"/>
            <a:ext cx="1615314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Nodo Terminale</a:t>
            </a:r>
            <a:endParaRPr lang="it-IT" sz="1600" dirty="0"/>
          </a:p>
        </p:txBody>
      </p:sp>
      <p:sp>
        <p:nvSpPr>
          <p:cNvPr id="159" name="CasellaDiTesto 158"/>
          <p:cNvSpPr txBox="1"/>
          <p:nvPr/>
        </p:nvSpPr>
        <p:spPr>
          <a:xfrm>
            <a:off x="142844" y="3571876"/>
            <a:ext cx="164307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Nodo Normale</a:t>
            </a:r>
            <a:endParaRPr lang="it-IT" sz="1600" dirty="0"/>
          </a:p>
        </p:txBody>
      </p:sp>
      <p:sp>
        <p:nvSpPr>
          <p:cNvPr id="160" name="CasellaDiTesto 159"/>
          <p:cNvSpPr txBox="1"/>
          <p:nvPr/>
        </p:nvSpPr>
        <p:spPr>
          <a:xfrm>
            <a:off x="142844" y="4000504"/>
            <a:ext cx="1643074" cy="338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Nodo Esplorato</a:t>
            </a:r>
            <a:endParaRPr lang="it-IT" sz="1600" dirty="0"/>
          </a:p>
        </p:txBody>
      </p:sp>
      <p:sp>
        <p:nvSpPr>
          <p:cNvPr id="99" name="CasellaDiTesto 98"/>
          <p:cNvSpPr txBox="1"/>
          <p:nvPr/>
        </p:nvSpPr>
        <p:spPr>
          <a:xfrm>
            <a:off x="2399543" y="4714884"/>
            <a:ext cx="970137" cy="338554"/>
          </a:xfrm>
          <a:prstGeom prst="rect">
            <a:avLst/>
          </a:prstGeom>
          <a:noFill/>
          <a:ln w="57150">
            <a:solidFill>
              <a:srgbClr val="FF8805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physicist</a:t>
            </a:r>
            <a:endParaRPr lang="it-IT" sz="1600" dirty="0"/>
          </a:p>
        </p:txBody>
      </p:sp>
      <p:sp>
        <p:nvSpPr>
          <p:cNvPr id="97" name="CasellaDiTesto 96"/>
          <p:cNvSpPr txBox="1"/>
          <p:nvPr/>
        </p:nvSpPr>
        <p:spPr>
          <a:xfrm>
            <a:off x="4782408" y="4876018"/>
            <a:ext cx="979755" cy="338554"/>
          </a:xfrm>
          <a:prstGeom prst="rect">
            <a:avLst/>
          </a:prstGeom>
          <a:ln w="57150">
            <a:solidFill>
              <a:srgbClr val="FF880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/>
              <a:t>politician</a:t>
            </a:r>
            <a:endParaRPr lang="it-IT" sz="16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214282" y="5000636"/>
            <a:ext cx="1390124" cy="338554"/>
          </a:xfrm>
          <a:prstGeom prst="rect">
            <a:avLst/>
          </a:prstGeom>
          <a:noFill/>
          <a:ln w="76200">
            <a:solidFill>
              <a:srgbClr val="FF8805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Albero Finale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STAR: Fase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500175"/>
            <a:ext cx="8401080" cy="1357321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A differenza di altri algoritmi come BANKS I, in questa fase, </a:t>
            </a:r>
            <a:r>
              <a:rPr lang="it-IT" b="1" dirty="0" smtClean="0"/>
              <a:t>STAR può sfruttare le informazioni tassonomiche </a:t>
            </a:r>
            <a:r>
              <a:rPr lang="it-IT" dirty="0" smtClean="0"/>
              <a:t>per costruire molto più velocemente un primo albero, ad esempio, esplorando solo gli archi etichettati da relazioni tassonomiche come </a:t>
            </a:r>
            <a:r>
              <a:rPr lang="it-IT" dirty="0" err="1" smtClean="0"/>
              <a:t>type</a:t>
            </a:r>
            <a:r>
              <a:rPr lang="it-IT" dirty="0" smtClean="0"/>
              <a:t> o </a:t>
            </a:r>
            <a:r>
              <a:rPr lang="it-IT" dirty="0" err="1" smtClean="0"/>
              <a:t>subClassOf</a:t>
            </a:r>
            <a:r>
              <a:rPr lang="it-IT" dirty="0" smtClean="0"/>
              <a:t>, come nel caso di YAGO.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952521" y="2896114"/>
            <a:ext cx="7200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enitity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70950" y="3888933"/>
            <a:ext cx="17443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organization_unit</a:t>
            </a:r>
            <a:endParaRPr lang="it-IT" sz="1600" dirty="0"/>
          </a:p>
        </p:txBody>
      </p:sp>
      <p:cxnSp>
        <p:nvCxnSpPr>
          <p:cNvPr id="7" name="Connettore 2 6"/>
          <p:cNvCxnSpPr>
            <a:stCxn id="6" idx="0"/>
            <a:endCxn id="5" idx="2"/>
          </p:cNvCxnSpPr>
          <p:nvPr/>
        </p:nvCxnSpPr>
        <p:spPr>
          <a:xfrm rot="16200000" flipV="1">
            <a:off x="6000718" y="2546507"/>
            <a:ext cx="654265" cy="2030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938158" y="4940153"/>
            <a:ext cx="63030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state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79758" y="6166575"/>
            <a:ext cx="1029449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Germany</a:t>
            </a:r>
            <a:endParaRPr lang="it-IT" sz="1600" dirty="0"/>
          </a:p>
        </p:txBody>
      </p:sp>
      <p:cxnSp>
        <p:nvCxnSpPr>
          <p:cNvPr id="10" name="Connettore 2 9"/>
          <p:cNvCxnSpPr>
            <a:stCxn id="8" idx="0"/>
            <a:endCxn id="6" idx="2"/>
          </p:cNvCxnSpPr>
          <p:nvPr/>
        </p:nvCxnSpPr>
        <p:spPr>
          <a:xfrm rot="5400000" flipH="1" flipV="1">
            <a:off x="6941893" y="4538903"/>
            <a:ext cx="712666" cy="898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9" idx="0"/>
            <a:endCxn id="8" idx="2"/>
          </p:cNvCxnSpPr>
          <p:nvPr/>
        </p:nvCxnSpPr>
        <p:spPr>
          <a:xfrm rot="16200000" flipV="1">
            <a:off x="6879962" y="5652054"/>
            <a:ext cx="887868" cy="1411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434092" y="3538526"/>
            <a:ext cx="81144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person</a:t>
            </a:r>
            <a:endParaRPr lang="it-IT" sz="1600" dirty="0"/>
          </a:p>
        </p:txBody>
      </p:sp>
      <p:cxnSp>
        <p:nvCxnSpPr>
          <p:cNvPr id="13" name="Connettore 2 12"/>
          <p:cNvCxnSpPr>
            <a:stCxn id="12" idx="0"/>
            <a:endCxn id="5" idx="2"/>
          </p:cNvCxnSpPr>
          <p:nvPr/>
        </p:nvCxnSpPr>
        <p:spPr>
          <a:xfrm rot="5400000" flipH="1" flipV="1">
            <a:off x="4424255" y="2650226"/>
            <a:ext cx="303858" cy="1472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102616" y="3312077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subclassOf</a:t>
            </a:r>
            <a:endParaRPr lang="it-IT" sz="1200" dirty="0" smtClean="0"/>
          </a:p>
          <a:p>
            <a:endParaRPr lang="it-IT" sz="12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594934" y="4823351"/>
            <a:ext cx="64152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actor</a:t>
            </a:r>
            <a:endParaRPr lang="it-IT" sz="16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959702" y="4823351"/>
            <a:ext cx="97975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politician</a:t>
            </a:r>
            <a:endParaRPr lang="it-IT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032467" y="4122536"/>
            <a:ext cx="92525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scientist</a:t>
            </a:r>
            <a:endParaRPr lang="it-IT" sz="16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857263" y="4881751"/>
            <a:ext cx="97013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physicist</a:t>
            </a:r>
            <a:endParaRPr lang="it-IT" sz="1600" dirty="0"/>
          </a:p>
        </p:txBody>
      </p:sp>
      <p:cxnSp>
        <p:nvCxnSpPr>
          <p:cNvPr id="19" name="Connettore 2 18"/>
          <p:cNvCxnSpPr>
            <a:stCxn id="17" idx="0"/>
            <a:endCxn id="12" idx="2"/>
          </p:cNvCxnSpPr>
          <p:nvPr/>
        </p:nvCxnSpPr>
        <p:spPr>
          <a:xfrm rot="5400000" flipH="1" flipV="1">
            <a:off x="3044725" y="3327449"/>
            <a:ext cx="245456" cy="1344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6" idx="0"/>
            <a:endCxn id="12" idx="2"/>
          </p:cNvCxnSpPr>
          <p:nvPr/>
        </p:nvCxnSpPr>
        <p:spPr>
          <a:xfrm rot="16200000" flipV="1">
            <a:off x="3671562" y="4045332"/>
            <a:ext cx="946271" cy="6097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5" idx="0"/>
            <a:endCxn id="12" idx="2"/>
          </p:cNvCxnSpPr>
          <p:nvPr/>
        </p:nvCxnSpPr>
        <p:spPr>
          <a:xfrm rot="16200000" flipV="1">
            <a:off x="4404619" y="3312275"/>
            <a:ext cx="946271" cy="20758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8" idx="0"/>
            <a:endCxn id="17" idx="2"/>
          </p:cNvCxnSpPr>
          <p:nvPr/>
        </p:nvCxnSpPr>
        <p:spPr>
          <a:xfrm rot="5400000" flipH="1" flipV="1">
            <a:off x="2208383" y="4595040"/>
            <a:ext cx="420661" cy="152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1396308" y="5786454"/>
            <a:ext cx="1369286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Mark_Planck</a:t>
            </a:r>
            <a:endParaRPr lang="it-IT" sz="16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142087" y="6341778"/>
            <a:ext cx="15504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Angela_Merkel</a:t>
            </a:r>
            <a:endParaRPr lang="it-IT" sz="16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426912" y="5640965"/>
            <a:ext cx="2427268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Arnlod_Schwarzenegger</a:t>
            </a:r>
            <a:endParaRPr lang="it-IT" sz="1600" dirty="0"/>
          </a:p>
        </p:txBody>
      </p:sp>
      <p:cxnSp>
        <p:nvCxnSpPr>
          <p:cNvPr id="26" name="Connettore 2 25"/>
          <p:cNvCxnSpPr>
            <a:stCxn id="25" idx="0"/>
            <a:endCxn id="15" idx="2"/>
          </p:cNvCxnSpPr>
          <p:nvPr/>
        </p:nvCxnSpPr>
        <p:spPr>
          <a:xfrm rot="5400000" flipH="1" flipV="1">
            <a:off x="5538590" y="5263861"/>
            <a:ext cx="479060" cy="2751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5" idx="0"/>
            <a:endCxn id="16" idx="2"/>
          </p:cNvCxnSpPr>
          <p:nvPr/>
        </p:nvCxnSpPr>
        <p:spPr>
          <a:xfrm rot="16200000" flipV="1">
            <a:off x="4805533" y="4805952"/>
            <a:ext cx="479060" cy="11909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24" idx="0"/>
            <a:endCxn id="16" idx="2"/>
          </p:cNvCxnSpPr>
          <p:nvPr/>
        </p:nvCxnSpPr>
        <p:spPr>
          <a:xfrm rot="5400000" flipH="1" flipV="1">
            <a:off x="3593503" y="5485702"/>
            <a:ext cx="1179873" cy="5322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4" idx="0"/>
            <a:endCxn id="18" idx="2"/>
          </p:cNvCxnSpPr>
          <p:nvPr/>
        </p:nvCxnSpPr>
        <p:spPr>
          <a:xfrm rot="16200000" flipV="1">
            <a:off x="2569080" y="4993558"/>
            <a:ext cx="1121473" cy="1574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23" idx="0"/>
            <a:endCxn id="18" idx="2"/>
          </p:cNvCxnSpPr>
          <p:nvPr/>
        </p:nvCxnSpPr>
        <p:spPr>
          <a:xfrm rot="5400000" flipH="1" flipV="1">
            <a:off x="1928567" y="5372690"/>
            <a:ext cx="566149" cy="2613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7230164" y="4414543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subclassOf</a:t>
            </a:r>
            <a:endParaRPr lang="it-IT" sz="12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7288565" y="5524163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type</a:t>
            </a:r>
            <a:endParaRPr lang="it-IT" sz="1200" dirty="0" smtClean="0"/>
          </a:p>
        </p:txBody>
      </p:sp>
      <p:sp>
        <p:nvSpPr>
          <p:cNvPr id="33" name="CasellaDiTesto 32"/>
          <p:cNvSpPr txBox="1"/>
          <p:nvPr/>
        </p:nvSpPr>
        <p:spPr>
          <a:xfrm>
            <a:off x="2396440" y="3753153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subclassOf</a:t>
            </a:r>
            <a:endParaRPr lang="it-IT" sz="1200" dirty="0" smtClean="0"/>
          </a:p>
          <a:p>
            <a:endParaRPr lang="it-IT" sz="12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850588" y="5143512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type</a:t>
            </a:r>
            <a:endParaRPr lang="it-IT" sz="1200" dirty="0" smtClean="0"/>
          </a:p>
        </p:txBody>
      </p:sp>
      <p:cxnSp>
        <p:nvCxnSpPr>
          <p:cNvPr id="35" name="Connettore 2 34"/>
          <p:cNvCxnSpPr>
            <a:stCxn id="24" idx="3"/>
            <a:endCxn id="9" idx="1"/>
          </p:cNvCxnSpPr>
          <p:nvPr/>
        </p:nvCxnSpPr>
        <p:spPr>
          <a:xfrm flipV="1">
            <a:off x="4692511" y="6335852"/>
            <a:ext cx="2187247" cy="1752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5478131" y="6166575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chancellorOf</a:t>
            </a:r>
            <a:endParaRPr lang="it-IT" sz="12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3723157" y="5582563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type</a:t>
            </a:r>
            <a:endParaRPr lang="it-IT" sz="1200" dirty="0" smtClean="0"/>
          </a:p>
        </p:txBody>
      </p:sp>
      <p:sp>
        <p:nvSpPr>
          <p:cNvPr id="38" name="CasellaDiTesto 37"/>
          <p:cNvSpPr txBox="1"/>
          <p:nvPr/>
        </p:nvSpPr>
        <p:spPr>
          <a:xfrm>
            <a:off x="2896506" y="542926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type</a:t>
            </a:r>
            <a:endParaRPr lang="it-IT" sz="1200" dirty="0" smtClean="0"/>
          </a:p>
          <a:p>
            <a:endParaRPr lang="it-IT" sz="12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682060" y="5366579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type</a:t>
            </a:r>
            <a:endParaRPr lang="it-IT" sz="12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2380645" y="4572008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subclassOf</a:t>
            </a:r>
            <a:endParaRPr lang="it-IT" sz="1200" dirty="0" smtClean="0"/>
          </a:p>
          <a:p>
            <a:endParaRPr lang="it-IT" sz="12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5779282" y="5290559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type</a:t>
            </a:r>
            <a:endParaRPr lang="it-IT" sz="1200" dirty="0" smtClean="0"/>
          </a:p>
          <a:p>
            <a:endParaRPr lang="it-IT" sz="12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3753762" y="3110211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subclassOf</a:t>
            </a:r>
            <a:endParaRPr lang="it-IT" sz="1200" dirty="0" smtClean="0"/>
          </a:p>
          <a:p>
            <a:endParaRPr lang="it-IT" sz="12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4777318" y="4122537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subclassOf</a:t>
            </a:r>
            <a:endParaRPr lang="it-IT" sz="1200" dirty="0" smtClean="0"/>
          </a:p>
          <a:p>
            <a:endParaRPr lang="it-IT" sz="12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3182258" y="4214818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subclassOf</a:t>
            </a:r>
            <a:endParaRPr lang="it-IT" sz="1200" dirty="0" smtClean="0"/>
          </a:p>
          <a:p>
            <a:endParaRPr lang="it-IT" sz="120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85720" y="3214686"/>
            <a:ext cx="1615314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Nodo Terminale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STAR: Fase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500175"/>
            <a:ext cx="8401080" cy="1357321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A differenza di altri algoritmi come BANKS I, in questa fase, </a:t>
            </a:r>
            <a:r>
              <a:rPr lang="it-IT" b="1" dirty="0" smtClean="0"/>
              <a:t>STAR può sfruttare le informazioni tassonomiche </a:t>
            </a:r>
            <a:r>
              <a:rPr lang="it-IT" dirty="0" smtClean="0"/>
              <a:t>per costruire molto più velocemente un primo albero, ad esempio, esplorando solo gli archi etichettati da relazioni tassonomiche come </a:t>
            </a:r>
            <a:r>
              <a:rPr lang="it-IT" dirty="0" err="1" smtClean="0"/>
              <a:t>type</a:t>
            </a:r>
            <a:r>
              <a:rPr lang="it-IT" dirty="0" smtClean="0"/>
              <a:t> o </a:t>
            </a:r>
            <a:r>
              <a:rPr lang="it-IT" dirty="0" err="1" smtClean="0"/>
              <a:t>subClassOf</a:t>
            </a:r>
            <a:r>
              <a:rPr lang="it-IT" dirty="0" smtClean="0"/>
              <a:t>, come nel caso di YAGO.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952521" y="2896114"/>
            <a:ext cx="720069" cy="338554"/>
          </a:xfrm>
          <a:prstGeom prst="rect">
            <a:avLst/>
          </a:prstGeom>
          <a:noFill/>
          <a:ln w="57150">
            <a:solidFill>
              <a:srgbClr val="FF8805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enitity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70950" y="3888933"/>
            <a:ext cx="1744388" cy="338554"/>
          </a:xfrm>
          <a:prstGeom prst="rect">
            <a:avLst/>
          </a:prstGeom>
          <a:noFill/>
          <a:ln w="57150">
            <a:solidFill>
              <a:srgbClr val="FF8805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organization_unit</a:t>
            </a:r>
            <a:endParaRPr lang="it-IT" sz="1600" dirty="0"/>
          </a:p>
        </p:txBody>
      </p:sp>
      <p:cxnSp>
        <p:nvCxnSpPr>
          <p:cNvPr id="7" name="Connettore 2 6"/>
          <p:cNvCxnSpPr>
            <a:stCxn id="6" idx="0"/>
            <a:endCxn id="5" idx="2"/>
          </p:cNvCxnSpPr>
          <p:nvPr/>
        </p:nvCxnSpPr>
        <p:spPr>
          <a:xfrm rot="16200000" flipV="1">
            <a:off x="6000718" y="2546507"/>
            <a:ext cx="654265" cy="2030588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938158" y="4940153"/>
            <a:ext cx="630301" cy="338554"/>
          </a:xfrm>
          <a:prstGeom prst="rect">
            <a:avLst/>
          </a:prstGeom>
          <a:noFill/>
          <a:ln w="57150">
            <a:solidFill>
              <a:srgbClr val="FF8805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state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79758" y="6166575"/>
            <a:ext cx="1029449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Germany</a:t>
            </a:r>
            <a:endParaRPr lang="it-IT" sz="1600" dirty="0"/>
          </a:p>
        </p:txBody>
      </p:sp>
      <p:cxnSp>
        <p:nvCxnSpPr>
          <p:cNvPr id="10" name="Connettore 2 9"/>
          <p:cNvCxnSpPr>
            <a:stCxn id="8" idx="0"/>
            <a:endCxn id="6" idx="2"/>
          </p:cNvCxnSpPr>
          <p:nvPr/>
        </p:nvCxnSpPr>
        <p:spPr>
          <a:xfrm rot="5400000" flipH="1" flipV="1">
            <a:off x="6941893" y="4538903"/>
            <a:ext cx="712666" cy="89835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9" idx="0"/>
            <a:endCxn id="8" idx="2"/>
          </p:cNvCxnSpPr>
          <p:nvPr/>
        </p:nvCxnSpPr>
        <p:spPr>
          <a:xfrm rot="16200000" flipV="1">
            <a:off x="6879962" y="5652054"/>
            <a:ext cx="887868" cy="141174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434092" y="3538526"/>
            <a:ext cx="811441" cy="338554"/>
          </a:xfrm>
          <a:prstGeom prst="rect">
            <a:avLst/>
          </a:prstGeom>
          <a:noFill/>
          <a:ln w="57150">
            <a:solidFill>
              <a:srgbClr val="FF8805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person</a:t>
            </a:r>
            <a:endParaRPr lang="it-IT" sz="1600" dirty="0"/>
          </a:p>
        </p:txBody>
      </p:sp>
      <p:cxnSp>
        <p:nvCxnSpPr>
          <p:cNvPr id="13" name="Connettore 2 12"/>
          <p:cNvCxnSpPr>
            <a:stCxn id="12" idx="0"/>
            <a:endCxn id="5" idx="2"/>
          </p:cNvCxnSpPr>
          <p:nvPr/>
        </p:nvCxnSpPr>
        <p:spPr>
          <a:xfrm rot="5400000" flipH="1" flipV="1">
            <a:off x="4424255" y="2650226"/>
            <a:ext cx="303858" cy="1472743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102616" y="3312077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subclassOf</a:t>
            </a:r>
            <a:endParaRPr lang="it-IT" sz="1200" dirty="0" smtClean="0"/>
          </a:p>
          <a:p>
            <a:endParaRPr lang="it-IT" sz="12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594934" y="4823351"/>
            <a:ext cx="64152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actor</a:t>
            </a:r>
            <a:endParaRPr lang="it-IT" sz="16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959702" y="4823351"/>
            <a:ext cx="979755" cy="338554"/>
          </a:xfrm>
          <a:prstGeom prst="rect">
            <a:avLst/>
          </a:prstGeom>
          <a:noFill/>
          <a:ln w="57150">
            <a:solidFill>
              <a:srgbClr val="FF8805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politician</a:t>
            </a:r>
            <a:endParaRPr lang="it-IT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032467" y="4122536"/>
            <a:ext cx="925253" cy="338554"/>
          </a:xfrm>
          <a:prstGeom prst="rect">
            <a:avLst/>
          </a:prstGeom>
          <a:noFill/>
          <a:ln w="57150">
            <a:solidFill>
              <a:srgbClr val="FF8805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scientist</a:t>
            </a:r>
            <a:endParaRPr lang="it-IT" sz="16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857263" y="4881751"/>
            <a:ext cx="970137" cy="338554"/>
          </a:xfrm>
          <a:prstGeom prst="rect">
            <a:avLst/>
          </a:prstGeom>
          <a:noFill/>
          <a:ln w="57150">
            <a:solidFill>
              <a:srgbClr val="FF8805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physicist</a:t>
            </a:r>
            <a:endParaRPr lang="it-IT" sz="1600" dirty="0"/>
          </a:p>
        </p:txBody>
      </p:sp>
      <p:cxnSp>
        <p:nvCxnSpPr>
          <p:cNvPr id="19" name="Connettore 2 18"/>
          <p:cNvCxnSpPr>
            <a:stCxn id="17" idx="0"/>
            <a:endCxn id="12" idx="2"/>
          </p:cNvCxnSpPr>
          <p:nvPr/>
        </p:nvCxnSpPr>
        <p:spPr>
          <a:xfrm rot="5400000" flipH="1" flipV="1">
            <a:off x="3044725" y="3327449"/>
            <a:ext cx="245456" cy="1344719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6" idx="0"/>
            <a:endCxn id="12" idx="2"/>
          </p:cNvCxnSpPr>
          <p:nvPr/>
        </p:nvCxnSpPr>
        <p:spPr>
          <a:xfrm rot="16200000" flipV="1">
            <a:off x="3671562" y="4045332"/>
            <a:ext cx="946271" cy="609767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5" idx="0"/>
            <a:endCxn id="12" idx="2"/>
          </p:cNvCxnSpPr>
          <p:nvPr/>
        </p:nvCxnSpPr>
        <p:spPr>
          <a:xfrm rot="16200000" flipV="1">
            <a:off x="4404619" y="3312275"/>
            <a:ext cx="946271" cy="20758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8" idx="0"/>
            <a:endCxn id="17" idx="2"/>
          </p:cNvCxnSpPr>
          <p:nvPr/>
        </p:nvCxnSpPr>
        <p:spPr>
          <a:xfrm rot="5400000" flipH="1" flipV="1">
            <a:off x="2208383" y="4595040"/>
            <a:ext cx="420661" cy="152762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1396308" y="5786454"/>
            <a:ext cx="1369286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Mark_Planck</a:t>
            </a:r>
            <a:endParaRPr lang="it-IT" sz="16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142087" y="6341778"/>
            <a:ext cx="15504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Angela_Merkel</a:t>
            </a:r>
            <a:endParaRPr lang="it-IT" sz="16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426912" y="5640965"/>
            <a:ext cx="2427268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Arnlod_Schwarzenegger</a:t>
            </a:r>
            <a:endParaRPr lang="it-IT" sz="1600" dirty="0"/>
          </a:p>
        </p:txBody>
      </p:sp>
      <p:cxnSp>
        <p:nvCxnSpPr>
          <p:cNvPr id="26" name="Connettore 2 25"/>
          <p:cNvCxnSpPr>
            <a:stCxn id="25" idx="0"/>
            <a:endCxn id="15" idx="2"/>
          </p:cNvCxnSpPr>
          <p:nvPr/>
        </p:nvCxnSpPr>
        <p:spPr>
          <a:xfrm rot="5400000" flipH="1" flipV="1">
            <a:off x="5538590" y="5263861"/>
            <a:ext cx="479060" cy="2751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5" idx="0"/>
            <a:endCxn id="16" idx="2"/>
          </p:cNvCxnSpPr>
          <p:nvPr/>
        </p:nvCxnSpPr>
        <p:spPr>
          <a:xfrm rot="16200000" flipV="1">
            <a:off x="4805533" y="4805952"/>
            <a:ext cx="479060" cy="1190966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24" idx="0"/>
            <a:endCxn id="16" idx="2"/>
          </p:cNvCxnSpPr>
          <p:nvPr/>
        </p:nvCxnSpPr>
        <p:spPr>
          <a:xfrm rot="5400000" flipH="1" flipV="1">
            <a:off x="3593503" y="5485702"/>
            <a:ext cx="1179873" cy="5322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4" idx="0"/>
            <a:endCxn id="18" idx="2"/>
          </p:cNvCxnSpPr>
          <p:nvPr/>
        </p:nvCxnSpPr>
        <p:spPr>
          <a:xfrm rot="16200000" flipV="1">
            <a:off x="2569080" y="4993558"/>
            <a:ext cx="1121473" cy="1574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23" idx="0"/>
            <a:endCxn id="18" idx="2"/>
          </p:cNvCxnSpPr>
          <p:nvPr/>
        </p:nvCxnSpPr>
        <p:spPr>
          <a:xfrm rot="5400000" flipH="1" flipV="1">
            <a:off x="1928567" y="5372690"/>
            <a:ext cx="566149" cy="261381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7230164" y="4414543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subclassOf</a:t>
            </a:r>
            <a:endParaRPr lang="it-IT" sz="12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7288565" y="5524163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type</a:t>
            </a:r>
            <a:endParaRPr lang="it-IT" sz="1200" dirty="0" smtClean="0"/>
          </a:p>
        </p:txBody>
      </p:sp>
      <p:sp>
        <p:nvSpPr>
          <p:cNvPr id="33" name="CasellaDiTesto 32"/>
          <p:cNvSpPr txBox="1"/>
          <p:nvPr/>
        </p:nvSpPr>
        <p:spPr>
          <a:xfrm>
            <a:off x="2396440" y="3753153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subclassOf</a:t>
            </a:r>
            <a:endParaRPr lang="it-IT" sz="1200" dirty="0" smtClean="0"/>
          </a:p>
          <a:p>
            <a:endParaRPr lang="it-IT" sz="12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850588" y="5143512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type</a:t>
            </a:r>
            <a:endParaRPr lang="it-IT" sz="1200" dirty="0" smtClean="0"/>
          </a:p>
        </p:txBody>
      </p:sp>
      <p:cxnSp>
        <p:nvCxnSpPr>
          <p:cNvPr id="35" name="Connettore 2 34"/>
          <p:cNvCxnSpPr>
            <a:stCxn id="24" idx="3"/>
            <a:endCxn id="9" idx="1"/>
          </p:cNvCxnSpPr>
          <p:nvPr/>
        </p:nvCxnSpPr>
        <p:spPr>
          <a:xfrm flipV="1">
            <a:off x="4692511" y="6335852"/>
            <a:ext cx="2187247" cy="1752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5478131" y="6166575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chancellorOf</a:t>
            </a:r>
            <a:endParaRPr lang="it-IT" sz="12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3723157" y="5582563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type</a:t>
            </a:r>
            <a:endParaRPr lang="it-IT" sz="1200" dirty="0" smtClean="0"/>
          </a:p>
        </p:txBody>
      </p:sp>
      <p:sp>
        <p:nvSpPr>
          <p:cNvPr id="38" name="CasellaDiTesto 37"/>
          <p:cNvSpPr txBox="1"/>
          <p:nvPr/>
        </p:nvSpPr>
        <p:spPr>
          <a:xfrm>
            <a:off x="2896506" y="542926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type</a:t>
            </a:r>
            <a:endParaRPr lang="it-IT" sz="1200" dirty="0" smtClean="0"/>
          </a:p>
          <a:p>
            <a:endParaRPr lang="it-IT" sz="12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682060" y="5366579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type</a:t>
            </a:r>
            <a:endParaRPr lang="it-IT" sz="12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2380645" y="4572008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subclassOf</a:t>
            </a:r>
            <a:endParaRPr lang="it-IT" sz="1200" dirty="0" smtClean="0"/>
          </a:p>
          <a:p>
            <a:endParaRPr lang="it-IT" sz="12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5779282" y="5290559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type</a:t>
            </a:r>
            <a:endParaRPr lang="it-IT" sz="1200" dirty="0" smtClean="0"/>
          </a:p>
          <a:p>
            <a:endParaRPr lang="it-IT" sz="12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3753762" y="3110211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subclassOf</a:t>
            </a:r>
            <a:endParaRPr lang="it-IT" sz="1200" dirty="0" smtClean="0"/>
          </a:p>
          <a:p>
            <a:endParaRPr lang="it-IT" sz="12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4777318" y="4122537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subclassOf</a:t>
            </a:r>
            <a:endParaRPr lang="it-IT" sz="1200" dirty="0" smtClean="0"/>
          </a:p>
          <a:p>
            <a:endParaRPr lang="it-IT" sz="12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3182258" y="4214818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subclassOf</a:t>
            </a:r>
            <a:endParaRPr lang="it-IT" sz="1200" dirty="0" smtClean="0"/>
          </a:p>
          <a:p>
            <a:endParaRPr lang="it-IT" sz="120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85720" y="3214686"/>
            <a:ext cx="1615314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Nodo Terminale</a:t>
            </a:r>
            <a:endParaRPr lang="it-IT" sz="160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214282" y="4572008"/>
            <a:ext cx="1390124" cy="338554"/>
          </a:xfrm>
          <a:prstGeom prst="rect">
            <a:avLst/>
          </a:prstGeom>
          <a:noFill/>
          <a:ln w="76200">
            <a:solidFill>
              <a:srgbClr val="FF8805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Albero Finale</a:t>
            </a:r>
            <a:endParaRPr lang="it-IT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STAR: Fase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500175"/>
            <a:ext cx="8401080" cy="3857651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Miglioramento iterativo dell'attuale albero sostituendo alcuni percorsi nell' albero con nuovi percorsi di peso inferiore ottenuti dal grafo sottostante.</a:t>
            </a:r>
          </a:p>
          <a:p>
            <a:r>
              <a:rPr lang="it-IT" dirty="0" smtClean="0"/>
              <a:t>Terminologia:</a:t>
            </a:r>
          </a:p>
          <a:p>
            <a:pPr lvl="1"/>
            <a:r>
              <a:rPr lang="it-IT" sz="2800" i="1" dirty="0" smtClean="0"/>
              <a:t>G</a:t>
            </a:r>
            <a:r>
              <a:rPr lang="it-IT" sz="2800" dirty="0" smtClean="0"/>
              <a:t>(</a:t>
            </a:r>
            <a:r>
              <a:rPr lang="it-IT" sz="2800" i="1" dirty="0" smtClean="0"/>
              <a:t>V</a:t>
            </a:r>
            <a:r>
              <a:rPr lang="it-IT" sz="2800" dirty="0" smtClean="0"/>
              <a:t>, </a:t>
            </a:r>
            <a:r>
              <a:rPr lang="it-IT" sz="2800" i="1" dirty="0" smtClean="0"/>
              <a:t>E</a:t>
            </a:r>
            <a:r>
              <a:rPr lang="it-IT" sz="2800" dirty="0" smtClean="0"/>
              <a:t>)= </a:t>
            </a:r>
            <a:r>
              <a:rPr lang="it-IT" sz="2800" b="1" dirty="0" smtClean="0"/>
              <a:t>grafo </a:t>
            </a:r>
            <a:r>
              <a:rPr lang="it-IT" sz="2800" dirty="0" smtClean="0"/>
              <a:t>con un </a:t>
            </a:r>
            <a:r>
              <a:rPr lang="it-IT" sz="2800" b="1" dirty="0" smtClean="0"/>
              <a:t>insieme di nodi</a:t>
            </a:r>
            <a:r>
              <a:rPr lang="it-IT" sz="2800" dirty="0" smtClean="0"/>
              <a:t> </a:t>
            </a:r>
            <a:r>
              <a:rPr lang="it-IT" sz="2800" i="1" dirty="0" smtClean="0"/>
              <a:t>V</a:t>
            </a:r>
            <a:r>
              <a:rPr lang="it-IT" sz="2800" dirty="0" smtClean="0"/>
              <a:t> e un </a:t>
            </a:r>
            <a:r>
              <a:rPr lang="it-IT" sz="2800" b="1" dirty="0" smtClean="0"/>
              <a:t>insieme di archi</a:t>
            </a:r>
            <a:r>
              <a:rPr lang="it-IT" sz="2800" dirty="0" smtClean="0"/>
              <a:t> </a:t>
            </a:r>
            <a:r>
              <a:rPr lang="it-IT" sz="2800" i="1" dirty="0" smtClean="0"/>
              <a:t>E</a:t>
            </a:r>
            <a:r>
              <a:rPr lang="it-IT" sz="2800" dirty="0" smtClean="0"/>
              <a:t>;</a:t>
            </a:r>
          </a:p>
          <a:p>
            <a:pPr lvl="1"/>
            <a:r>
              <a:rPr lang="it-IT" sz="2800" b="1" i="1" dirty="0" smtClean="0"/>
              <a:t>w</a:t>
            </a:r>
            <a:r>
              <a:rPr lang="it-IT" sz="2800" dirty="0" smtClean="0"/>
              <a:t>: </a:t>
            </a:r>
            <a:r>
              <a:rPr lang="it-IT" sz="2800" i="1" dirty="0" smtClean="0"/>
              <a:t>E</a:t>
            </a:r>
            <a:r>
              <a:rPr lang="it-IT" sz="2800" dirty="0" smtClean="0"/>
              <a:t> -</a:t>
            </a:r>
            <a:r>
              <a:rPr lang="it-IT" sz="2000" dirty="0" smtClean="0"/>
              <a:t>&gt; </a:t>
            </a:r>
            <a:r>
              <a:rPr lang="it-IT" sz="2800" i="1" dirty="0" smtClean="0"/>
              <a:t>R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= </a:t>
            </a:r>
            <a:r>
              <a:rPr lang="it-IT" sz="2800" b="1" dirty="0" smtClean="0"/>
              <a:t>funzione di peso</a:t>
            </a:r>
            <a:r>
              <a:rPr lang="it-IT" sz="2800" dirty="0" smtClean="0"/>
              <a:t> degli archi non-negativa;</a:t>
            </a:r>
          </a:p>
          <a:p>
            <a:pPr lvl="1"/>
            <a:r>
              <a:rPr lang="it-IT" sz="2800" dirty="0" smtClean="0"/>
              <a:t>un insieme di nodi </a:t>
            </a:r>
            <a:r>
              <a:rPr lang="it-IT" sz="2800" i="1" dirty="0" smtClean="0"/>
              <a:t>V'</a:t>
            </a:r>
            <a:r>
              <a:rPr lang="it-IT" sz="2800" dirty="0" smtClean="0"/>
              <a:t>  </a:t>
            </a:r>
            <a:r>
              <a:rPr lang="it-IT" sz="3200" dirty="0" smtClean="0">
                <a:latin typeface="Symbol"/>
              </a:rPr>
              <a:t></a:t>
            </a:r>
            <a:r>
              <a:rPr lang="it-IT" sz="2800" dirty="0" smtClean="0">
                <a:latin typeface="Symbol"/>
              </a:rPr>
              <a:t>  </a:t>
            </a:r>
            <a:r>
              <a:rPr lang="it-IT" sz="2800" i="1" dirty="0" smtClean="0"/>
              <a:t>V </a:t>
            </a:r>
            <a:r>
              <a:rPr lang="it-IT" sz="2800" dirty="0" smtClean="0"/>
              <a:t>detti </a:t>
            </a:r>
            <a:r>
              <a:rPr lang="it-IT" sz="2800" b="1" dirty="0" smtClean="0"/>
              <a:t>terminali</a:t>
            </a:r>
            <a:r>
              <a:rPr lang="it-IT" sz="2800" dirty="0" smtClean="0"/>
              <a:t>, |</a:t>
            </a:r>
            <a:r>
              <a:rPr lang="it-IT" sz="2800" i="1" dirty="0" smtClean="0"/>
              <a:t>V'</a:t>
            </a:r>
            <a:r>
              <a:rPr lang="it-IT" sz="2800" dirty="0" smtClean="0"/>
              <a:t> | ≥ 2;</a:t>
            </a:r>
          </a:p>
          <a:p>
            <a:pPr lvl="1"/>
            <a:r>
              <a:rPr lang="it-IT" sz="2800" dirty="0" smtClean="0"/>
              <a:t>Sia </a:t>
            </a:r>
            <a:r>
              <a:rPr lang="it-IT" sz="2800" i="1" dirty="0" smtClean="0"/>
              <a:t>T</a:t>
            </a:r>
            <a:r>
              <a:rPr lang="it-IT" sz="2800" dirty="0" smtClean="0"/>
              <a:t> l’albero che interconnette tutti i nodi di </a:t>
            </a:r>
            <a:r>
              <a:rPr lang="it-IT" sz="2800" i="1" dirty="0" smtClean="0"/>
              <a:t>V'</a:t>
            </a:r>
            <a:r>
              <a:rPr lang="it-IT" sz="2800" dirty="0" smtClean="0"/>
              <a:t> costruito nella fase1.</a:t>
            </a:r>
          </a:p>
          <a:p>
            <a:r>
              <a:rPr lang="it-IT" dirty="0" smtClean="0"/>
              <a:t>Definiamo:</a:t>
            </a:r>
          </a:p>
          <a:p>
            <a:pPr lvl="1"/>
            <a:r>
              <a:rPr lang="it-IT" sz="2800" b="1" i="1" dirty="0" err="1" smtClean="0"/>
              <a:t>steiner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node</a:t>
            </a:r>
            <a:r>
              <a:rPr lang="it-IT" sz="2800" dirty="0" smtClean="0"/>
              <a:t> = nodo in </a:t>
            </a:r>
            <a:r>
              <a:rPr lang="it-IT" sz="2800" i="1" dirty="0" smtClean="0"/>
              <a:t>T</a:t>
            </a:r>
            <a:r>
              <a:rPr lang="it-IT" sz="2800" dirty="0" smtClean="0"/>
              <a:t> che non appartiene a V’.</a:t>
            </a:r>
          </a:p>
          <a:p>
            <a:pPr lvl="1"/>
            <a:r>
              <a:rPr lang="it-IT" sz="2800" b="1" i="1" dirty="0" err="1" smtClean="0"/>
              <a:t>fixed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node</a:t>
            </a:r>
            <a:r>
              <a:rPr lang="it-IT" sz="2800" b="1" i="1" dirty="0" smtClean="0"/>
              <a:t> </a:t>
            </a:r>
            <a:r>
              <a:rPr lang="it-IT" sz="2800" dirty="0" smtClean="0"/>
              <a:t>= un nodo in </a:t>
            </a:r>
            <a:r>
              <a:rPr lang="it-IT" sz="2800" i="1" dirty="0" smtClean="0"/>
              <a:t>T</a:t>
            </a:r>
            <a:r>
              <a:rPr lang="it-IT" sz="2800" dirty="0" smtClean="0"/>
              <a:t> che è </a:t>
            </a:r>
          </a:p>
          <a:p>
            <a:pPr lvl="2"/>
            <a:r>
              <a:rPr lang="it-IT" dirty="0" smtClean="0"/>
              <a:t>un nodo terminale o </a:t>
            </a:r>
          </a:p>
          <a:p>
            <a:pPr lvl="2"/>
            <a:r>
              <a:rPr lang="it-IT" dirty="0" smtClean="0"/>
              <a:t>uno </a:t>
            </a:r>
            <a:r>
              <a:rPr lang="it-IT" dirty="0" err="1" smtClean="0"/>
              <a:t>steiner</a:t>
            </a:r>
            <a:r>
              <a:rPr lang="it-IT" dirty="0" smtClean="0"/>
              <a:t> </a:t>
            </a:r>
            <a:r>
              <a:rPr lang="it-IT" dirty="0" err="1" smtClean="0"/>
              <a:t>node</a:t>
            </a:r>
            <a:r>
              <a:rPr lang="it-IT" i="1" dirty="0" smtClean="0"/>
              <a:t> </a:t>
            </a:r>
            <a:r>
              <a:rPr lang="it-IT" dirty="0" smtClean="0"/>
              <a:t>che ha grado &gt;=3(cioè che ha almeno 3 archi dato che il grafo non è orientato).</a:t>
            </a:r>
            <a:endParaRPr lang="it-IT" dirty="0"/>
          </a:p>
        </p:txBody>
      </p:sp>
      <p:sp>
        <p:nvSpPr>
          <p:cNvPr id="46" name="Ovale 45"/>
          <p:cNvSpPr/>
          <p:nvPr/>
        </p:nvSpPr>
        <p:spPr>
          <a:xfrm>
            <a:off x="1214414" y="6215082"/>
            <a:ext cx="428628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F</a:t>
            </a:r>
            <a:endParaRPr lang="it-IT" b="1" dirty="0"/>
          </a:p>
        </p:txBody>
      </p:sp>
      <p:sp>
        <p:nvSpPr>
          <p:cNvPr id="49" name="Ovale 48"/>
          <p:cNvSpPr/>
          <p:nvPr/>
        </p:nvSpPr>
        <p:spPr>
          <a:xfrm>
            <a:off x="2500298" y="6215082"/>
            <a:ext cx="428628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F</a:t>
            </a:r>
            <a:endParaRPr lang="it-IT" b="1" dirty="0"/>
          </a:p>
        </p:txBody>
      </p:sp>
      <p:sp>
        <p:nvSpPr>
          <p:cNvPr id="50" name="Ovale 49"/>
          <p:cNvSpPr/>
          <p:nvPr/>
        </p:nvSpPr>
        <p:spPr>
          <a:xfrm>
            <a:off x="1928794" y="564357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F</a:t>
            </a:r>
            <a:endParaRPr lang="it-IT" b="1" dirty="0"/>
          </a:p>
        </p:txBody>
      </p:sp>
      <p:sp>
        <p:nvSpPr>
          <p:cNvPr id="51" name="Ovale 50"/>
          <p:cNvSpPr/>
          <p:nvPr/>
        </p:nvSpPr>
        <p:spPr>
          <a:xfrm>
            <a:off x="3143240" y="5072074"/>
            <a:ext cx="428628" cy="4286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2" name="Ovale 51"/>
          <p:cNvSpPr/>
          <p:nvPr/>
        </p:nvSpPr>
        <p:spPr>
          <a:xfrm>
            <a:off x="4214810" y="6215082"/>
            <a:ext cx="428628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F</a:t>
            </a:r>
            <a:endParaRPr lang="it-IT" b="1" dirty="0"/>
          </a:p>
        </p:txBody>
      </p:sp>
      <p:cxnSp>
        <p:nvCxnSpPr>
          <p:cNvPr id="54" name="Connettore 1 53"/>
          <p:cNvCxnSpPr>
            <a:stCxn id="46" idx="7"/>
            <a:endCxn id="50" idx="3"/>
          </p:cNvCxnSpPr>
          <p:nvPr/>
        </p:nvCxnSpPr>
        <p:spPr>
          <a:xfrm rot="5400000" flipH="1" flipV="1">
            <a:off x="1651709" y="5937997"/>
            <a:ext cx="268418" cy="4112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49" idx="1"/>
            <a:endCxn id="50" idx="5"/>
          </p:cNvCxnSpPr>
          <p:nvPr/>
        </p:nvCxnSpPr>
        <p:spPr>
          <a:xfrm rot="16200000" flipV="1">
            <a:off x="2294651" y="6009435"/>
            <a:ext cx="268418" cy="2684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>
            <a:stCxn id="50" idx="7"/>
            <a:endCxn id="51" idx="2"/>
          </p:cNvCxnSpPr>
          <p:nvPr/>
        </p:nvCxnSpPr>
        <p:spPr>
          <a:xfrm rot="5400000" flipH="1" flipV="1">
            <a:off x="2508965" y="5072075"/>
            <a:ext cx="419961" cy="8485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>
            <a:stCxn id="52" idx="1"/>
            <a:endCxn id="51" idx="5"/>
          </p:cNvCxnSpPr>
          <p:nvPr/>
        </p:nvCxnSpPr>
        <p:spPr>
          <a:xfrm rot="16200000" flipV="1">
            <a:off x="3473378" y="5473650"/>
            <a:ext cx="839922" cy="768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e 62"/>
          <p:cNvSpPr/>
          <p:nvPr/>
        </p:nvSpPr>
        <p:spPr>
          <a:xfrm>
            <a:off x="5929322" y="5143512"/>
            <a:ext cx="428628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e 66"/>
          <p:cNvSpPr/>
          <p:nvPr/>
        </p:nvSpPr>
        <p:spPr>
          <a:xfrm>
            <a:off x="5929322" y="5715016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F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0" name="Ovale 69"/>
          <p:cNvSpPr/>
          <p:nvPr/>
        </p:nvSpPr>
        <p:spPr>
          <a:xfrm>
            <a:off x="5929322" y="6286520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1" name="Rettangolo 70"/>
          <p:cNvSpPr/>
          <p:nvPr/>
        </p:nvSpPr>
        <p:spPr>
          <a:xfrm>
            <a:off x="6500826" y="571501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err="1" smtClean="0"/>
              <a:t>fixed</a:t>
            </a:r>
            <a:r>
              <a:rPr lang="it-IT" b="1" i="1" dirty="0" smtClean="0"/>
              <a:t> </a:t>
            </a:r>
            <a:r>
              <a:rPr lang="it-IT" b="1" i="1" dirty="0" err="1" smtClean="0"/>
              <a:t>node</a:t>
            </a:r>
            <a:r>
              <a:rPr lang="it-IT" b="1" i="1" dirty="0" smtClean="0"/>
              <a:t> </a:t>
            </a:r>
            <a:endParaRPr lang="it-IT" dirty="0"/>
          </a:p>
        </p:txBody>
      </p:sp>
      <p:sp>
        <p:nvSpPr>
          <p:cNvPr id="72" name="Rettangolo 71"/>
          <p:cNvSpPr/>
          <p:nvPr/>
        </p:nvSpPr>
        <p:spPr>
          <a:xfrm>
            <a:off x="6500826" y="628652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err="1" smtClean="0"/>
              <a:t>steiner</a:t>
            </a:r>
            <a:r>
              <a:rPr lang="it-IT" b="1" i="1" dirty="0" smtClean="0"/>
              <a:t> </a:t>
            </a:r>
            <a:r>
              <a:rPr lang="it-IT" b="1" i="1" dirty="0" err="1" smtClean="0"/>
              <a:t>node</a:t>
            </a:r>
            <a:endParaRPr lang="it-IT" dirty="0"/>
          </a:p>
        </p:txBody>
      </p:sp>
      <p:sp>
        <p:nvSpPr>
          <p:cNvPr id="73" name="Rettangolo 72"/>
          <p:cNvSpPr/>
          <p:nvPr/>
        </p:nvSpPr>
        <p:spPr>
          <a:xfrm>
            <a:off x="6572264" y="521495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terminale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STAR: Fase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500175"/>
            <a:ext cx="8643998" cy="3357585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Terminologia:</a:t>
            </a:r>
          </a:p>
          <a:p>
            <a:pPr lvl="1"/>
            <a:r>
              <a:rPr lang="it-IT" sz="2800" i="1" dirty="0" smtClean="0"/>
              <a:t>G</a:t>
            </a:r>
            <a:r>
              <a:rPr lang="it-IT" sz="2800" dirty="0" smtClean="0"/>
              <a:t>(</a:t>
            </a:r>
            <a:r>
              <a:rPr lang="it-IT" sz="2800" i="1" dirty="0" smtClean="0"/>
              <a:t>V</a:t>
            </a:r>
            <a:r>
              <a:rPr lang="it-IT" sz="2800" dirty="0" smtClean="0"/>
              <a:t>, </a:t>
            </a:r>
            <a:r>
              <a:rPr lang="it-IT" sz="2800" i="1" dirty="0" smtClean="0"/>
              <a:t>E</a:t>
            </a:r>
            <a:r>
              <a:rPr lang="it-IT" sz="2800" dirty="0" smtClean="0"/>
              <a:t>)= </a:t>
            </a:r>
            <a:r>
              <a:rPr lang="it-IT" sz="2800" b="1" dirty="0" smtClean="0"/>
              <a:t>grafo </a:t>
            </a:r>
            <a:r>
              <a:rPr lang="it-IT" sz="2800" dirty="0" smtClean="0"/>
              <a:t>con un </a:t>
            </a:r>
            <a:r>
              <a:rPr lang="it-IT" sz="2800" b="1" dirty="0" smtClean="0"/>
              <a:t>insieme di nodi</a:t>
            </a:r>
            <a:r>
              <a:rPr lang="it-IT" sz="2800" dirty="0" smtClean="0"/>
              <a:t> </a:t>
            </a:r>
            <a:r>
              <a:rPr lang="it-IT" sz="2800" i="1" dirty="0" smtClean="0"/>
              <a:t>V</a:t>
            </a:r>
            <a:r>
              <a:rPr lang="it-IT" sz="2800" dirty="0" smtClean="0"/>
              <a:t> e un </a:t>
            </a:r>
            <a:r>
              <a:rPr lang="it-IT" sz="2800" b="1" dirty="0" smtClean="0"/>
              <a:t>insieme di archi</a:t>
            </a:r>
            <a:r>
              <a:rPr lang="it-IT" sz="2800" dirty="0" smtClean="0"/>
              <a:t> </a:t>
            </a:r>
            <a:r>
              <a:rPr lang="it-IT" sz="2800" i="1" dirty="0" smtClean="0"/>
              <a:t>E</a:t>
            </a:r>
            <a:r>
              <a:rPr lang="it-IT" sz="2800" dirty="0" smtClean="0"/>
              <a:t>;</a:t>
            </a:r>
          </a:p>
          <a:p>
            <a:pPr lvl="1"/>
            <a:r>
              <a:rPr lang="it-IT" sz="2800" b="1" i="1" dirty="0" smtClean="0"/>
              <a:t>w</a:t>
            </a:r>
            <a:r>
              <a:rPr lang="it-IT" sz="2800" dirty="0" smtClean="0"/>
              <a:t>: </a:t>
            </a:r>
            <a:r>
              <a:rPr lang="it-IT" sz="2800" i="1" dirty="0" smtClean="0"/>
              <a:t>E</a:t>
            </a:r>
            <a:r>
              <a:rPr lang="it-IT" sz="2800" dirty="0" smtClean="0"/>
              <a:t> -</a:t>
            </a:r>
            <a:r>
              <a:rPr lang="it-IT" sz="2000" dirty="0" smtClean="0"/>
              <a:t>&gt; </a:t>
            </a:r>
            <a:r>
              <a:rPr lang="it-IT" sz="2800" i="1" dirty="0" smtClean="0"/>
              <a:t>R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= </a:t>
            </a:r>
            <a:r>
              <a:rPr lang="it-IT" sz="2800" b="1" dirty="0" smtClean="0"/>
              <a:t>funzione di peso</a:t>
            </a:r>
            <a:r>
              <a:rPr lang="it-IT" sz="2800" dirty="0" smtClean="0"/>
              <a:t> degli archi non-negativa;</a:t>
            </a:r>
          </a:p>
          <a:p>
            <a:pPr lvl="1"/>
            <a:r>
              <a:rPr lang="it-IT" sz="2800" dirty="0" smtClean="0"/>
              <a:t>un insieme di nodi </a:t>
            </a:r>
            <a:r>
              <a:rPr lang="it-IT" sz="2800" i="1" dirty="0" smtClean="0"/>
              <a:t>V'</a:t>
            </a:r>
            <a:r>
              <a:rPr lang="it-IT" sz="2800" dirty="0" smtClean="0"/>
              <a:t>  </a:t>
            </a:r>
            <a:r>
              <a:rPr lang="it-IT" sz="3200" dirty="0" smtClean="0">
                <a:latin typeface="Symbol"/>
              </a:rPr>
              <a:t></a:t>
            </a:r>
            <a:r>
              <a:rPr lang="it-IT" sz="2800" dirty="0" smtClean="0">
                <a:latin typeface="Symbol"/>
              </a:rPr>
              <a:t>  </a:t>
            </a:r>
            <a:r>
              <a:rPr lang="it-IT" sz="2800" i="1" dirty="0" smtClean="0"/>
              <a:t>V </a:t>
            </a:r>
            <a:r>
              <a:rPr lang="it-IT" sz="2800" dirty="0" smtClean="0"/>
              <a:t>detti </a:t>
            </a:r>
            <a:r>
              <a:rPr lang="it-IT" sz="2800" b="1" dirty="0" smtClean="0"/>
              <a:t>terminali</a:t>
            </a:r>
            <a:r>
              <a:rPr lang="it-IT" sz="2800" dirty="0" smtClean="0"/>
              <a:t>, |</a:t>
            </a:r>
            <a:r>
              <a:rPr lang="it-IT" sz="2800" i="1" dirty="0" smtClean="0"/>
              <a:t>V'</a:t>
            </a:r>
            <a:r>
              <a:rPr lang="it-IT" sz="2800" dirty="0" smtClean="0"/>
              <a:t> | ≥ 2;</a:t>
            </a:r>
          </a:p>
          <a:p>
            <a:pPr lvl="1"/>
            <a:r>
              <a:rPr lang="it-IT" sz="2800" dirty="0" smtClean="0"/>
              <a:t>Sia </a:t>
            </a:r>
            <a:r>
              <a:rPr lang="it-IT" sz="2800" i="1" dirty="0" smtClean="0"/>
              <a:t>T</a:t>
            </a:r>
            <a:r>
              <a:rPr lang="it-IT" sz="2800" dirty="0" smtClean="0"/>
              <a:t> l’albero che interconnette tutti i nodi di </a:t>
            </a:r>
            <a:r>
              <a:rPr lang="it-IT" sz="2800" i="1" dirty="0" smtClean="0"/>
              <a:t>V'</a:t>
            </a:r>
            <a:r>
              <a:rPr lang="it-IT" sz="2800" dirty="0" smtClean="0"/>
              <a:t> costruito nella fase1.</a:t>
            </a:r>
          </a:p>
          <a:p>
            <a:r>
              <a:rPr lang="it-IT" sz="3300" dirty="0" smtClean="0"/>
              <a:t>Definiamo</a:t>
            </a:r>
            <a:r>
              <a:rPr lang="it-IT" dirty="0" smtClean="0"/>
              <a:t>:</a:t>
            </a:r>
          </a:p>
          <a:p>
            <a:pPr lvl="1"/>
            <a:r>
              <a:rPr lang="it-IT" sz="3300" b="1" i="1" dirty="0" err="1" smtClean="0"/>
              <a:t>loose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path</a:t>
            </a:r>
            <a:r>
              <a:rPr lang="it-IT" sz="3600" dirty="0" smtClean="0"/>
              <a:t> (</a:t>
            </a:r>
            <a:r>
              <a:rPr lang="it-IT" sz="3600" i="1" dirty="0" err="1" smtClean="0"/>
              <a:t>lp</a:t>
            </a:r>
            <a:r>
              <a:rPr lang="it-IT" sz="3600" dirty="0" smtClean="0"/>
              <a:t>) percorso di lunghezza minima fra 2 estremi che sono </a:t>
            </a:r>
            <a:r>
              <a:rPr lang="it-IT" sz="3600" dirty="0" err="1" smtClean="0"/>
              <a:t>fixed</a:t>
            </a:r>
            <a:r>
              <a:rPr lang="it-IT" sz="3600" dirty="0" smtClean="0"/>
              <a:t> </a:t>
            </a:r>
            <a:r>
              <a:rPr lang="it-IT" sz="3600" dirty="0" err="1" smtClean="0"/>
              <a:t>node</a:t>
            </a:r>
            <a:r>
              <a:rPr lang="it-IT" sz="3600" dirty="0" smtClean="0"/>
              <a:t>.</a:t>
            </a:r>
          </a:p>
          <a:p>
            <a:r>
              <a:rPr lang="it-IT" sz="3200" dirty="0" smtClean="0"/>
              <a:t>Un </a:t>
            </a:r>
            <a:r>
              <a:rPr lang="it-IT" sz="3200" i="1" dirty="0" err="1" smtClean="0"/>
              <a:t>lp</a:t>
            </a:r>
            <a:r>
              <a:rPr lang="it-IT" sz="3200" dirty="0" smtClean="0"/>
              <a:t> ha la proprietà di avere nodi intermedi che sono solo </a:t>
            </a:r>
            <a:r>
              <a:rPr lang="it-IT" sz="3200" dirty="0" err="1" smtClean="0"/>
              <a:t>steiner</a:t>
            </a:r>
            <a:r>
              <a:rPr lang="it-IT" sz="3200" dirty="0" smtClean="0"/>
              <a:t> </a:t>
            </a:r>
            <a:r>
              <a:rPr lang="it-IT" sz="3200" dirty="0" err="1" smtClean="0"/>
              <a:t>node</a:t>
            </a:r>
            <a:r>
              <a:rPr lang="it-IT" sz="3200" dirty="0" smtClean="0"/>
              <a:t> di grado 2.</a:t>
            </a:r>
          </a:p>
          <a:p>
            <a:r>
              <a:rPr lang="it-IT" sz="3200" dirty="0" smtClean="0"/>
              <a:t>Intuitivamente un </a:t>
            </a:r>
            <a:r>
              <a:rPr lang="it-IT" sz="3200" i="1" dirty="0" err="1" smtClean="0"/>
              <a:t>lp</a:t>
            </a:r>
            <a:r>
              <a:rPr lang="it-IT" sz="3200" dirty="0" smtClean="0"/>
              <a:t> è un </a:t>
            </a:r>
            <a:r>
              <a:rPr lang="it-IT" sz="3200" b="1" dirty="0" smtClean="0"/>
              <a:t>percorso candidato alla sostituzione</a:t>
            </a:r>
            <a:r>
              <a:rPr lang="it-IT" sz="3200" dirty="0" smtClean="0"/>
              <a:t> durante il processo di miglioramento mentre i nodi fissi sono i nodi candidati a rimanere anche nel risultato finale.</a:t>
            </a:r>
          </a:p>
          <a:p>
            <a:pPr lvl="1"/>
            <a:endParaRPr lang="it-IT" dirty="0" smtClean="0"/>
          </a:p>
        </p:txBody>
      </p:sp>
      <p:sp>
        <p:nvSpPr>
          <p:cNvPr id="46" name="Ovale 45"/>
          <p:cNvSpPr/>
          <p:nvPr/>
        </p:nvSpPr>
        <p:spPr>
          <a:xfrm>
            <a:off x="1214414" y="6215082"/>
            <a:ext cx="428628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F</a:t>
            </a:r>
            <a:endParaRPr lang="it-IT" b="1" dirty="0"/>
          </a:p>
        </p:txBody>
      </p:sp>
      <p:sp>
        <p:nvSpPr>
          <p:cNvPr id="49" name="Ovale 48"/>
          <p:cNvSpPr/>
          <p:nvPr/>
        </p:nvSpPr>
        <p:spPr>
          <a:xfrm>
            <a:off x="2500298" y="6215082"/>
            <a:ext cx="428628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F</a:t>
            </a:r>
            <a:endParaRPr lang="it-IT" b="1" dirty="0"/>
          </a:p>
        </p:txBody>
      </p:sp>
      <p:sp>
        <p:nvSpPr>
          <p:cNvPr id="50" name="Ovale 49"/>
          <p:cNvSpPr/>
          <p:nvPr/>
        </p:nvSpPr>
        <p:spPr>
          <a:xfrm>
            <a:off x="1928794" y="564357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F</a:t>
            </a:r>
            <a:endParaRPr lang="it-IT" b="1" dirty="0"/>
          </a:p>
        </p:txBody>
      </p:sp>
      <p:sp>
        <p:nvSpPr>
          <p:cNvPr id="51" name="Ovale 50"/>
          <p:cNvSpPr/>
          <p:nvPr/>
        </p:nvSpPr>
        <p:spPr>
          <a:xfrm>
            <a:off x="3143240" y="5072074"/>
            <a:ext cx="428628" cy="4286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2" name="Ovale 51"/>
          <p:cNvSpPr/>
          <p:nvPr/>
        </p:nvSpPr>
        <p:spPr>
          <a:xfrm>
            <a:off x="4214810" y="6215082"/>
            <a:ext cx="428628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F</a:t>
            </a:r>
            <a:endParaRPr lang="it-IT" b="1" dirty="0"/>
          </a:p>
        </p:txBody>
      </p:sp>
      <p:cxnSp>
        <p:nvCxnSpPr>
          <p:cNvPr id="54" name="Connettore 1 53"/>
          <p:cNvCxnSpPr>
            <a:stCxn id="46" idx="7"/>
            <a:endCxn id="50" idx="3"/>
          </p:cNvCxnSpPr>
          <p:nvPr/>
        </p:nvCxnSpPr>
        <p:spPr>
          <a:xfrm rot="5400000" flipH="1" flipV="1">
            <a:off x="1651709" y="5937997"/>
            <a:ext cx="268418" cy="4112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49" idx="1"/>
            <a:endCxn id="50" idx="5"/>
          </p:cNvCxnSpPr>
          <p:nvPr/>
        </p:nvCxnSpPr>
        <p:spPr>
          <a:xfrm rot="16200000" flipV="1">
            <a:off x="2294651" y="6009435"/>
            <a:ext cx="268418" cy="2684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>
            <a:stCxn id="50" idx="7"/>
            <a:endCxn id="51" idx="2"/>
          </p:cNvCxnSpPr>
          <p:nvPr/>
        </p:nvCxnSpPr>
        <p:spPr>
          <a:xfrm rot="5400000" flipH="1" flipV="1">
            <a:off x="2508965" y="5072075"/>
            <a:ext cx="419961" cy="8485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>
            <a:stCxn id="52" idx="1"/>
            <a:endCxn id="51" idx="5"/>
          </p:cNvCxnSpPr>
          <p:nvPr/>
        </p:nvCxnSpPr>
        <p:spPr>
          <a:xfrm rot="16200000" flipV="1">
            <a:off x="3473378" y="5473650"/>
            <a:ext cx="839922" cy="768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e 62"/>
          <p:cNvSpPr/>
          <p:nvPr/>
        </p:nvSpPr>
        <p:spPr>
          <a:xfrm>
            <a:off x="5929322" y="5143512"/>
            <a:ext cx="428628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e 66"/>
          <p:cNvSpPr/>
          <p:nvPr/>
        </p:nvSpPr>
        <p:spPr>
          <a:xfrm>
            <a:off x="5929322" y="5715016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F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0" name="Ovale 69"/>
          <p:cNvSpPr/>
          <p:nvPr/>
        </p:nvSpPr>
        <p:spPr>
          <a:xfrm>
            <a:off x="5929322" y="6286520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1" name="Rettangolo 70"/>
          <p:cNvSpPr/>
          <p:nvPr/>
        </p:nvSpPr>
        <p:spPr>
          <a:xfrm>
            <a:off x="6500826" y="571501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err="1" smtClean="0"/>
              <a:t>fixed</a:t>
            </a:r>
            <a:r>
              <a:rPr lang="it-IT" b="1" i="1" dirty="0" smtClean="0"/>
              <a:t> </a:t>
            </a:r>
            <a:r>
              <a:rPr lang="it-IT" b="1" i="1" dirty="0" err="1" smtClean="0"/>
              <a:t>node</a:t>
            </a:r>
            <a:r>
              <a:rPr lang="it-IT" b="1" i="1" dirty="0" smtClean="0"/>
              <a:t> </a:t>
            </a:r>
            <a:endParaRPr lang="it-IT" dirty="0"/>
          </a:p>
        </p:txBody>
      </p:sp>
      <p:sp>
        <p:nvSpPr>
          <p:cNvPr id="72" name="Rettangolo 71"/>
          <p:cNvSpPr/>
          <p:nvPr/>
        </p:nvSpPr>
        <p:spPr>
          <a:xfrm>
            <a:off x="6500826" y="628652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err="1" smtClean="0"/>
              <a:t>steiner</a:t>
            </a:r>
            <a:r>
              <a:rPr lang="it-IT" b="1" i="1" dirty="0" smtClean="0"/>
              <a:t> </a:t>
            </a:r>
            <a:r>
              <a:rPr lang="it-IT" b="1" i="1" dirty="0" err="1" smtClean="0"/>
              <a:t>node</a:t>
            </a:r>
            <a:endParaRPr lang="it-IT" dirty="0"/>
          </a:p>
        </p:txBody>
      </p:sp>
      <p:sp>
        <p:nvSpPr>
          <p:cNvPr id="73" name="Rettangolo 72"/>
          <p:cNvSpPr/>
          <p:nvPr/>
        </p:nvSpPr>
        <p:spPr>
          <a:xfrm>
            <a:off x="6572264" y="521495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terminale</a:t>
            </a:r>
            <a:endParaRPr lang="it-IT" dirty="0"/>
          </a:p>
        </p:txBody>
      </p:sp>
      <p:sp>
        <p:nvSpPr>
          <p:cNvPr id="19" name="Ovale 18"/>
          <p:cNvSpPr/>
          <p:nvPr/>
        </p:nvSpPr>
        <p:spPr>
          <a:xfrm rot="3240000">
            <a:off x="1572885" y="5775514"/>
            <a:ext cx="456933" cy="77079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 rot="19249893">
            <a:off x="2208476" y="5815221"/>
            <a:ext cx="456933" cy="77079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 rot="1051399">
            <a:off x="2131039" y="5071984"/>
            <a:ext cx="2571768" cy="126525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 rot="5400000">
            <a:off x="5886964" y="4386774"/>
            <a:ext cx="456933" cy="77079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6643702" y="457200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err="1" smtClean="0"/>
              <a:t>loose</a:t>
            </a:r>
            <a:r>
              <a:rPr lang="it-IT" b="1" i="1" dirty="0" smtClean="0"/>
              <a:t> </a:t>
            </a:r>
            <a:r>
              <a:rPr lang="it-IT" b="1" i="1" dirty="0" err="1" smtClean="0"/>
              <a:t>path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2 5"/>
          <p:cNvCxnSpPr>
            <a:stCxn id="5" idx="0"/>
            <a:endCxn id="4" idx="2"/>
          </p:cNvCxnSpPr>
          <p:nvPr/>
        </p:nvCxnSpPr>
        <p:spPr>
          <a:xfrm rot="16200000" flipV="1">
            <a:off x="5714966" y="1438315"/>
            <a:ext cx="654265" cy="2030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7" idx="0"/>
            <a:endCxn id="5" idx="2"/>
          </p:cNvCxnSpPr>
          <p:nvPr/>
        </p:nvCxnSpPr>
        <p:spPr>
          <a:xfrm rot="5400000" flipH="1" flipV="1">
            <a:off x="6656141" y="3430711"/>
            <a:ext cx="712666" cy="8983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8" idx="0"/>
            <a:endCxn id="7" idx="2"/>
          </p:cNvCxnSpPr>
          <p:nvPr/>
        </p:nvCxnSpPr>
        <p:spPr>
          <a:xfrm rot="16200000" flipV="1">
            <a:off x="6594210" y="4543862"/>
            <a:ext cx="887868" cy="14117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11" idx="0"/>
            <a:endCxn id="4" idx="2"/>
          </p:cNvCxnSpPr>
          <p:nvPr/>
        </p:nvCxnSpPr>
        <p:spPr>
          <a:xfrm rot="5400000" flipH="1" flipV="1">
            <a:off x="4138503" y="1542034"/>
            <a:ext cx="303858" cy="147274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16" idx="0"/>
            <a:endCxn id="11" idx="2"/>
          </p:cNvCxnSpPr>
          <p:nvPr/>
        </p:nvCxnSpPr>
        <p:spPr>
          <a:xfrm rot="5400000" flipH="1" flipV="1">
            <a:off x="2758973" y="2219257"/>
            <a:ext cx="245456" cy="134471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5" idx="0"/>
            <a:endCxn id="11" idx="2"/>
          </p:cNvCxnSpPr>
          <p:nvPr/>
        </p:nvCxnSpPr>
        <p:spPr>
          <a:xfrm rot="16200000" flipV="1">
            <a:off x="3385810" y="2937140"/>
            <a:ext cx="946271" cy="60976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7" idx="0"/>
            <a:endCxn id="16" idx="2"/>
          </p:cNvCxnSpPr>
          <p:nvPr/>
        </p:nvCxnSpPr>
        <p:spPr>
          <a:xfrm rot="5400000" flipH="1" flipV="1">
            <a:off x="1922631" y="3486848"/>
            <a:ext cx="420661" cy="15276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4" idx="0"/>
            <a:endCxn id="15" idx="2"/>
          </p:cNvCxnSpPr>
          <p:nvPr/>
        </p:nvCxnSpPr>
        <p:spPr>
          <a:xfrm rot="16200000" flipV="1">
            <a:off x="4413730" y="3803811"/>
            <a:ext cx="479060" cy="9788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2" idx="0"/>
            <a:endCxn id="17" idx="2"/>
          </p:cNvCxnSpPr>
          <p:nvPr/>
        </p:nvCxnSpPr>
        <p:spPr>
          <a:xfrm rot="5400000" flipH="1" flipV="1">
            <a:off x="1642815" y="4264498"/>
            <a:ext cx="566149" cy="26138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STAR: Fase 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66769" y="1787922"/>
            <a:ext cx="720069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enitity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85198" y="2780741"/>
            <a:ext cx="1744388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organization_unit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52406" y="3831961"/>
            <a:ext cx="630301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state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594006" y="5058383"/>
            <a:ext cx="102944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Germany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148340" y="2430334"/>
            <a:ext cx="811441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person</a:t>
            </a:r>
            <a:endParaRPr lang="it-IT" sz="16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309182" y="3715159"/>
            <a:ext cx="641522" cy="338554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CFCFCF"/>
                </a:solidFill>
              </a:rPr>
              <a:t>actor</a:t>
            </a:r>
            <a:endParaRPr lang="it-IT" sz="1600" dirty="0">
              <a:solidFill>
                <a:srgbClr val="CFCFCF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673950" y="3715159"/>
            <a:ext cx="979755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politician</a:t>
            </a:r>
            <a:endParaRPr lang="it-IT" sz="16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746715" y="3014344"/>
            <a:ext cx="92525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scientist</a:t>
            </a:r>
            <a:endParaRPr lang="it-IT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571511" y="3773559"/>
            <a:ext cx="97013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physicist</a:t>
            </a:r>
            <a:endParaRPr lang="it-IT" sz="1600" dirty="0"/>
          </a:p>
        </p:txBody>
      </p:sp>
      <p:cxnSp>
        <p:nvCxnSpPr>
          <p:cNvPr id="20" name="Connettore 2 19"/>
          <p:cNvCxnSpPr>
            <a:stCxn id="14" idx="0"/>
            <a:endCxn id="11" idx="2"/>
          </p:cNvCxnSpPr>
          <p:nvPr/>
        </p:nvCxnSpPr>
        <p:spPr>
          <a:xfrm rot="16200000" flipV="1">
            <a:off x="4118867" y="2204083"/>
            <a:ext cx="946271" cy="2075882"/>
          </a:xfrm>
          <a:prstGeom prst="straightConnector1">
            <a:avLst/>
          </a:prstGeom>
          <a:ln>
            <a:solidFill>
              <a:schemeClr val="tx1">
                <a:alpha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110556" y="4678262"/>
            <a:ext cx="1369286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Mark_Planck</a:t>
            </a:r>
            <a:endParaRPr lang="it-IT" sz="16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856335" y="5233586"/>
            <a:ext cx="1550424" cy="338554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CFCFCF"/>
                </a:solidFill>
              </a:rPr>
              <a:t>Angela_Merkel</a:t>
            </a:r>
            <a:endParaRPr lang="it-IT" sz="1600" dirty="0">
              <a:solidFill>
                <a:srgbClr val="CFCFCF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929058" y="4532773"/>
            <a:ext cx="2427268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Arnlod_Schwarzenegger</a:t>
            </a:r>
            <a:endParaRPr lang="it-IT" sz="1600" dirty="0"/>
          </a:p>
        </p:txBody>
      </p:sp>
      <p:cxnSp>
        <p:nvCxnSpPr>
          <p:cNvPr id="25" name="Connettore 2 24"/>
          <p:cNvCxnSpPr>
            <a:stCxn id="24" idx="0"/>
            <a:endCxn id="14" idx="2"/>
          </p:cNvCxnSpPr>
          <p:nvPr/>
        </p:nvCxnSpPr>
        <p:spPr>
          <a:xfrm rot="5400000" flipH="1" flipV="1">
            <a:off x="5146787" y="4049618"/>
            <a:ext cx="479060" cy="487251"/>
          </a:xfrm>
          <a:prstGeom prst="straightConnector1">
            <a:avLst/>
          </a:prstGeom>
          <a:ln>
            <a:solidFill>
              <a:schemeClr val="tx1">
                <a:alpha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3" idx="0"/>
            <a:endCxn id="15" idx="2"/>
          </p:cNvCxnSpPr>
          <p:nvPr/>
        </p:nvCxnSpPr>
        <p:spPr>
          <a:xfrm rot="5400000" flipH="1" flipV="1">
            <a:off x="3307751" y="4377510"/>
            <a:ext cx="1179873" cy="532281"/>
          </a:xfrm>
          <a:prstGeom prst="straightConnector1">
            <a:avLst/>
          </a:prstGeom>
          <a:ln>
            <a:solidFill>
              <a:schemeClr val="tx1">
                <a:alpha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23" idx="0"/>
            <a:endCxn id="17" idx="2"/>
          </p:cNvCxnSpPr>
          <p:nvPr/>
        </p:nvCxnSpPr>
        <p:spPr>
          <a:xfrm rot="16200000" flipV="1">
            <a:off x="2283328" y="3885366"/>
            <a:ext cx="1121473" cy="1574967"/>
          </a:xfrm>
          <a:prstGeom prst="straightConnector1">
            <a:avLst/>
          </a:prstGeom>
          <a:ln>
            <a:solidFill>
              <a:schemeClr val="tx1">
                <a:alpha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23" idx="3"/>
            <a:endCxn id="8" idx="1"/>
          </p:cNvCxnSpPr>
          <p:nvPr/>
        </p:nvCxnSpPr>
        <p:spPr>
          <a:xfrm flipV="1">
            <a:off x="4406759" y="5227660"/>
            <a:ext cx="2187247" cy="175203"/>
          </a:xfrm>
          <a:prstGeom prst="straightConnector1">
            <a:avLst/>
          </a:prstGeom>
          <a:ln>
            <a:solidFill>
              <a:schemeClr val="tx1">
                <a:alpha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357158" y="6162280"/>
            <a:ext cx="161531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Nodo Terminale</a:t>
            </a:r>
            <a:endParaRPr lang="it-IT" sz="1600" dirty="0"/>
          </a:p>
        </p:txBody>
      </p:sp>
      <p:sp>
        <p:nvSpPr>
          <p:cNvPr id="49" name="Ovale 48"/>
          <p:cNvSpPr/>
          <p:nvPr/>
        </p:nvSpPr>
        <p:spPr>
          <a:xfrm>
            <a:off x="2571736" y="6143644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F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0" name="Ovale 49"/>
          <p:cNvSpPr/>
          <p:nvPr/>
        </p:nvSpPr>
        <p:spPr>
          <a:xfrm>
            <a:off x="4572000" y="6143644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2928926" y="614364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err="1" smtClean="0"/>
              <a:t>fixed</a:t>
            </a:r>
            <a:r>
              <a:rPr lang="it-IT" b="1" i="1" dirty="0" smtClean="0"/>
              <a:t> </a:t>
            </a:r>
            <a:r>
              <a:rPr lang="it-IT" b="1" i="1" dirty="0" err="1" smtClean="0"/>
              <a:t>node</a:t>
            </a:r>
            <a:r>
              <a:rPr lang="it-IT" b="1" i="1" dirty="0" smtClean="0"/>
              <a:t> </a:t>
            </a:r>
            <a:endParaRPr lang="it-IT" dirty="0"/>
          </a:p>
        </p:txBody>
      </p:sp>
      <p:sp>
        <p:nvSpPr>
          <p:cNvPr id="52" name="Rettangolo 51"/>
          <p:cNvSpPr/>
          <p:nvPr/>
        </p:nvSpPr>
        <p:spPr>
          <a:xfrm>
            <a:off x="4943990" y="6143644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err="1" smtClean="0"/>
              <a:t>steiner</a:t>
            </a:r>
            <a:r>
              <a:rPr lang="it-IT" b="1" i="1" dirty="0" smtClean="0"/>
              <a:t> </a:t>
            </a:r>
            <a:r>
              <a:rPr lang="it-IT" b="1" i="1" dirty="0" err="1" smtClean="0"/>
              <a:t>node</a:t>
            </a:r>
            <a:endParaRPr lang="it-IT" dirty="0"/>
          </a:p>
        </p:txBody>
      </p:sp>
      <p:sp>
        <p:nvSpPr>
          <p:cNvPr id="54" name="Ovale 53"/>
          <p:cNvSpPr/>
          <p:nvPr/>
        </p:nvSpPr>
        <p:spPr>
          <a:xfrm rot="5400000">
            <a:off x="6958534" y="5958410"/>
            <a:ext cx="456933" cy="77079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/>
          <p:cNvSpPr/>
          <p:nvPr/>
        </p:nvSpPr>
        <p:spPr>
          <a:xfrm>
            <a:off x="7519452" y="613150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err="1" smtClean="0"/>
              <a:t>loose</a:t>
            </a:r>
            <a:r>
              <a:rPr lang="it-IT" b="1" i="1" dirty="0" smtClean="0"/>
              <a:t> </a:t>
            </a:r>
            <a:r>
              <a:rPr lang="it-IT" b="1" i="1" dirty="0" err="1" smtClean="0"/>
              <a:t>path</a:t>
            </a:r>
            <a:endParaRPr lang="it-IT" dirty="0"/>
          </a:p>
        </p:txBody>
      </p:sp>
      <p:sp>
        <p:nvSpPr>
          <p:cNvPr id="56" name="Ovale 55"/>
          <p:cNvSpPr/>
          <p:nvPr/>
        </p:nvSpPr>
        <p:spPr>
          <a:xfrm>
            <a:off x="2928926" y="2071678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F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8" name="Ovale 57"/>
          <p:cNvSpPr/>
          <p:nvPr/>
        </p:nvSpPr>
        <p:spPr>
          <a:xfrm>
            <a:off x="857224" y="4357694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F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9" name="Ovale 58"/>
          <p:cNvSpPr/>
          <p:nvPr/>
        </p:nvSpPr>
        <p:spPr>
          <a:xfrm>
            <a:off x="3714744" y="4786322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F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0" name="Ovale 59"/>
          <p:cNvSpPr/>
          <p:nvPr/>
        </p:nvSpPr>
        <p:spPr>
          <a:xfrm>
            <a:off x="7429520" y="4786322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F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1" name="Ovale 60"/>
          <p:cNvSpPr/>
          <p:nvPr/>
        </p:nvSpPr>
        <p:spPr>
          <a:xfrm>
            <a:off x="1214414" y="3500438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2" name="Ovale 61"/>
          <p:cNvSpPr/>
          <p:nvPr/>
        </p:nvSpPr>
        <p:spPr>
          <a:xfrm>
            <a:off x="1500166" y="2714620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3" name="Ovale 62"/>
          <p:cNvSpPr/>
          <p:nvPr/>
        </p:nvSpPr>
        <p:spPr>
          <a:xfrm>
            <a:off x="5143504" y="1428736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4" name="Ovale 63"/>
          <p:cNvSpPr/>
          <p:nvPr/>
        </p:nvSpPr>
        <p:spPr>
          <a:xfrm>
            <a:off x="3357554" y="3857628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5" name="Ovale 64"/>
          <p:cNvSpPr/>
          <p:nvPr/>
        </p:nvSpPr>
        <p:spPr>
          <a:xfrm>
            <a:off x="7715272" y="2500306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6" name="Ovale 65"/>
          <p:cNvSpPr/>
          <p:nvPr/>
        </p:nvSpPr>
        <p:spPr>
          <a:xfrm>
            <a:off x="6357950" y="3571876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4" name="Ovale 73"/>
          <p:cNvSpPr/>
          <p:nvPr/>
        </p:nvSpPr>
        <p:spPr>
          <a:xfrm rot="18590016">
            <a:off x="1038932" y="3142027"/>
            <a:ext cx="2422910" cy="1049187"/>
          </a:xfrm>
          <a:prstGeom prst="ellipse">
            <a:avLst/>
          </a:prstGeom>
          <a:noFill/>
          <a:ln w="38100">
            <a:solidFill>
              <a:srgbClr val="92D050">
                <a:alpha val="74902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Ovale 74"/>
          <p:cNvSpPr/>
          <p:nvPr/>
        </p:nvSpPr>
        <p:spPr>
          <a:xfrm rot="1920095">
            <a:off x="3606615" y="2521984"/>
            <a:ext cx="5134098" cy="1603610"/>
          </a:xfrm>
          <a:prstGeom prst="ellipse">
            <a:avLst/>
          </a:prstGeom>
          <a:noFill/>
          <a:ln w="38100">
            <a:solidFill>
              <a:srgbClr val="F7C120">
                <a:alpha val="74902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Ovale 75"/>
          <p:cNvSpPr/>
          <p:nvPr/>
        </p:nvSpPr>
        <p:spPr>
          <a:xfrm rot="14171920">
            <a:off x="3050564" y="3324694"/>
            <a:ext cx="2080204" cy="827074"/>
          </a:xfrm>
          <a:prstGeom prst="ellipse">
            <a:avLst/>
          </a:prstGeom>
          <a:noFill/>
          <a:ln w="38100">
            <a:solidFill>
              <a:srgbClr val="0070C0">
                <a:alpha val="78824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it-IT" u="sng" dirty="0" smtClean="0"/>
              <a:t>STAR: Algoritmo di miglioramento dell’albero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14515"/>
            <a:ext cx="4614866" cy="2185989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In ogni iterazione si </a:t>
            </a:r>
            <a:r>
              <a:rPr lang="it-IT" b="1" dirty="0" smtClean="0"/>
              <a:t>elimina</a:t>
            </a:r>
            <a:r>
              <a:rPr lang="it-IT" dirty="0" smtClean="0"/>
              <a:t> il </a:t>
            </a:r>
            <a:r>
              <a:rPr lang="it-IT" dirty="0" err="1" smtClean="0"/>
              <a:t>loose</a:t>
            </a:r>
            <a:r>
              <a:rPr lang="it-IT" dirty="0" smtClean="0"/>
              <a:t> </a:t>
            </a:r>
            <a:r>
              <a:rPr lang="it-IT" dirty="0" err="1" smtClean="0"/>
              <a:t>path</a:t>
            </a:r>
            <a:r>
              <a:rPr lang="it-IT" dirty="0" smtClean="0"/>
              <a:t> </a:t>
            </a:r>
            <a:r>
              <a:rPr lang="it-IT" dirty="0" err="1" smtClean="0"/>
              <a:t>lp</a:t>
            </a:r>
            <a:r>
              <a:rPr lang="it-IT" dirty="0" smtClean="0"/>
              <a:t> di peso massimo dall'albero corrente T.</a:t>
            </a:r>
          </a:p>
          <a:p>
            <a:r>
              <a:rPr lang="it-IT" dirty="0" smtClean="0"/>
              <a:t> Di conseguenza T è scomposto in due componenti T1 e T2. Il nuovo albero T’ si ottiene </a:t>
            </a:r>
            <a:r>
              <a:rPr lang="it-IT" b="1" dirty="0" smtClean="0"/>
              <a:t>collegando</a:t>
            </a:r>
            <a:r>
              <a:rPr lang="it-IT" dirty="0" smtClean="0"/>
              <a:t> T1 e T2 attraverso un percorso che è più breve di </a:t>
            </a:r>
            <a:r>
              <a:rPr lang="it-IT" dirty="0" err="1" smtClean="0"/>
              <a:t>lp</a:t>
            </a:r>
            <a:r>
              <a:rPr lang="it-IT" dirty="0" smtClean="0"/>
              <a:t>. </a:t>
            </a:r>
          </a:p>
        </p:txBody>
      </p:sp>
      <p:sp>
        <p:nvSpPr>
          <p:cNvPr id="6" name="Ovale 5"/>
          <p:cNvSpPr/>
          <p:nvPr/>
        </p:nvSpPr>
        <p:spPr>
          <a:xfrm>
            <a:off x="5716669" y="3448936"/>
            <a:ext cx="289075" cy="289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7" name="Ovale 6"/>
          <p:cNvSpPr/>
          <p:nvPr/>
        </p:nvSpPr>
        <p:spPr>
          <a:xfrm>
            <a:off x="7354759" y="3497115"/>
            <a:ext cx="289075" cy="289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8" name="Ovale 7"/>
          <p:cNvSpPr/>
          <p:nvPr/>
        </p:nvSpPr>
        <p:spPr>
          <a:xfrm>
            <a:off x="6535714" y="3448936"/>
            <a:ext cx="289075" cy="289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9" name="Ovale 8"/>
          <p:cNvSpPr/>
          <p:nvPr/>
        </p:nvSpPr>
        <p:spPr>
          <a:xfrm>
            <a:off x="6969326" y="2533533"/>
            <a:ext cx="289075" cy="28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F</a:t>
            </a:r>
            <a:endParaRPr lang="it-IT" sz="1400" b="1" dirty="0"/>
          </a:p>
        </p:txBody>
      </p:sp>
      <p:sp>
        <p:nvSpPr>
          <p:cNvPr id="10" name="Ovale 9"/>
          <p:cNvSpPr/>
          <p:nvPr/>
        </p:nvSpPr>
        <p:spPr>
          <a:xfrm>
            <a:off x="6246640" y="2051742"/>
            <a:ext cx="289075" cy="28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F</a:t>
            </a:r>
            <a:endParaRPr lang="it-IT" sz="1400" b="1" dirty="0"/>
          </a:p>
        </p:txBody>
      </p:sp>
      <p:sp>
        <p:nvSpPr>
          <p:cNvPr id="13" name="Ovale 12"/>
          <p:cNvSpPr/>
          <p:nvPr/>
        </p:nvSpPr>
        <p:spPr>
          <a:xfrm>
            <a:off x="6053923" y="2581712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5909386" y="3015324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6680252" y="1714488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>
            <a:off x="7354759" y="2918966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cxnSp>
        <p:nvCxnSpPr>
          <p:cNvPr id="19" name="Connettore 1 18"/>
          <p:cNvCxnSpPr>
            <a:stCxn id="6" idx="0"/>
            <a:endCxn id="15" idx="3"/>
          </p:cNvCxnSpPr>
          <p:nvPr/>
        </p:nvCxnSpPr>
        <p:spPr>
          <a:xfrm rot="5400000" flipH="1" flipV="1">
            <a:off x="5764848" y="3276177"/>
            <a:ext cx="269118" cy="76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15" idx="0"/>
            <a:endCxn id="13" idx="3"/>
          </p:cNvCxnSpPr>
          <p:nvPr/>
        </p:nvCxnSpPr>
        <p:spPr>
          <a:xfrm rot="5400000" flipH="1" flipV="1">
            <a:off x="5909386" y="2842565"/>
            <a:ext cx="269118" cy="76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13" idx="7"/>
            <a:endCxn id="10" idx="3"/>
          </p:cNvCxnSpPr>
          <p:nvPr/>
        </p:nvCxnSpPr>
        <p:spPr>
          <a:xfrm rot="5400000" flipH="1" flipV="1">
            <a:off x="6097969" y="2418930"/>
            <a:ext cx="311452" cy="70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7" idx="0"/>
            <a:endCxn id="17" idx="5"/>
          </p:cNvCxnSpPr>
          <p:nvPr/>
        </p:nvCxnSpPr>
        <p:spPr>
          <a:xfrm rot="5400000" flipH="1" flipV="1">
            <a:off x="7302447" y="3280310"/>
            <a:ext cx="413655" cy="19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17" idx="1"/>
            <a:endCxn id="9" idx="5"/>
          </p:cNvCxnSpPr>
          <p:nvPr/>
        </p:nvCxnSpPr>
        <p:spPr>
          <a:xfrm rot="16200000" flipV="1">
            <a:off x="7216067" y="2780274"/>
            <a:ext cx="166915" cy="166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e 46"/>
          <p:cNvSpPr/>
          <p:nvPr/>
        </p:nvSpPr>
        <p:spPr>
          <a:xfrm>
            <a:off x="5234878" y="3015324"/>
            <a:ext cx="289075" cy="289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50" name="Ovale 49"/>
          <p:cNvSpPr/>
          <p:nvPr/>
        </p:nvSpPr>
        <p:spPr>
          <a:xfrm>
            <a:off x="5475774" y="2437175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cxnSp>
        <p:nvCxnSpPr>
          <p:cNvPr id="52" name="Connettore 1 51"/>
          <p:cNvCxnSpPr>
            <a:stCxn id="47" idx="0"/>
            <a:endCxn id="50" idx="3"/>
          </p:cNvCxnSpPr>
          <p:nvPr/>
        </p:nvCxnSpPr>
        <p:spPr>
          <a:xfrm rot="5400000" flipH="1" flipV="1">
            <a:off x="5234878" y="2746207"/>
            <a:ext cx="413655" cy="124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stCxn id="50" idx="7"/>
            <a:endCxn id="10" idx="2"/>
          </p:cNvCxnSpPr>
          <p:nvPr/>
        </p:nvCxnSpPr>
        <p:spPr>
          <a:xfrm rot="5400000" flipH="1" flipV="1">
            <a:off x="5808895" y="2027653"/>
            <a:ext cx="269118" cy="606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e 57"/>
          <p:cNvSpPr/>
          <p:nvPr/>
        </p:nvSpPr>
        <p:spPr>
          <a:xfrm>
            <a:off x="7017505" y="2148100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cxnSp>
        <p:nvCxnSpPr>
          <p:cNvPr id="62" name="Connettore 1 61"/>
          <p:cNvCxnSpPr>
            <a:stCxn id="10" idx="0"/>
            <a:endCxn id="16" idx="2"/>
          </p:cNvCxnSpPr>
          <p:nvPr/>
        </p:nvCxnSpPr>
        <p:spPr>
          <a:xfrm rot="5400000" flipH="1" flipV="1">
            <a:off x="6415266" y="1786757"/>
            <a:ext cx="240896" cy="28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>
            <a:stCxn id="58" idx="4"/>
            <a:endCxn id="9" idx="0"/>
          </p:cNvCxnSpPr>
          <p:nvPr/>
        </p:nvCxnSpPr>
        <p:spPr>
          <a:xfrm rot="5400000">
            <a:off x="7017505" y="2437175"/>
            <a:ext cx="192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e 68"/>
          <p:cNvSpPr/>
          <p:nvPr/>
        </p:nvSpPr>
        <p:spPr>
          <a:xfrm>
            <a:off x="6728431" y="3015324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cxnSp>
        <p:nvCxnSpPr>
          <p:cNvPr id="71" name="Connettore 1 70"/>
          <p:cNvCxnSpPr>
            <a:stCxn id="69" idx="7"/>
            <a:endCxn id="9" idx="3"/>
          </p:cNvCxnSpPr>
          <p:nvPr/>
        </p:nvCxnSpPr>
        <p:spPr>
          <a:xfrm rot="5400000" flipH="1" flipV="1">
            <a:off x="6820656" y="2852542"/>
            <a:ext cx="263273" cy="118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>
            <a:stCxn id="69" idx="3"/>
            <a:endCxn id="8" idx="0"/>
          </p:cNvCxnSpPr>
          <p:nvPr/>
        </p:nvCxnSpPr>
        <p:spPr>
          <a:xfrm rot="5400000">
            <a:off x="6583894" y="3276176"/>
            <a:ext cx="269118" cy="76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e 117"/>
          <p:cNvSpPr/>
          <p:nvPr/>
        </p:nvSpPr>
        <p:spPr>
          <a:xfrm>
            <a:off x="1553329" y="5806390"/>
            <a:ext cx="289075" cy="289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19" name="Ovale 118"/>
          <p:cNvSpPr/>
          <p:nvPr/>
        </p:nvSpPr>
        <p:spPr>
          <a:xfrm>
            <a:off x="3191419" y="5854569"/>
            <a:ext cx="289075" cy="289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20" name="Ovale 119"/>
          <p:cNvSpPr/>
          <p:nvPr/>
        </p:nvSpPr>
        <p:spPr>
          <a:xfrm>
            <a:off x="2372374" y="5806390"/>
            <a:ext cx="289075" cy="289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21" name="Ovale 120"/>
          <p:cNvSpPr/>
          <p:nvPr/>
        </p:nvSpPr>
        <p:spPr>
          <a:xfrm>
            <a:off x="2805986" y="4890987"/>
            <a:ext cx="289075" cy="28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F</a:t>
            </a:r>
            <a:endParaRPr lang="it-IT" sz="1400" b="1" dirty="0"/>
          </a:p>
        </p:txBody>
      </p:sp>
      <p:sp>
        <p:nvSpPr>
          <p:cNvPr id="122" name="Ovale 121"/>
          <p:cNvSpPr/>
          <p:nvPr/>
        </p:nvSpPr>
        <p:spPr>
          <a:xfrm>
            <a:off x="2083300" y="4409196"/>
            <a:ext cx="289075" cy="28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F</a:t>
            </a:r>
            <a:endParaRPr lang="it-IT" sz="1400" b="1" dirty="0"/>
          </a:p>
        </p:txBody>
      </p:sp>
      <p:sp>
        <p:nvSpPr>
          <p:cNvPr id="123" name="Ovale 122"/>
          <p:cNvSpPr/>
          <p:nvPr/>
        </p:nvSpPr>
        <p:spPr>
          <a:xfrm>
            <a:off x="1890583" y="4939166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24" name="Ovale 123"/>
          <p:cNvSpPr/>
          <p:nvPr/>
        </p:nvSpPr>
        <p:spPr>
          <a:xfrm>
            <a:off x="1746046" y="5372778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26" name="Ovale 125"/>
          <p:cNvSpPr/>
          <p:nvPr/>
        </p:nvSpPr>
        <p:spPr>
          <a:xfrm>
            <a:off x="3191419" y="5276420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cxnSp>
        <p:nvCxnSpPr>
          <p:cNvPr id="127" name="Connettore 1 126"/>
          <p:cNvCxnSpPr>
            <a:stCxn id="118" idx="0"/>
            <a:endCxn id="124" idx="3"/>
          </p:cNvCxnSpPr>
          <p:nvPr/>
        </p:nvCxnSpPr>
        <p:spPr>
          <a:xfrm rot="5400000" flipH="1" flipV="1">
            <a:off x="1601508" y="5633631"/>
            <a:ext cx="269118" cy="76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1 127"/>
          <p:cNvCxnSpPr>
            <a:stCxn id="124" idx="0"/>
            <a:endCxn id="123" idx="3"/>
          </p:cNvCxnSpPr>
          <p:nvPr/>
        </p:nvCxnSpPr>
        <p:spPr>
          <a:xfrm rot="5400000" flipH="1" flipV="1">
            <a:off x="1746046" y="5200019"/>
            <a:ext cx="269118" cy="76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1 128"/>
          <p:cNvCxnSpPr>
            <a:stCxn id="123" idx="7"/>
            <a:endCxn id="122" idx="3"/>
          </p:cNvCxnSpPr>
          <p:nvPr/>
        </p:nvCxnSpPr>
        <p:spPr>
          <a:xfrm rot="5400000" flipH="1" flipV="1">
            <a:off x="1934629" y="4776384"/>
            <a:ext cx="311452" cy="70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1 129"/>
          <p:cNvCxnSpPr>
            <a:stCxn id="119" idx="0"/>
            <a:endCxn id="126" idx="5"/>
          </p:cNvCxnSpPr>
          <p:nvPr/>
        </p:nvCxnSpPr>
        <p:spPr>
          <a:xfrm rot="5400000" flipH="1" flipV="1">
            <a:off x="3139107" y="5637764"/>
            <a:ext cx="413655" cy="19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1 130"/>
          <p:cNvCxnSpPr>
            <a:stCxn id="126" idx="1"/>
            <a:endCxn id="121" idx="5"/>
          </p:cNvCxnSpPr>
          <p:nvPr/>
        </p:nvCxnSpPr>
        <p:spPr>
          <a:xfrm rot="16200000" flipV="1">
            <a:off x="3052727" y="5137728"/>
            <a:ext cx="166915" cy="166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e 131"/>
          <p:cNvSpPr/>
          <p:nvPr/>
        </p:nvSpPr>
        <p:spPr>
          <a:xfrm>
            <a:off x="1071538" y="5372778"/>
            <a:ext cx="289075" cy="289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33" name="Ovale 132"/>
          <p:cNvSpPr/>
          <p:nvPr/>
        </p:nvSpPr>
        <p:spPr>
          <a:xfrm>
            <a:off x="1312434" y="4794629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cxnSp>
        <p:nvCxnSpPr>
          <p:cNvPr id="134" name="Connettore 1 133"/>
          <p:cNvCxnSpPr>
            <a:stCxn id="132" idx="0"/>
            <a:endCxn id="133" idx="3"/>
          </p:cNvCxnSpPr>
          <p:nvPr/>
        </p:nvCxnSpPr>
        <p:spPr>
          <a:xfrm rot="5400000" flipH="1" flipV="1">
            <a:off x="1071538" y="5103661"/>
            <a:ext cx="413655" cy="124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1 134"/>
          <p:cNvCxnSpPr>
            <a:stCxn id="133" idx="7"/>
            <a:endCxn id="122" idx="2"/>
          </p:cNvCxnSpPr>
          <p:nvPr/>
        </p:nvCxnSpPr>
        <p:spPr>
          <a:xfrm rot="5400000" flipH="1" flipV="1">
            <a:off x="1645555" y="4385107"/>
            <a:ext cx="269118" cy="606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e 139"/>
          <p:cNvSpPr/>
          <p:nvPr/>
        </p:nvSpPr>
        <p:spPr>
          <a:xfrm>
            <a:off x="2565091" y="5372778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cxnSp>
        <p:nvCxnSpPr>
          <p:cNvPr id="141" name="Connettore 1 140"/>
          <p:cNvCxnSpPr>
            <a:stCxn id="140" idx="7"/>
            <a:endCxn id="121" idx="3"/>
          </p:cNvCxnSpPr>
          <p:nvPr/>
        </p:nvCxnSpPr>
        <p:spPr>
          <a:xfrm rot="5400000" flipH="1" flipV="1">
            <a:off x="2657316" y="5209996"/>
            <a:ext cx="263273" cy="118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1 141"/>
          <p:cNvCxnSpPr>
            <a:stCxn id="140" idx="3"/>
            <a:endCxn id="120" idx="0"/>
          </p:cNvCxnSpPr>
          <p:nvPr/>
        </p:nvCxnSpPr>
        <p:spPr>
          <a:xfrm rot="5400000">
            <a:off x="2420554" y="5633630"/>
            <a:ext cx="269118" cy="76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asellaDiTesto 142"/>
          <p:cNvSpPr txBox="1"/>
          <p:nvPr/>
        </p:nvSpPr>
        <p:spPr>
          <a:xfrm>
            <a:off x="7572396" y="250030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T</a:t>
            </a:r>
            <a:endParaRPr lang="it-IT" b="1" i="1" dirty="0"/>
          </a:p>
        </p:txBody>
      </p:sp>
      <p:sp>
        <p:nvSpPr>
          <p:cNvPr id="144" name="CasellaDiTesto 143"/>
          <p:cNvSpPr txBox="1"/>
          <p:nvPr/>
        </p:nvSpPr>
        <p:spPr>
          <a:xfrm>
            <a:off x="1000100" y="585789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T1</a:t>
            </a:r>
            <a:endParaRPr lang="it-IT" b="1" i="1" dirty="0"/>
          </a:p>
        </p:txBody>
      </p:sp>
      <p:sp>
        <p:nvSpPr>
          <p:cNvPr id="145" name="CasellaDiTesto 144"/>
          <p:cNvSpPr txBox="1"/>
          <p:nvPr/>
        </p:nvSpPr>
        <p:spPr>
          <a:xfrm>
            <a:off x="2643174" y="607220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T2</a:t>
            </a:r>
            <a:endParaRPr lang="it-IT" b="1" i="1" dirty="0"/>
          </a:p>
        </p:txBody>
      </p:sp>
      <p:sp>
        <p:nvSpPr>
          <p:cNvPr id="146" name="Ovale 145"/>
          <p:cNvSpPr/>
          <p:nvPr/>
        </p:nvSpPr>
        <p:spPr>
          <a:xfrm>
            <a:off x="5700723" y="6020704"/>
            <a:ext cx="289075" cy="289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47" name="Ovale 146"/>
          <p:cNvSpPr/>
          <p:nvPr/>
        </p:nvSpPr>
        <p:spPr>
          <a:xfrm>
            <a:off x="7338813" y="6068883"/>
            <a:ext cx="289075" cy="289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48" name="Ovale 147"/>
          <p:cNvSpPr/>
          <p:nvPr/>
        </p:nvSpPr>
        <p:spPr>
          <a:xfrm>
            <a:off x="6519768" y="6020704"/>
            <a:ext cx="289075" cy="289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49" name="Ovale 148"/>
          <p:cNvSpPr/>
          <p:nvPr/>
        </p:nvSpPr>
        <p:spPr>
          <a:xfrm>
            <a:off x="6662644" y="5520638"/>
            <a:ext cx="289075" cy="28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F</a:t>
            </a:r>
            <a:endParaRPr lang="it-IT" sz="1400" b="1" dirty="0"/>
          </a:p>
        </p:txBody>
      </p:sp>
      <p:sp>
        <p:nvSpPr>
          <p:cNvPr id="150" name="Ovale 149"/>
          <p:cNvSpPr/>
          <p:nvPr/>
        </p:nvSpPr>
        <p:spPr>
          <a:xfrm>
            <a:off x="6039538" y="5072074"/>
            <a:ext cx="289075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F</a:t>
            </a:r>
            <a:endParaRPr lang="it-IT" sz="1400" b="1" dirty="0"/>
          </a:p>
        </p:txBody>
      </p:sp>
      <p:sp>
        <p:nvSpPr>
          <p:cNvPr id="152" name="Ovale 151"/>
          <p:cNvSpPr/>
          <p:nvPr/>
        </p:nvSpPr>
        <p:spPr>
          <a:xfrm>
            <a:off x="5893440" y="5587092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53" name="Ovale 152"/>
          <p:cNvSpPr/>
          <p:nvPr/>
        </p:nvSpPr>
        <p:spPr>
          <a:xfrm>
            <a:off x="7338813" y="5490734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cxnSp>
        <p:nvCxnSpPr>
          <p:cNvPr id="154" name="Connettore 1 153"/>
          <p:cNvCxnSpPr>
            <a:stCxn id="146" idx="0"/>
            <a:endCxn id="152" idx="3"/>
          </p:cNvCxnSpPr>
          <p:nvPr/>
        </p:nvCxnSpPr>
        <p:spPr>
          <a:xfrm rot="5400000" flipH="1" flipV="1">
            <a:off x="5748902" y="5847945"/>
            <a:ext cx="269118" cy="76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1 156"/>
          <p:cNvCxnSpPr>
            <a:stCxn id="147" idx="0"/>
            <a:endCxn id="153" idx="5"/>
          </p:cNvCxnSpPr>
          <p:nvPr/>
        </p:nvCxnSpPr>
        <p:spPr>
          <a:xfrm rot="5400000" flipH="1" flipV="1">
            <a:off x="7286501" y="5852078"/>
            <a:ext cx="413655" cy="19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e 158"/>
          <p:cNvSpPr/>
          <p:nvPr/>
        </p:nvSpPr>
        <p:spPr>
          <a:xfrm>
            <a:off x="5218932" y="5587092"/>
            <a:ext cx="289075" cy="289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60" name="Ovale 159"/>
          <p:cNvSpPr/>
          <p:nvPr/>
        </p:nvSpPr>
        <p:spPr>
          <a:xfrm>
            <a:off x="5459828" y="5008943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cxnSp>
        <p:nvCxnSpPr>
          <p:cNvPr id="161" name="Connettore 1 160"/>
          <p:cNvCxnSpPr>
            <a:stCxn id="159" idx="0"/>
            <a:endCxn id="160" idx="3"/>
          </p:cNvCxnSpPr>
          <p:nvPr/>
        </p:nvCxnSpPr>
        <p:spPr>
          <a:xfrm rot="5400000" flipH="1" flipV="1">
            <a:off x="5218932" y="5317975"/>
            <a:ext cx="413655" cy="124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e 162"/>
          <p:cNvSpPr/>
          <p:nvPr/>
        </p:nvSpPr>
        <p:spPr>
          <a:xfrm>
            <a:off x="6948396" y="5092010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67" name="CasellaDiTesto 166"/>
          <p:cNvSpPr txBox="1"/>
          <p:nvPr/>
        </p:nvSpPr>
        <p:spPr>
          <a:xfrm>
            <a:off x="7682612" y="564357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T’</a:t>
            </a:r>
            <a:endParaRPr lang="it-IT" b="1" i="1" dirty="0"/>
          </a:p>
        </p:txBody>
      </p:sp>
      <p:cxnSp>
        <p:nvCxnSpPr>
          <p:cNvPr id="171" name="Connettore 1 170"/>
          <p:cNvCxnSpPr>
            <a:stCxn id="148" idx="0"/>
            <a:endCxn id="149" idx="3"/>
          </p:cNvCxnSpPr>
          <p:nvPr/>
        </p:nvCxnSpPr>
        <p:spPr>
          <a:xfrm rot="5400000" flipH="1" flipV="1">
            <a:off x="6557980" y="5873706"/>
            <a:ext cx="253325" cy="40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1 174"/>
          <p:cNvCxnSpPr>
            <a:stCxn id="149" idx="0"/>
            <a:endCxn id="163" idx="3"/>
          </p:cNvCxnSpPr>
          <p:nvPr/>
        </p:nvCxnSpPr>
        <p:spPr>
          <a:xfrm rot="5400000" flipH="1" flipV="1">
            <a:off x="6759833" y="5303853"/>
            <a:ext cx="264135" cy="169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1 176"/>
          <p:cNvCxnSpPr>
            <a:stCxn id="163" idx="5"/>
            <a:endCxn id="153" idx="1"/>
          </p:cNvCxnSpPr>
          <p:nvPr/>
        </p:nvCxnSpPr>
        <p:spPr>
          <a:xfrm rot="16200000" flipH="1">
            <a:off x="7108735" y="5260656"/>
            <a:ext cx="262454" cy="254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vale 177"/>
          <p:cNvSpPr/>
          <p:nvPr/>
        </p:nvSpPr>
        <p:spPr>
          <a:xfrm>
            <a:off x="6110976" y="4500570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cxnSp>
        <p:nvCxnSpPr>
          <p:cNvPr id="180" name="Connettore 1 179"/>
          <p:cNvCxnSpPr>
            <a:stCxn id="160" idx="7"/>
            <a:endCxn id="178" idx="3"/>
          </p:cNvCxnSpPr>
          <p:nvPr/>
        </p:nvCxnSpPr>
        <p:spPr>
          <a:xfrm rot="5400000" flipH="1" flipV="1">
            <a:off x="5695709" y="4593676"/>
            <a:ext cx="372103" cy="514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ttore 1 181"/>
          <p:cNvCxnSpPr>
            <a:stCxn id="178" idx="4"/>
            <a:endCxn id="150" idx="0"/>
          </p:cNvCxnSpPr>
          <p:nvPr/>
        </p:nvCxnSpPr>
        <p:spPr>
          <a:xfrm rot="5400000">
            <a:off x="6006311" y="4871051"/>
            <a:ext cx="378788" cy="23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ttore 1 184"/>
          <p:cNvCxnSpPr>
            <a:stCxn id="152" idx="0"/>
            <a:endCxn id="150" idx="3"/>
          </p:cNvCxnSpPr>
          <p:nvPr/>
        </p:nvCxnSpPr>
        <p:spPr>
          <a:xfrm rot="5400000" flipH="1" flipV="1">
            <a:off x="5900279" y="5405499"/>
            <a:ext cx="271113" cy="92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1 186"/>
          <p:cNvCxnSpPr>
            <a:stCxn id="150" idx="5"/>
            <a:endCxn id="149" idx="1"/>
          </p:cNvCxnSpPr>
          <p:nvPr/>
        </p:nvCxnSpPr>
        <p:spPr>
          <a:xfrm rot="16200000" flipH="1">
            <a:off x="6372132" y="5230125"/>
            <a:ext cx="246993" cy="418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e 187"/>
          <p:cNvSpPr/>
          <p:nvPr/>
        </p:nvSpPr>
        <p:spPr>
          <a:xfrm>
            <a:off x="7236804" y="1664648"/>
            <a:ext cx="192716" cy="19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</a:t>
            </a:r>
            <a:endParaRPr lang="it-IT" sz="1400" b="1" dirty="0">
              <a:solidFill>
                <a:schemeClr val="tx1"/>
              </a:solidFill>
            </a:endParaRPr>
          </a:p>
        </p:txBody>
      </p:sp>
      <p:cxnSp>
        <p:nvCxnSpPr>
          <p:cNvPr id="190" name="Connettore 1 189"/>
          <p:cNvCxnSpPr>
            <a:stCxn id="16" idx="6"/>
            <a:endCxn id="188" idx="2"/>
          </p:cNvCxnSpPr>
          <p:nvPr/>
        </p:nvCxnSpPr>
        <p:spPr>
          <a:xfrm flipV="1">
            <a:off x="6872968" y="1761006"/>
            <a:ext cx="363836" cy="49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1 191"/>
          <p:cNvCxnSpPr>
            <a:stCxn id="188" idx="4"/>
            <a:endCxn id="58" idx="7"/>
          </p:cNvCxnSpPr>
          <p:nvPr/>
        </p:nvCxnSpPr>
        <p:spPr>
          <a:xfrm rot="5400000">
            <a:off x="7098101" y="1941261"/>
            <a:ext cx="318959" cy="151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e 192"/>
          <p:cNvSpPr/>
          <p:nvPr/>
        </p:nvSpPr>
        <p:spPr>
          <a:xfrm rot="5400000">
            <a:off x="6572263" y="1285860"/>
            <a:ext cx="1071571" cy="121444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4" name="Rettangolo 193"/>
          <p:cNvSpPr/>
          <p:nvPr/>
        </p:nvSpPr>
        <p:spPr>
          <a:xfrm>
            <a:off x="7358082" y="185736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 smtClean="0"/>
              <a:t>lp</a:t>
            </a:r>
            <a:endParaRPr lang="it-IT" dirty="0"/>
          </a:p>
        </p:txBody>
      </p:sp>
      <p:sp>
        <p:nvSpPr>
          <p:cNvPr id="195" name="Per 194"/>
          <p:cNvSpPr/>
          <p:nvPr/>
        </p:nvSpPr>
        <p:spPr>
          <a:xfrm>
            <a:off x="6715140" y="928670"/>
            <a:ext cx="928694" cy="84793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6" name="Freccia a destra 195"/>
          <p:cNvSpPr/>
          <p:nvPr/>
        </p:nvSpPr>
        <p:spPr>
          <a:xfrm rot="9041176">
            <a:off x="3202849" y="3953114"/>
            <a:ext cx="1961299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7" name="Freccia a destra 196"/>
          <p:cNvSpPr/>
          <p:nvPr/>
        </p:nvSpPr>
        <p:spPr>
          <a:xfrm>
            <a:off x="3714744" y="5000636"/>
            <a:ext cx="128588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47" grpId="0" animBg="1"/>
      <p:bldP spid="50" grpId="0" animBg="1"/>
      <p:bldP spid="58" grpId="0" animBg="1"/>
      <p:bldP spid="69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6" grpId="0" animBg="1"/>
      <p:bldP spid="132" grpId="0" animBg="1"/>
      <p:bldP spid="133" grpId="0" animBg="1"/>
      <p:bldP spid="140" grpId="0" animBg="1"/>
      <p:bldP spid="143" grpId="0"/>
      <p:bldP spid="144" grpId="0"/>
      <p:bldP spid="145" grpId="0"/>
      <p:bldP spid="146" grpId="0" animBg="1"/>
      <p:bldP spid="147" grpId="0" animBg="1"/>
      <p:bldP spid="148" grpId="0" animBg="1"/>
      <p:bldP spid="149" grpId="0" animBg="1"/>
      <p:bldP spid="150" grpId="0" animBg="1"/>
      <p:bldP spid="152" grpId="0" animBg="1"/>
      <p:bldP spid="153" grpId="0" animBg="1"/>
      <p:bldP spid="159" grpId="0" animBg="1"/>
      <p:bldP spid="160" grpId="0" animBg="1"/>
      <p:bldP spid="163" grpId="0" animBg="1"/>
      <p:bldP spid="167" grpId="0"/>
      <p:bldP spid="178" grpId="0" animBg="1"/>
      <p:bldP spid="188" grpId="0" animBg="1"/>
      <p:bldP spid="193" grpId="0" animBg="1"/>
      <p:bldP spid="194" grpId="0"/>
      <p:bldP spid="195" grpId="0" animBg="1"/>
      <p:bldP spid="196" grpId="0" animBg="1"/>
      <p:bldP spid="1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it-IT" u="sng" dirty="0" smtClean="0"/>
              <a:t>STAR: Algoritmo di miglioramento dell’albero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4143380"/>
            <a:ext cx="8786874" cy="2714620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La </a:t>
            </a:r>
            <a:r>
              <a:rPr lang="it-IT" b="1" dirty="0" smtClean="0"/>
              <a:t>coda Q</a:t>
            </a:r>
            <a:r>
              <a:rPr lang="it-IT" dirty="0" smtClean="0"/>
              <a:t> contiene tutti gli </a:t>
            </a:r>
            <a:r>
              <a:rPr lang="it-IT" dirty="0" err="1" smtClean="0"/>
              <a:t>lp</a:t>
            </a:r>
            <a:r>
              <a:rPr lang="it-IT" dirty="0" smtClean="0"/>
              <a:t> in ordine decrescente di peso, in modo che il primo estratto sia quello più pesante e il miglioramento ad ogni passo sia quindi il migliore possibile.</a:t>
            </a:r>
          </a:p>
          <a:p>
            <a:r>
              <a:rPr lang="it-IT" dirty="0" smtClean="0"/>
              <a:t>Il metodo </a:t>
            </a:r>
            <a:r>
              <a:rPr lang="it-IT" b="1" i="1" dirty="0" err="1" smtClean="0"/>
              <a:t>Replace</a:t>
            </a:r>
            <a:r>
              <a:rPr lang="it-IT" b="1" dirty="0" smtClean="0"/>
              <a:t>(</a:t>
            </a:r>
            <a:r>
              <a:rPr lang="it-IT" b="1" i="1" dirty="0" err="1" smtClean="0"/>
              <a:t>lp</a:t>
            </a:r>
            <a:r>
              <a:rPr lang="it-IT" b="1" dirty="0" smtClean="0"/>
              <a:t>, </a:t>
            </a:r>
            <a:r>
              <a:rPr lang="it-IT" b="1" i="1" dirty="0" smtClean="0"/>
              <a:t>T</a:t>
            </a:r>
            <a:r>
              <a:rPr lang="it-IT" b="1" dirty="0" smtClean="0"/>
              <a:t>)</a:t>
            </a:r>
            <a:r>
              <a:rPr lang="it-IT" dirty="0" smtClean="0"/>
              <a:t> elimina il </a:t>
            </a:r>
            <a:r>
              <a:rPr lang="it-IT" dirty="0" err="1" smtClean="0"/>
              <a:t>loose</a:t>
            </a:r>
            <a:r>
              <a:rPr lang="it-IT" dirty="0" smtClean="0"/>
              <a:t> </a:t>
            </a:r>
            <a:r>
              <a:rPr lang="it-IT" dirty="0" err="1" smtClean="0"/>
              <a:t>path</a:t>
            </a:r>
            <a:r>
              <a:rPr lang="it-IT" dirty="0" smtClean="0"/>
              <a:t> </a:t>
            </a:r>
            <a:r>
              <a:rPr lang="it-IT" dirty="0" err="1" smtClean="0"/>
              <a:t>lp</a:t>
            </a:r>
            <a:r>
              <a:rPr lang="it-IT" dirty="0" smtClean="0"/>
              <a:t> da T. Questa rimozione divide T in due sottoalberi T1 e T2. Si determina il percorso più breve in G che collega T1 a T2, e si riuniscono i due alberi con il nuovo </a:t>
            </a:r>
            <a:r>
              <a:rPr lang="it-IT" dirty="0" err="1" smtClean="0"/>
              <a:t>lp</a:t>
            </a:r>
            <a:r>
              <a:rPr lang="it-IT" dirty="0" smtClean="0"/>
              <a:t>, ottenendo un nuovo albero T'. </a:t>
            </a:r>
          </a:p>
          <a:p>
            <a:r>
              <a:rPr lang="it-IT" i="1" dirty="0" err="1" smtClean="0"/>
              <a:t>Replace</a:t>
            </a:r>
            <a:r>
              <a:rPr lang="it-IT" dirty="0" smtClean="0"/>
              <a:t>(</a:t>
            </a:r>
            <a:r>
              <a:rPr lang="it-IT" i="1" dirty="0" err="1" smtClean="0"/>
              <a:t>lp</a:t>
            </a:r>
            <a:r>
              <a:rPr lang="it-IT" dirty="0" smtClean="0"/>
              <a:t>, </a:t>
            </a:r>
            <a:r>
              <a:rPr lang="it-IT" i="1" dirty="0" smtClean="0"/>
              <a:t>T</a:t>
            </a:r>
            <a:r>
              <a:rPr lang="it-IT" dirty="0" smtClean="0"/>
              <a:t>) chiama un altro metodo, chiamato </a:t>
            </a:r>
            <a:r>
              <a:rPr lang="it-IT" b="1" i="1" dirty="0" err="1" smtClean="0"/>
              <a:t>findShortestPath</a:t>
            </a:r>
            <a:r>
              <a:rPr lang="it-IT" b="1" dirty="0" smtClean="0"/>
              <a:t>(</a:t>
            </a:r>
            <a:r>
              <a:rPr lang="it-IT" b="1" i="1" dirty="0" smtClean="0"/>
              <a:t>V</a:t>
            </a:r>
            <a:r>
              <a:rPr lang="it-IT" b="1" dirty="0" smtClean="0"/>
              <a:t>(</a:t>
            </a:r>
            <a:r>
              <a:rPr lang="it-IT" b="1" i="1" dirty="0" smtClean="0"/>
              <a:t>T1</a:t>
            </a:r>
            <a:r>
              <a:rPr lang="it-IT" b="1" dirty="0" smtClean="0"/>
              <a:t>), </a:t>
            </a:r>
            <a:r>
              <a:rPr lang="it-IT" b="1" i="1" dirty="0" smtClean="0"/>
              <a:t>V</a:t>
            </a:r>
            <a:r>
              <a:rPr lang="it-IT" b="1" dirty="0" smtClean="0"/>
              <a:t>(</a:t>
            </a:r>
            <a:r>
              <a:rPr lang="it-IT" b="1" i="1" dirty="0" smtClean="0"/>
              <a:t>T2</a:t>
            </a:r>
            <a:r>
              <a:rPr lang="it-IT" b="1" dirty="0" smtClean="0"/>
              <a:t>), </a:t>
            </a:r>
            <a:r>
              <a:rPr lang="it-IT" b="1" i="1" dirty="0" err="1" smtClean="0"/>
              <a:t>lp</a:t>
            </a:r>
            <a:r>
              <a:rPr lang="it-IT" b="1" dirty="0" smtClean="0"/>
              <a:t>)</a:t>
            </a:r>
            <a:r>
              <a:rPr lang="it-IT" dirty="0" smtClean="0"/>
              <a:t>, trova il percorso più breve per unire T1 con T2.</a:t>
            </a:r>
          </a:p>
          <a:p>
            <a:r>
              <a:rPr lang="it-IT" dirty="0" smtClean="0"/>
              <a:t>L’ albero che non ha </a:t>
            </a:r>
            <a:r>
              <a:rPr lang="it-IT" dirty="0" err="1" smtClean="0"/>
              <a:t>lp</a:t>
            </a:r>
            <a:r>
              <a:rPr lang="it-IT" dirty="0" smtClean="0"/>
              <a:t> migliorabili è quello finale.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285720" y="1643050"/>
            <a:ext cx="7286676" cy="2428892"/>
          </a:xfrm>
          <a:prstGeom prst="roundRect">
            <a:avLst/>
          </a:prstGeom>
          <a:ln w="34925">
            <a:noFill/>
          </a:ln>
          <a:effectLst>
            <a:glow rad="63500">
              <a:schemeClr val="accent2">
                <a:tint val="30000"/>
                <a:shade val="95000"/>
                <a:satMod val="300000"/>
                <a:alpha val="5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>
            <a:normAutofit fontScale="77500" lnSpcReduction="20000"/>
          </a:bodyPr>
          <a:lstStyle/>
          <a:p>
            <a:r>
              <a:rPr lang="it-IT" b="1" dirty="0" err="1" smtClean="0">
                <a:latin typeface="Lucida Console" pitchFamily="49" charset="0"/>
              </a:rPr>
              <a:t>Algorithm</a:t>
            </a:r>
            <a:r>
              <a:rPr lang="it-IT" b="1" dirty="0" smtClean="0">
                <a:latin typeface="Lucida Console" pitchFamily="49" charset="0"/>
              </a:rPr>
              <a:t>:</a:t>
            </a:r>
            <a:r>
              <a:rPr lang="it-IT" dirty="0" smtClean="0">
                <a:latin typeface="Lucida Console" pitchFamily="49" charset="0"/>
              </a:rPr>
              <a:t> </a:t>
            </a:r>
            <a:r>
              <a:rPr lang="it-IT" i="1" u="sng" dirty="0" err="1" smtClean="0">
                <a:latin typeface="Lucida Console" pitchFamily="49" charset="0"/>
              </a:rPr>
              <a:t>improveTree</a:t>
            </a:r>
            <a:r>
              <a:rPr lang="it-IT" dirty="0" smtClean="0">
                <a:latin typeface="Lucida Console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</a:rPr>
              <a:t>T</a:t>
            </a:r>
            <a:r>
              <a:rPr lang="it-IT" dirty="0" smtClean="0">
                <a:latin typeface="Lucida Console" pitchFamily="49" charset="0"/>
              </a:rPr>
              <a:t>, </a:t>
            </a:r>
            <a:r>
              <a:rPr lang="it-IT" i="1" dirty="0" smtClean="0">
                <a:latin typeface="Lucida Console" pitchFamily="49" charset="0"/>
              </a:rPr>
              <a:t>V’</a:t>
            </a:r>
            <a:r>
              <a:rPr lang="it-IT" dirty="0" smtClean="0">
                <a:latin typeface="Lucida Console" pitchFamily="49" charset="0"/>
              </a:rPr>
              <a:t>)</a:t>
            </a:r>
          </a:p>
          <a:p>
            <a:endParaRPr lang="it-IT" dirty="0" smtClean="0">
              <a:latin typeface="Lucida Console" pitchFamily="49" charset="0"/>
            </a:endParaRPr>
          </a:p>
          <a:p>
            <a:r>
              <a:rPr lang="it-IT" dirty="0" smtClean="0">
                <a:latin typeface="Lucida Console" pitchFamily="49" charset="0"/>
              </a:rPr>
              <a:t>1:   </a:t>
            </a:r>
            <a:r>
              <a:rPr lang="it-IT" i="1" dirty="0" err="1" smtClean="0">
                <a:latin typeface="Lucida Console" pitchFamily="49" charset="0"/>
              </a:rPr>
              <a:t>priorityQueue</a:t>
            </a:r>
            <a:r>
              <a:rPr lang="it-IT" dirty="0" smtClean="0">
                <a:latin typeface="Lucida Console" pitchFamily="49" charset="0"/>
              </a:rPr>
              <a:t> </a:t>
            </a:r>
            <a:r>
              <a:rPr lang="it-IT" i="1" dirty="0" smtClean="0">
                <a:latin typeface="Lucida Console" pitchFamily="49" charset="0"/>
              </a:rPr>
              <a:t>Q </a:t>
            </a:r>
            <a:r>
              <a:rPr lang="it-IT" dirty="0" smtClean="0">
                <a:latin typeface="Lucida Console" pitchFamily="49" charset="0"/>
              </a:rPr>
              <a:t>= </a:t>
            </a:r>
            <a:r>
              <a:rPr lang="it-IT" i="1" dirty="0" smtClean="0">
                <a:latin typeface="Lucida Console" pitchFamily="49" charset="0"/>
              </a:rPr>
              <a:t>LP</a:t>
            </a:r>
            <a:r>
              <a:rPr lang="it-IT" dirty="0" smtClean="0">
                <a:latin typeface="Lucida Console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</a:rPr>
              <a:t>T</a:t>
            </a:r>
            <a:r>
              <a:rPr lang="it-IT" dirty="0" smtClean="0">
                <a:latin typeface="Lucida Console" pitchFamily="49" charset="0"/>
              </a:rPr>
              <a:t>) //</a:t>
            </a:r>
            <a:r>
              <a:rPr lang="it-IT" dirty="0" err="1" smtClean="0">
                <a:latin typeface="Lucida Console" pitchFamily="49" charset="0"/>
              </a:rPr>
              <a:t>ordered</a:t>
            </a:r>
            <a:r>
              <a:rPr lang="it-IT" dirty="0" smtClean="0">
                <a:latin typeface="Lucida Console" pitchFamily="49" charset="0"/>
              </a:rPr>
              <a:t> </a:t>
            </a:r>
            <a:r>
              <a:rPr lang="it-IT" dirty="0" err="1" smtClean="0">
                <a:latin typeface="Lucida Console" pitchFamily="49" charset="0"/>
              </a:rPr>
              <a:t>by</a:t>
            </a:r>
            <a:r>
              <a:rPr lang="it-IT" dirty="0" smtClean="0">
                <a:latin typeface="Lucida Console" pitchFamily="49" charset="0"/>
              </a:rPr>
              <a:t> </a:t>
            </a:r>
            <a:r>
              <a:rPr lang="it-IT" dirty="0" err="1" smtClean="0">
                <a:latin typeface="Lucida Console" pitchFamily="49" charset="0"/>
              </a:rPr>
              <a:t>decreasing</a:t>
            </a:r>
            <a:r>
              <a:rPr lang="it-IT" dirty="0" smtClean="0">
                <a:latin typeface="Lucida Console" pitchFamily="49" charset="0"/>
              </a:rPr>
              <a:t> </a:t>
            </a:r>
            <a:r>
              <a:rPr lang="it-IT" dirty="0" err="1" smtClean="0">
                <a:latin typeface="Lucida Console" pitchFamily="49" charset="0"/>
              </a:rPr>
              <a:t>weight</a:t>
            </a:r>
            <a:endParaRPr lang="it-IT" dirty="0" smtClean="0">
              <a:latin typeface="Lucida Console" pitchFamily="49" charset="0"/>
            </a:endParaRPr>
          </a:p>
          <a:p>
            <a:r>
              <a:rPr lang="it-IT" dirty="0" smtClean="0">
                <a:latin typeface="Lucida Console" pitchFamily="49" charset="0"/>
              </a:rPr>
              <a:t>2:   </a:t>
            </a:r>
            <a:r>
              <a:rPr lang="it-IT" b="1" dirty="0" err="1" smtClean="0">
                <a:latin typeface="Lucida Console" pitchFamily="49" charset="0"/>
              </a:rPr>
              <a:t>while</a:t>
            </a:r>
            <a:r>
              <a:rPr lang="it-IT" dirty="0" smtClean="0">
                <a:latin typeface="Lucida Console" pitchFamily="49" charset="0"/>
              </a:rPr>
              <a:t> </a:t>
            </a:r>
            <a:r>
              <a:rPr lang="it-IT" i="1" noProof="1" smtClean="0">
                <a:latin typeface="Lucida Console" pitchFamily="49" charset="0"/>
              </a:rPr>
              <a:t>Q.notEmpty</a:t>
            </a:r>
            <a:r>
              <a:rPr lang="it-IT" dirty="0" smtClean="0">
                <a:latin typeface="Lucida Console" pitchFamily="49" charset="0"/>
              </a:rPr>
              <a:t>() </a:t>
            </a:r>
            <a:r>
              <a:rPr lang="it-IT" b="1" dirty="0" smtClean="0">
                <a:latin typeface="Lucida Console" pitchFamily="49" charset="0"/>
              </a:rPr>
              <a:t>do</a:t>
            </a:r>
          </a:p>
          <a:p>
            <a:r>
              <a:rPr lang="it-IT" dirty="0" smtClean="0">
                <a:latin typeface="Lucida Console" pitchFamily="49" charset="0"/>
              </a:rPr>
              <a:t>3: 	</a:t>
            </a:r>
            <a:r>
              <a:rPr lang="it-IT" i="1" dirty="0" err="1" smtClean="0">
                <a:latin typeface="Lucida Console" pitchFamily="49" charset="0"/>
              </a:rPr>
              <a:t>lp</a:t>
            </a:r>
            <a:r>
              <a:rPr lang="it-IT" dirty="0" smtClean="0">
                <a:latin typeface="Lucida Console" pitchFamily="49" charset="0"/>
              </a:rPr>
              <a:t> = </a:t>
            </a:r>
            <a:r>
              <a:rPr lang="it-IT" i="1" dirty="0" err="1" smtClean="0">
                <a:latin typeface="Lucida Console" pitchFamily="49" charset="0"/>
              </a:rPr>
              <a:t>Q.dequeue</a:t>
            </a:r>
            <a:r>
              <a:rPr lang="it-IT" dirty="0" smtClean="0">
                <a:latin typeface="Lucida Console" pitchFamily="49" charset="0"/>
              </a:rPr>
              <a:t>()</a:t>
            </a:r>
          </a:p>
          <a:p>
            <a:r>
              <a:rPr lang="it-IT" dirty="0" smtClean="0">
                <a:latin typeface="Lucida Console" pitchFamily="49" charset="0"/>
              </a:rPr>
              <a:t>4: 	T’ </a:t>
            </a:r>
            <a:r>
              <a:rPr lang="it-IT" dirty="0" smtClean="0">
                <a:latin typeface="Lucida Console" pitchFamily="49" charset="0"/>
                <a:sym typeface="Wingdings" pitchFamily="2" charset="2"/>
              </a:rPr>
              <a:t> </a:t>
            </a:r>
            <a:r>
              <a:rPr lang="it-IT" i="1" dirty="0" err="1" smtClean="0">
                <a:latin typeface="Lucida Console" pitchFamily="49" charset="0"/>
              </a:rPr>
              <a:t>Replace</a:t>
            </a:r>
            <a:r>
              <a:rPr lang="it-IT" dirty="0" smtClean="0">
                <a:latin typeface="Lucida Console" pitchFamily="49" charset="0"/>
              </a:rPr>
              <a:t>(</a:t>
            </a:r>
            <a:r>
              <a:rPr lang="it-IT" i="1" dirty="0" err="1" smtClean="0">
                <a:latin typeface="Lucida Console" pitchFamily="49" charset="0"/>
              </a:rPr>
              <a:t>lp</a:t>
            </a:r>
            <a:r>
              <a:rPr lang="it-IT" dirty="0" smtClean="0">
                <a:latin typeface="Lucida Console" pitchFamily="49" charset="0"/>
              </a:rPr>
              <a:t>, </a:t>
            </a:r>
            <a:r>
              <a:rPr lang="it-IT" i="1" dirty="0" smtClean="0">
                <a:latin typeface="Lucida Console" pitchFamily="49" charset="0"/>
              </a:rPr>
              <a:t>T</a:t>
            </a:r>
            <a:r>
              <a:rPr lang="it-IT" dirty="0" smtClean="0">
                <a:latin typeface="Lucida Console" pitchFamily="49" charset="0"/>
              </a:rPr>
              <a:t>)</a:t>
            </a:r>
          </a:p>
          <a:p>
            <a:r>
              <a:rPr lang="it-IT" dirty="0" smtClean="0">
                <a:latin typeface="Lucida Console" pitchFamily="49" charset="0"/>
              </a:rPr>
              <a:t>5: 	</a:t>
            </a:r>
            <a:r>
              <a:rPr lang="it-IT" b="1" dirty="0" err="1" smtClean="0">
                <a:latin typeface="Lucida Console" pitchFamily="49" charset="0"/>
              </a:rPr>
              <a:t>if</a:t>
            </a:r>
            <a:r>
              <a:rPr lang="it-IT" dirty="0" smtClean="0">
                <a:latin typeface="Lucida Console" pitchFamily="49" charset="0"/>
              </a:rPr>
              <a:t> </a:t>
            </a:r>
            <a:r>
              <a:rPr lang="it-IT" i="1" dirty="0" smtClean="0">
                <a:latin typeface="Lucida Console" pitchFamily="49" charset="0"/>
              </a:rPr>
              <a:t>w</a:t>
            </a:r>
            <a:r>
              <a:rPr lang="it-IT" dirty="0" smtClean="0">
                <a:latin typeface="Lucida Console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</a:rPr>
              <a:t>T</a:t>
            </a:r>
            <a:r>
              <a:rPr lang="it-IT" i="1" noProof="1" smtClean="0">
                <a:latin typeface="Lucida Console" pitchFamily="49" charset="0"/>
              </a:rPr>
              <a:t>’</a:t>
            </a:r>
            <a:r>
              <a:rPr lang="it-IT" noProof="1" smtClean="0">
                <a:latin typeface="Lucida Console" pitchFamily="49" charset="0"/>
              </a:rPr>
              <a:t>)</a:t>
            </a:r>
            <a:r>
              <a:rPr lang="it-IT" dirty="0" smtClean="0">
                <a:latin typeface="Lucida Console" pitchFamily="49" charset="0"/>
              </a:rPr>
              <a:t> &lt; </a:t>
            </a:r>
            <a:r>
              <a:rPr lang="it-IT" i="1" dirty="0" smtClean="0">
                <a:latin typeface="Lucida Console" pitchFamily="49" charset="0"/>
              </a:rPr>
              <a:t>w</a:t>
            </a:r>
            <a:r>
              <a:rPr lang="it-IT" dirty="0" smtClean="0">
                <a:latin typeface="Lucida Console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</a:rPr>
              <a:t>T</a:t>
            </a:r>
            <a:r>
              <a:rPr lang="it-IT" dirty="0" smtClean="0">
                <a:latin typeface="Lucida Console" pitchFamily="49" charset="0"/>
              </a:rPr>
              <a:t>) </a:t>
            </a:r>
            <a:r>
              <a:rPr lang="it-IT" b="1" dirty="0" err="1" smtClean="0">
                <a:latin typeface="Lucida Console" pitchFamily="49" charset="0"/>
              </a:rPr>
              <a:t>then</a:t>
            </a:r>
            <a:endParaRPr lang="it-IT" b="1" dirty="0" smtClean="0">
              <a:latin typeface="Lucida Console" pitchFamily="49" charset="0"/>
            </a:endParaRPr>
          </a:p>
          <a:p>
            <a:r>
              <a:rPr lang="it-IT" dirty="0" smtClean="0">
                <a:latin typeface="Lucida Console" pitchFamily="49" charset="0"/>
              </a:rPr>
              <a:t>6: 		</a:t>
            </a:r>
            <a:r>
              <a:rPr lang="it-IT" i="1" dirty="0" smtClean="0">
                <a:latin typeface="Lucida Console" pitchFamily="49" charset="0"/>
              </a:rPr>
              <a:t>T</a:t>
            </a:r>
            <a:r>
              <a:rPr lang="it-IT" dirty="0" smtClean="0">
                <a:latin typeface="Lucida Console" pitchFamily="49" charset="0"/>
              </a:rPr>
              <a:t> = </a:t>
            </a:r>
            <a:r>
              <a:rPr lang="it-IT" i="1" dirty="0" smtClean="0">
                <a:latin typeface="Lucida Console" pitchFamily="49" charset="0"/>
              </a:rPr>
              <a:t>T</a:t>
            </a:r>
            <a:r>
              <a:rPr lang="it-IT" dirty="0" smtClean="0">
                <a:latin typeface="Lucida Console" pitchFamily="49" charset="0"/>
              </a:rPr>
              <a:t>’</a:t>
            </a:r>
          </a:p>
          <a:p>
            <a:r>
              <a:rPr lang="it-IT" dirty="0" smtClean="0">
                <a:latin typeface="Lucida Console" pitchFamily="49" charset="0"/>
              </a:rPr>
              <a:t>7:		</a:t>
            </a:r>
            <a:r>
              <a:rPr lang="it-IT" i="1" dirty="0" smtClean="0">
                <a:latin typeface="Lucida Console" pitchFamily="49" charset="0"/>
              </a:rPr>
              <a:t>Q</a:t>
            </a:r>
            <a:r>
              <a:rPr lang="it-IT" dirty="0" smtClean="0">
                <a:latin typeface="Lucida Console" pitchFamily="49" charset="0"/>
              </a:rPr>
              <a:t> = </a:t>
            </a:r>
            <a:r>
              <a:rPr lang="it-IT" i="1" dirty="0" smtClean="0">
                <a:latin typeface="Lucida Console" pitchFamily="49" charset="0"/>
              </a:rPr>
              <a:t>LP</a:t>
            </a:r>
            <a:r>
              <a:rPr lang="it-IT" dirty="0" smtClean="0">
                <a:latin typeface="Lucida Console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</a:rPr>
              <a:t>T</a:t>
            </a:r>
            <a:r>
              <a:rPr lang="it-IT" dirty="0" smtClean="0">
                <a:latin typeface="Lucida Console" pitchFamily="49" charset="0"/>
              </a:rPr>
              <a:t>) //</a:t>
            </a:r>
            <a:r>
              <a:rPr lang="it-IT" dirty="0" err="1" smtClean="0">
                <a:latin typeface="Lucida Console" pitchFamily="49" charset="0"/>
              </a:rPr>
              <a:t>ordered</a:t>
            </a:r>
            <a:r>
              <a:rPr lang="it-IT" dirty="0" smtClean="0">
                <a:latin typeface="Lucida Console" pitchFamily="49" charset="0"/>
              </a:rPr>
              <a:t> </a:t>
            </a:r>
            <a:r>
              <a:rPr lang="it-IT" dirty="0" err="1" smtClean="0">
                <a:latin typeface="Lucida Console" pitchFamily="49" charset="0"/>
              </a:rPr>
              <a:t>by</a:t>
            </a:r>
            <a:r>
              <a:rPr lang="it-IT" dirty="0" smtClean="0">
                <a:latin typeface="Lucida Console" pitchFamily="49" charset="0"/>
              </a:rPr>
              <a:t> </a:t>
            </a:r>
            <a:r>
              <a:rPr lang="it-IT" dirty="0" err="1" smtClean="0">
                <a:latin typeface="Lucida Console" pitchFamily="49" charset="0"/>
              </a:rPr>
              <a:t>decreasing</a:t>
            </a:r>
            <a:r>
              <a:rPr lang="it-IT" dirty="0" smtClean="0">
                <a:latin typeface="Lucida Console" pitchFamily="49" charset="0"/>
              </a:rPr>
              <a:t> </a:t>
            </a:r>
            <a:r>
              <a:rPr lang="it-IT" dirty="0" err="1" smtClean="0">
                <a:latin typeface="Lucida Console" pitchFamily="49" charset="0"/>
              </a:rPr>
              <a:t>weight</a:t>
            </a:r>
            <a:endParaRPr lang="it-IT" dirty="0" smtClean="0">
              <a:latin typeface="Lucida Console" pitchFamily="49" charset="0"/>
            </a:endParaRPr>
          </a:p>
          <a:p>
            <a:r>
              <a:rPr lang="it-IT" dirty="0" smtClean="0">
                <a:latin typeface="Lucida Console" pitchFamily="49" charset="0"/>
              </a:rPr>
              <a:t>8: 	</a:t>
            </a:r>
            <a:r>
              <a:rPr lang="it-IT" b="1" dirty="0" smtClean="0">
                <a:latin typeface="Lucida Console" pitchFamily="49" charset="0"/>
              </a:rPr>
              <a:t>end </a:t>
            </a:r>
            <a:r>
              <a:rPr lang="it-IT" b="1" dirty="0" err="1" smtClean="0">
                <a:latin typeface="Lucida Console" pitchFamily="49" charset="0"/>
              </a:rPr>
              <a:t>if</a:t>
            </a:r>
            <a:endParaRPr lang="it-IT" b="1" dirty="0" smtClean="0">
              <a:latin typeface="Lucida Console" pitchFamily="49" charset="0"/>
            </a:endParaRPr>
          </a:p>
          <a:p>
            <a:r>
              <a:rPr lang="it-IT" dirty="0" smtClean="0">
                <a:latin typeface="Lucida Console" pitchFamily="49" charset="0"/>
              </a:rPr>
              <a:t>9:    </a:t>
            </a:r>
            <a:r>
              <a:rPr lang="it-IT" b="1" dirty="0" smtClean="0">
                <a:latin typeface="Lucida Console" pitchFamily="49" charset="0"/>
              </a:rPr>
              <a:t>end </a:t>
            </a:r>
            <a:r>
              <a:rPr lang="it-IT" b="1" dirty="0" err="1" smtClean="0">
                <a:latin typeface="Lucida Console" pitchFamily="49" charset="0"/>
              </a:rPr>
              <a:t>while</a:t>
            </a:r>
            <a:endParaRPr lang="it-IT" b="1" dirty="0" smtClean="0">
              <a:latin typeface="Lucida Console" pitchFamily="49" charset="0"/>
            </a:endParaRPr>
          </a:p>
          <a:p>
            <a:r>
              <a:rPr lang="it-IT" dirty="0" smtClean="0">
                <a:latin typeface="Lucida Console" pitchFamily="49" charset="0"/>
              </a:rPr>
              <a:t>10:  </a:t>
            </a:r>
            <a:r>
              <a:rPr lang="it-IT" b="1" dirty="0" smtClean="0">
                <a:latin typeface="Lucida Console" pitchFamily="49" charset="0"/>
              </a:rPr>
              <a:t>return</a:t>
            </a:r>
            <a:r>
              <a:rPr lang="it-IT" dirty="0" smtClean="0">
                <a:latin typeface="Lucida Console" pitchFamily="49" charset="0"/>
              </a:rPr>
              <a:t> </a:t>
            </a:r>
            <a:r>
              <a:rPr lang="it-IT" i="1" dirty="0" smtClean="0">
                <a:latin typeface="Lucida Console" pitchFamily="49" charset="0"/>
              </a:rPr>
              <a:t>T</a:t>
            </a:r>
          </a:p>
          <a:p>
            <a:pPr marL="342900" indent="-342900" algn="just"/>
            <a:endParaRPr lang="it-IT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u="sng" dirty="0" smtClean="0"/>
              <a:t>YAGO</a:t>
            </a:r>
            <a:endParaRPr lang="it-IT" u="sng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14282" y="1285860"/>
            <a:ext cx="8286808" cy="1214445"/>
          </a:xfrm>
        </p:spPr>
        <p:txBody>
          <a:bodyPr>
            <a:normAutofit fontScale="92500" lnSpcReduction="20000"/>
          </a:bodyPr>
          <a:lstStyle/>
          <a:p>
            <a:r>
              <a:rPr lang="it-IT" b="1" i="1" dirty="0" smtClean="0"/>
              <a:t>YAGO</a:t>
            </a:r>
            <a:r>
              <a:rPr lang="it-IT" dirty="0" smtClean="0"/>
              <a:t> è un </a:t>
            </a:r>
            <a:r>
              <a:rPr lang="it-IT" dirty="0" err="1" smtClean="0"/>
              <a:t>relationship</a:t>
            </a:r>
            <a:r>
              <a:rPr lang="it-IT" dirty="0" smtClean="0"/>
              <a:t> </a:t>
            </a:r>
            <a:r>
              <a:rPr lang="it-IT" dirty="0" err="1" smtClean="0"/>
              <a:t>graph</a:t>
            </a:r>
            <a:r>
              <a:rPr lang="it-IT" dirty="0" smtClean="0"/>
              <a:t> che memorizza, in milioni di nodi, le informazioni essenziali di </a:t>
            </a:r>
            <a:r>
              <a:rPr lang="it-IT" b="1" dirty="0" err="1" smtClean="0"/>
              <a:t>Wikipedia</a:t>
            </a:r>
            <a:r>
              <a:rPr lang="it-IT" dirty="0" smtClean="0"/>
              <a:t> sulle entità e sulle loro relazioni.</a:t>
            </a:r>
            <a:endParaRPr lang="it-IT" dirty="0"/>
          </a:p>
        </p:txBody>
      </p:sp>
      <p:pic>
        <p:nvPicPr>
          <p:cNvPr id="1026" name="Picture 2" descr="C:\Universita\SistemiInformativiLS\ciaccia\ciaccia\YA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428868"/>
            <a:ext cx="5786478" cy="425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829444" cy="654032"/>
          </a:xfrm>
        </p:spPr>
        <p:txBody>
          <a:bodyPr>
            <a:normAutofit fontScale="90000"/>
          </a:bodyPr>
          <a:lstStyle/>
          <a:p>
            <a:r>
              <a:rPr lang="it-IT" u="sng" dirty="0" smtClean="0"/>
              <a:t>STAR: </a:t>
            </a:r>
            <a:r>
              <a:rPr lang="it-IT" u="sng" dirty="0" err="1" smtClean="0"/>
              <a:t>Shortest</a:t>
            </a:r>
            <a:r>
              <a:rPr lang="it-IT" u="sng" dirty="0" smtClean="0"/>
              <a:t> </a:t>
            </a:r>
            <a:r>
              <a:rPr lang="it-IT" u="sng" dirty="0" err="1" smtClean="0"/>
              <a:t>Path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142844" y="928670"/>
            <a:ext cx="6858048" cy="5786478"/>
          </a:xfrm>
          <a:prstGeom prst="roundRect">
            <a:avLst/>
          </a:prstGeom>
          <a:ln w="34925">
            <a:noFill/>
          </a:ln>
          <a:effectLst>
            <a:glow rad="63500">
              <a:schemeClr val="accent2">
                <a:tint val="30000"/>
                <a:shade val="95000"/>
                <a:satMod val="300000"/>
                <a:alpha val="5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>
            <a:normAutofit fontScale="77500" lnSpcReduction="20000"/>
          </a:bodyPr>
          <a:lstStyle/>
          <a:p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Algorithm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: </a:t>
            </a:r>
            <a:r>
              <a:rPr lang="it-IT" i="1" u="sng" dirty="0" err="1" smtClean="0">
                <a:latin typeface="Lucida Console" pitchFamily="49" charset="0"/>
                <a:cs typeface="Courier New" pitchFamily="49" charset="0"/>
              </a:rPr>
              <a:t>findShortestPath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T1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), V(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T2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), </a:t>
            </a:r>
            <a:r>
              <a:rPr lang="it-IT" i="1" dirty="0" err="1" smtClean="0">
                <a:latin typeface="Lucida Console" pitchFamily="49" charset="0"/>
                <a:cs typeface="Courier New" pitchFamily="49" charset="0"/>
              </a:rPr>
              <a:t>lp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)</a:t>
            </a:r>
          </a:p>
          <a:p>
            <a:endParaRPr lang="it-IT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1: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for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all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ϵ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do</a:t>
            </a: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2: 	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if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ϵ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T1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then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d1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= 0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else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d1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(v) = ∞</a:t>
            </a: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3: 	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if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ϵ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T2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then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d2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= 0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else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d2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(v) = ∞</a:t>
            </a: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4: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end for</a:t>
            </a: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5: 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PriorityQueue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 Q1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=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T1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//ordered by inc. distance d1</a:t>
            </a: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6: 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PriorityQueue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 Q2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=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T2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//ordered by inc. distance d2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7: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current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=1; 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8: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other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=2;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9: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repeat</a:t>
            </a:r>
            <a:endParaRPr lang="it-IT" b="1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10: 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if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fringe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Qother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)&lt;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fringe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Qcurrent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then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11:   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swap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it-IT" dirty="0" err="1" smtClean="0">
                <a:latin typeface="Lucida Console" pitchFamily="49" charset="0"/>
                <a:cs typeface="Courier New" pitchFamily="49" charset="0"/>
              </a:rPr>
              <a:t>current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, </a:t>
            </a:r>
            <a:r>
              <a:rPr lang="it-IT" dirty="0" err="1" smtClean="0">
                <a:latin typeface="Lucida Console" pitchFamily="49" charset="0"/>
                <a:cs typeface="Courier New" pitchFamily="49" charset="0"/>
              </a:rPr>
              <a:t>other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)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12: 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end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if</a:t>
            </a:r>
            <a:endParaRPr lang="it-IT" b="1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13: 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= </a:t>
            </a:r>
            <a:r>
              <a:rPr lang="it-IT" i="1" dirty="0" err="1" smtClean="0">
                <a:latin typeface="Lucida Console" pitchFamily="49" charset="0"/>
                <a:cs typeface="Courier New" pitchFamily="49" charset="0"/>
              </a:rPr>
              <a:t>Qcurrent.dequeue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()</a:t>
            </a: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14: 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if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dcurrent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≥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w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lp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then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15:  	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break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16: 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end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if</a:t>
            </a:r>
            <a:endParaRPr lang="it-IT" b="1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17: 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for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all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(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,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v’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) 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ϵ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E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do</a:t>
            </a: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18:   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if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v’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has been 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dequeued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 from 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Qcurrent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then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19:     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continue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20:   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end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if</a:t>
            </a:r>
            <a:endParaRPr lang="it-IT" b="1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21:   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if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dcurrent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v’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&gt; 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dcurrent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+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w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’)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then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22:      </a:t>
            </a:r>
            <a:r>
              <a:rPr lang="it-IT" i="1" dirty="0" err="1" smtClean="0">
                <a:latin typeface="Lucida Console" pitchFamily="49" charset="0"/>
                <a:cs typeface="Courier New" pitchFamily="49" charset="0"/>
              </a:rPr>
              <a:t>dcurrent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’) = </a:t>
            </a:r>
            <a:r>
              <a:rPr lang="it-IT" i="1" dirty="0" err="1" smtClean="0">
                <a:latin typeface="Lucida Console" pitchFamily="49" charset="0"/>
                <a:cs typeface="Courier New" pitchFamily="49" charset="0"/>
              </a:rPr>
              <a:t>dcurrent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) +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w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,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v’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)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23:      </a:t>
            </a:r>
            <a:r>
              <a:rPr lang="it-IT" i="1" dirty="0" err="1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err="1" smtClean="0">
                <a:latin typeface="Lucida Console" pitchFamily="49" charset="0"/>
                <a:cs typeface="Courier New" pitchFamily="49" charset="0"/>
              </a:rPr>
              <a:t>’.</a:t>
            </a:r>
            <a:r>
              <a:rPr lang="it-IT" i="1" dirty="0" err="1" smtClean="0">
                <a:latin typeface="Lucida Console" pitchFamily="49" charset="0"/>
                <a:cs typeface="Courier New" pitchFamily="49" charset="0"/>
              </a:rPr>
              <a:t>predecessorcurrent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=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24:   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end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if</a:t>
            </a:r>
            <a:endParaRPr lang="it-IT" b="1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25:    </a:t>
            </a:r>
            <a:r>
              <a:rPr lang="it-IT" i="1" dirty="0" err="1" smtClean="0">
                <a:latin typeface="Lucida Console" pitchFamily="49" charset="0"/>
                <a:cs typeface="Courier New" pitchFamily="49" charset="0"/>
              </a:rPr>
              <a:t>Qcurrent.enqueue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’)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26: 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end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for</a:t>
            </a:r>
            <a:endParaRPr lang="it-IT" b="1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27: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until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Q1 = </a:t>
            </a:r>
            <a:r>
              <a:rPr lang="it-IT" dirty="0" smtClean="0"/>
              <a:t>Ø  </a:t>
            </a:r>
            <a:r>
              <a:rPr lang="it-IT" b="1" dirty="0" smtClean="0"/>
              <a:t>or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Q2 = </a:t>
            </a:r>
            <a:r>
              <a:rPr lang="it-IT" dirty="0" smtClean="0"/>
              <a:t>Ø </a:t>
            </a:r>
            <a:r>
              <a:rPr lang="it-IT" b="1" dirty="0" smtClean="0"/>
              <a:t>or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v 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ϵ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Tother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28: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return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path connecting T1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and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T2</a:t>
            </a:r>
            <a:endParaRPr lang="it-IT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29454" y="357166"/>
            <a:ext cx="2143140" cy="10715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85000" lnSpcReduction="10000"/>
          </a:bodyPr>
          <a:lstStyle/>
          <a:p>
            <a:r>
              <a:rPr lang="it-IT" i="1" dirty="0" err="1" smtClean="0"/>
              <a:t>dx</a:t>
            </a:r>
            <a:r>
              <a:rPr lang="it-IT" i="1" dirty="0" smtClean="0"/>
              <a:t>(v)</a:t>
            </a:r>
            <a:r>
              <a:rPr lang="it-IT" dirty="0" smtClean="0"/>
              <a:t> è la distanza del nodo </a:t>
            </a:r>
            <a:r>
              <a:rPr lang="it-IT" i="1" dirty="0" smtClean="0"/>
              <a:t>v</a:t>
            </a:r>
            <a:r>
              <a:rPr lang="it-IT" dirty="0" smtClean="0"/>
              <a:t> dal nodo più vicino appartenente a </a:t>
            </a:r>
            <a:r>
              <a:rPr lang="it-IT" i="1" dirty="0" smtClean="0"/>
              <a:t>V(</a:t>
            </a:r>
            <a:r>
              <a:rPr lang="it-IT" i="1" dirty="0" err="1" smtClean="0"/>
              <a:t>Tx</a:t>
            </a:r>
            <a:r>
              <a:rPr lang="it-IT" i="1" dirty="0" smtClean="0"/>
              <a:t>)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cxnSp>
        <p:nvCxnSpPr>
          <p:cNvPr id="7" name="Connettore 2 6"/>
          <p:cNvCxnSpPr>
            <a:endCxn id="5" idx="1"/>
          </p:cNvCxnSpPr>
          <p:nvPr/>
        </p:nvCxnSpPr>
        <p:spPr>
          <a:xfrm flipV="1">
            <a:off x="5214942" y="892951"/>
            <a:ext cx="1714512" cy="82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143768" y="1643050"/>
            <a:ext cx="1928826" cy="121444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70000" lnSpcReduction="20000"/>
          </a:bodyPr>
          <a:lstStyle/>
          <a:p>
            <a:r>
              <a:rPr lang="it-IT" i="1" dirty="0" err="1" smtClean="0"/>
              <a:t>current</a:t>
            </a:r>
            <a:r>
              <a:rPr lang="it-IT" dirty="0" smtClean="0"/>
              <a:t> è l’ indice della coda che ha </a:t>
            </a:r>
            <a:r>
              <a:rPr lang="it-IT" b="1" dirty="0" smtClean="0"/>
              <a:t>un numero minimo di nodi</a:t>
            </a:r>
            <a:r>
              <a:rPr lang="it-IT" dirty="0" smtClean="0"/>
              <a:t>, quella che verrà espansa nel passo corrente; </a:t>
            </a:r>
            <a:r>
              <a:rPr lang="it-IT" i="1" dirty="0" err="1" smtClean="0"/>
              <a:t>other</a:t>
            </a:r>
            <a:r>
              <a:rPr lang="it-IT" dirty="0" smtClean="0"/>
              <a:t> è l’ altro indice.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1928794" y="2643182"/>
            <a:ext cx="5214974" cy="178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143768" y="2857496"/>
            <a:ext cx="1928826" cy="85725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70000" lnSpcReduction="20000"/>
          </a:bodyPr>
          <a:lstStyle/>
          <a:p>
            <a:r>
              <a:rPr lang="it-IT" dirty="0" smtClean="0"/>
              <a:t>Ad ogni iterazione controlla la condizione ed eventualmente inverte </a:t>
            </a:r>
            <a:r>
              <a:rPr lang="it-IT" i="1" dirty="0" err="1" smtClean="0"/>
              <a:t>current</a:t>
            </a:r>
            <a:r>
              <a:rPr lang="it-IT" dirty="0" smtClean="0"/>
              <a:t> e </a:t>
            </a:r>
            <a:r>
              <a:rPr lang="it-IT" i="1" dirty="0" err="1" smtClean="0"/>
              <a:t>other</a:t>
            </a:r>
            <a:r>
              <a:rPr lang="it-IT" dirty="0" smtClean="0"/>
              <a:t>. </a:t>
            </a:r>
            <a:endParaRPr lang="it-IT" dirty="0"/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5429256" y="3143248"/>
            <a:ext cx="171451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7143768" y="3857628"/>
            <a:ext cx="1928826" cy="121444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70000" lnSpcReduction="20000"/>
          </a:bodyPr>
          <a:lstStyle/>
          <a:p>
            <a:r>
              <a:rPr lang="it-IT" dirty="0" smtClean="0"/>
              <a:t>Non appena l'</a:t>
            </a:r>
            <a:r>
              <a:rPr lang="it-IT" dirty="0" err="1" smtClean="0"/>
              <a:t>iteratore</a:t>
            </a:r>
            <a:r>
              <a:rPr lang="it-IT" dirty="0" smtClean="0"/>
              <a:t> </a:t>
            </a:r>
            <a:r>
              <a:rPr lang="it-IT" i="1" dirty="0" err="1" smtClean="0"/>
              <a:t>Qcurrent</a:t>
            </a:r>
            <a:r>
              <a:rPr lang="it-IT" dirty="0" smtClean="0"/>
              <a:t> incontra un nodo </a:t>
            </a:r>
            <a:r>
              <a:rPr lang="it-IT" i="1" dirty="0" smtClean="0"/>
              <a:t>v</a:t>
            </a:r>
            <a:r>
              <a:rPr lang="it-IT" dirty="0" smtClean="0"/>
              <a:t> che ha una distanza maggiore o uguale al peso  di </a:t>
            </a:r>
            <a:r>
              <a:rPr lang="it-IT" i="1" dirty="0" err="1" smtClean="0"/>
              <a:t>lp</a:t>
            </a:r>
            <a:r>
              <a:rPr lang="it-IT" dirty="0" smtClean="0"/>
              <a:t> , l‘espansione si ferma.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b="1" dirty="0" smtClean="0">
                <a:sym typeface="Wingdings" pitchFamily="2" charset="2"/>
              </a:rPr>
              <a:t>Upper </a:t>
            </a:r>
            <a:r>
              <a:rPr lang="it-IT" b="1" dirty="0" err="1" smtClean="0">
                <a:sym typeface="Wingdings" pitchFamily="2" charset="2"/>
              </a:rPr>
              <a:t>Bound</a:t>
            </a:r>
            <a:endParaRPr lang="it-IT" b="1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4071934" y="3857628"/>
            <a:ext cx="307183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7072330" y="5286388"/>
            <a:ext cx="2000264" cy="14287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70000" lnSpcReduction="20000"/>
          </a:bodyPr>
          <a:lstStyle/>
          <a:p>
            <a:r>
              <a:rPr lang="it-IT" dirty="0" smtClean="0"/>
              <a:t>Itera su tutti i vicini v’ del nodo v estratto da Q.</a:t>
            </a:r>
          </a:p>
          <a:p>
            <a:r>
              <a:rPr lang="it-IT" dirty="0" smtClean="0"/>
              <a:t>Se la distanza di v’ cala passando per v, </a:t>
            </a:r>
            <a:r>
              <a:rPr lang="it-IT" dirty="0" err="1" smtClean="0"/>
              <a:t>v</a:t>
            </a:r>
            <a:r>
              <a:rPr lang="it-IT" dirty="0" smtClean="0"/>
              <a:t> diventa predecessore di v’ e aggiorna la distanza dalla sorgente con quella del nuovo </a:t>
            </a:r>
            <a:r>
              <a:rPr lang="it-IT" dirty="0" err="1" smtClean="0"/>
              <a:t>path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6" name="Parentesi graffa chiusa 25"/>
          <p:cNvSpPr/>
          <p:nvPr/>
        </p:nvSpPr>
        <p:spPr>
          <a:xfrm>
            <a:off x="5929322" y="4429132"/>
            <a:ext cx="571504" cy="1428760"/>
          </a:xfrm>
          <a:prstGeom prst="rightBrac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/>
          <p:cNvCxnSpPr>
            <a:stCxn id="26" idx="1"/>
          </p:cNvCxnSpPr>
          <p:nvPr/>
        </p:nvCxnSpPr>
        <p:spPr>
          <a:xfrm rot="10800000" flipH="1" flipV="1">
            <a:off x="6500826" y="5143512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6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it-IT" b="1" u="sng" dirty="0" err="1" smtClean="0"/>
              <a:t>findShortestPath</a:t>
            </a:r>
            <a:r>
              <a:rPr lang="it-IT" b="1" dirty="0" smtClean="0"/>
              <a:t>( </a:t>
            </a:r>
            <a:r>
              <a:rPr lang="it-IT" i="1" dirty="0" smtClean="0"/>
              <a:t>V(T1)</a:t>
            </a:r>
            <a:r>
              <a:rPr lang="it-IT" dirty="0" smtClean="0"/>
              <a:t>, </a:t>
            </a:r>
            <a:r>
              <a:rPr lang="it-IT" i="1" dirty="0" smtClean="0"/>
              <a:t>V(T2) </a:t>
            </a:r>
            <a:r>
              <a:rPr lang="it-IT" dirty="0" smtClean="0"/>
              <a:t>, </a:t>
            </a:r>
            <a:r>
              <a:rPr lang="it-IT" i="1" dirty="0" err="1" smtClean="0"/>
              <a:t>lp</a:t>
            </a:r>
            <a:r>
              <a:rPr lang="it-IT" b="1" dirty="0" smtClean="0"/>
              <a:t>)</a:t>
            </a:r>
            <a:br>
              <a:rPr lang="it-IT" b="1" dirty="0" smtClean="0"/>
            </a:br>
            <a:endParaRPr lang="it-IT" dirty="0"/>
          </a:p>
        </p:txBody>
      </p:sp>
      <p:cxnSp>
        <p:nvCxnSpPr>
          <p:cNvPr id="6" name="Connettore 2 5"/>
          <p:cNvCxnSpPr>
            <a:stCxn id="5" idx="0"/>
            <a:endCxn id="4" idx="2"/>
          </p:cNvCxnSpPr>
          <p:nvPr/>
        </p:nvCxnSpPr>
        <p:spPr>
          <a:xfrm rot="16200000" flipV="1">
            <a:off x="5828230" y="922593"/>
            <a:ext cx="845114" cy="2428904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7" idx="0"/>
            <a:endCxn id="5" idx="2"/>
          </p:cNvCxnSpPr>
          <p:nvPr/>
        </p:nvCxnSpPr>
        <p:spPr>
          <a:xfrm rot="5400000" flipH="1" flipV="1">
            <a:off x="6971594" y="3351842"/>
            <a:ext cx="916552" cy="70737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8" idx="0"/>
            <a:endCxn id="7" idx="2"/>
          </p:cNvCxnSpPr>
          <p:nvPr/>
        </p:nvCxnSpPr>
        <p:spPr>
          <a:xfrm rot="16200000" flipV="1">
            <a:off x="6889627" y="4719693"/>
            <a:ext cx="1130866" cy="121115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11" idx="0"/>
            <a:endCxn id="4" idx="2"/>
          </p:cNvCxnSpPr>
          <p:nvPr/>
        </p:nvCxnSpPr>
        <p:spPr>
          <a:xfrm rot="5400000" flipH="1" flipV="1">
            <a:off x="3910827" y="1005466"/>
            <a:ext cx="416486" cy="1834530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050270" y="1853975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cxnSp>
        <p:nvCxnSpPr>
          <p:cNvPr id="18" name="Connettore 2 17"/>
          <p:cNvCxnSpPr>
            <a:stCxn id="16" idx="0"/>
            <a:endCxn id="11" idx="2"/>
          </p:cNvCxnSpPr>
          <p:nvPr/>
        </p:nvCxnSpPr>
        <p:spPr>
          <a:xfrm rot="5400000" flipH="1" flipV="1">
            <a:off x="2202706" y="1846256"/>
            <a:ext cx="345048" cy="1653149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5" idx="0"/>
            <a:endCxn id="11" idx="2"/>
          </p:cNvCxnSpPr>
          <p:nvPr/>
        </p:nvCxnSpPr>
        <p:spPr>
          <a:xfrm rot="16200000" flipV="1">
            <a:off x="2976017" y="2726094"/>
            <a:ext cx="1202304" cy="750728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7" idx="0"/>
            <a:endCxn id="16" idx="2"/>
          </p:cNvCxnSpPr>
          <p:nvPr/>
        </p:nvCxnSpPr>
        <p:spPr>
          <a:xfrm rot="5400000" flipH="1" flipV="1">
            <a:off x="1209011" y="3434403"/>
            <a:ext cx="559362" cy="119928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4" idx="0"/>
            <a:endCxn id="15" idx="2"/>
          </p:cNvCxnSpPr>
          <p:nvPr/>
        </p:nvCxnSpPr>
        <p:spPr>
          <a:xfrm rot="16200000" flipV="1">
            <a:off x="4267932" y="3756543"/>
            <a:ext cx="630800" cy="1261597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2" idx="0"/>
            <a:endCxn id="17" idx="2"/>
          </p:cNvCxnSpPr>
          <p:nvPr/>
        </p:nvCxnSpPr>
        <p:spPr>
          <a:xfrm rot="5400000" flipH="1" flipV="1">
            <a:off x="1027021" y="4301036"/>
            <a:ext cx="559362" cy="244051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429520" y="32025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7500958" y="455986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139510" y="239470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429124" y="413123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857224" y="427411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425130" y="334542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3711146" y="168032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3071802" y="305966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43438" y="1345156"/>
            <a:ext cx="7857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enitity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00826" y="2559602"/>
            <a:ext cx="19288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organization_unit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072330" y="3845486"/>
            <a:ext cx="6443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state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000892" y="5345684"/>
            <a:ext cx="1029449" cy="3385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Germany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786050" y="2130974"/>
            <a:ext cx="831510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person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428992" y="3702610"/>
            <a:ext cx="10470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politician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71538" y="2845354"/>
            <a:ext cx="9542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scientist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57224" y="3774048"/>
            <a:ext cx="1143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physicist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00034" y="4702742"/>
            <a:ext cx="1369286" cy="3385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Mark_Planck</a:t>
            </a:r>
            <a:endParaRPr lang="it-IT" sz="16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000496" y="4702742"/>
            <a:ext cx="2427268" cy="3385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Arnlod_Schwarzenegger</a:t>
            </a:r>
            <a:endParaRPr lang="it-IT" sz="1600" dirty="0"/>
          </a:p>
        </p:txBody>
      </p:sp>
      <p:sp>
        <p:nvSpPr>
          <p:cNvPr id="76" name="Figura a mano libera 75"/>
          <p:cNvSpPr/>
          <p:nvPr/>
        </p:nvSpPr>
        <p:spPr>
          <a:xfrm>
            <a:off x="3312675" y="908959"/>
            <a:ext cx="5045539" cy="4603885"/>
          </a:xfrm>
          <a:custGeom>
            <a:avLst/>
            <a:gdLst>
              <a:gd name="connsiteX0" fmla="*/ 537633 w 7203016"/>
              <a:gd name="connsiteY0" fmla="*/ 969433 h 5300133"/>
              <a:gd name="connsiteX1" fmla="*/ 4182533 w 7203016"/>
              <a:gd name="connsiteY1" fmla="*/ 143933 h 5300133"/>
              <a:gd name="connsiteX2" fmla="*/ 6913033 w 7203016"/>
              <a:gd name="connsiteY2" fmla="*/ 1833033 h 5300133"/>
              <a:gd name="connsiteX3" fmla="*/ 5922433 w 7203016"/>
              <a:gd name="connsiteY3" fmla="*/ 4893733 h 5300133"/>
              <a:gd name="connsiteX4" fmla="*/ 4665133 w 7203016"/>
              <a:gd name="connsiteY4" fmla="*/ 4271433 h 5300133"/>
              <a:gd name="connsiteX5" fmla="*/ 4881033 w 7203016"/>
              <a:gd name="connsiteY5" fmla="*/ 2074333 h 5300133"/>
              <a:gd name="connsiteX6" fmla="*/ 956733 w 7203016"/>
              <a:gd name="connsiteY6" fmla="*/ 2188633 h 5300133"/>
              <a:gd name="connsiteX7" fmla="*/ 537633 w 7203016"/>
              <a:gd name="connsiteY7" fmla="*/ 969433 h 5300133"/>
              <a:gd name="connsiteX0" fmla="*/ 537633 w 7203016"/>
              <a:gd name="connsiteY0" fmla="*/ 969433 h 5300133"/>
              <a:gd name="connsiteX1" fmla="*/ 4182533 w 7203016"/>
              <a:gd name="connsiteY1" fmla="*/ 143933 h 5300133"/>
              <a:gd name="connsiteX2" fmla="*/ 6913033 w 7203016"/>
              <a:gd name="connsiteY2" fmla="*/ 1833033 h 5300133"/>
              <a:gd name="connsiteX3" fmla="*/ 5922433 w 7203016"/>
              <a:gd name="connsiteY3" fmla="*/ 4893733 h 5300133"/>
              <a:gd name="connsiteX4" fmla="*/ 4665133 w 7203016"/>
              <a:gd name="connsiteY4" fmla="*/ 4271433 h 5300133"/>
              <a:gd name="connsiteX5" fmla="*/ 4131182 w 7203016"/>
              <a:gd name="connsiteY5" fmla="*/ 1619621 h 5300133"/>
              <a:gd name="connsiteX6" fmla="*/ 956733 w 7203016"/>
              <a:gd name="connsiteY6" fmla="*/ 2188633 h 5300133"/>
              <a:gd name="connsiteX7" fmla="*/ 537633 w 7203016"/>
              <a:gd name="connsiteY7" fmla="*/ 969433 h 5300133"/>
              <a:gd name="connsiteX0" fmla="*/ 537633 w 6992933"/>
              <a:gd name="connsiteY0" fmla="*/ 969074 h 5300133"/>
              <a:gd name="connsiteX1" fmla="*/ 4182533 w 6992933"/>
              <a:gd name="connsiteY1" fmla="*/ 143574 h 5300133"/>
              <a:gd name="connsiteX2" fmla="*/ 6702950 w 6992933"/>
              <a:gd name="connsiteY2" fmla="*/ 1830517 h 5300133"/>
              <a:gd name="connsiteX3" fmla="*/ 5922433 w 6992933"/>
              <a:gd name="connsiteY3" fmla="*/ 4893374 h 5300133"/>
              <a:gd name="connsiteX4" fmla="*/ 4665133 w 6992933"/>
              <a:gd name="connsiteY4" fmla="*/ 4271074 h 5300133"/>
              <a:gd name="connsiteX5" fmla="*/ 4131182 w 6992933"/>
              <a:gd name="connsiteY5" fmla="*/ 1619262 h 5300133"/>
              <a:gd name="connsiteX6" fmla="*/ 956733 w 6992933"/>
              <a:gd name="connsiteY6" fmla="*/ 2188274 h 5300133"/>
              <a:gd name="connsiteX7" fmla="*/ 537633 w 6992933"/>
              <a:gd name="connsiteY7" fmla="*/ 969074 h 5300133"/>
              <a:gd name="connsiteX0" fmla="*/ 537633 w 6702950"/>
              <a:gd name="connsiteY0" fmla="*/ 969074 h 5300133"/>
              <a:gd name="connsiteX1" fmla="*/ 4182533 w 6702950"/>
              <a:gd name="connsiteY1" fmla="*/ 143574 h 5300133"/>
              <a:gd name="connsiteX2" fmla="*/ 6702950 w 6702950"/>
              <a:gd name="connsiteY2" fmla="*/ 1830517 h 5300133"/>
              <a:gd name="connsiteX3" fmla="*/ 5922433 w 6702950"/>
              <a:gd name="connsiteY3" fmla="*/ 4893374 h 5300133"/>
              <a:gd name="connsiteX4" fmla="*/ 4665133 w 6702950"/>
              <a:gd name="connsiteY4" fmla="*/ 4271074 h 5300133"/>
              <a:gd name="connsiteX5" fmla="*/ 4131182 w 6702950"/>
              <a:gd name="connsiteY5" fmla="*/ 1619262 h 5300133"/>
              <a:gd name="connsiteX6" fmla="*/ 956733 w 6702950"/>
              <a:gd name="connsiteY6" fmla="*/ 2188274 h 5300133"/>
              <a:gd name="connsiteX7" fmla="*/ 537633 w 6702950"/>
              <a:gd name="connsiteY7" fmla="*/ 969074 h 5300133"/>
              <a:gd name="connsiteX0" fmla="*/ 537633 w 6560075"/>
              <a:gd name="connsiteY0" fmla="*/ 980810 h 5300133"/>
              <a:gd name="connsiteX1" fmla="*/ 4182533 w 6560075"/>
              <a:gd name="connsiteY1" fmla="*/ 155310 h 5300133"/>
              <a:gd name="connsiteX2" fmla="*/ 6560075 w 6560075"/>
              <a:gd name="connsiteY2" fmla="*/ 1912671 h 5300133"/>
              <a:gd name="connsiteX3" fmla="*/ 5922433 w 6560075"/>
              <a:gd name="connsiteY3" fmla="*/ 4905110 h 5300133"/>
              <a:gd name="connsiteX4" fmla="*/ 4665133 w 6560075"/>
              <a:gd name="connsiteY4" fmla="*/ 4282810 h 5300133"/>
              <a:gd name="connsiteX5" fmla="*/ 4131182 w 6560075"/>
              <a:gd name="connsiteY5" fmla="*/ 1630998 h 5300133"/>
              <a:gd name="connsiteX6" fmla="*/ 956733 w 6560075"/>
              <a:gd name="connsiteY6" fmla="*/ 2200010 h 5300133"/>
              <a:gd name="connsiteX7" fmla="*/ 537633 w 6560075"/>
              <a:gd name="connsiteY7" fmla="*/ 980810 h 5300133"/>
              <a:gd name="connsiteX0" fmla="*/ 537633 w 6631514"/>
              <a:gd name="connsiteY0" fmla="*/ 969074 h 5300133"/>
              <a:gd name="connsiteX1" fmla="*/ 4182533 w 6631514"/>
              <a:gd name="connsiteY1" fmla="*/ 143574 h 5300133"/>
              <a:gd name="connsiteX2" fmla="*/ 6631514 w 6631514"/>
              <a:gd name="connsiteY2" fmla="*/ 1830517 h 5300133"/>
              <a:gd name="connsiteX3" fmla="*/ 5922433 w 6631514"/>
              <a:gd name="connsiteY3" fmla="*/ 4893374 h 5300133"/>
              <a:gd name="connsiteX4" fmla="*/ 4665133 w 6631514"/>
              <a:gd name="connsiteY4" fmla="*/ 4271074 h 5300133"/>
              <a:gd name="connsiteX5" fmla="*/ 4131182 w 6631514"/>
              <a:gd name="connsiteY5" fmla="*/ 1619262 h 5300133"/>
              <a:gd name="connsiteX6" fmla="*/ 956733 w 6631514"/>
              <a:gd name="connsiteY6" fmla="*/ 2188274 h 5300133"/>
              <a:gd name="connsiteX7" fmla="*/ 537633 w 6631514"/>
              <a:gd name="connsiteY7" fmla="*/ 969074 h 5300133"/>
              <a:gd name="connsiteX0" fmla="*/ 537633 w 6708713"/>
              <a:gd name="connsiteY0" fmla="*/ 969074 h 5300133"/>
              <a:gd name="connsiteX1" fmla="*/ 4182533 w 6708713"/>
              <a:gd name="connsiteY1" fmla="*/ 143574 h 5300133"/>
              <a:gd name="connsiteX2" fmla="*/ 6631514 w 6708713"/>
              <a:gd name="connsiteY2" fmla="*/ 1830517 h 5300133"/>
              <a:gd name="connsiteX3" fmla="*/ 5922433 w 6708713"/>
              <a:gd name="connsiteY3" fmla="*/ 4893374 h 5300133"/>
              <a:gd name="connsiteX4" fmla="*/ 4665133 w 6708713"/>
              <a:gd name="connsiteY4" fmla="*/ 4271074 h 5300133"/>
              <a:gd name="connsiteX5" fmla="*/ 4131182 w 6708713"/>
              <a:gd name="connsiteY5" fmla="*/ 1619262 h 5300133"/>
              <a:gd name="connsiteX6" fmla="*/ 956733 w 6708713"/>
              <a:gd name="connsiteY6" fmla="*/ 2188274 h 5300133"/>
              <a:gd name="connsiteX7" fmla="*/ 537633 w 6708713"/>
              <a:gd name="connsiteY7" fmla="*/ 969074 h 5300133"/>
              <a:gd name="connsiteX0" fmla="*/ 766479 w 6233574"/>
              <a:gd name="connsiteY0" fmla="*/ 713301 h 5351287"/>
              <a:gd name="connsiteX1" fmla="*/ 3707394 w 6233574"/>
              <a:gd name="connsiteY1" fmla="*/ 194728 h 5351287"/>
              <a:gd name="connsiteX2" fmla="*/ 6156375 w 6233574"/>
              <a:gd name="connsiteY2" fmla="*/ 1881671 h 5351287"/>
              <a:gd name="connsiteX3" fmla="*/ 5447294 w 6233574"/>
              <a:gd name="connsiteY3" fmla="*/ 4944528 h 5351287"/>
              <a:gd name="connsiteX4" fmla="*/ 4189994 w 6233574"/>
              <a:gd name="connsiteY4" fmla="*/ 4322228 h 5351287"/>
              <a:gd name="connsiteX5" fmla="*/ 3656043 w 6233574"/>
              <a:gd name="connsiteY5" fmla="*/ 1670416 h 5351287"/>
              <a:gd name="connsiteX6" fmla="*/ 481594 w 6233574"/>
              <a:gd name="connsiteY6" fmla="*/ 2239428 h 5351287"/>
              <a:gd name="connsiteX7" fmla="*/ 766479 w 6233574"/>
              <a:gd name="connsiteY7" fmla="*/ 713301 h 5351287"/>
              <a:gd name="connsiteX0" fmla="*/ 657952 w 6125047"/>
              <a:gd name="connsiteY0" fmla="*/ 713301 h 5351287"/>
              <a:gd name="connsiteX1" fmla="*/ 3598867 w 6125047"/>
              <a:gd name="connsiteY1" fmla="*/ 194728 h 5351287"/>
              <a:gd name="connsiteX2" fmla="*/ 6047848 w 6125047"/>
              <a:gd name="connsiteY2" fmla="*/ 1881671 h 5351287"/>
              <a:gd name="connsiteX3" fmla="*/ 5338767 w 6125047"/>
              <a:gd name="connsiteY3" fmla="*/ 4944528 h 5351287"/>
              <a:gd name="connsiteX4" fmla="*/ 4081467 w 6125047"/>
              <a:gd name="connsiteY4" fmla="*/ 4322228 h 5351287"/>
              <a:gd name="connsiteX5" fmla="*/ 3547516 w 6125047"/>
              <a:gd name="connsiteY5" fmla="*/ 1670416 h 5351287"/>
              <a:gd name="connsiteX6" fmla="*/ 481594 w 6125047"/>
              <a:gd name="connsiteY6" fmla="*/ 1872799 h 5351287"/>
              <a:gd name="connsiteX7" fmla="*/ 657952 w 6125047"/>
              <a:gd name="connsiteY7" fmla="*/ 713301 h 5351287"/>
              <a:gd name="connsiteX0" fmla="*/ 584468 w 6139744"/>
              <a:gd name="connsiteY0" fmla="*/ 782320 h 5337484"/>
              <a:gd name="connsiteX1" fmla="*/ 3613564 w 6139744"/>
              <a:gd name="connsiteY1" fmla="*/ 180925 h 5337484"/>
              <a:gd name="connsiteX2" fmla="*/ 6062545 w 6139744"/>
              <a:gd name="connsiteY2" fmla="*/ 1867868 h 5337484"/>
              <a:gd name="connsiteX3" fmla="*/ 5353464 w 6139744"/>
              <a:gd name="connsiteY3" fmla="*/ 4930725 h 5337484"/>
              <a:gd name="connsiteX4" fmla="*/ 4096164 w 6139744"/>
              <a:gd name="connsiteY4" fmla="*/ 4308425 h 5337484"/>
              <a:gd name="connsiteX5" fmla="*/ 3562213 w 6139744"/>
              <a:gd name="connsiteY5" fmla="*/ 1656613 h 5337484"/>
              <a:gd name="connsiteX6" fmla="*/ 496291 w 6139744"/>
              <a:gd name="connsiteY6" fmla="*/ 1858996 h 5337484"/>
              <a:gd name="connsiteX7" fmla="*/ 584468 w 6139744"/>
              <a:gd name="connsiteY7" fmla="*/ 782320 h 533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9744" h="5337484">
                <a:moveTo>
                  <a:pt x="584468" y="782320"/>
                </a:moveTo>
                <a:cubicBezTo>
                  <a:pt x="1104014" y="502642"/>
                  <a:pt x="2700551" y="0"/>
                  <a:pt x="3613564" y="180925"/>
                </a:cubicBezTo>
                <a:cubicBezTo>
                  <a:pt x="4526577" y="361850"/>
                  <a:pt x="5772562" y="1076235"/>
                  <a:pt x="6062545" y="1867868"/>
                </a:cubicBezTo>
                <a:cubicBezTo>
                  <a:pt x="6139744" y="3085137"/>
                  <a:pt x="5681194" y="4523966"/>
                  <a:pt x="5353464" y="4930725"/>
                </a:cubicBezTo>
                <a:cubicBezTo>
                  <a:pt x="5025734" y="5337484"/>
                  <a:pt x="4394706" y="4854110"/>
                  <a:pt x="4096164" y="4308425"/>
                </a:cubicBezTo>
                <a:cubicBezTo>
                  <a:pt x="3797622" y="3762740"/>
                  <a:pt x="4162192" y="2064851"/>
                  <a:pt x="3562213" y="1656613"/>
                </a:cubicBezTo>
                <a:cubicBezTo>
                  <a:pt x="2962234" y="1248375"/>
                  <a:pt x="992582" y="2004712"/>
                  <a:pt x="496291" y="1858996"/>
                </a:cubicBezTo>
                <a:cubicBezTo>
                  <a:pt x="0" y="1713281"/>
                  <a:pt x="64923" y="1061999"/>
                  <a:pt x="584468" y="782320"/>
                </a:cubicBezTo>
                <a:close/>
              </a:path>
            </a:pathLst>
          </a:custGeom>
          <a:solidFill>
            <a:schemeClr val="bg2">
              <a:lumMod val="75000"/>
              <a:alpha val="24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Per 76"/>
          <p:cNvSpPr/>
          <p:nvPr/>
        </p:nvSpPr>
        <p:spPr>
          <a:xfrm>
            <a:off x="6715140" y="1083688"/>
            <a:ext cx="1714512" cy="142876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it-IT" b="1" u="sng" dirty="0" err="1" smtClean="0"/>
              <a:t>findShortestPath</a:t>
            </a:r>
            <a:r>
              <a:rPr lang="it-IT" b="1" dirty="0" smtClean="0"/>
              <a:t>( </a:t>
            </a:r>
            <a:r>
              <a:rPr lang="it-IT" i="1" dirty="0" smtClean="0"/>
              <a:t>V(T1)</a:t>
            </a:r>
            <a:r>
              <a:rPr lang="it-IT" dirty="0" smtClean="0"/>
              <a:t>, </a:t>
            </a:r>
            <a:r>
              <a:rPr lang="it-IT" i="1" dirty="0" smtClean="0"/>
              <a:t>V(T2) </a:t>
            </a:r>
            <a:r>
              <a:rPr lang="it-IT" dirty="0" smtClean="0"/>
              <a:t>, </a:t>
            </a:r>
            <a:r>
              <a:rPr lang="it-IT" i="1" dirty="0" err="1" smtClean="0"/>
              <a:t>lp</a:t>
            </a:r>
            <a:r>
              <a:rPr lang="it-IT" b="1" dirty="0" smtClean="0"/>
              <a:t>)</a:t>
            </a:r>
            <a:br>
              <a:rPr lang="it-IT" b="1" dirty="0" smtClean="0"/>
            </a:br>
            <a:endParaRPr lang="it-IT" dirty="0"/>
          </a:p>
        </p:txBody>
      </p:sp>
      <p:cxnSp>
        <p:nvCxnSpPr>
          <p:cNvPr id="18" name="Connettore 2 17"/>
          <p:cNvCxnSpPr>
            <a:stCxn id="16" idx="0"/>
            <a:endCxn id="11" idx="2"/>
          </p:cNvCxnSpPr>
          <p:nvPr/>
        </p:nvCxnSpPr>
        <p:spPr>
          <a:xfrm rot="5400000" flipH="1" flipV="1">
            <a:off x="2217326" y="1831636"/>
            <a:ext cx="345048" cy="1682388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5" idx="0"/>
            <a:endCxn id="11" idx="2"/>
          </p:cNvCxnSpPr>
          <p:nvPr/>
        </p:nvCxnSpPr>
        <p:spPr>
          <a:xfrm rot="16200000" flipV="1">
            <a:off x="2990637" y="2740713"/>
            <a:ext cx="1202304" cy="721489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7" idx="0"/>
            <a:endCxn id="16" idx="2"/>
          </p:cNvCxnSpPr>
          <p:nvPr/>
        </p:nvCxnSpPr>
        <p:spPr>
          <a:xfrm rot="5400000" flipH="1" flipV="1">
            <a:off x="1209011" y="3434403"/>
            <a:ext cx="559362" cy="119928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4" idx="0"/>
            <a:endCxn id="15" idx="2"/>
          </p:cNvCxnSpPr>
          <p:nvPr/>
        </p:nvCxnSpPr>
        <p:spPr>
          <a:xfrm rot="16200000" flipV="1">
            <a:off x="4267932" y="3756543"/>
            <a:ext cx="630800" cy="1261597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2" idx="0"/>
            <a:endCxn id="17" idx="2"/>
          </p:cNvCxnSpPr>
          <p:nvPr/>
        </p:nvCxnSpPr>
        <p:spPr>
          <a:xfrm rot="5400000" flipH="1" flipV="1">
            <a:off x="1027021" y="4301036"/>
            <a:ext cx="559362" cy="244051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2139510" y="239470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429124" y="413123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857224" y="427411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425130" y="334542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3071802" y="305966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000892" y="5345684"/>
            <a:ext cx="1029449" cy="3385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Germany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786050" y="2130974"/>
            <a:ext cx="8899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person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428992" y="3702610"/>
            <a:ext cx="10470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politician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71538" y="2845354"/>
            <a:ext cx="9542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scientist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57224" y="3774048"/>
            <a:ext cx="1143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physicist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00034" y="4702742"/>
            <a:ext cx="1369286" cy="3385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Mark_Planck</a:t>
            </a:r>
            <a:endParaRPr lang="it-IT" sz="16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000496" y="4702742"/>
            <a:ext cx="2427268" cy="3385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Arnlod_Schwarzenegger</a:t>
            </a:r>
            <a:endParaRPr lang="it-IT" sz="1600" dirty="0"/>
          </a:p>
        </p:txBody>
      </p:sp>
      <p:sp>
        <p:nvSpPr>
          <p:cNvPr id="45" name="Ovale 44"/>
          <p:cNvSpPr/>
          <p:nvPr/>
        </p:nvSpPr>
        <p:spPr>
          <a:xfrm>
            <a:off x="71406" y="1928802"/>
            <a:ext cx="6786610" cy="4357718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6643702" y="4643470"/>
            <a:ext cx="1857388" cy="200024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/>
          <p:cNvSpPr txBox="1"/>
          <p:nvPr/>
        </p:nvSpPr>
        <p:spPr>
          <a:xfrm>
            <a:off x="2357422" y="5072074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/>
              <a:t>T1</a:t>
            </a:r>
            <a:endParaRPr lang="it-IT" sz="4800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7072330" y="5715016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/>
              <a:t>T2</a:t>
            </a:r>
            <a:endParaRPr lang="it-IT" sz="48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it-IT" b="1" u="sng" dirty="0" err="1" smtClean="0"/>
              <a:t>findShortestPath</a:t>
            </a:r>
            <a:r>
              <a:rPr lang="it-IT" b="1" dirty="0" smtClean="0"/>
              <a:t>( </a:t>
            </a:r>
            <a:r>
              <a:rPr lang="it-IT" i="1" dirty="0" smtClean="0"/>
              <a:t>V(T1)</a:t>
            </a:r>
            <a:r>
              <a:rPr lang="it-IT" dirty="0" smtClean="0"/>
              <a:t>, </a:t>
            </a:r>
            <a:r>
              <a:rPr lang="it-IT" i="1" dirty="0" smtClean="0"/>
              <a:t>V(T2) </a:t>
            </a:r>
            <a:r>
              <a:rPr lang="it-IT" dirty="0" smtClean="0"/>
              <a:t>, </a:t>
            </a:r>
            <a:r>
              <a:rPr lang="it-IT" i="1" dirty="0" err="1" smtClean="0"/>
              <a:t>lp</a:t>
            </a:r>
            <a:r>
              <a:rPr lang="it-IT" b="1" dirty="0" smtClean="0"/>
              <a:t>)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43438" y="904386"/>
            <a:ext cx="7857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enitity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00826" y="2118832"/>
            <a:ext cx="19288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organization_unit</a:t>
            </a:r>
            <a:endParaRPr lang="it-IT" dirty="0"/>
          </a:p>
        </p:txBody>
      </p:sp>
      <p:cxnSp>
        <p:nvCxnSpPr>
          <p:cNvPr id="6" name="Connettore 2 5"/>
          <p:cNvCxnSpPr>
            <a:stCxn id="5" idx="0"/>
            <a:endCxn id="4" idx="2"/>
          </p:cNvCxnSpPr>
          <p:nvPr/>
        </p:nvCxnSpPr>
        <p:spPr>
          <a:xfrm rot="16200000" flipV="1">
            <a:off x="5828230" y="481823"/>
            <a:ext cx="845114" cy="24289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072330" y="3404716"/>
            <a:ext cx="6848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ysClr val="windowText" lastClr="000000"/>
                </a:solidFill>
              </a:rPr>
              <a:t>state</a:t>
            </a:r>
            <a:endParaRPr lang="it-IT" dirty="0">
              <a:solidFill>
                <a:sysClr val="windowText" lastClr="0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00892" y="4904914"/>
            <a:ext cx="113364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Germany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9" name="Connettore 2 8"/>
          <p:cNvCxnSpPr>
            <a:stCxn id="7" idx="0"/>
            <a:endCxn id="5" idx="2"/>
          </p:cNvCxnSpPr>
          <p:nvPr/>
        </p:nvCxnSpPr>
        <p:spPr>
          <a:xfrm rot="5400000" flipH="1" flipV="1">
            <a:off x="6981709" y="2921187"/>
            <a:ext cx="916552" cy="50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8" idx="0"/>
            <a:endCxn id="7" idx="2"/>
          </p:cNvCxnSpPr>
          <p:nvPr/>
        </p:nvCxnSpPr>
        <p:spPr>
          <a:xfrm rot="16200000" flipV="1">
            <a:off x="6925790" y="4262990"/>
            <a:ext cx="1130866" cy="1529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786050" y="1690204"/>
            <a:ext cx="889987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person</a:t>
            </a:r>
          </a:p>
        </p:txBody>
      </p:sp>
      <p:cxnSp>
        <p:nvCxnSpPr>
          <p:cNvPr id="12" name="Connettore 2 11"/>
          <p:cNvCxnSpPr>
            <a:stCxn id="11" idx="0"/>
            <a:endCxn id="4" idx="2"/>
          </p:cNvCxnSpPr>
          <p:nvPr/>
        </p:nvCxnSpPr>
        <p:spPr>
          <a:xfrm rot="5400000" flipH="1" flipV="1">
            <a:off x="3925446" y="579316"/>
            <a:ext cx="416486" cy="18052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050270" y="1413205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29256" y="3261840"/>
            <a:ext cx="669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actor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428992" y="3261840"/>
            <a:ext cx="1082348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politician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71538" y="2404584"/>
            <a:ext cx="1018227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scientist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57224" y="3333278"/>
            <a:ext cx="1143008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physicist</a:t>
            </a:r>
          </a:p>
        </p:txBody>
      </p:sp>
      <p:cxnSp>
        <p:nvCxnSpPr>
          <p:cNvPr id="18" name="Connettore 2 17"/>
          <p:cNvCxnSpPr>
            <a:stCxn id="16" idx="0"/>
            <a:endCxn id="11" idx="2"/>
          </p:cNvCxnSpPr>
          <p:nvPr/>
        </p:nvCxnSpPr>
        <p:spPr>
          <a:xfrm rot="5400000" flipH="1" flipV="1">
            <a:off x="2233324" y="1406864"/>
            <a:ext cx="345048" cy="1650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5" idx="0"/>
            <a:endCxn id="11" idx="2"/>
          </p:cNvCxnSpPr>
          <p:nvPr/>
        </p:nvCxnSpPr>
        <p:spPr>
          <a:xfrm rot="16200000" flipV="1">
            <a:off x="2999453" y="2291127"/>
            <a:ext cx="1202304" cy="7391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4" idx="0"/>
            <a:endCxn id="11" idx="2"/>
          </p:cNvCxnSpPr>
          <p:nvPr/>
        </p:nvCxnSpPr>
        <p:spPr>
          <a:xfrm rot="16200000" flipV="1">
            <a:off x="3896432" y="1394148"/>
            <a:ext cx="1202304" cy="2533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7" idx="0"/>
            <a:endCxn id="16" idx="2"/>
          </p:cNvCxnSpPr>
          <p:nvPr/>
        </p:nvCxnSpPr>
        <p:spPr>
          <a:xfrm rot="5400000" flipH="1" flipV="1">
            <a:off x="1225009" y="2977635"/>
            <a:ext cx="559362" cy="1519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00034" y="4261972"/>
            <a:ext cx="1571636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Mark_Planck</a:t>
            </a:r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428860" y="5119228"/>
            <a:ext cx="17145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ysClr val="windowText" lastClr="000000"/>
                </a:solidFill>
              </a:rPr>
              <a:t>Angela_Merkel</a:t>
            </a:r>
            <a:endParaRPr lang="it-IT" dirty="0">
              <a:solidFill>
                <a:sysClr val="windowText" lastClr="00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000496" y="4261972"/>
            <a:ext cx="2714644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Arnlod_Schwarzenegger</a:t>
            </a:r>
            <a:endParaRPr lang="it-IT" dirty="0">
              <a:solidFill>
                <a:schemeClr val="lt1"/>
              </a:solidFill>
            </a:endParaRPr>
          </a:p>
        </p:txBody>
      </p:sp>
      <p:cxnSp>
        <p:nvCxnSpPr>
          <p:cNvPr id="25" name="Connettore 2 24"/>
          <p:cNvCxnSpPr>
            <a:stCxn id="24" idx="0"/>
            <a:endCxn id="14" idx="2"/>
          </p:cNvCxnSpPr>
          <p:nvPr/>
        </p:nvCxnSpPr>
        <p:spPr>
          <a:xfrm rot="5400000" flipH="1" flipV="1">
            <a:off x="5245571" y="3743419"/>
            <a:ext cx="630800" cy="4063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4" idx="0"/>
            <a:endCxn id="15" idx="2"/>
          </p:cNvCxnSpPr>
          <p:nvPr/>
        </p:nvCxnSpPr>
        <p:spPr>
          <a:xfrm rot="16200000" flipV="1">
            <a:off x="4348592" y="3252746"/>
            <a:ext cx="630800" cy="1387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3" idx="0"/>
            <a:endCxn id="15" idx="2"/>
          </p:cNvCxnSpPr>
          <p:nvPr/>
        </p:nvCxnSpPr>
        <p:spPr>
          <a:xfrm rot="5400000" flipH="1" flipV="1">
            <a:off x="2884113" y="4033175"/>
            <a:ext cx="1488056" cy="684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23" idx="0"/>
            <a:endCxn id="17" idx="2"/>
          </p:cNvCxnSpPr>
          <p:nvPr/>
        </p:nvCxnSpPr>
        <p:spPr>
          <a:xfrm rot="16200000" flipV="1">
            <a:off x="1649113" y="3482225"/>
            <a:ext cx="1416618" cy="1857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2" idx="0"/>
            <a:endCxn id="17" idx="2"/>
          </p:cNvCxnSpPr>
          <p:nvPr/>
        </p:nvCxnSpPr>
        <p:spPr>
          <a:xfrm rot="5400000" flipH="1" flipV="1">
            <a:off x="1077609" y="3910853"/>
            <a:ext cx="559362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429520" y="276177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7500958" y="411909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139510" y="195393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429124" y="369046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cxnSp>
        <p:nvCxnSpPr>
          <p:cNvPr id="34" name="Connettore 2 33"/>
          <p:cNvCxnSpPr>
            <a:stCxn id="23" idx="3"/>
            <a:endCxn id="8" idx="1"/>
          </p:cNvCxnSpPr>
          <p:nvPr/>
        </p:nvCxnSpPr>
        <p:spPr>
          <a:xfrm flipV="1">
            <a:off x="4143372" y="5089580"/>
            <a:ext cx="285752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5286380" y="490491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0.96</a:t>
            </a:r>
            <a:endParaRPr lang="it-IT" sz="14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3139642" y="419053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2143108" y="411909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857224" y="38333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425130" y="290465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500694" y="38333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3711146" y="123955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4429124" y="240458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3071802" y="261889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1000100" y="4631304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4286248" y="4631304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7215206" y="5274246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0</a:t>
            </a:r>
            <a:endParaRPr lang="it-IT" sz="105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857488" y="5488560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2048139" y="3287112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476503" y="2358418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4477031" y="3215674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5905791" y="2916792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3619775" y="1702346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5429256" y="845090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8001024" y="2488164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7715272" y="3416858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71472" y="107154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Passo N: 0</a:t>
            </a:r>
            <a:endParaRPr lang="it-IT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428596" y="6000768"/>
            <a:ext cx="4876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Q1 = {Mark Plank, Arnold Schwarzenegger,</a:t>
            </a:r>
          </a:p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physicist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politician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scientist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person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}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5713345" y="6131502"/>
            <a:ext cx="171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Q2</a:t>
            </a:r>
            <a:r>
              <a:rPr lang="it-IT" b="1" dirty="0" smtClean="0">
                <a:solidFill>
                  <a:srgbClr val="FF0000"/>
                </a:solidFill>
              </a:rPr>
              <a:t> = {</a:t>
            </a:r>
            <a:r>
              <a:rPr lang="it-IT" b="1" u="sng" dirty="0" smtClean="0">
                <a:solidFill>
                  <a:srgbClr val="FF0000"/>
                </a:solidFill>
              </a:rPr>
              <a:t>Germany</a:t>
            </a:r>
            <a:r>
              <a:rPr lang="it-IT" b="1" dirty="0" smtClean="0">
                <a:solidFill>
                  <a:srgbClr val="FF0000"/>
                </a:solidFill>
              </a:rPr>
              <a:t>}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it-IT" b="1" u="sng" dirty="0" err="1" smtClean="0"/>
              <a:t>findShortestPath</a:t>
            </a:r>
            <a:r>
              <a:rPr lang="it-IT" b="1" dirty="0" smtClean="0"/>
              <a:t>( </a:t>
            </a:r>
            <a:r>
              <a:rPr lang="it-IT" i="1" dirty="0" smtClean="0"/>
              <a:t>V(T1)</a:t>
            </a:r>
            <a:r>
              <a:rPr lang="it-IT" dirty="0" smtClean="0"/>
              <a:t>, </a:t>
            </a:r>
            <a:r>
              <a:rPr lang="it-IT" i="1" dirty="0" smtClean="0"/>
              <a:t>V(T2) </a:t>
            </a:r>
            <a:r>
              <a:rPr lang="it-IT" dirty="0" smtClean="0"/>
              <a:t>, </a:t>
            </a:r>
            <a:r>
              <a:rPr lang="it-IT" i="1" dirty="0" err="1" smtClean="0"/>
              <a:t>lp</a:t>
            </a:r>
            <a:r>
              <a:rPr lang="it-IT" b="1" dirty="0" smtClean="0"/>
              <a:t>)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43438" y="904386"/>
            <a:ext cx="7857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enitity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00826" y="2118832"/>
            <a:ext cx="19288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organization_unit</a:t>
            </a:r>
            <a:endParaRPr lang="it-IT" dirty="0"/>
          </a:p>
        </p:txBody>
      </p:sp>
      <p:cxnSp>
        <p:nvCxnSpPr>
          <p:cNvPr id="6" name="Connettore 2 5"/>
          <p:cNvCxnSpPr>
            <a:stCxn id="5" idx="0"/>
            <a:endCxn id="4" idx="2"/>
          </p:cNvCxnSpPr>
          <p:nvPr/>
        </p:nvCxnSpPr>
        <p:spPr>
          <a:xfrm rot="16200000" flipV="1">
            <a:off x="5828230" y="481823"/>
            <a:ext cx="845114" cy="24289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072330" y="3404716"/>
            <a:ext cx="6848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state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00892" y="4904914"/>
            <a:ext cx="113364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u="sng" dirty="0" smtClean="0">
                <a:solidFill>
                  <a:schemeClr val="bg1"/>
                </a:solidFill>
              </a:rPr>
              <a:t>Germany</a:t>
            </a:r>
            <a:endParaRPr lang="it-IT" u="sng" dirty="0">
              <a:solidFill>
                <a:schemeClr val="bg1"/>
              </a:solidFill>
            </a:endParaRPr>
          </a:p>
        </p:txBody>
      </p:sp>
      <p:cxnSp>
        <p:nvCxnSpPr>
          <p:cNvPr id="9" name="Connettore 2 8"/>
          <p:cNvCxnSpPr>
            <a:stCxn id="7" idx="0"/>
            <a:endCxn id="5" idx="2"/>
          </p:cNvCxnSpPr>
          <p:nvPr/>
        </p:nvCxnSpPr>
        <p:spPr>
          <a:xfrm rot="5400000" flipH="1" flipV="1">
            <a:off x="6981709" y="2921187"/>
            <a:ext cx="916552" cy="50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8" idx="0"/>
            <a:endCxn id="7" idx="2"/>
          </p:cNvCxnSpPr>
          <p:nvPr/>
        </p:nvCxnSpPr>
        <p:spPr>
          <a:xfrm rot="16200000" flipV="1">
            <a:off x="6925790" y="4262990"/>
            <a:ext cx="1130866" cy="1529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786050" y="1690204"/>
            <a:ext cx="889987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person</a:t>
            </a:r>
          </a:p>
        </p:txBody>
      </p:sp>
      <p:cxnSp>
        <p:nvCxnSpPr>
          <p:cNvPr id="12" name="Connettore 2 11"/>
          <p:cNvCxnSpPr>
            <a:stCxn id="11" idx="0"/>
            <a:endCxn id="4" idx="2"/>
          </p:cNvCxnSpPr>
          <p:nvPr/>
        </p:nvCxnSpPr>
        <p:spPr>
          <a:xfrm rot="5400000" flipH="1" flipV="1">
            <a:off x="3925446" y="579316"/>
            <a:ext cx="416486" cy="18052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050270" y="1413205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29256" y="3261840"/>
            <a:ext cx="669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actor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428992" y="3261840"/>
            <a:ext cx="1082348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politician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71538" y="2404584"/>
            <a:ext cx="1018227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scientist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57224" y="3333278"/>
            <a:ext cx="1143008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physicist</a:t>
            </a:r>
          </a:p>
        </p:txBody>
      </p:sp>
      <p:cxnSp>
        <p:nvCxnSpPr>
          <p:cNvPr id="18" name="Connettore 2 17"/>
          <p:cNvCxnSpPr>
            <a:stCxn id="16" idx="0"/>
            <a:endCxn id="11" idx="2"/>
          </p:cNvCxnSpPr>
          <p:nvPr/>
        </p:nvCxnSpPr>
        <p:spPr>
          <a:xfrm rot="5400000" flipH="1" flipV="1">
            <a:off x="2233324" y="1406864"/>
            <a:ext cx="345048" cy="1650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5" idx="0"/>
            <a:endCxn id="11" idx="2"/>
          </p:cNvCxnSpPr>
          <p:nvPr/>
        </p:nvCxnSpPr>
        <p:spPr>
          <a:xfrm rot="16200000" flipV="1">
            <a:off x="2999453" y="2291127"/>
            <a:ext cx="1202304" cy="7391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4" idx="0"/>
            <a:endCxn id="11" idx="2"/>
          </p:cNvCxnSpPr>
          <p:nvPr/>
        </p:nvCxnSpPr>
        <p:spPr>
          <a:xfrm rot="16200000" flipV="1">
            <a:off x="3896432" y="1394148"/>
            <a:ext cx="1202304" cy="2533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7" idx="0"/>
            <a:endCxn id="16" idx="2"/>
          </p:cNvCxnSpPr>
          <p:nvPr/>
        </p:nvCxnSpPr>
        <p:spPr>
          <a:xfrm rot="5400000" flipH="1" flipV="1">
            <a:off x="1225009" y="2977635"/>
            <a:ext cx="559362" cy="1519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00034" y="4261972"/>
            <a:ext cx="1571636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Mark_Planck</a:t>
            </a:r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428860" y="5119228"/>
            <a:ext cx="17145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Angela_Merkel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000496" y="4261972"/>
            <a:ext cx="2714644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Arnlod_Schwarzenegger</a:t>
            </a:r>
            <a:endParaRPr lang="it-IT" dirty="0">
              <a:solidFill>
                <a:schemeClr val="lt1"/>
              </a:solidFill>
            </a:endParaRPr>
          </a:p>
        </p:txBody>
      </p:sp>
      <p:cxnSp>
        <p:nvCxnSpPr>
          <p:cNvPr id="25" name="Connettore 2 24"/>
          <p:cNvCxnSpPr>
            <a:stCxn id="24" idx="0"/>
            <a:endCxn id="14" idx="2"/>
          </p:cNvCxnSpPr>
          <p:nvPr/>
        </p:nvCxnSpPr>
        <p:spPr>
          <a:xfrm rot="5400000" flipH="1" flipV="1">
            <a:off x="5245571" y="3743419"/>
            <a:ext cx="630800" cy="4063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4" idx="0"/>
            <a:endCxn id="15" idx="2"/>
          </p:cNvCxnSpPr>
          <p:nvPr/>
        </p:nvCxnSpPr>
        <p:spPr>
          <a:xfrm rot="16200000" flipV="1">
            <a:off x="4348592" y="3252746"/>
            <a:ext cx="630800" cy="1387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3" idx="0"/>
            <a:endCxn id="15" idx="2"/>
          </p:cNvCxnSpPr>
          <p:nvPr/>
        </p:nvCxnSpPr>
        <p:spPr>
          <a:xfrm rot="5400000" flipH="1" flipV="1">
            <a:off x="2884113" y="4033175"/>
            <a:ext cx="1488056" cy="684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23" idx="0"/>
            <a:endCxn id="17" idx="2"/>
          </p:cNvCxnSpPr>
          <p:nvPr/>
        </p:nvCxnSpPr>
        <p:spPr>
          <a:xfrm rot="16200000" flipV="1">
            <a:off x="1649113" y="3482225"/>
            <a:ext cx="1416618" cy="1857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2" idx="0"/>
            <a:endCxn id="17" idx="2"/>
          </p:cNvCxnSpPr>
          <p:nvPr/>
        </p:nvCxnSpPr>
        <p:spPr>
          <a:xfrm rot="5400000" flipH="1" flipV="1">
            <a:off x="1077609" y="3910853"/>
            <a:ext cx="559362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429520" y="276177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7500958" y="411909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139510" y="195393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429124" y="369046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cxnSp>
        <p:nvCxnSpPr>
          <p:cNvPr id="34" name="Connettore 2 33"/>
          <p:cNvCxnSpPr>
            <a:stCxn id="23" idx="3"/>
            <a:endCxn id="8" idx="1"/>
          </p:cNvCxnSpPr>
          <p:nvPr/>
        </p:nvCxnSpPr>
        <p:spPr>
          <a:xfrm flipV="1">
            <a:off x="4143372" y="5089580"/>
            <a:ext cx="2857520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5286380" y="490491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0.96</a:t>
            </a:r>
            <a:endParaRPr lang="it-IT" sz="14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3139642" y="419053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2143108" y="411909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857224" y="38333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425130" y="290465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500694" y="38333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3711146" y="123955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4429124" y="240458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3071802" y="261889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1000100" y="4631304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4286248" y="4631304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7215206" y="5274246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0</a:t>
            </a:r>
            <a:endParaRPr lang="it-IT" sz="105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857488" y="5488560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>
                <a:solidFill>
                  <a:srgbClr val="FF0000"/>
                </a:solidFill>
              </a:rPr>
              <a:t>d2 = 0.95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2048139" y="3287112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476503" y="2358418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4477031" y="3215674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5905791" y="2916792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3619775" y="1702346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5429256" y="845090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8001024" y="2488164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7715272" y="3416858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>
                <a:solidFill>
                  <a:srgbClr val="FF0000"/>
                </a:solidFill>
              </a:rPr>
              <a:t>d2 = 0.95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571472" y="107154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Passo N: 1</a:t>
            </a:r>
            <a:endParaRPr lang="it-IT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428596" y="6000768"/>
            <a:ext cx="4876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Q1 = {Mark Plank, Arnold Schwarzenegger,</a:t>
            </a:r>
          </a:p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physicist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politician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scientist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person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}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5713345" y="5857892"/>
            <a:ext cx="171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Q2</a:t>
            </a:r>
            <a:r>
              <a:rPr lang="it-IT" b="1" dirty="0" smtClean="0">
                <a:solidFill>
                  <a:srgbClr val="FF0000"/>
                </a:solidFill>
              </a:rPr>
              <a:t> = {</a:t>
            </a:r>
            <a:r>
              <a:rPr lang="it-IT" b="1" u="sng" dirty="0" smtClean="0">
                <a:solidFill>
                  <a:srgbClr val="FF0000"/>
                </a:solidFill>
              </a:rPr>
              <a:t>Germany</a:t>
            </a:r>
            <a:r>
              <a:rPr lang="it-IT" b="1" dirty="0" smtClean="0">
                <a:solidFill>
                  <a:srgbClr val="FF0000"/>
                </a:solidFill>
              </a:rPr>
              <a:t>}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5500694" y="6274378"/>
            <a:ext cx="297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it-IT" b="1" dirty="0" smtClean="0">
                <a:solidFill>
                  <a:srgbClr val="FF0000"/>
                </a:solidFill>
              </a:rPr>
              <a:t>Q2 = {state, </a:t>
            </a:r>
            <a:r>
              <a:rPr lang="it-IT" b="1" dirty="0" err="1" smtClean="0">
                <a:solidFill>
                  <a:srgbClr val="FF0000"/>
                </a:solidFill>
              </a:rPr>
              <a:t>Angela_M</a:t>
            </a:r>
            <a:r>
              <a:rPr lang="it-IT" b="1" dirty="0" smtClean="0">
                <a:solidFill>
                  <a:srgbClr val="FF0000"/>
                </a:solidFill>
              </a:rPr>
              <a:t>}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3651244" y="5488432"/>
            <a:ext cx="1162498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???</a:t>
            </a:r>
          </a:p>
          <a:p>
            <a:r>
              <a:rPr lang="it-IT" sz="1050" dirty="0" smtClean="0">
                <a:solidFill>
                  <a:srgbClr val="FF0000"/>
                </a:solidFill>
              </a:rPr>
              <a:t>pre2 = </a:t>
            </a:r>
            <a:r>
              <a:rPr lang="it-IT" sz="1050" dirty="0" err="1" smtClean="0">
                <a:solidFill>
                  <a:srgbClr val="FF0000"/>
                </a:solidFill>
              </a:rPr>
              <a:t>Germany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7767220" y="3786190"/>
            <a:ext cx="1162498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???</a:t>
            </a:r>
          </a:p>
          <a:p>
            <a:r>
              <a:rPr lang="it-IT" sz="1050" dirty="0" smtClean="0">
                <a:solidFill>
                  <a:srgbClr val="FF0000"/>
                </a:solidFill>
              </a:rPr>
              <a:t>pre2 = </a:t>
            </a:r>
            <a:r>
              <a:rPr lang="it-IT" sz="1050" dirty="0" err="1" smtClean="0">
                <a:solidFill>
                  <a:srgbClr val="FF0000"/>
                </a:solidFill>
              </a:rPr>
              <a:t>Germany</a:t>
            </a:r>
            <a:endParaRPr lang="it-IT" sz="10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it-IT" b="1" u="sng" dirty="0" err="1" smtClean="0"/>
              <a:t>findShortestPath</a:t>
            </a:r>
            <a:r>
              <a:rPr lang="it-IT" b="1" dirty="0" smtClean="0"/>
              <a:t>( </a:t>
            </a:r>
            <a:r>
              <a:rPr lang="it-IT" i="1" dirty="0" smtClean="0"/>
              <a:t>V(T1)</a:t>
            </a:r>
            <a:r>
              <a:rPr lang="it-IT" dirty="0" smtClean="0"/>
              <a:t>, </a:t>
            </a:r>
            <a:r>
              <a:rPr lang="it-IT" i="1" dirty="0" smtClean="0"/>
              <a:t>V(T2) </a:t>
            </a:r>
            <a:r>
              <a:rPr lang="it-IT" dirty="0" smtClean="0"/>
              <a:t>, </a:t>
            </a:r>
            <a:r>
              <a:rPr lang="it-IT" i="1" dirty="0" err="1" smtClean="0"/>
              <a:t>lp</a:t>
            </a:r>
            <a:r>
              <a:rPr lang="it-IT" b="1" dirty="0" smtClean="0"/>
              <a:t>)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43438" y="904386"/>
            <a:ext cx="7857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enitity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00826" y="2118832"/>
            <a:ext cx="19288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organization_unit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6" name="Connettore 2 5"/>
          <p:cNvCxnSpPr>
            <a:stCxn id="5" idx="0"/>
            <a:endCxn id="4" idx="2"/>
          </p:cNvCxnSpPr>
          <p:nvPr/>
        </p:nvCxnSpPr>
        <p:spPr>
          <a:xfrm rot="16200000" flipV="1">
            <a:off x="5828230" y="481823"/>
            <a:ext cx="845114" cy="24289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072330" y="3404716"/>
            <a:ext cx="684803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u="sng" dirty="0" smtClean="0">
                <a:solidFill>
                  <a:schemeClr val="bg1"/>
                </a:solidFill>
              </a:rPr>
              <a:t>state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000892" y="4904914"/>
            <a:ext cx="11336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Germany</a:t>
            </a:r>
            <a:endParaRPr lang="it-IT" dirty="0"/>
          </a:p>
        </p:txBody>
      </p:sp>
      <p:cxnSp>
        <p:nvCxnSpPr>
          <p:cNvPr id="9" name="Connettore 2 8"/>
          <p:cNvCxnSpPr>
            <a:stCxn id="7" idx="0"/>
            <a:endCxn id="5" idx="2"/>
          </p:cNvCxnSpPr>
          <p:nvPr/>
        </p:nvCxnSpPr>
        <p:spPr>
          <a:xfrm rot="5400000" flipH="1" flipV="1">
            <a:off x="6981709" y="2921187"/>
            <a:ext cx="916552" cy="505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8" idx="0"/>
            <a:endCxn id="7" idx="2"/>
          </p:cNvCxnSpPr>
          <p:nvPr/>
        </p:nvCxnSpPr>
        <p:spPr>
          <a:xfrm rot="16200000" flipV="1">
            <a:off x="6925790" y="4262990"/>
            <a:ext cx="1130866" cy="1529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786050" y="1690204"/>
            <a:ext cx="889987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person</a:t>
            </a:r>
          </a:p>
        </p:txBody>
      </p:sp>
      <p:cxnSp>
        <p:nvCxnSpPr>
          <p:cNvPr id="12" name="Connettore 2 11"/>
          <p:cNvCxnSpPr>
            <a:stCxn id="11" idx="0"/>
            <a:endCxn id="4" idx="2"/>
          </p:cNvCxnSpPr>
          <p:nvPr/>
        </p:nvCxnSpPr>
        <p:spPr>
          <a:xfrm rot="5400000" flipH="1" flipV="1">
            <a:off x="3925446" y="579316"/>
            <a:ext cx="416486" cy="18052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050270" y="1413205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29256" y="3261840"/>
            <a:ext cx="669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actor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428992" y="3261840"/>
            <a:ext cx="1082348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politician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71538" y="2404584"/>
            <a:ext cx="1018227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scientist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57224" y="3333278"/>
            <a:ext cx="1143008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physicist</a:t>
            </a:r>
          </a:p>
        </p:txBody>
      </p:sp>
      <p:cxnSp>
        <p:nvCxnSpPr>
          <p:cNvPr id="18" name="Connettore 2 17"/>
          <p:cNvCxnSpPr>
            <a:stCxn id="16" idx="0"/>
            <a:endCxn id="11" idx="2"/>
          </p:cNvCxnSpPr>
          <p:nvPr/>
        </p:nvCxnSpPr>
        <p:spPr>
          <a:xfrm rot="5400000" flipH="1" flipV="1">
            <a:off x="2233324" y="1406864"/>
            <a:ext cx="345048" cy="1650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5" idx="0"/>
            <a:endCxn id="11" idx="2"/>
          </p:cNvCxnSpPr>
          <p:nvPr/>
        </p:nvCxnSpPr>
        <p:spPr>
          <a:xfrm rot="16200000" flipV="1">
            <a:off x="2999453" y="2291127"/>
            <a:ext cx="1202304" cy="7391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4" idx="0"/>
            <a:endCxn id="11" idx="2"/>
          </p:cNvCxnSpPr>
          <p:nvPr/>
        </p:nvCxnSpPr>
        <p:spPr>
          <a:xfrm rot="16200000" flipV="1">
            <a:off x="3896432" y="1394148"/>
            <a:ext cx="1202304" cy="2533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7" idx="0"/>
            <a:endCxn id="16" idx="2"/>
          </p:cNvCxnSpPr>
          <p:nvPr/>
        </p:nvCxnSpPr>
        <p:spPr>
          <a:xfrm rot="5400000" flipH="1" flipV="1">
            <a:off x="1225009" y="2977635"/>
            <a:ext cx="559362" cy="1519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00034" y="4261972"/>
            <a:ext cx="1571636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Mark_Planck</a:t>
            </a:r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428860" y="5119228"/>
            <a:ext cx="1714512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Angela_Merkel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000496" y="4261972"/>
            <a:ext cx="2714644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Arnlod_Schwarzenegger</a:t>
            </a:r>
            <a:endParaRPr lang="it-IT" dirty="0">
              <a:solidFill>
                <a:schemeClr val="lt1"/>
              </a:solidFill>
            </a:endParaRPr>
          </a:p>
        </p:txBody>
      </p:sp>
      <p:cxnSp>
        <p:nvCxnSpPr>
          <p:cNvPr id="25" name="Connettore 2 24"/>
          <p:cNvCxnSpPr>
            <a:stCxn id="24" idx="0"/>
            <a:endCxn id="14" idx="2"/>
          </p:cNvCxnSpPr>
          <p:nvPr/>
        </p:nvCxnSpPr>
        <p:spPr>
          <a:xfrm rot="5400000" flipH="1" flipV="1">
            <a:off x="5245571" y="3743419"/>
            <a:ext cx="630800" cy="4063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4" idx="0"/>
            <a:endCxn id="15" idx="2"/>
          </p:cNvCxnSpPr>
          <p:nvPr/>
        </p:nvCxnSpPr>
        <p:spPr>
          <a:xfrm rot="16200000" flipV="1">
            <a:off x="4348592" y="3252746"/>
            <a:ext cx="630800" cy="1387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3" idx="0"/>
            <a:endCxn id="15" idx="2"/>
          </p:cNvCxnSpPr>
          <p:nvPr/>
        </p:nvCxnSpPr>
        <p:spPr>
          <a:xfrm rot="5400000" flipH="1" flipV="1">
            <a:off x="2884113" y="4033175"/>
            <a:ext cx="1488056" cy="684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23" idx="0"/>
            <a:endCxn id="17" idx="2"/>
          </p:cNvCxnSpPr>
          <p:nvPr/>
        </p:nvCxnSpPr>
        <p:spPr>
          <a:xfrm rot="16200000" flipV="1">
            <a:off x="1649113" y="3482225"/>
            <a:ext cx="1416618" cy="1857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2" idx="0"/>
            <a:endCxn id="17" idx="2"/>
          </p:cNvCxnSpPr>
          <p:nvPr/>
        </p:nvCxnSpPr>
        <p:spPr>
          <a:xfrm rot="5400000" flipH="1" flipV="1">
            <a:off x="1077609" y="3910853"/>
            <a:ext cx="559362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429520" y="276177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7500958" y="411909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139510" y="195393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429124" y="369046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cxnSp>
        <p:nvCxnSpPr>
          <p:cNvPr id="34" name="Connettore 2 33"/>
          <p:cNvCxnSpPr>
            <a:stCxn id="23" idx="3"/>
            <a:endCxn id="8" idx="1"/>
          </p:cNvCxnSpPr>
          <p:nvPr/>
        </p:nvCxnSpPr>
        <p:spPr>
          <a:xfrm flipV="1">
            <a:off x="4143372" y="5089580"/>
            <a:ext cx="285752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5286380" y="490491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0.96</a:t>
            </a:r>
            <a:endParaRPr lang="it-IT" sz="14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3139642" y="419053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2143108" y="411909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857224" y="38333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425130" y="290465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500694" y="38333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3711146" y="123955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4429124" y="240458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3071802" y="261889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1000100" y="4631304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4286248" y="4631304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7215206" y="5274246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0</a:t>
            </a:r>
            <a:endParaRPr lang="it-IT" sz="105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857488" y="5488560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0.95</a:t>
            </a:r>
            <a:endParaRPr lang="it-IT" sz="1050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2048139" y="3287112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476503" y="2358418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4477031" y="3215674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5905791" y="2916792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3619775" y="1702346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5429256" y="845090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8001024" y="2488164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>
                <a:solidFill>
                  <a:srgbClr val="FF0000"/>
                </a:solidFill>
              </a:rPr>
              <a:t>d2 = 1.94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7715272" y="3416858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0.95</a:t>
            </a:r>
            <a:endParaRPr lang="it-IT" sz="105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71472" y="107154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Passo N: 2</a:t>
            </a:r>
            <a:endParaRPr lang="it-IT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428596" y="6000768"/>
            <a:ext cx="4876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Q1 = {Mark Plank, Arnold Schwarzenegger,</a:t>
            </a:r>
          </a:p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physicist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politician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scientist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person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}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5713345" y="5857892"/>
            <a:ext cx="268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Q2</a:t>
            </a:r>
            <a:r>
              <a:rPr lang="it-IT" b="1" dirty="0" smtClean="0">
                <a:solidFill>
                  <a:srgbClr val="FF0000"/>
                </a:solidFill>
              </a:rPr>
              <a:t> = {</a:t>
            </a:r>
            <a:r>
              <a:rPr lang="it-IT" b="1" u="sng" dirty="0" smtClean="0">
                <a:solidFill>
                  <a:srgbClr val="FF0000"/>
                </a:solidFill>
              </a:rPr>
              <a:t>state</a:t>
            </a:r>
            <a:r>
              <a:rPr lang="it-IT" b="1" dirty="0" smtClean="0">
                <a:solidFill>
                  <a:srgbClr val="FF0000"/>
                </a:solidFill>
              </a:rPr>
              <a:t>, </a:t>
            </a:r>
            <a:r>
              <a:rPr lang="it-IT" b="1" dirty="0" err="1" smtClean="0">
                <a:solidFill>
                  <a:srgbClr val="FF0000"/>
                </a:solidFill>
              </a:rPr>
              <a:t>Angela_M</a:t>
            </a:r>
            <a:r>
              <a:rPr lang="it-IT" b="1" dirty="0" smtClean="0">
                <a:solidFill>
                  <a:srgbClr val="FF0000"/>
                </a:solidFill>
              </a:rPr>
              <a:t>}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5500694" y="6274378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it-IT" b="1" dirty="0" smtClean="0">
                <a:solidFill>
                  <a:srgbClr val="FF0000"/>
                </a:solidFill>
              </a:rPr>
              <a:t>Q2 = {</a:t>
            </a:r>
            <a:r>
              <a:rPr lang="it-IT" b="1" dirty="0" err="1" smtClean="0">
                <a:solidFill>
                  <a:srgbClr val="FF0000"/>
                </a:solidFill>
              </a:rPr>
              <a:t>Angela_M</a:t>
            </a:r>
            <a:r>
              <a:rPr lang="it-IT" b="1" dirty="0" smtClean="0">
                <a:solidFill>
                  <a:srgbClr val="FF0000"/>
                </a:solidFill>
              </a:rPr>
              <a:t>, org._unit}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3651244" y="5488432"/>
            <a:ext cx="1162498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???</a:t>
            </a:r>
          </a:p>
          <a:p>
            <a:r>
              <a:rPr lang="it-IT" sz="1050" dirty="0" smtClean="0"/>
              <a:t>pre2 = </a:t>
            </a:r>
            <a:r>
              <a:rPr lang="it-IT" sz="1050" dirty="0" err="1" smtClean="0"/>
              <a:t>Germany</a:t>
            </a:r>
            <a:endParaRPr lang="it-IT" sz="1050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7767220" y="3786190"/>
            <a:ext cx="1162498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???</a:t>
            </a:r>
          </a:p>
          <a:p>
            <a:r>
              <a:rPr lang="it-IT" sz="1050" dirty="0" smtClean="0"/>
              <a:t>pre2 = </a:t>
            </a:r>
            <a:r>
              <a:rPr lang="it-IT" sz="1050" dirty="0" err="1" smtClean="0"/>
              <a:t>Germany</a:t>
            </a:r>
            <a:endParaRPr lang="it-IT" sz="1050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7981502" y="2857496"/>
            <a:ext cx="89960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???</a:t>
            </a:r>
          </a:p>
          <a:p>
            <a:r>
              <a:rPr lang="it-IT" sz="1050" dirty="0" smtClean="0">
                <a:solidFill>
                  <a:srgbClr val="FF0000"/>
                </a:solidFill>
              </a:rPr>
              <a:t>pre2 = state</a:t>
            </a:r>
            <a:endParaRPr lang="it-IT" sz="10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it-IT" b="1" u="sng" dirty="0" err="1" smtClean="0"/>
              <a:t>findShortestPath</a:t>
            </a:r>
            <a:r>
              <a:rPr lang="it-IT" b="1" dirty="0" smtClean="0"/>
              <a:t>( </a:t>
            </a:r>
            <a:r>
              <a:rPr lang="it-IT" i="1" dirty="0" smtClean="0"/>
              <a:t>V(T1)</a:t>
            </a:r>
            <a:r>
              <a:rPr lang="it-IT" dirty="0" smtClean="0"/>
              <a:t>, </a:t>
            </a:r>
            <a:r>
              <a:rPr lang="it-IT" i="1" dirty="0" smtClean="0"/>
              <a:t>V(T2) </a:t>
            </a:r>
            <a:r>
              <a:rPr lang="it-IT" dirty="0" smtClean="0"/>
              <a:t>, </a:t>
            </a:r>
            <a:r>
              <a:rPr lang="it-IT" i="1" dirty="0" err="1" smtClean="0"/>
              <a:t>lp</a:t>
            </a:r>
            <a:r>
              <a:rPr lang="it-IT" b="1" dirty="0" smtClean="0"/>
              <a:t>)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43438" y="904386"/>
            <a:ext cx="7857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enitity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00826" y="2118832"/>
            <a:ext cx="1928826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organization_unit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6" name="Connettore 2 5"/>
          <p:cNvCxnSpPr>
            <a:stCxn id="5" idx="0"/>
            <a:endCxn id="4" idx="2"/>
          </p:cNvCxnSpPr>
          <p:nvPr/>
        </p:nvCxnSpPr>
        <p:spPr>
          <a:xfrm rot="16200000" flipV="1">
            <a:off x="5828230" y="481823"/>
            <a:ext cx="845114" cy="24289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072330" y="3404716"/>
            <a:ext cx="6848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state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000892" y="4904914"/>
            <a:ext cx="11336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Germany</a:t>
            </a:r>
            <a:endParaRPr lang="it-IT" dirty="0"/>
          </a:p>
        </p:txBody>
      </p:sp>
      <p:cxnSp>
        <p:nvCxnSpPr>
          <p:cNvPr id="9" name="Connettore 2 8"/>
          <p:cNvCxnSpPr>
            <a:stCxn id="7" idx="0"/>
            <a:endCxn id="5" idx="2"/>
          </p:cNvCxnSpPr>
          <p:nvPr/>
        </p:nvCxnSpPr>
        <p:spPr>
          <a:xfrm rot="5400000" flipH="1" flipV="1">
            <a:off x="6981709" y="2921187"/>
            <a:ext cx="916552" cy="50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8" idx="0"/>
            <a:endCxn id="7" idx="2"/>
          </p:cNvCxnSpPr>
          <p:nvPr/>
        </p:nvCxnSpPr>
        <p:spPr>
          <a:xfrm rot="16200000" flipV="1">
            <a:off x="6925790" y="4262990"/>
            <a:ext cx="1130866" cy="1529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786050" y="1690204"/>
            <a:ext cx="889987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person</a:t>
            </a:r>
          </a:p>
        </p:txBody>
      </p:sp>
      <p:cxnSp>
        <p:nvCxnSpPr>
          <p:cNvPr id="12" name="Connettore 2 11"/>
          <p:cNvCxnSpPr>
            <a:stCxn id="11" idx="0"/>
            <a:endCxn id="4" idx="2"/>
          </p:cNvCxnSpPr>
          <p:nvPr/>
        </p:nvCxnSpPr>
        <p:spPr>
          <a:xfrm rot="5400000" flipH="1" flipV="1">
            <a:off x="3925446" y="579316"/>
            <a:ext cx="416486" cy="18052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050270" y="1413205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29256" y="3261840"/>
            <a:ext cx="669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actor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428992" y="3261840"/>
            <a:ext cx="1082348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politician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71538" y="2404584"/>
            <a:ext cx="1018227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scientist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57224" y="3333278"/>
            <a:ext cx="1143008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physicist</a:t>
            </a:r>
          </a:p>
        </p:txBody>
      </p:sp>
      <p:cxnSp>
        <p:nvCxnSpPr>
          <p:cNvPr id="18" name="Connettore 2 17"/>
          <p:cNvCxnSpPr>
            <a:stCxn id="16" idx="0"/>
            <a:endCxn id="11" idx="2"/>
          </p:cNvCxnSpPr>
          <p:nvPr/>
        </p:nvCxnSpPr>
        <p:spPr>
          <a:xfrm rot="5400000" flipH="1" flipV="1">
            <a:off x="2233324" y="1406864"/>
            <a:ext cx="345048" cy="1650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5" idx="0"/>
            <a:endCxn id="11" idx="2"/>
          </p:cNvCxnSpPr>
          <p:nvPr/>
        </p:nvCxnSpPr>
        <p:spPr>
          <a:xfrm rot="16200000" flipV="1">
            <a:off x="2999453" y="2291127"/>
            <a:ext cx="1202304" cy="7391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4" idx="0"/>
            <a:endCxn id="11" idx="2"/>
          </p:cNvCxnSpPr>
          <p:nvPr/>
        </p:nvCxnSpPr>
        <p:spPr>
          <a:xfrm rot="16200000" flipV="1">
            <a:off x="3896432" y="1394148"/>
            <a:ext cx="1202304" cy="2533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7" idx="0"/>
            <a:endCxn id="16" idx="2"/>
          </p:cNvCxnSpPr>
          <p:nvPr/>
        </p:nvCxnSpPr>
        <p:spPr>
          <a:xfrm rot="5400000" flipH="1" flipV="1">
            <a:off x="1225009" y="2977635"/>
            <a:ext cx="559362" cy="1519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00034" y="4261972"/>
            <a:ext cx="1571636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Mark_Planck</a:t>
            </a:r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428860" y="5119228"/>
            <a:ext cx="1714512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u="sng" dirty="0" smtClean="0">
                <a:solidFill>
                  <a:schemeClr val="bg1"/>
                </a:solidFill>
              </a:rPr>
              <a:t>Angela_Merkel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000496" y="4261972"/>
            <a:ext cx="2714644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Arnlod_Schwarzenegger</a:t>
            </a:r>
            <a:endParaRPr lang="it-IT" dirty="0">
              <a:solidFill>
                <a:schemeClr val="lt1"/>
              </a:solidFill>
            </a:endParaRPr>
          </a:p>
        </p:txBody>
      </p:sp>
      <p:cxnSp>
        <p:nvCxnSpPr>
          <p:cNvPr id="25" name="Connettore 2 24"/>
          <p:cNvCxnSpPr>
            <a:stCxn id="24" idx="0"/>
            <a:endCxn id="14" idx="2"/>
          </p:cNvCxnSpPr>
          <p:nvPr/>
        </p:nvCxnSpPr>
        <p:spPr>
          <a:xfrm rot="5400000" flipH="1" flipV="1">
            <a:off x="5245571" y="3743419"/>
            <a:ext cx="630800" cy="4063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4" idx="0"/>
            <a:endCxn id="15" idx="2"/>
          </p:cNvCxnSpPr>
          <p:nvPr/>
        </p:nvCxnSpPr>
        <p:spPr>
          <a:xfrm rot="16200000" flipV="1">
            <a:off x="4348592" y="3252746"/>
            <a:ext cx="630800" cy="1387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3" idx="0"/>
            <a:endCxn id="15" idx="2"/>
          </p:cNvCxnSpPr>
          <p:nvPr/>
        </p:nvCxnSpPr>
        <p:spPr>
          <a:xfrm rot="5400000" flipH="1" flipV="1">
            <a:off x="2884113" y="4033175"/>
            <a:ext cx="1488056" cy="684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23" idx="0"/>
            <a:endCxn id="17" idx="2"/>
          </p:cNvCxnSpPr>
          <p:nvPr/>
        </p:nvCxnSpPr>
        <p:spPr>
          <a:xfrm rot="16200000" flipV="1">
            <a:off x="1649113" y="3482225"/>
            <a:ext cx="1416618" cy="1857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2" idx="0"/>
            <a:endCxn id="17" idx="2"/>
          </p:cNvCxnSpPr>
          <p:nvPr/>
        </p:nvCxnSpPr>
        <p:spPr>
          <a:xfrm rot="5400000" flipH="1" flipV="1">
            <a:off x="1077609" y="3910853"/>
            <a:ext cx="559362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429520" y="276177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7500958" y="411909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139510" y="195393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429124" y="369046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cxnSp>
        <p:nvCxnSpPr>
          <p:cNvPr id="34" name="Connettore 2 33"/>
          <p:cNvCxnSpPr>
            <a:stCxn id="23" idx="3"/>
            <a:endCxn id="8" idx="1"/>
          </p:cNvCxnSpPr>
          <p:nvPr/>
        </p:nvCxnSpPr>
        <p:spPr>
          <a:xfrm flipV="1">
            <a:off x="4143372" y="5089580"/>
            <a:ext cx="285752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5286380" y="490491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0.96</a:t>
            </a:r>
            <a:endParaRPr lang="it-IT" sz="14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3139642" y="419053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2143108" y="411909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857224" y="38333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425130" y="290465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500694" y="38333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3711146" y="123955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4429124" y="240458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3071802" y="261889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1000100" y="4631304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4286248" y="4631304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7215206" y="5274246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0</a:t>
            </a:r>
            <a:endParaRPr lang="it-IT" sz="105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857488" y="5488560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0.95</a:t>
            </a:r>
            <a:endParaRPr lang="it-IT" sz="1050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2048139" y="3287112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>
                <a:solidFill>
                  <a:srgbClr val="FF0000"/>
                </a:solidFill>
              </a:rPr>
              <a:t>d2 = 1.91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476503" y="2358418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4477031" y="3215674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>
                <a:solidFill>
                  <a:srgbClr val="FF0000"/>
                </a:solidFill>
              </a:rPr>
              <a:t>d2 = 1.91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5905791" y="2916792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3619775" y="1702346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5429256" y="845090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8001024" y="2488164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1.94</a:t>
            </a:r>
            <a:endParaRPr lang="it-IT" sz="105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7715272" y="3416858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0.95</a:t>
            </a:r>
            <a:endParaRPr lang="it-IT" sz="105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71472" y="107154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Passo N: 3</a:t>
            </a:r>
            <a:endParaRPr lang="it-IT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428596" y="6000768"/>
            <a:ext cx="4876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Q1 = {Mark Plank, Arnold Schwarzenegger,</a:t>
            </a:r>
          </a:p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physicist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politician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scientist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person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}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5713345" y="5786454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Q2</a:t>
            </a:r>
            <a:r>
              <a:rPr lang="it-IT" b="1" dirty="0" smtClean="0">
                <a:solidFill>
                  <a:srgbClr val="FF0000"/>
                </a:solidFill>
              </a:rPr>
              <a:t> = {</a:t>
            </a:r>
            <a:r>
              <a:rPr lang="it-IT" b="1" u="sng" dirty="0" err="1" smtClean="0">
                <a:solidFill>
                  <a:srgbClr val="FF0000"/>
                </a:solidFill>
              </a:rPr>
              <a:t>Angela_M</a:t>
            </a:r>
            <a:r>
              <a:rPr lang="it-IT" b="1" dirty="0" smtClean="0">
                <a:solidFill>
                  <a:srgbClr val="FF0000"/>
                </a:solidFill>
              </a:rPr>
              <a:t>, org._unit}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5652859" y="6143644"/>
            <a:ext cx="3276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it-IT" b="1" dirty="0" smtClean="0">
                <a:solidFill>
                  <a:srgbClr val="FF0000"/>
                </a:solidFill>
              </a:rPr>
              <a:t>Q2 = {</a:t>
            </a:r>
            <a:r>
              <a:rPr lang="it-IT" b="1" dirty="0" err="1" smtClean="0">
                <a:solidFill>
                  <a:srgbClr val="FF0000"/>
                </a:solidFill>
              </a:rPr>
              <a:t>physicist</a:t>
            </a:r>
            <a:r>
              <a:rPr lang="it-IT" b="1" dirty="0" smtClean="0">
                <a:solidFill>
                  <a:srgbClr val="FF0000"/>
                </a:solidFill>
              </a:rPr>
              <a:t>, </a:t>
            </a:r>
            <a:r>
              <a:rPr lang="it-IT" b="1" dirty="0" err="1" smtClean="0">
                <a:solidFill>
                  <a:srgbClr val="FF0000"/>
                </a:solidFill>
              </a:rPr>
              <a:t>politician</a:t>
            </a:r>
            <a:r>
              <a:rPr lang="it-IT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	org._unit}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3651244" y="5488432"/>
            <a:ext cx="1162498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???</a:t>
            </a:r>
          </a:p>
          <a:p>
            <a:r>
              <a:rPr lang="it-IT" sz="1050" dirty="0" smtClean="0"/>
              <a:t>pre2 = </a:t>
            </a:r>
            <a:r>
              <a:rPr lang="it-IT" sz="1050" dirty="0" err="1" smtClean="0"/>
              <a:t>Germany</a:t>
            </a:r>
            <a:endParaRPr lang="it-IT" sz="1050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7767220" y="3786190"/>
            <a:ext cx="1162498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???</a:t>
            </a:r>
          </a:p>
          <a:p>
            <a:r>
              <a:rPr lang="it-IT" sz="1050" dirty="0" smtClean="0"/>
              <a:t>pre2 = </a:t>
            </a:r>
            <a:r>
              <a:rPr lang="it-IT" sz="1050" dirty="0" err="1" smtClean="0"/>
              <a:t>Germany</a:t>
            </a:r>
            <a:endParaRPr lang="it-IT" sz="1050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7981502" y="2857496"/>
            <a:ext cx="89960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???</a:t>
            </a:r>
          </a:p>
          <a:p>
            <a:r>
              <a:rPr lang="it-IT" sz="1050" dirty="0" smtClean="0"/>
              <a:t>pre2 = state</a:t>
            </a:r>
            <a:endParaRPr lang="it-IT" sz="1050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2195056" y="3727882"/>
            <a:ext cx="1253869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</a:t>
            </a:r>
            <a:r>
              <a:rPr lang="it-IT" sz="1050" dirty="0" err="1" smtClean="0"/>
              <a:t>this</a:t>
            </a:r>
            <a:endParaRPr lang="it-IT" sz="1050" dirty="0" smtClean="0"/>
          </a:p>
          <a:p>
            <a:r>
              <a:rPr lang="it-IT" sz="1050" dirty="0" smtClean="0">
                <a:solidFill>
                  <a:srgbClr val="FF0000"/>
                </a:solidFill>
              </a:rPr>
              <a:t>pre2 = </a:t>
            </a:r>
            <a:r>
              <a:rPr lang="it-IT" sz="1050" dirty="0" err="1" smtClean="0">
                <a:solidFill>
                  <a:srgbClr val="FF0000"/>
                </a:solidFill>
              </a:rPr>
              <a:t>Angela_M</a:t>
            </a:r>
            <a:r>
              <a:rPr lang="it-IT" sz="1050" dirty="0" smtClean="0">
                <a:solidFill>
                  <a:srgbClr val="FF0000"/>
                </a:solidFill>
              </a:rPr>
              <a:t>.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4500562" y="2786058"/>
            <a:ext cx="1290738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</a:t>
            </a:r>
            <a:r>
              <a:rPr lang="it-IT" sz="1050" dirty="0" err="1" smtClean="0"/>
              <a:t>this</a:t>
            </a:r>
            <a:endParaRPr lang="it-IT" sz="1050" dirty="0" smtClean="0"/>
          </a:p>
          <a:p>
            <a:r>
              <a:rPr lang="it-IT" sz="1050" dirty="0" smtClean="0">
                <a:solidFill>
                  <a:srgbClr val="FF0000"/>
                </a:solidFill>
              </a:rPr>
              <a:t>pre2 = </a:t>
            </a:r>
            <a:r>
              <a:rPr lang="it-IT" sz="1050" dirty="0" err="1" smtClean="0">
                <a:solidFill>
                  <a:srgbClr val="FF0000"/>
                </a:solidFill>
              </a:rPr>
              <a:t>Angela_M</a:t>
            </a:r>
            <a:r>
              <a:rPr lang="it-IT" sz="1050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it-IT" b="1" u="sng" dirty="0" err="1" smtClean="0"/>
              <a:t>findShortestPath</a:t>
            </a:r>
            <a:r>
              <a:rPr lang="it-IT" b="1" dirty="0" smtClean="0"/>
              <a:t>( </a:t>
            </a:r>
            <a:r>
              <a:rPr lang="it-IT" i="1" dirty="0" smtClean="0"/>
              <a:t>V(T1)</a:t>
            </a:r>
            <a:r>
              <a:rPr lang="it-IT" dirty="0" smtClean="0"/>
              <a:t>, </a:t>
            </a:r>
            <a:r>
              <a:rPr lang="it-IT" i="1" dirty="0" smtClean="0"/>
              <a:t>V(T2) </a:t>
            </a:r>
            <a:r>
              <a:rPr lang="it-IT" dirty="0" smtClean="0"/>
              <a:t>, </a:t>
            </a:r>
            <a:r>
              <a:rPr lang="it-IT" i="1" dirty="0" err="1" smtClean="0"/>
              <a:t>lp</a:t>
            </a:r>
            <a:r>
              <a:rPr lang="it-IT" b="1" dirty="0" smtClean="0"/>
              <a:t>)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43438" y="904386"/>
            <a:ext cx="7857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enitity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00826" y="2118832"/>
            <a:ext cx="1928826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organization_unit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6" name="Connettore 2 5"/>
          <p:cNvCxnSpPr>
            <a:stCxn id="5" idx="0"/>
            <a:endCxn id="4" idx="2"/>
          </p:cNvCxnSpPr>
          <p:nvPr/>
        </p:nvCxnSpPr>
        <p:spPr>
          <a:xfrm rot="16200000" flipV="1">
            <a:off x="5828230" y="481823"/>
            <a:ext cx="845114" cy="24289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072330" y="3404716"/>
            <a:ext cx="6848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state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000892" y="4904914"/>
            <a:ext cx="11336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Germany</a:t>
            </a:r>
            <a:endParaRPr lang="it-IT" dirty="0"/>
          </a:p>
        </p:txBody>
      </p:sp>
      <p:cxnSp>
        <p:nvCxnSpPr>
          <p:cNvPr id="9" name="Connettore 2 8"/>
          <p:cNvCxnSpPr>
            <a:stCxn id="7" idx="0"/>
            <a:endCxn id="5" idx="2"/>
          </p:cNvCxnSpPr>
          <p:nvPr/>
        </p:nvCxnSpPr>
        <p:spPr>
          <a:xfrm rot="5400000" flipH="1" flipV="1">
            <a:off x="6981709" y="2921187"/>
            <a:ext cx="916552" cy="50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8" idx="0"/>
            <a:endCxn id="7" idx="2"/>
          </p:cNvCxnSpPr>
          <p:nvPr/>
        </p:nvCxnSpPr>
        <p:spPr>
          <a:xfrm rot="16200000" flipV="1">
            <a:off x="6925790" y="4262990"/>
            <a:ext cx="1130866" cy="1529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786050" y="1690204"/>
            <a:ext cx="889987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person</a:t>
            </a:r>
          </a:p>
        </p:txBody>
      </p:sp>
      <p:cxnSp>
        <p:nvCxnSpPr>
          <p:cNvPr id="12" name="Connettore 2 11"/>
          <p:cNvCxnSpPr>
            <a:stCxn id="11" idx="0"/>
            <a:endCxn id="4" idx="2"/>
          </p:cNvCxnSpPr>
          <p:nvPr/>
        </p:nvCxnSpPr>
        <p:spPr>
          <a:xfrm rot="5400000" flipH="1" flipV="1">
            <a:off x="3925446" y="579316"/>
            <a:ext cx="416486" cy="18052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050270" y="1413205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29256" y="3261840"/>
            <a:ext cx="669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actor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428992" y="3261840"/>
            <a:ext cx="1082348" cy="369332"/>
          </a:xfrm>
          <a:prstGeom prst="rect">
            <a:avLst/>
          </a:prstGeom>
          <a:solidFill>
            <a:srgbClr val="D65BEB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politician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71538" y="2404584"/>
            <a:ext cx="1018227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scientist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57224" y="3333278"/>
            <a:ext cx="1143008" cy="369332"/>
          </a:xfrm>
          <a:prstGeom prst="rect">
            <a:avLst/>
          </a:prstGeom>
          <a:solidFill>
            <a:srgbClr val="D65BEB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 smtClean="0">
                <a:solidFill>
                  <a:schemeClr val="bg1"/>
                </a:solidFill>
              </a:rPr>
              <a:t>physicist</a:t>
            </a:r>
          </a:p>
        </p:txBody>
      </p:sp>
      <p:cxnSp>
        <p:nvCxnSpPr>
          <p:cNvPr id="18" name="Connettore 2 17"/>
          <p:cNvCxnSpPr>
            <a:stCxn id="16" idx="0"/>
            <a:endCxn id="11" idx="2"/>
          </p:cNvCxnSpPr>
          <p:nvPr/>
        </p:nvCxnSpPr>
        <p:spPr>
          <a:xfrm rot="5400000" flipH="1" flipV="1">
            <a:off x="2233324" y="1406864"/>
            <a:ext cx="345048" cy="1650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5" idx="0"/>
            <a:endCxn id="11" idx="2"/>
          </p:cNvCxnSpPr>
          <p:nvPr/>
        </p:nvCxnSpPr>
        <p:spPr>
          <a:xfrm rot="16200000" flipV="1">
            <a:off x="2999453" y="2291127"/>
            <a:ext cx="1202304" cy="7391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4" idx="0"/>
            <a:endCxn id="11" idx="2"/>
          </p:cNvCxnSpPr>
          <p:nvPr/>
        </p:nvCxnSpPr>
        <p:spPr>
          <a:xfrm rot="16200000" flipV="1">
            <a:off x="3896432" y="1394148"/>
            <a:ext cx="1202304" cy="2533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7" idx="0"/>
            <a:endCxn id="16" idx="2"/>
          </p:cNvCxnSpPr>
          <p:nvPr/>
        </p:nvCxnSpPr>
        <p:spPr>
          <a:xfrm rot="5400000" flipH="1" flipV="1">
            <a:off x="1225009" y="2977635"/>
            <a:ext cx="559362" cy="1519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00034" y="4261972"/>
            <a:ext cx="1571636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Mark_Planck</a:t>
            </a:r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428860" y="5119228"/>
            <a:ext cx="17145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Angela_Merkel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000496" y="4261972"/>
            <a:ext cx="2714644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Arnlod_Schwarzenegger</a:t>
            </a:r>
            <a:endParaRPr lang="it-IT" dirty="0">
              <a:solidFill>
                <a:schemeClr val="lt1"/>
              </a:solidFill>
            </a:endParaRPr>
          </a:p>
        </p:txBody>
      </p:sp>
      <p:cxnSp>
        <p:nvCxnSpPr>
          <p:cNvPr id="25" name="Connettore 2 24"/>
          <p:cNvCxnSpPr>
            <a:stCxn id="24" idx="0"/>
            <a:endCxn id="14" idx="2"/>
          </p:cNvCxnSpPr>
          <p:nvPr/>
        </p:nvCxnSpPr>
        <p:spPr>
          <a:xfrm rot="5400000" flipH="1" flipV="1">
            <a:off x="5245571" y="3743419"/>
            <a:ext cx="630800" cy="4063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4" idx="0"/>
            <a:endCxn id="15" idx="2"/>
          </p:cNvCxnSpPr>
          <p:nvPr/>
        </p:nvCxnSpPr>
        <p:spPr>
          <a:xfrm rot="16200000" flipV="1">
            <a:off x="4348592" y="3252746"/>
            <a:ext cx="630800" cy="1387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3" idx="0"/>
            <a:endCxn id="15" idx="2"/>
          </p:cNvCxnSpPr>
          <p:nvPr/>
        </p:nvCxnSpPr>
        <p:spPr>
          <a:xfrm rot="5400000" flipH="1" flipV="1">
            <a:off x="2884113" y="4033175"/>
            <a:ext cx="1488056" cy="684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23" idx="0"/>
            <a:endCxn id="17" idx="2"/>
          </p:cNvCxnSpPr>
          <p:nvPr/>
        </p:nvCxnSpPr>
        <p:spPr>
          <a:xfrm rot="16200000" flipV="1">
            <a:off x="1649113" y="3482225"/>
            <a:ext cx="1416618" cy="1857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2" idx="0"/>
            <a:endCxn id="17" idx="2"/>
          </p:cNvCxnSpPr>
          <p:nvPr/>
        </p:nvCxnSpPr>
        <p:spPr>
          <a:xfrm rot="5400000" flipH="1" flipV="1">
            <a:off x="1077609" y="3910853"/>
            <a:ext cx="559362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429520" y="276177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7500958" y="411909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139510" y="195393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429124" y="369046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cxnSp>
        <p:nvCxnSpPr>
          <p:cNvPr id="34" name="Connettore 2 33"/>
          <p:cNvCxnSpPr>
            <a:stCxn id="23" idx="3"/>
            <a:endCxn id="8" idx="1"/>
          </p:cNvCxnSpPr>
          <p:nvPr/>
        </p:nvCxnSpPr>
        <p:spPr>
          <a:xfrm flipV="1">
            <a:off x="4143372" y="5089580"/>
            <a:ext cx="285752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5286380" y="490491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0.96</a:t>
            </a:r>
            <a:endParaRPr lang="it-IT" sz="14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3139642" y="419053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2143108" y="411909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857224" y="38333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425130" y="290465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500694" y="38333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3711146" y="123955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4429124" y="240458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3071802" y="261889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1000100" y="4631304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4286248" y="4631304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7215206" y="5274246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0</a:t>
            </a:r>
            <a:endParaRPr lang="it-IT" sz="105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857488" y="5488560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0.95</a:t>
            </a:r>
            <a:endParaRPr lang="it-IT" sz="1050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2048139" y="3287112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1.91</a:t>
            </a:r>
            <a:endParaRPr lang="it-IT" sz="105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476503" y="2358418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4477031" y="3215674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1.91</a:t>
            </a:r>
            <a:endParaRPr lang="it-IT" sz="1050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5905791" y="2916792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3619775" y="1702346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5429256" y="845090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8001024" y="2488164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1.94</a:t>
            </a:r>
            <a:endParaRPr lang="it-IT" sz="105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7715272" y="3416858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0.95</a:t>
            </a:r>
            <a:endParaRPr lang="it-IT" sz="105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71472" y="107154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Passo N: 4</a:t>
            </a:r>
            <a:endParaRPr lang="it-IT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14314" y="5072074"/>
            <a:ext cx="2214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Q1 = {Mark Plank, Arnold Schwarzenegger,</a:t>
            </a:r>
          </a:p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physicist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politician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scientist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person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}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5807445" y="5572140"/>
            <a:ext cx="3050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Q2</a:t>
            </a:r>
            <a:r>
              <a:rPr lang="it-IT" b="1" dirty="0" smtClean="0">
                <a:solidFill>
                  <a:srgbClr val="FF0000"/>
                </a:solidFill>
              </a:rPr>
              <a:t> = {</a:t>
            </a:r>
            <a:r>
              <a:rPr lang="it-IT" b="1" u="sng" dirty="0" err="1" smtClean="0">
                <a:solidFill>
                  <a:srgbClr val="FF0000"/>
                </a:solidFill>
              </a:rPr>
              <a:t>physicist</a:t>
            </a:r>
            <a:r>
              <a:rPr lang="it-IT" b="1" dirty="0" smtClean="0">
                <a:solidFill>
                  <a:srgbClr val="FF0000"/>
                </a:solidFill>
              </a:rPr>
              <a:t>, </a:t>
            </a:r>
            <a:r>
              <a:rPr lang="it-IT" b="1" dirty="0" err="1" smtClean="0">
                <a:solidFill>
                  <a:srgbClr val="FF0000"/>
                </a:solidFill>
              </a:rPr>
              <a:t>politician</a:t>
            </a:r>
            <a:r>
              <a:rPr lang="it-IT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	org._unit}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3651244" y="5488432"/>
            <a:ext cx="1162498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???</a:t>
            </a:r>
          </a:p>
          <a:p>
            <a:r>
              <a:rPr lang="it-IT" sz="1050" dirty="0" smtClean="0"/>
              <a:t>pre2 = </a:t>
            </a:r>
            <a:r>
              <a:rPr lang="it-IT" sz="1050" dirty="0" err="1" smtClean="0"/>
              <a:t>Germany</a:t>
            </a:r>
            <a:endParaRPr lang="it-IT" sz="1050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7767220" y="3786190"/>
            <a:ext cx="1162498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???</a:t>
            </a:r>
          </a:p>
          <a:p>
            <a:r>
              <a:rPr lang="it-IT" sz="1050" dirty="0" smtClean="0"/>
              <a:t>pre2 = </a:t>
            </a:r>
            <a:r>
              <a:rPr lang="it-IT" sz="1050" dirty="0" err="1" smtClean="0"/>
              <a:t>Germany</a:t>
            </a:r>
            <a:endParaRPr lang="it-IT" sz="1050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7981502" y="2857496"/>
            <a:ext cx="89960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???</a:t>
            </a:r>
          </a:p>
          <a:p>
            <a:r>
              <a:rPr lang="it-IT" sz="1050" dirty="0" smtClean="0"/>
              <a:t>pre2 = state</a:t>
            </a:r>
            <a:endParaRPr lang="it-IT" sz="1050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2195056" y="3727882"/>
            <a:ext cx="1253869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</a:t>
            </a:r>
            <a:r>
              <a:rPr lang="it-IT" sz="1050" dirty="0" err="1" smtClean="0"/>
              <a:t>this</a:t>
            </a:r>
            <a:endParaRPr lang="it-IT" sz="1050" dirty="0" smtClean="0"/>
          </a:p>
          <a:p>
            <a:r>
              <a:rPr lang="it-IT" sz="1050" dirty="0" smtClean="0"/>
              <a:t>pre2 = </a:t>
            </a:r>
            <a:r>
              <a:rPr lang="it-IT" sz="1050" dirty="0" err="1" smtClean="0"/>
              <a:t>Angela_M</a:t>
            </a:r>
            <a:r>
              <a:rPr lang="it-IT" sz="1050" dirty="0" smtClean="0"/>
              <a:t>.</a:t>
            </a:r>
            <a:endParaRPr lang="it-IT" sz="1050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4500562" y="2786058"/>
            <a:ext cx="1253869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</a:t>
            </a:r>
            <a:r>
              <a:rPr lang="it-IT" sz="1050" dirty="0" err="1" smtClean="0"/>
              <a:t>this</a:t>
            </a:r>
            <a:endParaRPr lang="it-IT" sz="1050" dirty="0" smtClean="0"/>
          </a:p>
          <a:p>
            <a:r>
              <a:rPr lang="it-IT" sz="1050" dirty="0" smtClean="0"/>
              <a:t>pre2 = </a:t>
            </a:r>
            <a:r>
              <a:rPr lang="it-IT" sz="1050" dirty="0" err="1" smtClean="0"/>
              <a:t>Angela_M</a:t>
            </a:r>
            <a:r>
              <a:rPr lang="it-IT" sz="1050" dirty="0" smtClean="0"/>
              <a:t>.</a:t>
            </a:r>
            <a:endParaRPr lang="it-IT" sz="1050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2643174" y="6143644"/>
            <a:ext cx="573746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Da Q2 abbiamo estratto </a:t>
            </a:r>
            <a:r>
              <a:rPr lang="it-IT" dirty="0" err="1" smtClean="0"/>
              <a:t>physicist</a:t>
            </a:r>
            <a:r>
              <a:rPr lang="it-IT" dirty="0" smtClean="0"/>
              <a:t> che appartiene a T1</a:t>
            </a:r>
          </a:p>
          <a:p>
            <a:r>
              <a:rPr lang="it-IT" dirty="0" smtClean="0">
                <a:sym typeface="Wingdings" pitchFamily="2" charset="2"/>
              </a:rPr>
              <a:t> Abbiamo trovato il </a:t>
            </a:r>
            <a:r>
              <a:rPr lang="it-IT" b="1" dirty="0" smtClean="0">
                <a:sym typeface="Wingdings" pitchFamily="2" charset="2"/>
              </a:rPr>
              <a:t>percorso minimo </a:t>
            </a:r>
            <a:r>
              <a:rPr lang="it-IT" dirty="0" smtClean="0">
                <a:sym typeface="Wingdings" pitchFamily="2" charset="2"/>
              </a:rPr>
              <a:t>da T1 a T2!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it-IT" b="1" u="sng" dirty="0" err="1" smtClean="0"/>
              <a:t>findShortestPath</a:t>
            </a:r>
            <a:r>
              <a:rPr lang="it-IT" b="1" dirty="0" smtClean="0"/>
              <a:t>( </a:t>
            </a:r>
            <a:r>
              <a:rPr lang="it-IT" i="1" dirty="0" smtClean="0"/>
              <a:t>V(T1)</a:t>
            </a:r>
            <a:r>
              <a:rPr lang="it-IT" dirty="0" smtClean="0"/>
              <a:t>, </a:t>
            </a:r>
            <a:r>
              <a:rPr lang="it-IT" i="1" dirty="0" smtClean="0"/>
              <a:t>V(T2) </a:t>
            </a:r>
            <a:r>
              <a:rPr lang="it-IT" dirty="0" smtClean="0"/>
              <a:t>, </a:t>
            </a:r>
            <a:r>
              <a:rPr lang="it-IT" i="1" dirty="0" err="1" smtClean="0"/>
              <a:t>lp</a:t>
            </a:r>
            <a:r>
              <a:rPr lang="it-IT" b="1" dirty="0" smtClean="0"/>
              <a:t>)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43438" y="904386"/>
            <a:ext cx="7857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enitity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00826" y="2118832"/>
            <a:ext cx="1928826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organization_unit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6" name="Connettore 2 5"/>
          <p:cNvCxnSpPr>
            <a:stCxn id="5" idx="0"/>
            <a:endCxn id="4" idx="2"/>
          </p:cNvCxnSpPr>
          <p:nvPr/>
        </p:nvCxnSpPr>
        <p:spPr>
          <a:xfrm rot="16200000" flipV="1">
            <a:off x="5828230" y="481823"/>
            <a:ext cx="845114" cy="24289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072330" y="3404716"/>
            <a:ext cx="6848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state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000892" y="4904914"/>
            <a:ext cx="11336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Germany</a:t>
            </a:r>
            <a:endParaRPr lang="it-IT" dirty="0"/>
          </a:p>
        </p:txBody>
      </p:sp>
      <p:cxnSp>
        <p:nvCxnSpPr>
          <p:cNvPr id="9" name="Connettore 2 8"/>
          <p:cNvCxnSpPr>
            <a:stCxn id="7" idx="0"/>
            <a:endCxn id="5" idx="2"/>
          </p:cNvCxnSpPr>
          <p:nvPr/>
        </p:nvCxnSpPr>
        <p:spPr>
          <a:xfrm rot="5400000" flipH="1" flipV="1">
            <a:off x="6981709" y="2921187"/>
            <a:ext cx="916552" cy="50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8" idx="0"/>
            <a:endCxn id="7" idx="2"/>
          </p:cNvCxnSpPr>
          <p:nvPr/>
        </p:nvCxnSpPr>
        <p:spPr>
          <a:xfrm rot="16200000" flipV="1">
            <a:off x="6925790" y="4262990"/>
            <a:ext cx="1130866" cy="1529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786050" y="1690204"/>
            <a:ext cx="889987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person</a:t>
            </a:r>
          </a:p>
        </p:txBody>
      </p:sp>
      <p:cxnSp>
        <p:nvCxnSpPr>
          <p:cNvPr id="12" name="Connettore 2 11"/>
          <p:cNvCxnSpPr>
            <a:stCxn id="11" idx="0"/>
            <a:endCxn id="4" idx="2"/>
          </p:cNvCxnSpPr>
          <p:nvPr/>
        </p:nvCxnSpPr>
        <p:spPr>
          <a:xfrm rot="5400000" flipH="1" flipV="1">
            <a:off x="3925446" y="579316"/>
            <a:ext cx="416486" cy="18052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050270" y="1413205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29256" y="3261840"/>
            <a:ext cx="669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actor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428992" y="3261840"/>
            <a:ext cx="1082348" cy="369332"/>
          </a:xfrm>
          <a:prstGeom prst="rect">
            <a:avLst/>
          </a:prstGeom>
          <a:solidFill>
            <a:srgbClr val="D65BEB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politician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71538" y="2404584"/>
            <a:ext cx="1018227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scientist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57224" y="3333278"/>
            <a:ext cx="1143008" cy="369332"/>
          </a:xfrm>
          <a:prstGeom prst="rect">
            <a:avLst/>
          </a:prstGeom>
          <a:solidFill>
            <a:srgbClr val="D65BEB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 smtClean="0">
                <a:solidFill>
                  <a:schemeClr val="bg1"/>
                </a:solidFill>
              </a:rPr>
              <a:t>physicist</a:t>
            </a:r>
          </a:p>
        </p:txBody>
      </p:sp>
      <p:cxnSp>
        <p:nvCxnSpPr>
          <p:cNvPr id="18" name="Connettore 2 17"/>
          <p:cNvCxnSpPr>
            <a:stCxn id="16" idx="0"/>
            <a:endCxn id="11" idx="2"/>
          </p:cNvCxnSpPr>
          <p:nvPr/>
        </p:nvCxnSpPr>
        <p:spPr>
          <a:xfrm rot="5400000" flipH="1" flipV="1">
            <a:off x="2233324" y="1406864"/>
            <a:ext cx="345048" cy="1650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5" idx="0"/>
            <a:endCxn id="11" idx="2"/>
          </p:cNvCxnSpPr>
          <p:nvPr/>
        </p:nvCxnSpPr>
        <p:spPr>
          <a:xfrm rot="16200000" flipV="1">
            <a:off x="2999453" y="2291127"/>
            <a:ext cx="1202304" cy="7391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4" idx="0"/>
            <a:endCxn id="11" idx="2"/>
          </p:cNvCxnSpPr>
          <p:nvPr/>
        </p:nvCxnSpPr>
        <p:spPr>
          <a:xfrm rot="16200000" flipV="1">
            <a:off x="3896432" y="1394148"/>
            <a:ext cx="1202304" cy="2533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7" idx="0"/>
            <a:endCxn id="16" idx="2"/>
          </p:cNvCxnSpPr>
          <p:nvPr/>
        </p:nvCxnSpPr>
        <p:spPr>
          <a:xfrm rot="5400000" flipH="1" flipV="1">
            <a:off x="1225009" y="2977635"/>
            <a:ext cx="559362" cy="1519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00034" y="4261972"/>
            <a:ext cx="1571636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Mark_Planck</a:t>
            </a:r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428860" y="5119228"/>
            <a:ext cx="17145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Angela_Merkel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000496" y="4261972"/>
            <a:ext cx="2714644" cy="36933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lt1"/>
                </a:solidFill>
              </a:rPr>
              <a:t>Arnlod_Schwarzenegger</a:t>
            </a:r>
            <a:endParaRPr lang="it-IT" dirty="0">
              <a:solidFill>
                <a:schemeClr val="lt1"/>
              </a:solidFill>
            </a:endParaRPr>
          </a:p>
        </p:txBody>
      </p:sp>
      <p:cxnSp>
        <p:nvCxnSpPr>
          <p:cNvPr id="25" name="Connettore 2 24"/>
          <p:cNvCxnSpPr>
            <a:stCxn id="24" idx="0"/>
            <a:endCxn id="14" idx="2"/>
          </p:cNvCxnSpPr>
          <p:nvPr/>
        </p:nvCxnSpPr>
        <p:spPr>
          <a:xfrm rot="5400000" flipH="1" flipV="1">
            <a:off x="5245571" y="3743419"/>
            <a:ext cx="630800" cy="4063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4" idx="0"/>
            <a:endCxn id="15" idx="2"/>
          </p:cNvCxnSpPr>
          <p:nvPr/>
        </p:nvCxnSpPr>
        <p:spPr>
          <a:xfrm rot="16200000" flipV="1">
            <a:off x="4348592" y="3252746"/>
            <a:ext cx="630800" cy="1387652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3" idx="0"/>
            <a:endCxn id="15" idx="2"/>
          </p:cNvCxnSpPr>
          <p:nvPr/>
        </p:nvCxnSpPr>
        <p:spPr>
          <a:xfrm rot="5400000" flipH="1" flipV="1">
            <a:off x="2884113" y="4033175"/>
            <a:ext cx="1488056" cy="684050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23" idx="0"/>
            <a:endCxn id="17" idx="2"/>
          </p:cNvCxnSpPr>
          <p:nvPr/>
        </p:nvCxnSpPr>
        <p:spPr>
          <a:xfrm rot="16200000" flipV="1">
            <a:off x="1649113" y="3482225"/>
            <a:ext cx="1416618" cy="1857388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2" idx="0"/>
            <a:endCxn id="17" idx="2"/>
          </p:cNvCxnSpPr>
          <p:nvPr/>
        </p:nvCxnSpPr>
        <p:spPr>
          <a:xfrm rot="5400000" flipH="1" flipV="1">
            <a:off x="1077609" y="3910853"/>
            <a:ext cx="559362" cy="142876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429520" y="276177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7500958" y="411909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139510" y="195393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429124" y="369046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cxnSp>
        <p:nvCxnSpPr>
          <p:cNvPr id="34" name="Connettore 2 33"/>
          <p:cNvCxnSpPr>
            <a:stCxn id="23" idx="3"/>
            <a:endCxn id="8" idx="1"/>
          </p:cNvCxnSpPr>
          <p:nvPr/>
        </p:nvCxnSpPr>
        <p:spPr>
          <a:xfrm flipV="1">
            <a:off x="4143372" y="5089580"/>
            <a:ext cx="2857520" cy="214314"/>
          </a:xfrm>
          <a:prstGeom prst="straightConnector1">
            <a:avLst/>
          </a:prstGeom>
          <a:ln w="5715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5286380" y="490491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0.96</a:t>
            </a:r>
            <a:endParaRPr lang="it-IT" sz="14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3139642" y="419053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2143108" y="411909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857224" y="38333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425130" y="290465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500694" y="38333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0.95</a:t>
            </a:r>
            <a:endParaRPr lang="it-IT" sz="14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3711146" y="123955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4429124" y="240458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3071802" y="261889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0.99</a:t>
            </a:r>
            <a:endParaRPr lang="it-IT" sz="14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1000100" y="4631304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4286248" y="4631304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7215206" y="5274246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0</a:t>
            </a:r>
            <a:endParaRPr lang="it-IT" sz="105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857488" y="5488560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0.95</a:t>
            </a:r>
            <a:endParaRPr lang="it-IT" sz="1050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2048139" y="3287112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1.91</a:t>
            </a:r>
            <a:endParaRPr lang="it-IT" sz="105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476503" y="2358418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4477031" y="3215674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1.91</a:t>
            </a:r>
            <a:endParaRPr lang="it-IT" sz="1050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5905791" y="2916792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3619775" y="1702346"/>
            <a:ext cx="630301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0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5429256" y="845090"/>
            <a:ext cx="59503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inf</a:t>
            </a:r>
            <a:endParaRPr lang="it-IT" sz="105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8001024" y="2488164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1.94</a:t>
            </a:r>
            <a:endParaRPr lang="it-IT" sz="105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7715272" y="3416858"/>
            <a:ext cx="750526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d1 = inf</a:t>
            </a:r>
          </a:p>
          <a:p>
            <a:r>
              <a:rPr lang="it-IT" sz="1050" dirty="0" smtClean="0"/>
              <a:t>d2 = 0.95</a:t>
            </a:r>
            <a:endParaRPr lang="it-IT" sz="105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71472" y="107154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Passo N: 4</a:t>
            </a:r>
            <a:endParaRPr lang="it-IT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14314" y="5072074"/>
            <a:ext cx="2214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Q1 = {Mark Plank, Arnold Schwarzenegger,</a:t>
            </a:r>
          </a:p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physicist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politician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scientist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person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}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5807445" y="5572140"/>
            <a:ext cx="3050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Q2</a:t>
            </a:r>
            <a:r>
              <a:rPr lang="it-IT" b="1" dirty="0" smtClean="0">
                <a:solidFill>
                  <a:srgbClr val="FF0000"/>
                </a:solidFill>
              </a:rPr>
              <a:t> = {</a:t>
            </a:r>
            <a:r>
              <a:rPr lang="it-IT" b="1" u="sng" dirty="0" err="1" smtClean="0">
                <a:solidFill>
                  <a:srgbClr val="FF0000"/>
                </a:solidFill>
              </a:rPr>
              <a:t>physicist</a:t>
            </a:r>
            <a:r>
              <a:rPr lang="it-IT" b="1" dirty="0" smtClean="0">
                <a:solidFill>
                  <a:srgbClr val="FF0000"/>
                </a:solidFill>
              </a:rPr>
              <a:t>, </a:t>
            </a:r>
            <a:r>
              <a:rPr lang="it-IT" b="1" dirty="0" err="1" smtClean="0">
                <a:solidFill>
                  <a:srgbClr val="FF0000"/>
                </a:solidFill>
              </a:rPr>
              <a:t>politician</a:t>
            </a:r>
            <a:r>
              <a:rPr lang="it-IT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	org._unit}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3651244" y="5488432"/>
            <a:ext cx="1162498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???</a:t>
            </a:r>
          </a:p>
          <a:p>
            <a:r>
              <a:rPr lang="it-IT" sz="1050" dirty="0" smtClean="0"/>
              <a:t>pre2 = </a:t>
            </a:r>
            <a:r>
              <a:rPr lang="it-IT" sz="1050" dirty="0" err="1" smtClean="0"/>
              <a:t>Germany</a:t>
            </a:r>
            <a:endParaRPr lang="it-IT" sz="1050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7767220" y="3786190"/>
            <a:ext cx="1162498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???</a:t>
            </a:r>
          </a:p>
          <a:p>
            <a:r>
              <a:rPr lang="it-IT" sz="1050" dirty="0" smtClean="0"/>
              <a:t>pre2 = </a:t>
            </a:r>
            <a:r>
              <a:rPr lang="it-IT" sz="1050" dirty="0" err="1" smtClean="0"/>
              <a:t>Germany</a:t>
            </a:r>
            <a:endParaRPr lang="it-IT" sz="1050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7981502" y="2857496"/>
            <a:ext cx="899605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???</a:t>
            </a:r>
          </a:p>
          <a:p>
            <a:r>
              <a:rPr lang="it-IT" sz="1050" dirty="0" smtClean="0"/>
              <a:t>pre2 = state</a:t>
            </a:r>
            <a:endParaRPr lang="it-IT" sz="1050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2195056" y="3727882"/>
            <a:ext cx="1253869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</a:t>
            </a:r>
            <a:r>
              <a:rPr lang="it-IT" sz="1050" dirty="0" err="1" smtClean="0"/>
              <a:t>this</a:t>
            </a:r>
            <a:endParaRPr lang="it-IT" sz="1050" dirty="0" smtClean="0"/>
          </a:p>
          <a:p>
            <a:r>
              <a:rPr lang="it-IT" sz="1050" dirty="0" smtClean="0"/>
              <a:t>pre2 = </a:t>
            </a:r>
            <a:r>
              <a:rPr lang="it-IT" sz="1050" dirty="0" err="1" smtClean="0"/>
              <a:t>Angela_M</a:t>
            </a:r>
            <a:r>
              <a:rPr lang="it-IT" sz="1050" dirty="0" smtClean="0"/>
              <a:t>.</a:t>
            </a:r>
            <a:endParaRPr lang="it-IT" sz="1050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4500562" y="2786058"/>
            <a:ext cx="1253869" cy="41549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sz="1050" dirty="0" smtClean="0"/>
              <a:t>pre1 = </a:t>
            </a:r>
            <a:r>
              <a:rPr lang="it-IT" sz="1050" dirty="0" err="1" smtClean="0"/>
              <a:t>this</a:t>
            </a:r>
            <a:endParaRPr lang="it-IT" sz="1050" dirty="0" smtClean="0"/>
          </a:p>
          <a:p>
            <a:r>
              <a:rPr lang="it-IT" sz="1050" dirty="0" smtClean="0"/>
              <a:t>pre2 = </a:t>
            </a:r>
            <a:r>
              <a:rPr lang="it-IT" sz="1050" dirty="0" err="1" smtClean="0"/>
              <a:t>Angela_M</a:t>
            </a:r>
            <a:r>
              <a:rPr lang="it-IT" sz="1050" dirty="0" smtClean="0"/>
              <a:t>.</a:t>
            </a:r>
            <a:endParaRPr lang="it-IT" sz="1050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2643174" y="6143644"/>
            <a:ext cx="573746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Da Q2 abbiamo estratto </a:t>
            </a:r>
            <a:r>
              <a:rPr lang="it-IT" dirty="0" err="1" smtClean="0"/>
              <a:t>physicist</a:t>
            </a:r>
            <a:r>
              <a:rPr lang="it-IT" dirty="0" smtClean="0"/>
              <a:t> che appartiene a T1</a:t>
            </a:r>
          </a:p>
          <a:p>
            <a:r>
              <a:rPr lang="it-IT" dirty="0" smtClean="0">
                <a:sym typeface="Wingdings" pitchFamily="2" charset="2"/>
              </a:rPr>
              <a:t> Abbiamo trovato il </a:t>
            </a:r>
            <a:r>
              <a:rPr lang="it-IT" b="1" dirty="0" smtClean="0">
                <a:sym typeface="Wingdings" pitchFamily="2" charset="2"/>
              </a:rPr>
              <a:t>percorso minimo </a:t>
            </a:r>
            <a:r>
              <a:rPr lang="it-IT" dirty="0" smtClean="0">
                <a:sym typeface="Wingdings" pitchFamily="2" charset="2"/>
              </a:rPr>
              <a:t>da T1 a T2!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it-IT" b="1" u="sng" dirty="0" err="1" smtClean="0"/>
              <a:t>findShortestPath</a:t>
            </a:r>
            <a:r>
              <a:rPr lang="it-IT" b="1" dirty="0" smtClean="0"/>
              <a:t>( </a:t>
            </a:r>
            <a:r>
              <a:rPr lang="it-IT" i="1" dirty="0" smtClean="0"/>
              <a:t>V(T1)</a:t>
            </a:r>
            <a:r>
              <a:rPr lang="it-IT" dirty="0" smtClean="0"/>
              <a:t>, </a:t>
            </a:r>
            <a:r>
              <a:rPr lang="it-IT" i="1" dirty="0" smtClean="0"/>
              <a:t>V(T2) </a:t>
            </a:r>
            <a:r>
              <a:rPr lang="it-IT" dirty="0" smtClean="0"/>
              <a:t>, </a:t>
            </a:r>
            <a:r>
              <a:rPr lang="it-IT" i="1" dirty="0" err="1" smtClean="0"/>
              <a:t>lp</a:t>
            </a:r>
            <a:r>
              <a:rPr lang="it-IT" b="1" dirty="0" smtClean="0"/>
              <a:t>)</a:t>
            </a:r>
            <a:br>
              <a:rPr lang="it-IT" b="1" dirty="0" smtClean="0"/>
            </a:br>
            <a:endParaRPr lang="it-IT" dirty="0"/>
          </a:p>
        </p:txBody>
      </p:sp>
      <p:grpSp>
        <p:nvGrpSpPr>
          <p:cNvPr id="129" name="Gruppo 128"/>
          <p:cNvGrpSpPr/>
          <p:nvPr/>
        </p:nvGrpSpPr>
        <p:grpSpPr>
          <a:xfrm>
            <a:off x="142844" y="4416990"/>
            <a:ext cx="7530307" cy="2226720"/>
            <a:chOff x="142844" y="4416990"/>
            <a:chExt cx="7530307" cy="2226720"/>
          </a:xfrm>
        </p:grpSpPr>
        <p:sp>
          <p:nvSpPr>
            <p:cNvPr id="8" name="CasellaDiTesto 7"/>
            <p:cNvSpPr txBox="1"/>
            <p:nvPr/>
          </p:nvSpPr>
          <p:spPr>
            <a:xfrm>
              <a:off x="6643702" y="6060064"/>
              <a:ext cx="1029449" cy="33855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Germany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3071802" y="4416990"/>
              <a:ext cx="108234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tx1"/>
                  </a:solidFill>
                </a:rPr>
                <a:t>politician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00034" y="4488428"/>
              <a:ext cx="114300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tx1"/>
                  </a:solidFill>
                </a:rPr>
                <a:t>physicist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142844" y="5417122"/>
              <a:ext cx="1369286" cy="33855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tx1"/>
                  </a:solidFill>
                </a:rPr>
                <a:t>Mark_Planck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071670" y="6274378"/>
              <a:ext cx="1714512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Angela_Merkel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643306" y="5417122"/>
              <a:ext cx="2427268" cy="33855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solidFill>
                    <a:schemeClr val="tx1"/>
                  </a:solidFill>
                </a:rPr>
                <a:t>Arnlod_Schwarzenegger</a:t>
              </a:r>
            </a:p>
          </p:txBody>
        </p:sp>
        <p:cxnSp>
          <p:nvCxnSpPr>
            <p:cNvPr id="26" name="Connettore 2 25"/>
            <p:cNvCxnSpPr>
              <a:stCxn id="24" idx="0"/>
              <a:endCxn id="15" idx="2"/>
            </p:cNvCxnSpPr>
            <p:nvPr/>
          </p:nvCxnSpPr>
          <p:spPr>
            <a:xfrm rot="16200000" flipV="1">
              <a:off x="3919558" y="4479740"/>
              <a:ext cx="630800" cy="1243964"/>
            </a:xfrm>
            <a:prstGeom prst="straightConnector1">
              <a:avLst/>
            </a:prstGeom>
            <a:ln w="57150">
              <a:solidFill>
                <a:srgbClr val="FF88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>
              <a:stCxn id="23" idx="0"/>
              <a:endCxn id="15" idx="2"/>
            </p:cNvCxnSpPr>
            <p:nvPr/>
          </p:nvCxnSpPr>
          <p:spPr>
            <a:xfrm rot="5400000" flipH="1" flipV="1">
              <a:off x="2526923" y="5188325"/>
              <a:ext cx="1488056" cy="684050"/>
            </a:xfrm>
            <a:prstGeom prst="straightConnector1">
              <a:avLst/>
            </a:prstGeom>
            <a:ln w="57150">
              <a:solidFill>
                <a:srgbClr val="FF88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>
              <a:stCxn id="23" idx="0"/>
              <a:endCxn id="17" idx="2"/>
            </p:cNvCxnSpPr>
            <p:nvPr/>
          </p:nvCxnSpPr>
          <p:spPr>
            <a:xfrm rot="16200000" flipV="1">
              <a:off x="1291923" y="4637375"/>
              <a:ext cx="1416618" cy="1857388"/>
            </a:xfrm>
            <a:prstGeom prst="straightConnector1">
              <a:avLst/>
            </a:prstGeom>
            <a:ln w="57150">
              <a:solidFill>
                <a:srgbClr val="FF88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>
              <a:stCxn id="22" idx="0"/>
              <a:endCxn id="17" idx="2"/>
            </p:cNvCxnSpPr>
            <p:nvPr/>
          </p:nvCxnSpPr>
          <p:spPr>
            <a:xfrm rot="5400000" flipH="1" flipV="1">
              <a:off x="669831" y="5015416"/>
              <a:ext cx="559362" cy="244051"/>
            </a:xfrm>
            <a:prstGeom prst="straightConnector1">
              <a:avLst/>
            </a:prstGeom>
            <a:ln w="57150">
              <a:solidFill>
                <a:srgbClr val="FF88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/>
            <p:cNvSpPr txBox="1"/>
            <p:nvPr/>
          </p:nvSpPr>
          <p:spPr>
            <a:xfrm>
              <a:off x="4071934" y="4845618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0.95</a:t>
              </a:r>
              <a:endParaRPr lang="it-IT" sz="1400" dirty="0"/>
            </a:p>
          </p:txBody>
        </p:sp>
        <p:cxnSp>
          <p:nvCxnSpPr>
            <p:cNvPr id="34" name="Connettore 2 33"/>
            <p:cNvCxnSpPr>
              <a:stCxn id="23" idx="3"/>
              <a:endCxn id="8" idx="1"/>
            </p:cNvCxnSpPr>
            <p:nvPr/>
          </p:nvCxnSpPr>
          <p:spPr>
            <a:xfrm flipV="1">
              <a:off x="3786182" y="6229341"/>
              <a:ext cx="2857520" cy="229703"/>
            </a:xfrm>
            <a:prstGeom prst="straightConnector1">
              <a:avLst/>
            </a:prstGeom>
            <a:ln w="57150">
              <a:solidFill>
                <a:srgbClr val="FF88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/>
            <p:cNvSpPr txBox="1"/>
            <p:nvPr/>
          </p:nvSpPr>
          <p:spPr>
            <a:xfrm>
              <a:off x="4929190" y="606006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0.96</a:t>
              </a:r>
              <a:endParaRPr lang="it-IT" sz="1400" dirty="0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2782452" y="534568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0.95</a:t>
              </a:r>
              <a:endParaRPr lang="it-IT" sz="1400" dirty="0"/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1785918" y="5274246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0.95</a:t>
              </a:r>
              <a:endParaRPr lang="it-IT" sz="1400" dirty="0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00034" y="498849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0.95</a:t>
              </a:r>
              <a:endParaRPr lang="it-IT" sz="1400" dirty="0"/>
            </a:p>
          </p:txBody>
        </p:sp>
      </p:grpSp>
      <p:cxnSp>
        <p:nvCxnSpPr>
          <p:cNvPr id="97" name="Connettore 2 96"/>
          <p:cNvCxnSpPr>
            <a:stCxn id="116" idx="0"/>
            <a:endCxn id="115" idx="2"/>
          </p:cNvCxnSpPr>
          <p:nvPr/>
        </p:nvCxnSpPr>
        <p:spPr>
          <a:xfrm rot="16200000" flipV="1">
            <a:off x="6815221" y="458662"/>
            <a:ext cx="440728" cy="1791865"/>
          </a:xfrm>
          <a:prstGeom prst="straightConnector1">
            <a:avLst/>
          </a:prstGeom>
          <a:ln w="3810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/>
          <p:cNvCxnSpPr>
            <a:stCxn id="117" idx="0"/>
            <a:endCxn id="116" idx="2"/>
          </p:cNvCxnSpPr>
          <p:nvPr/>
        </p:nvCxnSpPr>
        <p:spPr>
          <a:xfrm rot="5400000" flipH="1" flipV="1">
            <a:off x="7674438" y="2077826"/>
            <a:ext cx="482947" cy="31212"/>
          </a:xfrm>
          <a:prstGeom prst="straightConnector1">
            <a:avLst/>
          </a:prstGeom>
          <a:ln w="3810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>
            <a:endCxn id="117" idx="2"/>
          </p:cNvCxnSpPr>
          <p:nvPr/>
        </p:nvCxnSpPr>
        <p:spPr>
          <a:xfrm rot="16200000" flipV="1">
            <a:off x="7629718" y="2882491"/>
            <a:ext cx="609606" cy="68432"/>
          </a:xfrm>
          <a:prstGeom prst="straightConnector1">
            <a:avLst/>
          </a:prstGeom>
          <a:ln w="3810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2 99"/>
          <p:cNvCxnSpPr>
            <a:stCxn id="119" idx="0"/>
            <a:endCxn id="115" idx="2"/>
          </p:cNvCxnSpPr>
          <p:nvPr/>
        </p:nvCxnSpPr>
        <p:spPr>
          <a:xfrm rot="5400000" flipH="1" flipV="1">
            <a:off x="5376715" y="558706"/>
            <a:ext cx="187412" cy="1338462"/>
          </a:xfrm>
          <a:prstGeom prst="straightConnector1">
            <a:avLst/>
          </a:prstGeom>
          <a:ln w="3810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sellaDiTesto 100"/>
          <p:cNvSpPr txBox="1"/>
          <p:nvPr/>
        </p:nvSpPr>
        <p:spPr>
          <a:xfrm>
            <a:off x="6886224" y="115794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0.99</a:t>
            </a:r>
            <a:endParaRPr lang="it-IT" sz="1050" dirty="0"/>
          </a:p>
        </p:txBody>
      </p:sp>
      <p:cxnSp>
        <p:nvCxnSpPr>
          <p:cNvPr id="102" name="Connettore 2 101"/>
          <p:cNvCxnSpPr>
            <a:stCxn id="121" idx="0"/>
            <a:endCxn id="119" idx="2"/>
          </p:cNvCxnSpPr>
          <p:nvPr/>
        </p:nvCxnSpPr>
        <p:spPr>
          <a:xfrm rot="5400000" flipH="1" flipV="1">
            <a:off x="4116945" y="1059591"/>
            <a:ext cx="145194" cy="1223296"/>
          </a:xfrm>
          <a:prstGeom prst="straightConnector1">
            <a:avLst/>
          </a:prstGeom>
          <a:ln w="3810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2 102"/>
          <p:cNvCxnSpPr>
            <a:stCxn id="120" idx="0"/>
            <a:endCxn id="119" idx="2"/>
          </p:cNvCxnSpPr>
          <p:nvPr/>
        </p:nvCxnSpPr>
        <p:spPr>
          <a:xfrm rot="16200000" flipV="1">
            <a:off x="4744421" y="1655411"/>
            <a:ext cx="651824" cy="538285"/>
          </a:xfrm>
          <a:prstGeom prst="straightConnector1">
            <a:avLst/>
          </a:prstGeom>
          <a:ln w="3810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2 103"/>
          <p:cNvCxnSpPr>
            <a:stCxn id="122" idx="0"/>
            <a:endCxn id="121" idx="2"/>
          </p:cNvCxnSpPr>
          <p:nvPr/>
        </p:nvCxnSpPr>
        <p:spPr>
          <a:xfrm rot="5400000" flipH="1" flipV="1">
            <a:off x="3316609" y="2176337"/>
            <a:ext cx="416786" cy="105783"/>
          </a:xfrm>
          <a:prstGeom prst="straightConnector1">
            <a:avLst/>
          </a:prstGeom>
          <a:ln w="3810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2 104"/>
          <p:cNvCxnSpPr>
            <a:stCxn id="124" idx="0"/>
            <a:endCxn id="120" idx="2"/>
          </p:cNvCxnSpPr>
          <p:nvPr/>
        </p:nvCxnSpPr>
        <p:spPr>
          <a:xfrm rot="16200000" flipV="1">
            <a:off x="5631582" y="2235359"/>
            <a:ext cx="314071" cy="898283"/>
          </a:xfrm>
          <a:prstGeom prst="straightConnector1">
            <a:avLst/>
          </a:prstGeom>
          <a:ln w="3810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2 105"/>
          <p:cNvCxnSpPr>
            <a:stCxn id="123" idx="0"/>
            <a:endCxn id="122" idx="2"/>
          </p:cNvCxnSpPr>
          <p:nvPr/>
        </p:nvCxnSpPr>
        <p:spPr>
          <a:xfrm rot="5400000" flipH="1" flipV="1">
            <a:off x="3188563" y="2812404"/>
            <a:ext cx="381332" cy="185764"/>
          </a:xfrm>
          <a:prstGeom prst="straightConnector1">
            <a:avLst/>
          </a:prstGeom>
          <a:ln w="38100">
            <a:solidFill>
              <a:srgbClr val="FF88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sellaDiTesto 106"/>
          <p:cNvSpPr txBox="1"/>
          <p:nvPr/>
        </p:nvSpPr>
        <p:spPr>
          <a:xfrm>
            <a:off x="7905130" y="1954932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0.99</a:t>
            </a:r>
            <a:endParaRPr lang="it-IT" sz="1050" dirty="0"/>
          </a:p>
        </p:txBody>
      </p:sp>
      <p:sp>
        <p:nvSpPr>
          <p:cNvPr id="108" name="CasellaDiTesto 107"/>
          <p:cNvSpPr txBox="1"/>
          <p:nvPr/>
        </p:nvSpPr>
        <p:spPr>
          <a:xfrm>
            <a:off x="7957904" y="2757097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0.95</a:t>
            </a:r>
            <a:endParaRPr lang="it-IT" sz="1050" dirty="0"/>
          </a:p>
        </p:txBody>
      </p:sp>
      <p:sp>
        <p:nvSpPr>
          <p:cNvPr id="109" name="CasellaDiTesto 108"/>
          <p:cNvSpPr txBox="1"/>
          <p:nvPr/>
        </p:nvSpPr>
        <p:spPr>
          <a:xfrm>
            <a:off x="3997194" y="1477504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0.99</a:t>
            </a:r>
            <a:endParaRPr lang="it-IT" sz="1050" dirty="0"/>
          </a:p>
        </p:txBody>
      </p:sp>
      <p:sp>
        <p:nvSpPr>
          <p:cNvPr id="110" name="CasellaDiTesto 109"/>
          <p:cNvSpPr txBox="1"/>
          <p:nvPr/>
        </p:nvSpPr>
        <p:spPr>
          <a:xfrm>
            <a:off x="5688620" y="2503782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0.95</a:t>
            </a:r>
            <a:endParaRPr lang="it-IT" sz="1050" dirty="0"/>
          </a:p>
        </p:txBody>
      </p:sp>
      <p:sp>
        <p:nvSpPr>
          <p:cNvPr id="111" name="CasellaDiTesto 110"/>
          <p:cNvSpPr txBox="1"/>
          <p:nvPr/>
        </p:nvSpPr>
        <p:spPr>
          <a:xfrm>
            <a:off x="2928926" y="2738762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0.95</a:t>
            </a:r>
            <a:endParaRPr lang="it-IT" sz="1050" dirty="0"/>
          </a:p>
        </p:txBody>
      </p:sp>
      <p:sp>
        <p:nvSpPr>
          <p:cNvPr id="112" name="CasellaDiTesto 111"/>
          <p:cNvSpPr txBox="1"/>
          <p:nvPr/>
        </p:nvSpPr>
        <p:spPr>
          <a:xfrm>
            <a:off x="3541716" y="2167258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0.99</a:t>
            </a:r>
            <a:endParaRPr lang="it-IT" sz="1050" dirty="0"/>
          </a:p>
        </p:txBody>
      </p:sp>
      <p:sp>
        <p:nvSpPr>
          <p:cNvPr id="113" name="CasellaDiTesto 112"/>
          <p:cNvSpPr txBox="1"/>
          <p:nvPr/>
        </p:nvSpPr>
        <p:spPr>
          <a:xfrm>
            <a:off x="5158222" y="1055312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0.99</a:t>
            </a:r>
            <a:endParaRPr lang="it-IT" sz="1050" dirty="0"/>
          </a:p>
        </p:txBody>
      </p:sp>
      <p:sp>
        <p:nvSpPr>
          <p:cNvPr id="114" name="CasellaDiTesto 113"/>
          <p:cNvSpPr txBox="1"/>
          <p:nvPr/>
        </p:nvSpPr>
        <p:spPr>
          <a:xfrm>
            <a:off x="4685914" y="1870493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0.99</a:t>
            </a:r>
            <a:endParaRPr lang="it-IT" sz="1050" dirty="0"/>
          </a:p>
        </p:txBody>
      </p:sp>
      <p:sp>
        <p:nvSpPr>
          <p:cNvPr id="115" name="CasellaDiTesto 114"/>
          <p:cNvSpPr txBox="1"/>
          <p:nvPr/>
        </p:nvSpPr>
        <p:spPr>
          <a:xfrm>
            <a:off x="5846943" y="857232"/>
            <a:ext cx="58541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/>
              <a:t>enitity</a:t>
            </a:r>
            <a:endParaRPr lang="it-IT" sz="1200" dirty="0"/>
          </a:p>
        </p:txBody>
      </p:sp>
      <p:sp>
        <p:nvSpPr>
          <p:cNvPr id="116" name="CasellaDiTesto 115"/>
          <p:cNvSpPr txBox="1"/>
          <p:nvPr/>
        </p:nvSpPr>
        <p:spPr>
          <a:xfrm>
            <a:off x="7219067" y="1574959"/>
            <a:ext cx="142489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organization_unit</a:t>
            </a:r>
            <a:endParaRPr lang="it-IT" sz="1200" dirty="0"/>
          </a:p>
        </p:txBody>
      </p:sp>
      <p:sp>
        <p:nvSpPr>
          <p:cNvPr id="117" name="CasellaDiTesto 116"/>
          <p:cNvSpPr txBox="1"/>
          <p:nvPr/>
        </p:nvSpPr>
        <p:spPr>
          <a:xfrm>
            <a:off x="7641259" y="2334905"/>
            <a:ext cx="51809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/>
              <a:t>state</a:t>
            </a:r>
            <a:endParaRPr lang="it-IT" sz="1200" dirty="0"/>
          </a:p>
        </p:txBody>
      </p:sp>
      <p:sp>
        <p:nvSpPr>
          <p:cNvPr id="118" name="CasellaDiTesto 117"/>
          <p:cNvSpPr txBox="1"/>
          <p:nvPr/>
        </p:nvSpPr>
        <p:spPr>
          <a:xfrm>
            <a:off x="7588485" y="3221509"/>
            <a:ext cx="763351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dirty="0" smtClean="0"/>
              <a:t>Germany</a:t>
            </a:r>
            <a:endParaRPr lang="it-IT" sz="1100" dirty="0"/>
          </a:p>
        </p:txBody>
      </p:sp>
      <p:sp>
        <p:nvSpPr>
          <p:cNvPr id="119" name="CasellaDiTesto 118"/>
          <p:cNvSpPr txBox="1"/>
          <p:nvPr/>
        </p:nvSpPr>
        <p:spPr>
          <a:xfrm>
            <a:off x="4474818" y="1321643"/>
            <a:ext cx="652743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/>
              <a:t>person</a:t>
            </a:r>
            <a:endParaRPr lang="it-IT" sz="1200" dirty="0"/>
          </a:p>
        </p:txBody>
      </p:sp>
      <p:sp>
        <p:nvSpPr>
          <p:cNvPr id="120" name="CasellaDiTesto 119"/>
          <p:cNvSpPr txBox="1"/>
          <p:nvPr/>
        </p:nvSpPr>
        <p:spPr>
          <a:xfrm>
            <a:off x="4949784" y="2250466"/>
            <a:ext cx="77938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/>
              <a:t>politician</a:t>
            </a:r>
            <a:endParaRPr lang="it-IT" sz="1200" dirty="0"/>
          </a:p>
        </p:txBody>
      </p:sp>
      <p:sp>
        <p:nvSpPr>
          <p:cNvPr id="121" name="CasellaDiTesto 120"/>
          <p:cNvSpPr txBox="1"/>
          <p:nvPr/>
        </p:nvSpPr>
        <p:spPr>
          <a:xfrm>
            <a:off x="3208241" y="1743836"/>
            <a:ext cx="73930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/>
              <a:t>scientist</a:t>
            </a:r>
            <a:endParaRPr lang="it-IT" sz="1200" dirty="0"/>
          </a:p>
        </p:txBody>
      </p:sp>
      <p:sp>
        <p:nvSpPr>
          <p:cNvPr id="122" name="CasellaDiTesto 121"/>
          <p:cNvSpPr txBox="1"/>
          <p:nvPr/>
        </p:nvSpPr>
        <p:spPr>
          <a:xfrm>
            <a:off x="3049919" y="2437621"/>
            <a:ext cx="84438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physicist</a:t>
            </a:r>
            <a:endParaRPr lang="it-IT" sz="1200" dirty="0"/>
          </a:p>
        </p:txBody>
      </p:sp>
      <p:sp>
        <p:nvSpPr>
          <p:cNvPr id="123" name="CasellaDiTesto 122"/>
          <p:cNvSpPr txBox="1"/>
          <p:nvPr/>
        </p:nvSpPr>
        <p:spPr>
          <a:xfrm>
            <a:off x="2786049" y="3095952"/>
            <a:ext cx="1000595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dirty="0" smtClean="0"/>
              <a:t>Mark_Planck</a:t>
            </a:r>
            <a:endParaRPr lang="it-IT" sz="1100" dirty="0"/>
          </a:p>
        </p:txBody>
      </p:sp>
      <p:sp>
        <p:nvSpPr>
          <p:cNvPr id="124" name="CasellaDiTesto 123"/>
          <p:cNvSpPr txBox="1"/>
          <p:nvPr/>
        </p:nvSpPr>
        <p:spPr>
          <a:xfrm>
            <a:off x="5371976" y="2841536"/>
            <a:ext cx="1731564" cy="26161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dirty="0" smtClean="0"/>
              <a:t>Arnlod_Schwarzenegger</a:t>
            </a:r>
            <a:endParaRPr lang="it-IT" sz="1100" dirty="0"/>
          </a:p>
        </p:txBody>
      </p:sp>
      <p:sp>
        <p:nvSpPr>
          <p:cNvPr id="128" name="Freccia angolare in su 127"/>
          <p:cNvSpPr/>
          <p:nvPr/>
        </p:nvSpPr>
        <p:spPr>
          <a:xfrm rot="10800000">
            <a:off x="857224" y="2214553"/>
            <a:ext cx="1357322" cy="15716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/>
          <p:cNvSpPr txBox="1"/>
          <p:nvPr/>
        </p:nvSpPr>
        <p:spPr>
          <a:xfrm>
            <a:off x="5715008" y="3643314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W(T) = 8.79</a:t>
            </a:r>
            <a:endParaRPr lang="it-IT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6215074" y="514351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W(T’) = 4.96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Relationship </a:t>
            </a:r>
            <a:r>
              <a:rPr lang="it-IT" u="sng" dirty="0" err="1" smtClean="0"/>
              <a:t>Search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7472386" cy="2828932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/>
              <a:t>Lo scenario generale in cui ci poniamo è la scoperta di conoscenza, contrapposta alla banale ricerca.</a:t>
            </a:r>
            <a:endParaRPr lang="it-IT" sz="2000" u="sng" dirty="0" smtClean="0"/>
          </a:p>
          <a:p>
            <a:r>
              <a:rPr lang="it-IT" sz="2000" dirty="0" smtClean="0"/>
              <a:t>In particolare ci occupiamo di </a:t>
            </a:r>
            <a:r>
              <a:rPr lang="it-IT" sz="2000" b="1" dirty="0" smtClean="0"/>
              <a:t>Relationship </a:t>
            </a:r>
            <a:r>
              <a:rPr lang="it-IT" sz="2000" b="1" dirty="0" err="1" smtClean="0"/>
              <a:t>Search</a:t>
            </a:r>
            <a:r>
              <a:rPr lang="it-IT" sz="2000" u="sng" dirty="0" smtClean="0"/>
              <a:t>:</a:t>
            </a:r>
          </a:p>
          <a:p>
            <a:pPr lvl="1">
              <a:buNone/>
            </a:pPr>
            <a:r>
              <a:rPr lang="it-IT" sz="1800" dirty="0" smtClean="0"/>
              <a:t>	</a:t>
            </a:r>
            <a:r>
              <a:rPr lang="it-IT" sz="2400" i="1" dirty="0" smtClean="0"/>
              <a:t>dato un insieme di due, tre o più entità (nodi), trovare efficientemente le più strette relazioni (archi o percorsi) che le collegano.</a:t>
            </a:r>
            <a:endParaRPr lang="it-IT" sz="1800" i="1" dirty="0" smtClean="0"/>
          </a:p>
          <a:p>
            <a:r>
              <a:rPr lang="it-IT" sz="2000" dirty="0" smtClean="0"/>
              <a:t>Inoltre, vogliamo le </a:t>
            </a:r>
            <a:r>
              <a:rPr lang="it-IT" sz="2000" b="1" dirty="0" smtClean="0"/>
              <a:t>top-k risposte</a:t>
            </a:r>
            <a:r>
              <a:rPr lang="it-IT" sz="2000" dirty="0" smtClean="0"/>
              <a:t> classificate secondo un determinato criterio.</a:t>
            </a:r>
          </a:p>
          <a:p>
            <a:endParaRPr lang="it-IT" sz="20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00034" y="4429132"/>
            <a:ext cx="7572428" cy="200026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Esempi</a:t>
            </a:r>
            <a:r>
              <a:rPr lang="it-IT" sz="2000" dirty="0" smtClean="0"/>
              <a:t>: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it-IT" sz="2000" i="1" dirty="0" smtClean="0"/>
              <a:t>Che relazione c’è tra Quentin Tarantino ed il film </a:t>
            </a:r>
            <a:r>
              <a:rPr lang="it-IT" sz="2000" i="1" dirty="0" err="1" smtClean="0"/>
              <a:t>Grease</a:t>
            </a:r>
            <a:r>
              <a:rPr lang="it-IT" sz="2000" i="1" dirty="0" smtClean="0"/>
              <a:t>?</a:t>
            </a:r>
            <a:r>
              <a:rPr lang="it-IT" sz="2000" dirty="0" smtClean="0"/>
              <a:t> 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it-IT" sz="2000" i="1" dirty="0" smtClean="0"/>
              <a:t>Che relazione c’è tra Max </a:t>
            </a:r>
            <a:r>
              <a:rPr lang="it-IT" sz="2000" i="1" dirty="0" err="1" smtClean="0"/>
              <a:t>Planck</a:t>
            </a:r>
            <a:r>
              <a:rPr lang="it-IT" sz="2000" i="1" dirty="0" smtClean="0"/>
              <a:t>, Arnold Schwarzenegger e la Germania?</a:t>
            </a:r>
            <a:endParaRPr lang="it-IT" sz="2000" dirty="0" smtClean="0"/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it-IT" sz="2000" i="1" dirty="0" smtClean="0"/>
              <a:t>Che relazione c’è tra Silvio Berlusconi, Zio Paperone, Montgomery </a:t>
            </a:r>
            <a:r>
              <a:rPr lang="it-IT" sz="2000" i="1" dirty="0" err="1" smtClean="0"/>
              <a:t>Burns</a:t>
            </a:r>
            <a:r>
              <a:rPr lang="it-IT" sz="2000" i="1" dirty="0" smtClean="0"/>
              <a:t> e Bill Gates?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615130" cy="654032"/>
          </a:xfrm>
        </p:spPr>
        <p:txBody>
          <a:bodyPr>
            <a:normAutofit fontScale="90000"/>
          </a:bodyPr>
          <a:lstStyle/>
          <a:p>
            <a:r>
              <a:rPr lang="it-IT" u="sng" dirty="0" smtClean="0"/>
              <a:t>STAR: Vantaggi </a:t>
            </a:r>
            <a:r>
              <a:rPr lang="it-IT" u="sng" dirty="0" err="1" smtClean="0"/>
              <a:t>Shortest</a:t>
            </a:r>
            <a:r>
              <a:rPr lang="it-IT" u="sng" dirty="0" smtClean="0"/>
              <a:t> </a:t>
            </a:r>
            <a:r>
              <a:rPr lang="it-IT" u="sng" dirty="0" err="1" smtClean="0"/>
              <a:t>Path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142844" y="928670"/>
            <a:ext cx="6858048" cy="5786478"/>
          </a:xfrm>
          <a:prstGeom prst="roundRect">
            <a:avLst/>
          </a:prstGeom>
          <a:ln w="34925">
            <a:noFill/>
          </a:ln>
          <a:effectLst>
            <a:glow rad="63500">
              <a:schemeClr val="accent2">
                <a:tint val="30000"/>
                <a:shade val="95000"/>
                <a:satMod val="300000"/>
                <a:alpha val="5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>
            <a:normAutofit fontScale="77500" lnSpcReduction="20000"/>
          </a:bodyPr>
          <a:lstStyle/>
          <a:p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Algorithm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: </a:t>
            </a:r>
            <a:r>
              <a:rPr lang="it-IT" i="1" u="sng" dirty="0" err="1" smtClean="0">
                <a:latin typeface="Lucida Console" pitchFamily="49" charset="0"/>
                <a:cs typeface="Courier New" pitchFamily="49" charset="0"/>
              </a:rPr>
              <a:t>findShortestPath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T1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), V(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T2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), </a:t>
            </a:r>
            <a:r>
              <a:rPr lang="it-IT" i="1" dirty="0" err="1" smtClean="0">
                <a:latin typeface="Lucida Console" pitchFamily="49" charset="0"/>
                <a:cs typeface="Courier New" pitchFamily="49" charset="0"/>
              </a:rPr>
              <a:t>lp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)</a:t>
            </a:r>
          </a:p>
          <a:p>
            <a:endParaRPr lang="it-IT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1: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for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all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ϵ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do</a:t>
            </a: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2: 	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if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ϵ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T1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then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d1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= 0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else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d1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(v) = ∞</a:t>
            </a: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3: 	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if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ϵ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T2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then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d2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= 0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else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d2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(v) = ∞</a:t>
            </a: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4: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end for</a:t>
            </a: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5: 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PriorityQueue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 Q1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=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T1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//ordered by inc. distance d1</a:t>
            </a: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6: 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PriorityQueue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 Q2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=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T2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//ordered by inc. distance d2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7: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current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=1; 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8: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other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=2;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9: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repeat</a:t>
            </a:r>
            <a:endParaRPr lang="it-IT" b="1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10: 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if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fringe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Qother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&lt;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fringe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Qcurrent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then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11:   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swap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it-IT" dirty="0" err="1" smtClean="0">
                <a:latin typeface="Lucida Console" pitchFamily="49" charset="0"/>
                <a:cs typeface="Courier New" pitchFamily="49" charset="0"/>
              </a:rPr>
              <a:t>current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, </a:t>
            </a:r>
            <a:r>
              <a:rPr lang="it-IT" dirty="0" err="1" smtClean="0">
                <a:latin typeface="Lucida Console" pitchFamily="49" charset="0"/>
                <a:cs typeface="Courier New" pitchFamily="49" charset="0"/>
              </a:rPr>
              <a:t>other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)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12: 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end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if</a:t>
            </a:r>
            <a:endParaRPr lang="it-IT" b="1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13: 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= </a:t>
            </a:r>
            <a:r>
              <a:rPr lang="it-IT" i="1" dirty="0" err="1" smtClean="0">
                <a:latin typeface="Lucida Console" pitchFamily="49" charset="0"/>
                <a:cs typeface="Courier New" pitchFamily="49" charset="0"/>
              </a:rPr>
              <a:t>Qcurrent.dequeue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()</a:t>
            </a: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14: 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if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dcurrent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≥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w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lp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then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15:  	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break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16: 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end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if</a:t>
            </a:r>
            <a:endParaRPr lang="it-IT" b="1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17: 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for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all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(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,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v’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) 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ϵ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E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do</a:t>
            </a: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18:   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if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v’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has been 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dequeued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 from 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Qcurrent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then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19:     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continue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20:   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end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if</a:t>
            </a:r>
            <a:endParaRPr lang="it-IT" b="1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21:   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if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dcurrent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v’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&gt; 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dcurrent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+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w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’)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then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22:      </a:t>
            </a:r>
            <a:r>
              <a:rPr lang="it-IT" i="1" dirty="0" err="1" smtClean="0">
                <a:latin typeface="Lucida Console" pitchFamily="49" charset="0"/>
                <a:cs typeface="Courier New" pitchFamily="49" charset="0"/>
              </a:rPr>
              <a:t>dcurrent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’) = </a:t>
            </a:r>
            <a:r>
              <a:rPr lang="it-IT" i="1" dirty="0" err="1" smtClean="0">
                <a:latin typeface="Lucida Console" pitchFamily="49" charset="0"/>
                <a:cs typeface="Courier New" pitchFamily="49" charset="0"/>
              </a:rPr>
              <a:t>dcurrent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) +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w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,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v’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)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23:      </a:t>
            </a:r>
            <a:r>
              <a:rPr lang="it-IT" i="1" dirty="0" err="1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err="1" smtClean="0">
                <a:latin typeface="Lucida Console" pitchFamily="49" charset="0"/>
                <a:cs typeface="Courier New" pitchFamily="49" charset="0"/>
              </a:rPr>
              <a:t>’.</a:t>
            </a:r>
            <a:r>
              <a:rPr lang="it-IT" i="1" dirty="0" err="1" smtClean="0">
                <a:latin typeface="Lucida Console" pitchFamily="49" charset="0"/>
                <a:cs typeface="Courier New" pitchFamily="49" charset="0"/>
              </a:rPr>
              <a:t>predecessorcurrent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 = 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24:   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end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if</a:t>
            </a:r>
            <a:endParaRPr lang="it-IT" b="1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25:    </a:t>
            </a:r>
            <a:r>
              <a:rPr lang="it-IT" i="1" dirty="0" err="1" smtClean="0">
                <a:latin typeface="Lucida Console" pitchFamily="49" charset="0"/>
                <a:cs typeface="Courier New" pitchFamily="49" charset="0"/>
              </a:rPr>
              <a:t>Qcurrent.enqueue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it-IT" dirty="0" smtClean="0">
                <a:latin typeface="Lucida Console" pitchFamily="49" charset="0"/>
                <a:cs typeface="Courier New" pitchFamily="49" charset="0"/>
              </a:rPr>
              <a:t>’)</a:t>
            </a:r>
          </a:p>
          <a:p>
            <a:r>
              <a:rPr lang="it-IT" dirty="0" smtClean="0">
                <a:latin typeface="Lucida Console" pitchFamily="49" charset="0"/>
                <a:cs typeface="Courier New" pitchFamily="49" charset="0"/>
              </a:rPr>
              <a:t>26:  </a:t>
            </a:r>
            <a:r>
              <a:rPr lang="it-IT" b="1" dirty="0" smtClean="0">
                <a:latin typeface="Lucida Console" pitchFamily="49" charset="0"/>
                <a:cs typeface="Courier New" pitchFamily="49" charset="0"/>
              </a:rPr>
              <a:t>end </a:t>
            </a:r>
            <a:r>
              <a:rPr lang="it-IT" b="1" dirty="0" err="1" smtClean="0">
                <a:latin typeface="Lucida Console" pitchFamily="49" charset="0"/>
                <a:cs typeface="Courier New" pitchFamily="49" charset="0"/>
              </a:rPr>
              <a:t>for</a:t>
            </a:r>
            <a:endParaRPr lang="it-IT" b="1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27: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until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Q1 = </a:t>
            </a:r>
            <a:r>
              <a:rPr lang="it-IT" dirty="0" smtClean="0"/>
              <a:t>Ø  </a:t>
            </a:r>
            <a:r>
              <a:rPr lang="it-IT" b="1" dirty="0" smtClean="0"/>
              <a:t>or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Q2 = </a:t>
            </a:r>
            <a:r>
              <a:rPr lang="it-IT" dirty="0" smtClean="0"/>
              <a:t>Ø </a:t>
            </a:r>
            <a:r>
              <a:rPr lang="it-IT" b="1" dirty="0" smtClean="0"/>
              <a:t>or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v 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ϵ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i="1" dirty="0" err="1" smtClean="0">
                <a:latin typeface="Lucida Console" pitchFamily="49" charset="0"/>
                <a:cs typeface="Courier New" pitchFamily="49" charset="0"/>
              </a:rPr>
              <a:t>Tother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28: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return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path connecting T1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and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Lucida Console" pitchFamily="49" charset="0"/>
                <a:cs typeface="Courier New" pitchFamily="49" charset="0"/>
              </a:rPr>
              <a:t>T2</a:t>
            </a:r>
            <a:endParaRPr lang="it-IT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43768" y="357166"/>
            <a:ext cx="1928826" cy="121444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70000" lnSpcReduction="20000"/>
          </a:bodyPr>
          <a:lstStyle/>
          <a:p>
            <a:r>
              <a:rPr lang="it-IT" dirty="0" smtClean="0"/>
              <a:t>Ci sono solo 2 code, a differenza di altri algoritmi che ne avevano una per ogni nodo </a:t>
            </a:r>
            <a:r>
              <a:rPr lang="it-IT" dirty="0" err="1" smtClean="0"/>
              <a:t>query</a:t>
            </a:r>
            <a:r>
              <a:rPr lang="it-IT" dirty="0" smtClean="0"/>
              <a:t> e quindi il costo per mantenere le strutture dati è minore.</a:t>
            </a:r>
            <a:endParaRPr lang="it-IT" dirty="0"/>
          </a:p>
        </p:txBody>
      </p:sp>
      <p:cxnSp>
        <p:nvCxnSpPr>
          <p:cNvPr id="7" name="Connettore 2 6"/>
          <p:cNvCxnSpPr>
            <a:endCxn id="5" idx="1"/>
          </p:cNvCxnSpPr>
          <p:nvPr/>
        </p:nvCxnSpPr>
        <p:spPr>
          <a:xfrm rot="5400000" flipH="1" flipV="1">
            <a:off x="6054338" y="1125126"/>
            <a:ext cx="1250167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143768" y="1714488"/>
            <a:ext cx="1928826" cy="92869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70000" lnSpcReduction="20000"/>
          </a:bodyPr>
          <a:lstStyle/>
          <a:p>
            <a:r>
              <a:rPr lang="it-IT" dirty="0" smtClean="0"/>
              <a:t>Partendo dall’ </a:t>
            </a:r>
            <a:r>
              <a:rPr lang="it-IT" dirty="0" err="1" smtClean="0"/>
              <a:t>lp</a:t>
            </a:r>
            <a:r>
              <a:rPr lang="it-IT" dirty="0" smtClean="0"/>
              <a:t> più pesante si ha un </a:t>
            </a:r>
            <a:r>
              <a:rPr lang="it-IT" dirty="0" err="1" smtClean="0"/>
              <a:t>pruning</a:t>
            </a:r>
            <a:r>
              <a:rPr lang="it-IT" dirty="0" smtClean="0"/>
              <a:t> di nodi maggiore ad ogni passo!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6643702" y="2357430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143768" y="2857496"/>
            <a:ext cx="1928826" cy="85725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77500" lnSpcReduction="20000"/>
          </a:bodyPr>
          <a:lstStyle/>
          <a:p>
            <a:r>
              <a:rPr lang="it-IT" dirty="0" smtClean="0"/>
              <a:t>Non è assegnata una priorità statica alle code e l’ espansione risulta più bilanciata.</a:t>
            </a:r>
            <a:endParaRPr lang="it-IT" dirty="0"/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5429256" y="3143248"/>
            <a:ext cx="171451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429388" y="4714884"/>
            <a:ext cx="2643206" cy="1857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it-IT" dirty="0" smtClean="0"/>
              <a:t>Tutto ciò, unito ad una creazione più veloce di un albero iniziale nella prima fase, porta ad una generazione molto efficiente del risultato!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u="sng" dirty="0" smtClean="0"/>
              <a:t>STAR: </a:t>
            </a:r>
            <a:r>
              <a:rPr lang="it-IT" u="sng" dirty="0" err="1" smtClean="0"/>
              <a:t>Approximatio</a:t>
            </a:r>
            <a:r>
              <a:rPr lang="it-IT" u="sng" dirty="0" smtClean="0"/>
              <a:t> </a:t>
            </a:r>
            <a:r>
              <a:rPr lang="it-IT" u="sng" dirty="0" err="1" smtClean="0"/>
              <a:t>ratio</a:t>
            </a:r>
            <a:r>
              <a:rPr lang="it-IT" u="sng" dirty="0" smtClean="0"/>
              <a:t> e complessità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4686319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E’ dimostrabile che:</a:t>
            </a:r>
          </a:p>
          <a:p>
            <a:pPr lvl="1"/>
            <a:r>
              <a:rPr lang="it-IT" dirty="0" smtClean="0"/>
              <a:t> l'</a:t>
            </a:r>
            <a:r>
              <a:rPr lang="it-IT" b="1" dirty="0" err="1" smtClean="0"/>
              <a:t>approximation</a:t>
            </a:r>
            <a:r>
              <a:rPr lang="it-IT" b="1" dirty="0" smtClean="0"/>
              <a:t> </a:t>
            </a:r>
            <a:r>
              <a:rPr lang="it-IT" b="1" dirty="0" err="1" smtClean="0"/>
              <a:t>ratio</a:t>
            </a:r>
            <a:r>
              <a:rPr lang="it-IT" dirty="0" smtClean="0"/>
              <a:t> per il costo dello Steiner </a:t>
            </a:r>
            <a:r>
              <a:rPr lang="it-IT" dirty="0" err="1" smtClean="0"/>
              <a:t>Tree</a:t>
            </a:r>
            <a:r>
              <a:rPr lang="it-IT" dirty="0" smtClean="0"/>
              <a:t> finale restituito da STAR è:			 							 	       </a:t>
            </a:r>
          </a:p>
          <a:p>
            <a:pPr lvl="1"/>
            <a:endParaRPr lang="it-IT" dirty="0" smtClean="0"/>
          </a:p>
          <a:p>
            <a:pPr lvl="1">
              <a:buNone/>
            </a:pPr>
            <a:r>
              <a:rPr lang="it-IT" dirty="0" smtClean="0"/>
              <a:t>	dove N è il numero di nodi terminali.</a:t>
            </a:r>
          </a:p>
          <a:p>
            <a:pPr lvl="1">
              <a:buNone/>
            </a:pPr>
            <a:r>
              <a:rPr lang="it-IT" dirty="0" smtClean="0"/>
              <a:t>	E’ quindi </a:t>
            </a:r>
            <a:r>
              <a:rPr lang="it-IT" b="1" dirty="0" smtClean="0"/>
              <a:t>indipendente dall' albero prodotto nella prima fase</a:t>
            </a:r>
            <a:r>
              <a:rPr lang="it-IT" dirty="0" smtClean="0"/>
              <a:t>, che può essere costruito nel modo più veloce possibile.</a:t>
            </a:r>
          </a:p>
          <a:p>
            <a:pPr lvl="1"/>
            <a:r>
              <a:rPr lang="it-IT" dirty="0" smtClean="0"/>
              <a:t>l’ algoritmo ha una </a:t>
            </a:r>
            <a:r>
              <a:rPr lang="it-IT" b="1" dirty="0" smtClean="0"/>
              <a:t>complessità</a:t>
            </a:r>
            <a:r>
              <a:rPr lang="it-IT" dirty="0" smtClean="0"/>
              <a:t> teorica </a:t>
            </a:r>
            <a:r>
              <a:rPr lang="it-IT" b="1" dirty="0" err="1" smtClean="0"/>
              <a:t>pseudo-polinomiale</a:t>
            </a:r>
            <a:r>
              <a:rPr lang="it-IT" b="1" dirty="0" smtClean="0"/>
              <a:t> </a:t>
            </a:r>
            <a:r>
              <a:rPr lang="it-IT" dirty="0" smtClean="0"/>
              <a:t>ma nei casi pratici è ancora più efficiente.</a:t>
            </a:r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2643174" y="3071810"/>
          <a:ext cx="2928958" cy="441325"/>
        </p:xfrm>
        <a:graphic>
          <a:graphicData uri="http://schemas.openxmlformats.org/presentationml/2006/ole">
            <p:oleObj spid="_x0000_s34818" name="Equazione" r:id="rId4" imgW="7873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it-IT" u="sng" dirty="0" smtClean="0"/>
              <a:t>STAR: top-k alberi approssimati.</a:t>
            </a:r>
            <a:endParaRPr lang="it-IT" u="sng" dirty="0"/>
          </a:p>
        </p:txBody>
      </p:sp>
      <p:sp>
        <p:nvSpPr>
          <p:cNvPr id="5" name="Rettangolo arrotondato 4"/>
          <p:cNvSpPr/>
          <p:nvPr/>
        </p:nvSpPr>
        <p:spPr>
          <a:xfrm>
            <a:off x="357158" y="1428736"/>
            <a:ext cx="4357718" cy="2714644"/>
          </a:xfrm>
          <a:prstGeom prst="roundRect">
            <a:avLst/>
          </a:prstGeom>
          <a:ln w="34925">
            <a:noFill/>
          </a:ln>
          <a:effectLst>
            <a:glow rad="63500">
              <a:schemeClr val="accent2">
                <a:tint val="30000"/>
                <a:shade val="95000"/>
                <a:satMod val="300000"/>
                <a:alpha val="5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>
            <a:normAutofit fontScale="85000" lnSpcReduction="10000"/>
          </a:bodyPr>
          <a:lstStyle/>
          <a:p>
            <a:r>
              <a:rPr lang="it-IT" b="1" dirty="0" err="1" smtClean="0">
                <a:latin typeface="Lucida Console" pitchFamily="49" charset="0"/>
              </a:rPr>
              <a:t>Algorithm</a:t>
            </a:r>
            <a:r>
              <a:rPr lang="it-IT" b="1" dirty="0" smtClean="0">
                <a:latin typeface="Lucida Console" pitchFamily="49" charset="0"/>
              </a:rPr>
              <a:t>:</a:t>
            </a:r>
            <a:r>
              <a:rPr lang="it-IT" dirty="0" smtClean="0">
                <a:latin typeface="Lucida Console" pitchFamily="49" charset="0"/>
              </a:rPr>
              <a:t> </a:t>
            </a:r>
            <a:r>
              <a:rPr lang="it-IT" i="1" u="sng" dirty="0" err="1" smtClean="0">
                <a:latin typeface="Lucida Console" pitchFamily="49" charset="0"/>
              </a:rPr>
              <a:t>getTopK</a:t>
            </a:r>
            <a:r>
              <a:rPr lang="it-IT" i="1" u="sng" dirty="0" smtClean="0">
                <a:latin typeface="Lucida Console" pitchFamily="49" charset="0"/>
              </a:rPr>
              <a:t>(</a:t>
            </a:r>
            <a:r>
              <a:rPr lang="it-IT" i="1" dirty="0" smtClean="0">
                <a:latin typeface="Lucida Console" pitchFamily="49" charset="0"/>
              </a:rPr>
              <a:t>T</a:t>
            </a:r>
            <a:r>
              <a:rPr lang="it-IT" dirty="0" smtClean="0">
                <a:latin typeface="Lucida Console" pitchFamily="49" charset="0"/>
              </a:rPr>
              <a:t>, </a:t>
            </a:r>
            <a:r>
              <a:rPr lang="it-IT" i="1" dirty="0" smtClean="0">
                <a:latin typeface="Lucida Console" pitchFamily="49" charset="0"/>
              </a:rPr>
              <a:t>k)</a:t>
            </a:r>
            <a:endParaRPr lang="it-IT" dirty="0" smtClean="0">
              <a:latin typeface="Lucida Console" pitchFamily="49" charset="0"/>
            </a:endParaRPr>
          </a:p>
          <a:p>
            <a:endParaRPr lang="it-IT" dirty="0" smtClean="0">
              <a:latin typeface="Lucida Console" pitchFamily="49" charset="0"/>
            </a:endParaRPr>
          </a:p>
          <a:p>
            <a:r>
              <a:rPr lang="it-IT" dirty="0" smtClean="0">
                <a:latin typeface="Lucida Console" pitchFamily="49" charset="0"/>
              </a:rPr>
              <a:t>1:   Q:= </a:t>
            </a:r>
            <a:r>
              <a:rPr lang="it-IT" i="1" dirty="0" err="1" smtClean="0">
                <a:latin typeface="Lucida Console" pitchFamily="49" charset="0"/>
              </a:rPr>
              <a:t>priority</a:t>
            </a:r>
            <a:r>
              <a:rPr lang="it-IT" i="1" dirty="0" smtClean="0">
                <a:latin typeface="Lucida Console" pitchFamily="49" charset="0"/>
              </a:rPr>
              <a:t> </a:t>
            </a:r>
            <a:r>
              <a:rPr lang="it-IT" i="1" dirty="0" err="1" smtClean="0">
                <a:latin typeface="Lucida Console" pitchFamily="49" charset="0"/>
              </a:rPr>
              <a:t>Queue</a:t>
            </a:r>
            <a:r>
              <a:rPr lang="it-IT" i="1" dirty="0" smtClean="0">
                <a:latin typeface="Lucida Console" pitchFamily="49" charset="0"/>
              </a:rPr>
              <a:t> </a:t>
            </a:r>
            <a:r>
              <a:rPr lang="it-IT" i="1" dirty="0" err="1" smtClean="0">
                <a:latin typeface="Lucida Console" pitchFamily="49" charset="0"/>
              </a:rPr>
              <a:t>of</a:t>
            </a:r>
            <a:r>
              <a:rPr lang="it-IT" i="1" dirty="0" smtClean="0">
                <a:latin typeface="Lucida Console" pitchFamily="49" charset="0"/>
              </a:rPr>
              <a:t> </a:t>
            </a:r>
            <a:r>
              <a:rPr lang="it-IT" i="1" dirty="0" err="1" smtClean="0">
                <a:latin typeface="Lucida Console" pitchFamily="49" charset="0"/>
              </a:rPr>
              <a:t>trees</a:t>
            </a:r>
            <a:endParaRPr lang="it-IT" i="1" dirty="0" smtClean="0">
              <a:latin typeface="Lucida Console" pitchFamily="49" charset="0"/>
            </a:endParaRPr>
          </a:p>
          <a:p>
            <a:r>
              <a:rPr lang="it-IT" dirty="0" smtClean="0">
                <a:latin typeface="Lucida Console" pitchFamily="49" charset="0"/>
              </a:rPr>
              <a:t>2:   T = </a:t>
            </a:r>
            <a:r>
              <a:rPr lang="it-IT" dirty="0" err="1" smtClean="0">
                <a:latin typeface="Lucida Console" pitchFamily="49" charset="0"/>
              </a:rPr>
              <a:t>improveTree</a:t>
            </a:r>
            <a:r>
              <a:rPr lang="it-IT" dirty="0" smtClean="0">
                <a:latin typeface="Lucida Console" pitchFamily="49" charset="0"/>
              </a:rPr>
              <a:t>(T,V’)</a:t>
            </a:r>
          </a:p>
          <a:p>
            <a:r>
              <a:rPr lang="it-IT" dirty="0" smtClean="0">
                <a:latin typeface="Lucida Console" pitchFamily="49" charset="0"/>
              </a:rPr>
              <a:t>3:   </a:t>
            </a:r>
            <a:r>
              <a:rPr lang="it-IT" dirty="0" err="1" smtClean="0">
                <a:latin typeface="Lucida Console" pitchFamily="49" charset="0"/>
              </a:rPr>
              <a:t>Q.enqueue</a:t>
            </a:r>
            <a:r>
              <a:rPr lang="it-IT" dirty="0" smtClean="0">
                <a:latin typeface="Lucida Console" pitchFamily="49" charset="0"/>
              </a:rPr>
              <a:t>(T)</a:t>
            </a:r>
          </a:p>
          <a:p>
            <a:r>
              <a:rPr lang="it-IT" dirty="0" smtClean="0">
                <a:latin typeface="Lucida Console" pitchFamily="49" charset="0"/>
              </a:rPr>
              <a:t>4: </a:t>
            </a:r>
            <a:r>
              <a:rPr lang="it-IT" b="1" dirty="0" err="1" smtClean="0">
                <a:latin typeface="Lucida Console" pitchFamily="49" charset="0"/>
              </a:rPr>
              <a:t>while</a:t>
            </a:r>
            <a:r>
              <a:rPr lang="it-IT" dirty="0" smtClean="0">
                <a:latin typeface="Lucida Console" pitchFamily="49" charset="0"/>
              </a:rPr>
              <a:t> </a:t>
            </a:r>
            <a:r>
              <a:rPr lang="it-IT" dirty="0" err="1" smtClean="0">
                <a:latin typeface="Lucida Console" pitchFamily="49" charset="0"/>
              </a:rPr>
              <a:t>Q.size</a:t>
            </a:r>
            <a:r>
              <a:rPr lang="it-IT" dirty="0" smtClean="0">
                <a:latin typeface="Lucida Console" pitchFamily="49" charset="0"/>
              </a:rPr>
              <a:t>&lt;k </a:t>
            </a:r>
            <a:r>
              <a:rPr lang="it-IT" b="1" dirty="0" smtClean="0">
                <a:latin typeface="Lucida Console" pitchFamily="49" charset="0"/>
              </a:rPr>
              <a:t>do</a:t>
            </a:r>
          </a:p>
          <a:p>
            <a:r>
              <a:rPr lang="it-IT" dirty="0" smtClean="0">
                <a:latin typeface="Lucida Console" pitchFamily="49" charset="0"/>
              </a:rPr>
              <a:t>5: 	T’</a:t>
            </a:r>
            <a:r>
              <a:rPr lang="it-IT" dirty="0" err="1" smtClean="0">
                <a:latin typeface="Lucida Console" pitchFamily="49" charset="0"/>
              </a:rPr>
              <a:t>=relax</a:t>
            </a:r>
            <a:r>
              <a:rPr lang="it-IT" dirty="0" smtClean="0">
                <a:latin typeface="Lucida Console" pitchFamily="49" charset="0"/>
              </a:rPr>
              <a:t>(T,</a:t>
            </a:r>
            <a:r>
              <a:rPr lang="it-IT" dirty="0" smtClean="0"/>
              <a:t> ε</a:t>
            </a:r>
            <a:r>
              <a:rPr lang="it-IT" dirty="0" smtClean="0">
                <a:latin typeface="Lucida Console" pitchFamily="49" charset="0"/>
              </a:rPr>
              <a:t>)</a:t>
            </a:r>
          </a:p>
          <a:p>
            <a:r>
              <a:rPr lang="it-IT" dirty="0" smtClean="0">
                <a:latin typeface="Lucida Console" pitchFamily="49" charset="0"/>
              </a:rPr>
              <a:t>6: 	T’</a:t>
            </a:r>
            <a:r>
              <a:rPr lang="it-IT" dirty="0" err="1" smtClean="0">
                <a:latin typeface="Lucida Console" pitchFamily="49" charset="0"/>
              </a:rPr>
              <a:t>=improveTree</a:t>
            </a:r>
            <a:r>
              <a:rPr lang="it-IT" dirty="0" smtClean="0">
                <a:latin typeface="Lucida Console" pitchFamily="49" charset="0"/>
              </a:rPr>
              <a:t>’(T’,V’)</a:t>
            </a:r>
          </a:p>
          <a:p>
            <a:r>
              <a:rPr lang="it-IT" dirty="0" smtClean="0">
                <a:latin typeface="Lucida Console" pitchFamily="49" charset="0"/>
              </a:rPr>
              <a:t>7: 	</a:t>
            </a:r>
            <a:r>
              <a:rPr lang="it-IT" dirty="0" err="1" smtClean="0">
                <a:latin typeface="Lucida Console" pitchFamily="49" charset="0"/>
              </a:rPr>
              <a:t>T=reweight</a:t>
            </a:r>
            <a:r>
              <a:rPr lang="it-IT" dirty="0" smtClean="0">
                <a:latin typeface="Lucida Console" pitchFamily="49" charset="0"/>
              </a:rPr>
              <a:t>(T’)</a:t>
            </a:r>
          </a:p>
          <a:p>
            <a:r>
              <a:rPr lang="it-IT" dirty="0" smtClean="0">
                <a:latin typeface="Lucida Console" pitchFamily="49" charset="0"/>
              </a:rPr>
              <a:t>8:    	</a:t>
            </a:r>
            <a:r>
              <a:rPr lang="it-IT" dirty="0" err="1" smtClean="0">
                <a:latin typeface="Lucida Console" pitchFamily="49" charset="0"/>
              </a:rPr>
              <a:t>Q.enqueue</a:t>
            </a:r>
            <a:r>
              <a:rPr lang="it-IT" dirty="0" smtClean="0">
                <a:latin typeface="Lucida Console" pitchFamily="49" charset="0"/>
              </a:rPr>
              <a:t>(T)</a:t>
            </a:r>
          </a:p>
          <a:p>
            <a:r>
              <a:rPr lang="it-IT" dirty="0" smtClean="0">
                <a:latin typeface="Lucida Console" pitchFamily="49" charset="0"/>
              </a:rPr>
              <a:t>9: </a:t>
            </a:r>
            <a:r>
              <a:rPr lang="it-IT" b="1" dirty="0" smtClean="0">
                <a:latin typeface="Lucida Console" pitchFamily="49" charset="0"/>
              </a:rPr>
              <a:t>end </a:t>
            </a:r>
            <a:r>
              <a:rPr lang="it-IT" b="1" dirty="0" err="1" smtClean="0">
                <a:latin typeface="Lucida Console" pitchFamily="49" charset="0"/>
              </a:rPr>
              <a:t>while</a:t>
            </a:r>
            <a:endParaRPr lang="it-IT" b="1" i="1" dirty="0" smtClean="0">
              <a:latin typeface="Lucida Console" pitchFamily="49" charset="0"/>
            </a:endParaRPr>
          </a:p>
          <a:p>
            <a:pPr marL="342900" indent="-342900" algn="just"/>
            <a:endParaRPr lang="it-IT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72066" y="1428736"/>
            <a:ext cx="3357586" cy="64294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it-IT" dirty="0" smtClean="0"/>
              <a:t>Si parte da T che è il risultato della fase 2.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3428992" y="1643050"/>
            <a:ext cx="164307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072066" y="2214554"/>
            <a:ext cx="3357586" cy="10001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it-IT" dirty="0" smtClean="0"/>
              <a:t>Q viene utilizzata per memorizzare i top-k </a:t>
            </a:r>
            <a:r>
              <a:rPr lang="it-IT" dirty="0" err="1" smtClean="0"/>
              <a:t>steiner</a:t>
            </a:r>
            <a:r>
              <a:rPr lang="it-IT" dirty="0" smtClean="0"/>
              <a:t> </a:t>
            </a:r>
            <a:r>
              <a:rPr lang="it-IT" dirty="0" err="1" smtClean="0"/>
              <a:t>tree</a:t>
            </a:r>
            <a:r>
              <a:rPr lang="it-IT" dirty="0" smtClean="0"/>
              <a:t> approssimati.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4357686" y="2143116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arentesi graffa chiusa 16"/>
          <p:cNvSpPr/>
          <p:nvPr/>
        </p:nvSpPr>
        <p:spPr>
          <a:xfrm>
            <a:off x="3786182" y="2643182"/>
            <a:ext cx="571504" cy="1285884"/>
          </a:xfrm>
          <a:prstGeom prst="rightBrac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/>
          <p:cNvCxnSpPr>
            <a:stCxn id="17" idx="1"/>
          </p:cNvCxnSpPr>
          <p:nvPr/>
        </p:nvCxnSpPr>
        <p:spPr>
          <a:xfrm rot="10800000" flipH="1" flipV="1">
            <a:off x="4357686" y="3286124"/>
            <a:ext cx="21431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57158" y="4357694"/>
            <a:ext cx="8143932" cy="22860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it-IT" dirty="0" smtClean="0"/>
              <a:t>Itero </a:t>
            </a:r>
            <a:r>
              <a:rPr lang="it-IT" dirty="0" err="1" smtClean="0"/>
              <a:t>continuiando</a:t>
            </a:r>
            <a:r>
              <a:rPr lang="it-IT" dirty="0" smtClean="0"/>
              <a:t> a generare dei nuovi alberi, ottenuti </a:t>
            </a:r>
            <a:r>
              <a:rPr lang="it-IT" b="1" dirty="0" smtClean="0"/>
              <a:t>rilassando artificialmente i pesi</a:t>
            </a:r>
            <a:r>
              <a:rPr lang="it-IT" dirty="0" smtClean="0"/>
              <a:t> dei </a:t>
            </a:r>
            <a:r>
              <a:rPr lang="it-IT" dirty="0" err="1" smtClean="0"/>
              <a:t>loose</a:t>
            </a:r>
            <a:r>
              <a:rPr lang="it-IT" dirty="0" smtClean="0"/>
              <a:t> </a:t>
            </a:r>
            <a:r>
              <a:rPr lang="it-IT" dirty="0" err="1" smtClean="0"/>
              <a:t>path</a:t>
            </a:r>
            <a:r>
              <a:rPr lang="it-IT" dirty="0" smtClean="0"/>
              <a:t> dell’ultimo albero inserito in coda, </a:t>
            </a:r>
            <a:r>
              <a:rPr lang="it-IT" dirty="0" err="1" smtClean="0"/>
              <a:t>aumentendo</a:t>
            </a:r>
            <a:r>
              <a:rPr lang="it-IT" dirty="0" smtClean="0"/>
              <a:t> ogni arco di un ε&gt; 0.</a:t>
            </a:r>
          </a:p>
          <a:p>
            <a:r>
              <a:rPr lang="it-IT" dirty="0" smtClean="0"/>
              <a:t>Si cerca di migliorare T’ con un nuovo metodo </a:t>
            </a:r>
            <a:r>
              <a:rPr lang="it-IT" i="1" dirty="0" err="1" smtClean="0"/>
              <a:t>improveTree</a:t>
            </a:r>
            <a:r>
              <a:rPr lang="it-IT" i="1" dirty="0" smtClean="0"/>
              <a:t>’(T’,V’)</a:t>
            </a:r>
            <a:r>
              <a:rPr lang="it-IT" dirty="0" smtClean="0"/>
              <a:t>, una piccola modifica del precedente </a:t>
            </a:r>
            <a:r>
              <a:rPr lang="it-IT" i="1" dirty="0" err="1" smtClean="0"/>
              <a:t>improveTree</a:t>
            </a:r>
            <a:r>
              <a:rPr lang="it-IT" i="1" dirty="0" smtClean="0"/>
              <a:t>(T,V’)</a:t>
            </a:r>
            <a:r>
              <a:rPr lang="it-IT" dirty="0" smtClean="0"/>
              <a:t>, che garantisce che </a:t>
            </a:r>
            <a:r>
              <a:rPr lang="it-IT" b="1" dirty="0" smtClean="0"/>
              <a:t>almeno un </a:t>
            </a:r>
            <a:r>
              <a:rPr lang="it-IT" b="1" dirty="0" err="1" smtClean="0"/>
              <a:t>loose</a:t>
            </a:r>
            <a:r>
              <a:rPr lang="it-IT" b="1" dirty="0" smtClean="0"/>
              <a:t> </a:t>
            </a:r>
            <a:r>
              <a:rPr lang="it-IT" b="1" dirty="0" err="1" smtClean="0"/>
              <a:t>path</a:t>
            </a:r>
            <a:r>
              <a:rPr lang="it-IT" b="1" dirty="0" smtClean="0"/>
              <a:t> di T’ venga sostituito</a:t>
            </a:r>
            <a:r>
              <a:rPr lang="it-IT" dirty="0" smtClean="0"/>
              <a:t>.</a:t>
            </a:r>
          </a:p>
          <a:p>
            <a:r>
              <a:rPr lang="it-IT" dirty="0" smtClean="0"/>
              <a:t>Con il metodo </a:t>
            </a:r>
            <a:r>
              <a:rPr lang="it-IT" i="1" dirty="0" err="1" smtClean="0"/>
              <a:t>reweight</a:t>
            </a:r>
            <a:r>
              <a:rPr lang="it-IT" i="1" dirty="0" smtClean="0"/>
              <a:t>(T’)</a:t>
            </a:r>
            <a:r>
              <a:rPr lang="it-IT" dirty="0" smtClean="0"/>
              <a:t> infine </a:t>
            </a:r>
            <a:r>
              <a:rPr lang="it-IT" b="1" dirty="0" smtClean="0"/>
              <a:t>si ripristinano i pesi</a:t>
            </a:r>
            <a:r>
              <a:rPr lang="it-IT" dirty="0" smtClean="0"/>
              <a:t>, che prima sono stati modificati, al loro valore originale.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072066" y="3286124"/>
            <a:ext cx="3357586" cy="71438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it-IT" dirty="0" smtClean="0"/>
              <a:t>ottiene il top-1 </a:t>
            </a:r>
            <a:r>
              <a:rPr lang="it-IT" dirty="0" err="1" smtClean="0"/>
              <a:t>steiner-tree</a:t>
            </a:r>
            <a:r>
              <a:rPr lang="it-IT" dirty="0" smtClean="0"/>
              <a:t> e lo inserisce in coda.</a:t>
            </a:r>
          </a:p>
          <a:p>
            <a:endParaRPr lang="it-IT" dirty="0" smtClean="0"/>
          </a:p>
        </p:txBody>
      </p:sp>
      <p:cxnSp>
        <p:nvCxnSpPr>
          <p:cNvPr id="22" name="Connettore 2 21"/>
          <p:cNvCxnSpPr/>
          <p:nvPr/>
        </p:nvCxnSpPr>
        <p:spPr>
          <a:xfrm>
            <a:off x="3786182" y="2357430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7" grpId="0" animBg="1"/>
      <p:bldP spid="20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-142892"/>
            <a:ext cx="7467600" cy="1143000"/>
          </a:xfrm>
        </p:spPr>
        <p:txBody>
          <a:bodyPr/>
          <a:lstStyle/>
          <a:p>
            <a:r>
              <a:rPr lang="it-IT" u="sng" dirty="0" smtClean="0"/>
              <a:t>Risultati Sperimentali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857232"/>
            <a:ext cx="8329642" cy="471478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Confronti sul database </a:t>
            </a:r>
            <a:r>
              <a:rPr lang="it-IT" i="1" dirty="0" smtClean="0"/>
              <a:t>DBLP</a:t>
            </a:r>
            <a:r>
              <a:rPr lang="it-IT" dirty="0" smtClean="0"/>
              <a:t> (pubblicazioni scientifiche) in </a:t>
            </a:r>
            <a:r>
              <a:rPr lang="it-IT" b="1" dirty="0" smtClean="0"/>
              <a:t>memoria principale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4318" y="1142984"/>
            <a:ext cx="250741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Top -1:</a:t>
            </a:r>
          </a:p>
          <a:p>
            <a:r>
              <a:rPr lang="it-IT" sz="1500" dirty="0" smtClean="0"/>
              <a:t> (60 </a:t>
            </a:r>
            <a:r>
              <a:rPr lang="it-IT" sz="1500" dirty="0" err="1" smtClean="0"/>
              <a:t>query</a:t>
            </a:r>
            <a:r>
              <a:rPr lang="it-IT" sz="1500" dirty="0" smtClean="0"/>
              <a:t> </a:t>
            </a:r>
            <a:r>
              <a:rPr lang="it-IT" sz="1500" dirty="0" err="1" smtClean="0"/>
              <a:t>random</a:t>
            </a:r>
            <a:r>
              <a:rPr lang="it-IT" sz="1500" dirty="0" smtClean="0"/>
              <a:t> per slot)</a:t>
            </a:r>
            <a:endParaRPr lang="it-IT" sz="15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86314" y="1471514"/>
            <a:ext cx="43172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Top - k:</a:t>
            </a:r>
          </a:p>
          <a:p>
            <a:r>
              <a:rPr lang="it-IT" sz="1500" dirty="0" smtClean="0"/>
              <a:t>(60 </a:t>
            </a:r>
            <a:r>
              <a:rPr lang="it-IT" sz="1500" dirty="0" err="1" smtClean="0"/>
              <a:t>query</a:t>
            </a:r>
            <a:r>
              <a:rPr lang="it-IT" sz="1500" dirty="0" smtClean="0"/>
              <a:t> </a:t>
            </a:r>
            <a:r>
              <a:rPr lang="it-IT" sz="1500" dirty="0" err="1" smtClean="0"/>
              <a:t>random</a:t>
            </a:r>
            <a:r>
              <a:rPr lang="it-IT" sz="1500" dirty="0" smtClean="0"/>
              <a:t> per slot, 5 terminali per </a:t>
            </a:r>
            <a:r>
              <a:rPr lang="it-IT" sz="1500" dirty="0" err="1" smtClean="0"/>
              <a:t>query</a:t>
            </a:r>
            <a:r>
              <a:rPr lang="it-IT" sz="1500" dirty="0" smtClean="0"/>
              <a:t>)</a:t>
            </a:r>
            <a:endParaRPr lang="it-IT" sz="1500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85720" y="5715016"/>
            <a:ext cx="8329642" cy="92869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</a:t>
            </a:r>
            <a:r>
              <a:rPr kumimoji="0" lang="it-IT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 </a:t>
            </a:r>
            <a:r>
              <a:rPr kumimoji="0" lang="it-IT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risultati nettamente migliori </a:t>
            </a:r>
            <a:r>
              <a:rPr kumimoji="0" lang="it-IT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rispetto agli altri algoritmi, soprattutto nel top – k, sia in termini di tempi che di costo dell’albero.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9877" name="Picture 5" descr="C:\Universita\SistemiInformativiLS\RisultatiTop1DBLP_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78" y="1785926"/>
            <a:ext cx="4616598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>
              <a:rot lat="0" lon="20399978" rev="0"/>
            </a:camera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9878" name="Picture 6" descr="C:\Universita\SistemiInformativiLS\RisultatiTopKDBLP_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203464"/>
            <a:ext cx="4259591" cy="3154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-142892"/>
            <a:ext cx="7467600" cy="1143000"/>
          </a:xfrm>
        </p:spPr>
        <p:txBody>
          <a:bodyPr/>
          <a:lstStyle/>
          <a:p>
            <a:r>
              <a:rPr lang="it-IT" u="sng" dirty="0" smtClean="0"/>
              <a:t>Risultati Sperimentali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928670"/>
            <a:ext cx="8329642" cy="928694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Confronti su </a:t>
            </a:r>
            <a:r>
              <a:rPr lang="it-IT" i="1" dirty="0" smtClean="0"/>
              <a:t>YAGO:</a:t>
            </a:r>
          </a:p>
          <a:p>
            <a:pPr lvl="1"/>
            <a:r>
              <a:rPr lang="it-IT" i="1" dirty="0" smtClean="0"/>
              <a:t>Database molto vasto (&gt; 1 milione di nodi, 14 milioni di archi) </a:t>
            </a:r>
            <a:r>
              <a:rPr lang="it-IT" i="1" dirty="0" smtClean="0">
                <a:sym typeface="Wingdings" pitchFamily="2" charset="2"/>
              </a:rPr>
              <a:t> non è possibile caricarlo in memoria principale ed è necessario accedere a </a:t>
            </a:r>
            <a:r>
              <a:rPr lang="it-IT" b="1" i="1" dirty="0" smtClean="0">
                <a:sym typeface="Wingdings" pitchFamily="2" charset="2"/>
              </a:rPr>
              <a:t>disco</a:t>
            </a:r>
            <a:r>
              <a:rPr lang="it-IT" i="1" dirty="0" smtClean="0">
                <a:sym typeface="Wingdings" pitchFamily="2" charset="2"/>
              </a:rPr>
              <a:t>.</a:t>
            </a: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85720" y="5429264"/>
            <a:ext cx="8643998" cy="114300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</a:t>
            </a:r>
            <a:r>
              <a:rPr kumimoji="0" lang="it-IT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sz="3000" dirty="0" smtClean="0"/>
              <a:t>restituisce i </a:t>
            </a:r>
            <a:r>
              <a:rPr lang="it-IT" sz="3000" b="1" dirty="0" smtClean="0"/>
              <a:t>risultati migliori</a:t>
            </a:r>
            <a:r>
              <a:rPr lang="it-IT" sz="3000" dirty="0" smtClean="0"/>
              <a:t> per tutti i valori di k e tutti i set di </a:t>
            </a:r>
            <a:r>
              <a:rPr lang="it-IT" sz="3000" dirty="0" err="1" smtClean="0"/>
              <a:t>query</a:t>
            </a:r>
            <a:r>
              <a:rPr lang="it-IT" sz="3000" dirty="0" smtClean="0"/>
              <a:t>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it-IT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quanto riguarda l’efficienza </a:t>
            </a:r>
            <a:r>
              <a:rPr kumimoji="0" lang="it-IT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 un </a:t>
            </a:r>
            <a:r>
              <a:rPr kumimoji="0" lang="it-IT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ordin</a:t>
            </a:r>
            <a:r>
              <a:rPr lang="it-IT" sz="3000" b="1" dirty="0" smtClean="0"/>
              <a:t>e di grandezza più veloce </a:t>
            </a:r>
            <a:r>
              <a:rPr lang="it-IT" sz="3000" dirty="0" smtClean="0"/>
              <a:t>(perché grazie alla tassonomia accede ad un ordine di grandezza di meno di archi)</a:t>
            </a:r>
            <a:endParaRPr kumimoji="0" lang="it-IT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0898" name="Picture 2" descr="C:\Universita\SistemiInformativiLS\RisultatiYA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80" y="1737725"/>
            <a:ext cx="8159165" cy="3174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asellaDiTesto 9"/>
          <p:cNvSpPr txBox="1"/>
          <p:nvPr/>
        </p:nvSpPr>
        <p:spPr>
          <a:xfrm>
            <a:off x="642910" y="487526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/>
              <a:t> (30 </a:t>
            </a:r>
            <a:r>
              <a:rPr lang="it-IT" sz="1500" dirty="0" err="1" smtClean="0"/>
              <a:t>query</a:t>
            </a:r>
            <a:r>
              <a:rPr lang="it-IT" sz="1500" dirty="0" smtClean="0"/>
              <a:t> </a:t>
            </a:r>
            <a:r>
              <a:rPr lang="it-IT" sz="1500" dirty="0" err="1" smtClean="0"/>
              <a:t>random</a:t>
            </a:r>
            <a:r>
              <a:rPr lang="it-IT" sz="1500" dirty="0" smtClean="0"/>
              <a:t> per slot  - usato solo </a:t>
            </a:r>
            <a:r>
              <a:rPr lang="it-IT" sz="1500" i="1" dirty="0" smtClean="0"/>
              <a:t>BANKS come “concorrente”, in quanto gli altri algoritmi necessitano di avere il grafo in memoria principale</a:t>
            </a:r>
            <a:r>
              <a:rPr lang="it-IT" sz="1500" dirty="0" smtClean="0"/>
              <a:t>)</a:t>
            </a:r>
            <a:endParaRPr lang="it-IT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Punti di forza di STAR: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Tutti i concorrenti allo stato dell’arte sono stati superati da STAR, principalmente per </a:t>
            </a:r>
            <a:r>
              <a:rPr lang="it-IT" b="1" dirty="0" smtClean="0"/>
              <a:t>3 ragioni</a:t>
            </a:r>
            <a:r>
              <a:rPr lang="it-IT" dirty="0" smtClean="0"/>
              <a:t>:</a:t>
            </a:r>
          </a:p>
          <a:p>
            <a:pPr marL="550926" indent="-514350">
              <a:buFont typeface="+mj-lt"/>
              <a:buAutoNum type="arabicParenR"/>
            </a:pPr>
            <a:r>
              <a:rPr lang="it-IT" dirty="0" smtClean="0"/>
              <a:t>Utilizzo</a:t>
            </a:r>
            <a:r>
              <a:rPr lang="it-IT" b="1" dirty="0" smtClean="0"/>
              <a:t> </a:t>
            </a:r>
            <a:r>
              <a:rPr lang="it-IT" dirty="0" smtClean="0"/>
              <a:t>della</a:t>
            </a:r>
            <a:r>
              <a:rPr lang="it-IT" b="1" dirty="0" smtClean="0"/>
              <a:t> struttura tassonomica </a:t>
            </a:r>
            <a:r>
              <a:rPr lang="it-IT" dirty="0" smtClean="0"/>
              <a:t>del grafo quando possibile (fase 1 molto veloce)</a:t>
            </a:r>
          </a:p>
          <a:p>
            <a:pPr marL="550926" indent="-514350">
              <a:buFont typeface="+mj-lt"/>
              <a:buAutoNum type="arabicParenR"/>
            </a:pPr>
            <a:r>
              <a:rPr lang="it-IT" dirty="0" smtClean="0"/>
              <a:t>Ciclo di miglioramento dell’albero sempre su </a:t>
            </a:r>
            <a:r>
              <a:rPr lang="it-IT" b="1" dirty="0" smtClean="0"/>
              <a:t>due code</a:t>
            </a:r>
            <a:r>
              <a:rPr lang="it-IT" dirty="0" smtClean="0"/>
              <a:t>, indipendentemente dal numero di terminali</a:t>
            </a:r>
          </a:p>
          <a:p>
            <a:pPr marL="550926" indent="-514350">
              <a:buFont typeface="+mj-lt"/>
              <a:buAutoNum type="arabicParenR"/>
            </a:pPr>
            <a:r>
              <a:rPr lang="it-IT" dirty="0" smtClean="0"/>
              <a:t>Uso di </a:t>
            </a:r>
            <a:r>
              <a:rPr lang="it-IT" b="1" dirty="0" smtClean="0"/>
              <a:t>upper </a:t>
            </a:r>
            <a:r>
              <a:rPr lang="it-IT" b="1" dirty="0" err="1" smtClean="0"/>
              <a:t>bound</a:t>
            </a:r>
            <a:r>
              <a:rPr lang="it-IT" b="1" dirty="0" smtClean="0"/>
              <a:t> stretti</a:t>
            </a:r>
            <a:r>
              <a:rPr lang="it-IT" dirty="0" smtClean="0"/>
              <a:t> e </a:t>
            </a:r>
            <a:r>
              <a:rPr lang="it-IT" dirty="0" err="1" smtClean="0"/>
              <a:t>pruning</a:t>
            </a:r>
            <a:r>
              <a:rPr lang="it-IT" dirty="0" smtClean="0"/>
              <a:t> conseguente maggiore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Funziona sempre bene?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7299"/>
            <a:ext cx="7758138" cy="1857388"/>
          </a:xfrm>
        </p:spPr>
        <p:txBody>
          <a:bodyPr>
            <a:normAutofit fontScale="92500"/>
          </a:bodyPr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it-IT" sz="2800" i="1" dirty="0" smtClean="0"/>
              <a:t>Che relazione c’è tra </a:t>
            </a:r>
            <a:r>
              <a:rPr lang="it-IT" sz="2800" b="1" i="1" dirty="0" smtClean="0"/>
              <a:t>Silvio Berlusconi</a:t>
            </a:r>
            <a:r>
              <a:rPr lang="it-IT" sz="2800" i="1" dirty="0" smtClean="0"/>
              <a:t>, </a:t>
            </a:r>
            <a:r>
              <a:rPr lang="it-IT" sz="2800" b="1" i="1" dirty="0" smtClean="0"/>
              <a:t>Zio Paperone</a:t>
            </a:r>
            <a:r>
              <a:rPr lang="it-IT" sz="2800" i="1" dirty="0" smtClean="0"/>
              <a:t>, </a:t>
            </a:r>
            <a:r>
              <a:rPr lang="it-IT" sz="2800" b="1" i="1" dirty="0" smtClean="0"/>
              <a:t>Montgomery </a:t>
            </a:r>
            <a:r>
              <a:rPr lang="it-IT" sz="2800" b="1" i="1" dirty="0" err="1" smtClean="0"/>
              <a:t>Burns</a:t>
            </a:r>
            <a:r>
              <a:rPr lang="it-IT" sz="2800" i="1" dirty="0" smtClean="0"/>
              <a:t> e </a:t>
            </a:r>
            <a:r>
              <a:rPr lang="it-IT" sz="2800" b="1" i="1" dirty="0" smtClean="0"/>
              <a:t>Bill Gates</a:t>
            </a:r>
            <a:r>
              <a:rPr lang="it-IT" sz="2800" i="1" dirty="0" smtClean="0"/>
              <a:t>?</a:t>
            </a:r>
          </a:p>
          <a:p>
            <a:pPr marL="704088" lvl="2" indent="-384048">
              <a:buSzPct val="80000"/>
              <a:buFont typeface="Wingdings 2"/>
              <a:buChar char=""/>
            </a:pPr>
            <a:r>
              <a:rPr lang="it-IT" i="1" dirty="0" smtClean="0"/>
              <a:t>Chiediamolo a NAGA, il motore di ricerca di YAGO che utilizza STAR per la </a:t>
            </a:r>
            <a:r>
              <a:rPr lang="it-IT" i="1" dirty="0" err="1" smtClean="0"/>
              <a:t>relationship</a:t>
            </a:r>
            <a:r>
              <a:rPr lang="it-IT" i="1" dirty="0" smtClean="0"/>
              <a:t> </a:t>
            </a:r>
            <a:r>
              <a:rPr lang="it-IT" i="1" dirty="0" err="1" smtClean="0"/>
              <a:t>search</a:t>
            </a:r>
            <a:endParaRPr lang="it-IT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endParaRPr lang="it-IT" sz="2800" i="1" dirty="0" smtClean="0"/>
          </a:p>
          <a:p>
            <a:endParaRPr lang="it-IT" sz="3600" dirty="0"/>
          </a:p>
        </p:txBody>
      </p:sp>
      <p:sp>
        <p:nvSpPr>
          <p:cNvPr id="8" name="Freccia bidirezionale orizzontale 7"/>
          <p:cNvSpPr/>
          <p:nvPr/>
        </p:nvSpPr>
        <p:spPr>
          <a:xfrm>
            <a:off x="1071538" y="5643578"/>
            <a:ext cx="7000924" cy="1071570"/>
          </a:xfrm>
          <a:prstGeom prst="left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3000000">
              <a:rot lat="18722112" lon="19483622" rev="1796644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7826" name="Picture 2" descr="C:\Universita\SistemiInformativiLS\zioPaperon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1102" y="3427590"/>
            <a:ext cx="1625600" cy="220274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77828" name="Picture 4" descr="C:\Universita\SistemiInformativiLS\bill-ga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4228" y="3762538"/>
            <a:ext cx="1741326" cy="174132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77829" name="Picture 5" descr="C:\Universita\SistemiInformativiLS\061121_simpsons_vmed.wid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0056" y="3048158"/>
            <a:ext cx="1841513" cy="259542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77830" name="Picture 6" descr="C:\Universita\SistemiInformativiLS\berlusconi_corna_r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62538"/>
            <a:ext cx="2053428" cy="171451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9" name="CasellaDiTesto 8"/>
          <p:cNvSpPr txBox="1"/>
          <p:nvPr/>
        </p:nvSpPr>
        <p:spPr>
          <a:xfrm>
            <a:off x="3500430" y="3131130"/>
            <a:ext cx="1857388" cy="2369572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19900" b="1" cap="all" dirty="0" smtClean="0">
                <a:ln w="0">
                  <a:solidFill>
                    <a:schemeClr val="bg2">
                      <a:lumMod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?</a:t>
            </a:r>
            <a:endParaRPr lang="it-IT" sz="19900" b="1" cap="all" dirty="0">
              <a:ln w="0">
                <a:solidFill>
                  <a:schemeClr val="bg2">
                    <a:lumMod val="2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142860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it-IT" u="sng" dirty="0" smtClean="0"/>
              <a:t>Funziona sempre bene?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2617813"/>
            <a:ext cx="3286148" cy="4025897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I risultati non sono molto </a:t>
            </a:r>
            <a:r>
              <a:rPr lang="it-IT" dirty="0" err="1" smtClean="0"/>
              <a:t>soddisfacenti…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… questo non per via di STAR, ma per la base di conoscenza sottostante che non ha una tassonomia adeguata.</a:t>
            </a:r>
          </a:p>
          <a:p>
            <a:r>
              <a:rPr lang="it-IT" b="1" dirty="0" smtClean="0"/>
              <a:t>Le tipologie ed i pesi degli archi sono fondamentali</a:t>
            </a:r>
            <a:r>
              <a:rPr lang="it-IT" dirty="0" smtClean="0"/>
              <a:t> per sfruttare al pieno STAR.</a:t>
            </a:r>
          </a:p>
          <a:p>
            <a:endParaRPr lang="it-IT" dirty="0"/>
          </a:p>
        </p:txBody>
      </p:sp>
      <p:pic>
        <p:nvPicPr>
          <p:cNvPr id="78851" name="Picture 3" descr="C:\Universita\SistemiInformativiLS\NagaEsempioBerlusco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6897" y="357166"/>
            <a:ext cx="5454259" cy="6253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-214346" y="1299977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0624" lvl="1" indent="-384048">
              <a:buSzPct val="80000"/>
            </a:pPr>
            <a:r>
              <a:rPr lang="it-IT" i="1" dirty="0" smtClean="0"/>
              <a:t>	Che relazione c’è tra </a:t>
            </a:r>
            <a:r>
              <a:rPr lang="it-IT" b="1" i="1" dirty="0" smtClean="0"/>
              <a:t>Silvio Berlusconi</a:t>
            </a:r>
            <a:r>
              <a:rPr lang="it-IT" i="1" dirty="0" smtClean="0"/>
              <a:t>, </a:t>
            </a:r>
            <a:r>
              <a:rPr lang="it-IT" b="1" i="1" dirty="0" smtClean="0"/>
              <a:t>Zio Paperone</a:t>
            </a:r>
            <a:r>
              <a:rPr lang="it-IT" i="1" dirty="0" smtClean="0"/>
              <a:t>, </a:t>
            </a:r>
            <a:r>
              <a:rPr lang="it-IT" b="1" i="1" dirty="0" smtClean="0"/>
              <a:t>Montgomery </a:t>
            </a:r>
            <a:r>
              <a:rPr lang="it-IT" b="1" i="1" dirty="0" err="1" smtClean="0"/>
              <a:t>Burns</a:t>
            </a:r>
            <a:r>
              <a:rPr lang="it-IT" i="1" dirty="0" smtClean="0"/>
              <a:t> e </a:t>
            </a:r>
            <a:r>
              <a:rPr lang="it-IT" b="1" i="1" dirty="0" smtClean="0"/>
              <a:t>Bill Gates</a:t>
            </a:r>
            <a:r>
              <a:rPr lang="it-IT" i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Conclusioni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STAR </a:t>
            </a:r>
            <a:r>
              <a:rPr lang="it-IT" b="1" dirty="0" smtClean="0"/>
              <a:t>migliora gli algoritmi precedenti</a:t>
            </a:r>
            <a:r>
              <a:rPr lang="it-IT" dirty="0" smtClean="0"/>
              <a:t> per il calcolo dello </a:t>
            </a:r>
            <a:r>
              <a:rPr lang="it-IT" dirty="0" err="1" smtClean="0"/>
              <a:t>steiner</a:t>
            </a:r>
            <a:r>
              <a:rPr lang="it-IT" dirty="0" smtClean="0"/>
              <a:t> </a:t>
            </a:r>
            <a:r>
              <a:rPr lang="it-IT" dirty="0" err="1" smtClean="0"/>
              <a:t>tree</a:t>
            </a:r>
            <a:r>
              <a:rPr lang="it-IT" dirty="0" smtClean="0"/>
              <a:t> per quanto riguarda l’efficienza e la qualità dell’albero.</a:t>
            </a:r>
          </a:p>
          <a:p>
            <a:r>
              <a:rPr lang="it-IT" dirty="0" smtClean="0"/>
              <a:t>L’approccio al problema però rimane lo stesso e la “</a:t>
            </a:r>
            <a:r>
              <a:rPr lang="it-IT" b="1" i="1" dirty="0" smtClean="0"/>
              <a:t>qualità semantica</a:t>
            </a:r>
            <a:r>
              <a:rPr lang="it-IT" b="1" dirty="0" smtClean="0"/>
              <a:t>” percepita dall’utente sulla pertinenza dei risultati rimane invariata</a:t>
            </a:r>
            <a:r>
              <a:rPr lang="it-IT" dirty="0" smtClean="0"/>
              <a:t>, perché questo aspetto è ortogonale al fuoco puramente algoritmico di STAR.</a:t>
            </a:r>
          </a:p>
          <a:p>
            <a:r>
              <a:rPr lang="it-IT" dirty="0" smtClean="0"/>
              <a:t>I risultati sono sempre ottenuti tramite uno </a:t>
            </a:r>
            <a:r>
              <a:rPr lang="it-IT" dirty="0" err="1" smtClean="0"/>
              <a:t>steiner</a:t>
            </a:r>
            <a:r>
              <a:rPr lang="it-IT" dirty="0" smtClean="0"/>
              <a:t> </a:t>
            </a:r>
            <a:r>
              <a:rPr lang="it-IT" dirty="0" err="1" smtClean="0"/>
              <a:t>tree</a:t>
            </a:r>
            <a:r>
              <a:rPr lang="it-IT" dirty="0" smtClean="0"/>
              <a:t>, quello che si migliora è il modo in cui si ottiene questo </a:t>
            </a:r>
            <a:r>
              <a:rPr lang="it-IT" dirty="0" err="1" smtClean="0"/>
              <a:t>steiner</a:t>
            </a:r>
            <a:r>
              <a:rPr lang="it-IT" dirty="0" smtClean="0"/>
              <a:t> </a:t>
            </a:r>
            <a:r>
              <a:rPr lang="it-IT" dirty="0" err="1" smtClean="0"/>
              <a:t>tree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857240"/>
            <a:ext cx="7467600" cy="1143000"/>
          </a:xfrm>
        </p:spPr>
        <p:txBody>
          <a:bodyPr/>
          <a:lstStyle/>
          <a:p>
            <a:r>
              <a:rPr lang="it-IT" u="sng" dirty="0" smtClean="0"/>
              <a:t>Grazie per l’</a:t>
            </a:r>
            <a:r>
              <a:rPr lang="it-IT" u="sng" dirty="0" err="1" smtClean="0"/>
              <a:t>attenzione…</a:t>
            </a:r>
            <a:endParaRPr lang="it-IT" u="sng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2928926" y="2071678"/>
            <a:ext cx="3357586" cy="1928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Gruppo </a:t>
            </a:r>
            <a:r>
              <a:rPr kumimoji="0" lang="it-IT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" descr="C:\Universita\SistemiInformativiLS\arnoldcomman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500438"/>
            <a:ext cx="3943352" cy="264320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Relationship </a:t>
            </a:r>
            <a:r>
              <a:rPr lang="it-IT" u="sng" dirty="0" err="1" smtClean="0"/>
              <a:t>Search</a:t>
            </a:r>
            <a:r>
              <a:rPr lang="it-IT" u="sng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257427"/>
          </a:xfrm>
        </p:spPr>
        <p:txBody>
          <a:bodyPr>
            <a:normAutofit lnSpcReduction="10000"/>
          </a:bodyPr>
          <a:lstStyle/>
          <a:p>
            <a:r>
              <a:rPr lang="it-IT" sz="3200" i="1" dirty="0" smtClean="0"/>
              <a:t>Che relazione c’è tra Quentin Tarantino ed il film </a:t>
            </a:r>
            <a:r>
              <a:rPr lang="it-IT" sz="3200" i="1" dirty="0" err="1" smtClean="0"/>
              <a:t>Grease</a:t>
            </a:r>
            <a:r>
              <a:rPr lang="it-IT" sz="3200" i="1" dirty="0" smtClean="0"/>
              <a:t>?	</a:t>
            </a:r>
          </a:p>
          <a:p>
            <a:pPr lvl="1"/>
            <a:r>
              <a:rPr lang="it-IT" i="1" dirty="0" smtClean="0"/>
              <a:t>Chiediamolo a NAGA, il motore di ricerca di YAGO che utilizza STAR per la </a:t>
            </a:r>
            <a:r>
              <a:rPr lang="it-IT" i="1" dirty="0" err="1" smtClean="0"/>
              <a:t>relationship</a:t>
            </a:r>
            <a:r>
              <a:rPr lang="it-IT" i="1" dirty="0" smtClean="0"/>
              <a:t> </a:t>
            </a:r>
            <a:r>
              <a:rPr lang="it-IT" i="1" dirty="0" err="1" smtClean="0"/>
              <a:t>search</a:t>
            </a:r>
            <a:endParaRPr lang="it-IT" dirty="0"/>
          </a:p>
        </p:txBody>
      </p:sp>
      <p:pic>
        <p:nvPicPr>
          <p:cNvPr id="35843" name="Picture 3" descr="I:\grease-for-rec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30" y="3643314"/>
            <a:ext cx="2143128" cy="301901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35845" name="Picture 5" descr="I:\399px-Tarantino,_Quentin_(Scream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857628"/>
            <a:ext cx="1714512" cy="257391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Righ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8" name="Freccia bidirezionale orizzontale 7"/>
          <p:cNvSpPr/>
          <p:nvPr/>
        </p:nvSpPr>
        <p:spPr>
          <a:xfrm>
            <a:off x="2643174" y="4643446"/>
            <a:ext cx="2714644" cy="1071570"/>
          </a:xfrm>
          <a:prstGeom prst="left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3000000">
              <a:rot lat="18722112" lon="19483622" rev="1796644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460452" y="3500438"/>
            <a:ext cx="1254424" cy="1869530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perspectiveFront"/>
              <a:lightRig rig="threePt" dir="t"/>
            </a:scene3d>
          </a:bodyPr>
          <a:lstStyle/>
          <a:p>
            <a:r>
              <a:rPr lang="it-IT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it-IT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:\Universita\SistemiInformativiLS\NagaEsemp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65" y="1071546"/>
            <a:ext cx="5802595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7467600" cy="1143000"/>
          </a:xfrm>
        </p:spPr>
        <p:txBody>
          <a:bodyPr>
            <a:normAutofit/>
          </a:bodyPr>
          <a:lstStyle/>
          <a:p>
            <a:r>
              <a:rPr lang="it-IT" u="sng" dirty="0" smtClean="0"/>
              <a:t>Relationship </a:t>
            </a:r>
            <a:r>
              <a:rPr lang="it-IT" u="sng" dirty="0" err="1" smtClean="0"/>
              <a:t>Search</a:t>
            </a:r>
            <a:r>
              <a:rPr lang="it-IT" u="sng" dirty="0" smtClean="0"/>
              <a:t>:</a:t>
            </a:r>
            <a:endParaRPr lang="it-IT" u="sng" dirty="0"/>
          </a:p>
        </p:txBody>
      </p:sp>
      <p:sp>
        <p:nvSpPr>
          <p:cNvPr id="9" name="Rettangolo arrotondato 8"/>
          <p:cNvSpPr/>
          <p:nvPr/>
        </p:nvSpPr>
        <p:spPr>
          <a:xfrm>
            <a:off x="6500826" y="2143116"/>
            <a:ext cx="2071702" cy="357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Quentin Tarantino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6929454" y="5072074"/>
            <a:ext cx="164307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Jhon</a:t>
            </a:r>
            <a:r>
              <a:rPr lang="it-IT" dirty="0" smtClean="0"/>
              <a:t> Travolta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7215206" y="6215082"/>
            <a:ext cx="1071570" cy="357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Grease</a:t>
            </a:r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7429520" y="3571876"/>
            <a:ext cx="157163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Pulp Fiction</a:t>
            </a:r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6143604" y="3500438"/>
            <a:ext cx="107160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Actor</a:t>
            </a:r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3929058" y="3000372"/>
            <a:ext cx="207170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Italian-Americans</a:t>
            </a:r>
            <a:endParaRPr lang="it-IT" dirty="0"/>
          </a:p>
        </p:txBody>
      </p:sp>
      <p:cxnSp>
        <p:nvCxnSpPr>
          <p:cNvPr id="19" name="Connettore 2 18"/>
          <p:cNvCxnSpPr>
            <a:stCxn id="10" idx="2"/>
            <a:endCxn id="11" idx="0"/>
          </p:cNvCxnSpPr>
          <p:nvPr/>
        </p:nvCxnSpPr>
        <p:spPr>
          <a:xfrm rot="5400000">
            <a:off x="7358082" y="582217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9" idx="2"/>
            <a:endCxn id="12" idx="0"/>
          </p:cNvCxnSpPr>
          <p:nvPr/>
        </p:nvCxnSpPr>
        <p:spPr>
          <a:xfrm rot="16200000" flipH="1">
            <a:off x="7340222" y="2696760"/>
            <a:ext cx="1071570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0" idx="0"/>
            <a:endCxn id="12" idx="2"/>
          </p:cNvCxnSpPr>
          <p:nvPr/>
        </p:nvCxnSpPr>
        <p:spPr>
          <a:xfrm rot="5400000" flipH="1" flipV="1">
            <a:off x="7411660" y="4268397"/>
            <a:ext cx="1143008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0" idx="0"/>
            <a:endCxn id="13" idx="2"/>
          </p:cNvCxnSpPr>
          <p:nvPr/>
        </p:nvCxnSpPr>
        <p:spPr>
          <a:xfrm rot="16200000" flipV="1">
            <a:off x="6607975" y="3929058"/>
            <a:ext cx="1214446" cy="1071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9" idx="2"/>
            <a:endCxn id="13" idx="0"/>
          </p:cNvCxnSpPr>
          <p:nvPr/>
        </p:nvCxnSpPr>
        <p:spPr>
          <a:xfrm rot="5400000">
            <a:off x="6607975" y="2571736"/>
            <a:ext cx="1000132" cy="857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9" idx="1"/>
            <a:endCxn id="14" idx="0"/>
          </p:cNvCxnSpPr>
          <p:nvPr/>
        </p:nvCxnSpPr>
        <p:spPr>
          <a:xfrm rot="10800000" flipV="1">
            <a:off x="4964910" y="2321710"/>
            <a:ext cx="1535917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10" idx="1"/>
            <a:endCxn id="14" idx="2"/>
          </p:cNvCxnSpPr>
          <p:nvPr/>
        </p:nvCxnSpPr>
        <p:spPr>
          <a:xfrm rot="10800000">
            <a:off x="4964910" y="3357563"/>
            <a:ext cx="1964545" cy="1893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5380077" y="221455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6500826" y="277391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5237201" y="407194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6380209" y="400050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7858148" y="277391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created</a:t>
            </a:r>
            <a:endParaRPr lang="it-IT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7916997" y="435769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actedIn</a:t>
            </a:r>
            <a:endParaRPr lang="it-IT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7774121" y="563143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actedIn</a:t>
            </a:r>
            <a:endParaRPr lang="it-IT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372861" y="671436"/>
            <a:ext cx="6898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000" i="1" dirty="0" smtClean="0"/>
              <a:t>Che relazione c’è tra </a:t>
            </a:r>
            <a:r>
              <a:rPr lang="it-IT" sz="2000" b="1" i="1" dirty="0" smtClean="0"/>
              <a:t>Quentin Tarantino </a:t>
            </a:r>
            <a:r>
              <a:rPr lang="it-IT" sz="2000" i="1" dirty="0" smtClean="0"/>
              <a:t>ed il film </a:t>
            </a:r>
            <a:r>
              <a:rPr lang="it-IT" sz="2000" b="1" i="1" dirty="0" err="1" smtClean="0"/>
              <a:t>Grease</a:t>
            </a:r>
            <a:r>
              <a:rPr lang="it-IT" sz="2000" i="1" dirty="0" smtClean="0"/>
              <a:t>?</a:t>
            </a:r>
            <a:endParaRPr lang="it-IT" sz="2000" dirty="0"/>
          </a:p>
        </p:txBody>
      </p:sp>
      <p:sp>
        <p:nvSpPr>
          <p:cNvPr id="65" name="Rettangolo arrotondato 64"/>
          <p:cNvSpPr/>
          <p:nvPr/>
        </p:nvSpPr>
        <p:spPr>
          <a:xfrm>
            <a:off x="7715272" y="1285860"/>
            <a:ext cx="107160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Director</a:t>
            </a:r>
            <a:endParaRPr lang="it-IT" dirty="0"/>
          </a:p>
        </p:txBody>
      </p:sp>
      <p:cxnSp>
        <p:nvCxnSpPr>
          <p:cNvPr id="67" name="Connettore 2 66"/>
          <p:cNvCxnSpPr>
            <a:stCxn id="9" idx="0"/>
            <a:endCxn id="65" idx="2"/>
          </p:cNvCxnSpPr>
          <p:nvPr/>
        </p:nvCxnSpPr>
        <p:spPr>
          <a:xfrm rot="5400000" flipH="1" flipV="1">
            <a:off x="7643842" y="1535885"/>
            <a:ext cx="500066" cy="71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/>
          <p:cNvSpPr txBox="1"/>
          <p:nvPr/>
        </p:nvSpPr>
        <p:spPr>
          <a:xfrm>
            <a:off x="7237465" y="163090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:\Universita\SistemiInformativiLS\NagaEsemp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65" y="1071546"/>
            <a:ext cx="5802595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7467600" cy="1143000"/>
          </a:xfrm>
        </p:spPr>
        <p:txBody>
          <a:bodyPr>
            <a:normAutofit/>
          </a:bodyPr>
          <a:lstStyle/>
          <a:p>
            <a:r>
              <a:rPr lang="it-IT" u="sng" dirty="0" smtClean="0"/>
              <a:t>Relationship </a:t>
            </a:r>
            <a:r>
              <a:rPr lang="it-IT" u="sng" dirty="0" err="1" smtClean="0"/>
              <a:t>Search</a:t>
            </a:r>
            <a:r>
              <a:rPr lang="it-IT" u="sng" dirty="0" smtClean="0"/>
              <a:t>:</a:t>
            </a:r>
            <a:endParaRPr lang="it-IT" u="sng" dirty="0"/>
          </a:p>
        </p:txBody>
      </p:sp>
      <p:sp>
        <p:nvSpPr>
          <p:cNvPr id="9" name="Rettangolo arrotondato 8"/>
          <p:cNvSpPr/>
          <p:nvPr/>
        </p:nvSpPr>
        <p:spPr>
          <a:xfrm>
            <a:off x="6500826" y="2143116"/>
            <a:ext cx="2071702" cy="357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Quentin Tarantino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6929454" y="5072074"/>
            <a:ext cx="1643074" cy="35719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Jhon</a:t>
            </a:r>
            <a:r>
              <a:rPr lang="it-IT" dirty="0" smtClean="0"/>
              <a:t> Travolta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7215206" y="6215082"/>
            <a:ext cx="1071570" cy="357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Grease</a:t>
            </a:r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7429520" y="3571876"/>
            <a:ext cx="1571636" cy="35719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Pulp Fiction</a:t>
            </a:r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6143604" y="3500438"/>
            <a:ext cx="107160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Actor</a:t>
            </a:r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3929058" y="3000372"/>
            <a:ext cx="207170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Italian-Americans</a:t>
            </a:r>
            <a:endParaRPr lang="it-IT" dirty="0"/>
          </a:p>
        </p:txBody>
      </p:sp>
      <p:cxnSp>
        <p:nvCxnSpPr>
          <p:cNvPr id="19" name="Connettore 2 18"/>
          <p:cNvCxnSpPr>
            <a:stCxn id="10" idx="2"/>
            <a:endCxn id="11" idx="0"/>
          </p:cNvCxnSpPr>
          <p:nvPr/>
        </p:nvCxnSpPr>
        <p:spPr>
          <a:xfrm rot="5400000">
            <a:off x="7358082" y="5822173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9" idx="2"/>
            <a:endCxn id="12" idx="0"/>
          </p:cNvCxnSpPr>
          <p:nvPr/>
        </p:nvCxnSpPr>
        <p:spPr>
          <a:xfrm rot="16200000" flipH="1">
            <a:off x="7340222" y="2696760"/>
            <a:ext cx="1071570" cy="67866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0" idx="0"/>
            <a:endCxn id="12" idx="2"/>
          </p:cNvCxnSpPr>
          <p:nvPr/>
        </p:nvCxnSpPr>
        <p:spPr>
          <a:xfrm rot="5400000" flipH="1" flipV="1">
            <a:off x="7411660" y="4268397"/>
            <a:ext cx="1143008" cy="4643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0" idx="0"/>
            <a:endCxn id="13" idx="2"/>
          </p:cNvCxnSpPr>
          <p:nvPr/>
        </p:nvCxnSpPr>
        <p:spPr>
          <a:xfrm rot="16200000" flipV="1">
            <a:off x="6607975" y="3929058"/>
            <a:ext cx="1214446" cy="1071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9" idx="2"/>
            <a:endCxn id="13" idx="0"/>
          </p:cNvCxnSpPr>
          <p:nvPr/>
        </p:nvCxnSpPr>
        <p:spPr>
          <a:xfrm rot="5400000">
            <a:off x="6607975" y="2571736"/>
            <a:ext cx="1000132" cy="857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9" idx="1"/>
            <a:endCxn id="14" idx="0"/>
          </p:cNvCxnSpPr>
          <p:nvPr/>
        </p:nvCxnSpPr>
        <p:spPr>
          <a:xfrm rot="10800000" flipV="1">
            <a:off x="4964910" y="2321710"/>
            <a:ext cx="1535917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10" idx="1"/>
            <a:endCxn id="14" idx="2"/>
          </p:cNvCxnSpPr>
          <p:nvPr/>
        </p:nvCxnSpPr>
        <p:spPr>
          <a:xfrm rot="10800000">
            <a:off x="4964910" y="3357563"/>
            <a:ext cx="1964545" cy="1893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5380077" y="221455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6500826" y="277391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5237201" y="407194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6380209" y="400050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7858148" y="277391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created</a:t>
            </a:r>
            <a:endParaRPr lang="it-IT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7916997" y="435769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actedIn</a:t>
            </a:r>
            <a:endParaRPr lang="it-IT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7774121" y="563143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actedIn</a:t>
            </a:r>
            <a:endParaRPr lang="it-IT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187713" y="671436"/>
            <a:ext cx="6898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/>
              <a:t>Che relazione c’è tra </a:t>
            </a:r>
            <a:r>
              <a:rPr lang="it-IT" sz="2000" b="1" i="1" dirty="0" smtClean="0"/>
              <a:t>Quentin Tarantino </a:t>
            </a:r>
            <a:r>
              <a:rPr lang="it-IT" sz="2000" i="1" dirty="0" smtClean="0"/>
              <a:t>ed il film </a:t>
            </a:r>
            <a:r>
              <a:rPr lang="it-IT" sz="2000" b="1" i="1" dirty="0" err="1" smtClean="0"/>
              <a:t>Grease</a:t>
            </a:r>
            <a:r>
              <a:rPr lang="it-IT" sz="2000" i="1" dirty="0" smtClean="0"/>
              <a:t>?</a:t>
            </a:r>
            <a:endParaRPr lang="it-IT" sz="2000" dirty="0"/>
          </a:p>
        </p:txBody>
      </p:sp>
      <p:sp>
        <p:nvSpPr>
          <p:cNvPr id="65" name="Rettangolo arrotondato 64"/>
          <p:cNvSpPr/>
          <p:nvPr/>
        </p:nvSpPr>
        <p:spPr>
          <a:xfrm>
            <a:off x="7715272" y="1285860"/>
            <a:ext cx="107160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Director</a:t>
            </a:r>
            <a:endParaRPr lang="it-IT" dirty="0"/>
          </a:p>
        </p:txBody>
      </p:sp>
      <p:cxnSp>
        <p:nvCxnSpPr>
          <p:cNvPr id="67" name="Connettore 2 66"/>
          <p:cNvCxnSpPr>
            <a:stCxn id="9" idx="0"/>
            <a:endCxn id="65" idx="2"/>
          </p:cNvCxnSpPr>
          <p:nvPr/>
        </p:nvCxnSpPr>
        <p:spPr>
          <a:xfrm rot="5400000" flipH="1" flipV="1">
            <a:off x="7643842" y="1535885"/>
            <a:ext cx="500066" cy="71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/>
          <p:cNvSpPr txBox="1"/>
          <p:nvPr/>
        </p:nvSpPr>
        <p:spPr>
          <a:xfrm>
            <a:off x="7237465" y="163090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29" name="Rettangolo arrotondato 28"/>
          <p:cNvSpPr/>
          <p:nvPr/>
        </p:nvSpPr>
        <p:spPr>
          <a:xfrm>
            <a:off x="142844" y="2500306"/>
            <a:ext cx="4000528" cy="15001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:\Universita\SistemiInformativiLS\NagaEsemp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65" y="1071546"/>
            <a:ext cx="5802595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7467600" cy="1143000"/>
          </a:xfrm>
        </p:spPr>
        <p:txBody>
          <a:bodyPr>
            <a:normAutofit/>
          </a:bodyPr>
          <a:lstStyle/>
          <a:p>
            <a:r>
              <a:rPr lang="it-IT" u="sng" dirty="0" smtClean="0"/>
              <a:t>Relationship </a:t>
            </a:r>
            <a:r>
              <a:rPr lang="it-IT" u="sng" dirty="0" err="1" smtClean="0"/>
              <a:t>Search</a:t>
            </a:r>
            <a:r>
              <a:rPr lang="it-IT" u="sng" dirty="0" smtClean="0"/>
              <a:t>:</a:t>
            </a:r>
            <a:endParaRPr lang="it-IT" u="sng" dirty="0"/>
          </a:p>
        </p:txBody>
      </p:sp>
      <p:sp>
        <p:nvSpPr>
          <p:cNvPr id="9" name="Rettangolo arrotondato 8"/>
          <p:cNvSpPr/>
          <p:nvPr/>
        </p:nvSpPr>
        <p:spPr>
          <a:xfrm>
            <a:off x="6500826" y="2143116"/>
            <a:ext cx="2071702" cy="357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Quentin Tarantino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6929454" y="5072074"/>
            <a:ext cx="1643074" cy="35719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Jhon</a:t>
            </a:r>
            <a:r>
              <a:rPr lang="it-IT" dirty="0" smtClean="0"/>
              <a:t> Travolta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7215206" y="6215082"/>
            <a:ext cx="1071570" cy="357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Grease</a:t>
            </a:r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7429520" y="3571876"/>
            <a:ext cx="157163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Pulp Fiction</a:t>
            </a:r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6143604" y="3500438"/>
            <a:ext cx="1071602" cy="35719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Actor</a:t>
            </a:r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3929058" y="3000372"/>
            <a:ext cx="207170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Italian-Americans</a:t>
            </a:r>
            <a:endParaRPr lang="it-IT" dirty="0"/>
          </a:p>
        </p:txBody>
      </p:sp>
      <p:cxnSp>
        <p:nvCxnSpPr>
          <p:cNvPr id="19" name="Connettore 2 18"/>
          <p:cNvCxnSpPr>
            <a:stCxn id="10" idx="2"/>
            <a:endCxn id="11" idx="0"/>
          </p:cNvCxnSpPr>
          <p:nvPr/>
        </p:nvCxnSpPr>
        <p:spPr>
          <a:xfrm rot="5400000">
            <a:off x="7358082" y="5822173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9" idx="2"/>
            <a:endCxn id="12" idx="0"/>
          </p:cNvCxnSpPr>
          <p:nvPr/>
        </p:nvCxnSpPr>
        <p:spPr>
          <a:xfrm rot="16200000" flipH="1">
            <a:off x="7340222" y="2696760"/>
            <a:ext cx="1071570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0" idx="0"/>
            <a:endCxn id="12" idx="2"/>
          </p:cNvCxnSpPr>
          <p:nvPr/>
        </p:nvCxnSpPr>
        <p:spPr>
          <a:xfrm rot="5400000" flipH="1" flipV="1">
            <a:off x="7411660" y="4268397"/>
            <a:ext cx="1143008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0" idx="0"/>
            <a:endCxn id="13" idx="2"/>
          </p:cNvCxnSpPr>
          <p:nvPr/>
        </p:nvCxnSpPr>
        <p:spPr>
          <a:xfrm rot="16200000" flipV="1">
            <a:off x="6607975" y="3929058"/>
            <a:ext cx="1214446" cy="10715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9" idx="2"/>
            <a:endCxn id="13" idx="0"/>
          </p:cNvCxnSpPr>
          <p:nvPr/>
        </p:nvCxnSpPr>
        <p:spPr>
          <a:xfrm rot="5400000">
            <a:off x="6607975" y="2571736"/>
            <a:ext cx="1000132" cy="8572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9" idx="1"/>
            <a:endCxn id="14" idx="0"/>
          </p:cNvCxnSpPr>
          <p:nvPr/>
        </p:nvCxnSpPr>
        <p:spPr>
          <a:xfrm rot="10800000" flipV="1">
            <a:off x="4964910" y="2321710"/>
            <a:ext cx="1535917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10" idx="1"/>
            <a:endCxn id="14" idx="2"/>
          </p:cNvCxnSpPr>
          <p:nvPr/>
        </p:nvCxnSpPr>
        <p:spPr>
          <a:xfrm rot="10800000">
            <a:off x="4964910" y="3357563"/>
            <a:ext cx="1964545" cy="1893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5380077" y="221455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6500826" y="277391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5237201" y="407194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6380209" y="400050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7858148" y="277391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created</a:t>
            </a:r>
            <a:endParaRPr lang="it-IT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7916997" y="435769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actedIn</a:t>
            </a:r>
            <a:endParaRPr lang="it-IT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7774121" y="563143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actedIn</a:t>
            </a:r>
            <a:endParaRPr lang="it-IT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187713" y="671436"/>
            <a:ext cx="6898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/>
              <a:t>Che relazione c’è tra </a:t>
            </a:r>
            <a:r>
              <a:rPr lang="it-IT" sz="2000" b="1" i="1" dirty="0" smtClean="0"/>
              <a:t>Quentin Tarantino </a:t>
            </a:r>
            <a:r>
              <a:rPr lang="it-IT" sz="2000" i="1" dirty="0" smtClean="0"/>
              <a:t>ed il film </a:t>
            </a:r>
            <a:r>
              <a:rPr lang="it-IT" sz="2000" b="1" i="1" dirty="0" err="1" smtClean="0"/>
              <a:t>Grease</a:t>
            </a:r>
            <a:r>
              <a:rPr lang="it-IT" sz="2000" i="1" dirty="0" smtClean="0"/>
              <a:t>?</a:t>
            </a:r>
            <a:endParaRPr lang="it-IT" sz="2000" dirty="0"/>
          </a:p>
        </p:txBody>
      </p:sp>
      <p:sp>
        <p:nvSpPr>
          <p:cNvPr id="65" name="Rettangolo arrotondato 64"/>
          <p:cNvSpPr/>
          <p:nvPr/>
        </p:nvSpPr>
        <p:spPr>
          <a:xfrm>
            <a:off x="7715272" y="1285860"/>
            <a:ext cx="107160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Director</a:t>
            </a:r>
            <a:endParaRPr lang="it-IT" dirty="0"/>
          </a:p>
        </p:txBody>
      </p:sp>
      <p:cxnSp>
        <p:nvCxnSpPr>
          <p:cNvPr id="67" name="Connettore 2 66"/>
          <p:cNvCxnSpPr>
            <a:stCxn id="9" idx="0"/>
            <a:endCxn id="65" idx="2"/>
          </p:cNvCxnSpPr>
          <p:nvPr/>
        </p:nvCxnSpPr>
        <p:spPr>
          <a:xfrm rot="5400000" flipH="1" flipV="1">
            <a:off x="7643842" y="1535885"/>
            <a:ext cx="500066" cy="71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/>
          <p:cNvSpPr txBox="1"/>
          <p:nvPr/>
        </p:nvSpPr>
        <p:spPr>
          <a:xfrm>
            <a:off x="7237465" y="163090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28" name="Rettangolo arrotondato 27"/>
          <p:cNvSpPr/>
          <p:nvPr/>
        </p:nvSpPr>
        <p:spPr>
          <a:xfrm>
            <a:off x="142844" y="3857628"/>
            <a:ext cx="4000528" cy="15001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:\Universita\SistemiInformativiLS\NagaEsemp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65" y="1071546"/>
            <a:ext cx="5802595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7467600" cy="1143000"/>
          </a:xfrm>
        </p:spPr>
        <p:txBody>
          <a:bodyPr>
            <a:normAutofit/>
          </a:bodyPr>
          <a:lstStyle/>
          <a:p>
            <a:r>
              <a:rPr lang="it-IT" u="sng" dirty="0" smtClean="0"/>
              <a:t>Relationship </a:t>
            </a:r>
            <a:r>
              <a:rPr lang="it-IT" u="sng" dirty="0" err="1" smtClean="0"/>
              <a:t>Search</a:t>
            </a:r>
            <a:r>
              <a:rPr lang="it-IT" u="sng" dirty="0" smtClean="0"/>
              <a:t>:</a:t>
            </a:r>
            <a:endParaRPr lang="it-IT" u="sng" dirty="0"/>
          </a:p>
        </p:txBody>
      </p:sp>
      <p:sp>
        <p:nvSpPr>
          <p:cNvPr id="9" name="Rettangolo arrotondato 8"/>
          <p:cNvSpPr/>
          <p:nvPr/>
        </p:nvSpPr>
        <p:spPr>
          <a:xfrm>
            <a:off x="6500826" y="2143116"/>
            <a:ext cx="2071702" cy="357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Quentin Tarantino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6929454" y="5072074"/>
            <a:ext cx="1643074" cy="35719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Jhon</a:t>
            </a:r>
            <a:r>
              <a:rPr lang="it-IT" dirty="0" smtClean="0"/>
              <a:t> Travolta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7215206" y="6215082"/>
            <a:ext cx="1071570" cy="357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Grease</a:t>
            </a:r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7429520" y="3571876"/>
            <a:ext cx="157163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Pulp Fiction</a:t>
            </a:r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6143604" y="3500438"/>
            <a:ext cx="107160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Actor</a:t>
            </a:r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3929058" y="3000372"/>
            <a:ext cx="2071702" cy="35719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Italian-Americans</a:t>
            </a:r>
            <a:endParaRPr lang="it-IT" dirty="0"/>
          </a:p>
        </p:txBody>
      </p:sp>
      <p:cxnSp>
        <p:nvCxnSpPr>
          <p:cNvPr id="19" name="Connettore 2 18"/>
          <p:cNvCxnSpPr>
            <a:stCxn id="10" idx="2"/>
            <a:endCxn id="11" idx="0"/>
          </p:cNvCxnSpPr>
          <p:nvPr/>
        </p:nvCxnSpPr>
        <p:spPr>
          <a:xfrm rot="5400000">
            <a:off x="7358082" y="5822173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9" idx="2"/>
            <a:endCxn id="12" idx="0"/>
          </p:cNvCxnSpPr>
          <p:nvPr/>
        </p:nvCxnSpPr>
        <p:spPr>
          <a:xfrm rot="16200000" flipH="1">
            <a:off x="7340222" y="2696760"/>
            <a:ext cx="1071570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0" idx="0"/>
            <a:endCxn id="12" idx="2"/>
          </p:cNvCxnSpPr>
          <p:nvPr/>
        </p:nvCxnSpPr>
        <p:spPr>
          <a:xfrm rot="5400000" flipH="1" flipV="1">
            <a:off x="7411660" y="4268397"/>
            <a:ext cx="1143008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0" idx="0"/>
            <a:endCxn id="13" idx="2"/>
          </p:cNvCxnSpPr>
          <p:nvPr/>
        </p:nvCxnSpPr>
        <p:spPr>
          <a:xfrm rot="16200000" flipV="1">
            <a:off x="6607975" y="3929058"/>
            <a:ext cx="1214446" cy="1071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9" idx="2"/>
            <a:endCxn id="13" idx="0"/>
          </p:cNvCxnSpPr>
          <p:nvPr/>
        </p:nvCxnSpPr>
        <p:spPr>
          <a:xfrm rot="5400000">
            <a:off x="6607975" y="2571736"/>
            <a:ext cx="1000132" cy="857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9" idx="1"/>
            <a:endCxn id="14" idx="0"/>
          </p:cNvCxnSpPr>
          <p:nvPr/>
        </p:nvCxnSpPr>
        <p:spPr>
          <a:xfrm rot="10800000" flipV="1">
            <a:off x="4964910" y="2321710"/>
            <a:ext cx="1535917" cy="67866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10" idx="1"/>
            <a:endCxn id="14" idx="2"/>
          </p:cNvCxnSpPr>
          <p:nvPr/>
        </p:nvCxnSpPr>
        <p:spPr>
          <a:xfrm rot="10800000">
            <a:off x="4964910" y="3357563"/>
            <a:ext cx="1964545" cy="18931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5380077" y="221455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6500826" y="277391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5237201" y="407194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6380209" y="400050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7858148" y="277391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created</a:t>
            </a:r>
            <a:endParaRPr lang="it-IT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7916997" y="435769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actedIn</a:t>
            </a:r>
            <a:endParaRPr lang="it-IT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7774121" y="563143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actedIn</a:t>
            </a:r>
            <a:endParaRPr lang="it-IT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187713" y="671436"/>
            <a:ext cx="6898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/>
              <a:t>Che relazione c’è tra </a:t>
            </a:r>
            <a:r>
              <a:rPr lang="it-IT" sz="2000" b="1" i="1" dirty="0" smtClean="0"/>
              <a:t>Quentin Tarantino </a:t>
            </a:r>
            <a:r>
              <a:rPr lang="it-IT" sz="2000" i="1" dirty="0" smtClean="0"/>
              <a:t>ed il film </a:t>
            </a:r>
            <a:r>
              <a:rPr lang="it-IT" sz="2000" b="1" i="1" dirty="0" err="1" smtClean="0"/>
              <a:t>Grease</a:t>
            </a:r>
            <a:r>
              <a:rPr lang="it-IT" sz="2000" i="1" dirty="0" smtClean="0"/>
              <a:t>?</a:t>
            </a:r>
            <a:endParaRPr lang="it-IT" sz="2000" dirty="0"/>
          </a:p>
        </p:txBody>
      </p:sp>
      <p:sp>
        <p:nvSpPr>
          <p:cNvPr id="65" name="Rettangolo arrotondato 64"/>
          <p:cNvSpPr/>
          <p:nvPr/>
        </p:nvSpPr>
        <p:spPr>
          <a:xfrm>
            <a:off x="7715272" y="1285860"/>
            <a:ext cx="107160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Director</a:t>
            </a:r>
            <a:endParaRPr lang="it-IT" dirty="0"/>
          </a:p>
        </p:txBody>
      </p:sp>
      <p:cxnSp>
        <p:nvCxnSpPr>
          <p:cNvPr id="67" name="Connettore 2 66"/>
          <p:cNvCxnSpPr>
            <a:stCxn id="9" idx="0"/>
            <a:endCxn id="65" idx="2"/>
          </p:cNvCxnSpPr>
          <p:nvPr/>
        </p:nvCxnSpPr>
        <p:spPr>
          <a:xfrm rot="5400000" flipH="1" flipV="1">
            <a:off x="7643842" y="1535885"/>
            <a:ext cx="500066" cy="71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/>
          <p:cNvSpPr txBox="1"/>
          <p:nvPr/>
        </p:nvSpPr>
        <p:spPr>
          <a:xfrm>
            <a:off x="7237465" y="163090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28" name="Rettangolo arrotondato 27"/>
          <p:cNvSpPr/>
          <p:nvPr/>
        </p:nvSpPr>
        <p:spPr>
          <a:xfrm>
            <a:off x="142844" y="5143512"/>
            <a:ext cx="4000528" cy="15001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accia2thmx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tellit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Satellit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Satellit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4195</Words>
  <Application>Microsoft Office PowerPoint</Application>
  <PresentationFormat>Presentazione su schermo (4:3)</PresentationFormat>
  <Paragraphs>1112</Paragraphs>
  <Slides>49</Slides>
  <Notes>49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1" baseType="lpstr">
      <vt:lpstr>Ciaccia2thmx</vt:lpstr>
      <vt:lpstr>Equazione</vt:lpstr>
      <vt:lpstr>STAR:  Steiner-Tree Approximation in Relationship Graphs</vt:lpstr>
      <vt:lpstr>Relationship Graph</vt:lpstr>
      <vt:lpstr>YAGO</vt:lpstr>
      <vt:lpstr>Relationship Search</vt:lpstr>
      <vt:lpstr>Relationship Search:</vt:lpstr>
      <vt:lpstr>Relationship Search:</vt:lpstr>
      <vt:lpstr>Relationship Search:</vt:lpstr>
      <vt:lpstr>Relationship Search:</vt:lpstr>
      <vt:lpstr>Relationship Search:</vt:lpstr>
      <vt:lpstr>Relationship Search</vt:lpstr>
      <vt:lpstr>Steiner-Tree Problem (STP)</vt:lpstr>
      <vt:lpstr>Approximation Ratio</vt:lpstr>
      <vt:lpstr>Strategie Precedenti</vt:lpstr>
      <vt:lpstr>STAR</vt:lpstr>
      <vt:lpstr>STAR</vt:lpstr>
      <vt:lpstr>STAR: Fase 1</vt:lpstr>
      <vt:lpstr>STAR: Fase 1</vt:lpstr>
      <vt:lpstr>STAR: Fase 1</vt:lpstr>
      <vt:lpstr>STAR: Fase 1</vt:lpstr>
      <vt:lpstr>STAR: Fase 1</vt:lpstr>
      <vt:lpstr>STAR: Fase 1</vt:lpstr>
      <vt:lpstr>STAR: Fase 1</vt:lpstr>
      <vt:lpstr>STAR: Fase 1</vt:lpstr>
      <vt:lpstr>STAR: Fase 1</vt:lpstr>
      <vt:lpstr>STAR: Fase 2</vt:lpstr>
      <vt:lpstr>STAR: Fase 2</vt:lpstr>
      <vt:lpstr>STAR: Fase 2</vt:lpstr>
      <vt:lpstr>STAR: Algoritmo di miglioramento dell’albero</vt:lpstr>
      <vt:lpstr>STAR: Algoritmo di miglioramento dell’albero</vt:lpstr>
      <vt:lpstr>STAR: Shortest Path</vt:lpstr>
      <vt:lpstr>findShortestPath( V(T1), V(T2) , lp) </vt:lpstr>
      <vt:lpstr>findShortestPath( V(T1), V(T2) , lp) </vt:lpstr>
      <vt:lpstr>findShortestPath( V(T1), V(T2) , lp) </vt:lpstr>
      <vt:lpstr>findShortestPath( V(T1), V(T2) , lp) </vt:lpstr>
      <vt:lpstr>findShortestPath( V(T1), V(T2) , lp) </vt:lpstr>
      <vt:lpstr>findShortestPath( V(T1), V(T2) , lp) </vt:lpstr>
      <vt:lpstr>findShortestPath( V(T1), V(T2) , lp) </vt:lpstr>
      <vt:lpstr>findShortestPath( V(T1), V(T2) , lp) </vt:lpstr>
      <vt:lpstr>findShortestPath( V(T1), V(T2) , lp) </vt:lpstr>
      <vt:lpstr>STAR: Vantaggi Shortest Path</vt:lpstr>
      <vt:lpstr>STAR: Approximatio ratio e complessità</vt:lpstr>
      <vt:lpstr>STAR: top-k alberi approssimati.</vt:lpstr>
      <vt:lpstr>Risultati Sperimentali</vt:lpstr>
      <vt:lpstr>Risultati Sperimentali</vt:lpstr>
      <vt:lpstr>Punti di forza di STAR:</vt:lpstr>
      <vt:lpstr>Funziona sempre bene?</vt:lpstr>
      <vt:lpstr>Funziona sempre bene?</vt:lpstr>
      <vt:lpstr>Conclusioni</vt:lpstr>
      <vt:lpstr>Grazie per l’attenzione…</vt:lpstr>
    </vt:vector>
  </TitlesOfParts>
  <Company>Nothing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</dc:title>
  <dc:creator>Merovingio</dc:creator>
  <cp:lastModifiedBy>Merovingio</cp:lastModifiedBy>
  <cp:revision>410</cp:revision>
  <dcterms:created xsi:type="dcterms:W3CDTF">2010-05-10T10:10:45Z</dcterms:created>
  <dcterms:modified xsi:type="dcterms:W3CDTF">2010-05-13T11:22:45Z</dcterms:modified>
</cp:coreProperties>
</file>