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91" r:id="rId5"/>
    <p:sldId id="263" r:id="rId6"/>
    <p:sldId id="294" r:id="rId7"/>
    <p:sldId id="290" r:id="rId8"/>
    <p:sldId id="264" r:id="rId9"/>
    <p:sldId id="265" r:id="rId10"/>
    <p:sldId id="292" r:id="rId11"/>
    <p:sldId id="289" r:id="rId12"/>
    <p:sldId id="269" r:id="rId13"/>
    <p:sldId id="274" r:id="rId14"/>
    <p:sldId id="275" r:id="rId15"/>
    <p:sldId id="270" r:id="rId16"/>
    <p:sldId id="273" r:id="rId17"/>
    <p:sldId id="277" r:id="rId18"/>
    <p:sldId id="278" r:id="rId19"/>
    <p:sldId id="276" r:id="rId20"/>
    <p:sldId id="279" r:id="rId21"/>
    <p:sldId id="281" r:id="rId22"/>
    <p:sldId id="283" r:id="rId23"/>
    <p:sldId id="284" r:id="rId24"/>
    <p:sldId id="285" r:id="rId25"/>
    <p:sldId id="286" r:id="rId26"/>
    <p:sldId id="287" r:id="rId27"/>
    <p:sldId id="260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5050"/>
    <a:srgbClr val="CCFF33"/>
    <a:srgbClr val="FFFF99"/>
    <a:srgbClr val="FF99FF"/>
    <a:srgbClr val="008080"/>
    <a:srgbClr val="CC0000"/>
    <a:srgbClr val="FF3399"/>
    <a:srgbClr val="FF0066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23" autoAdjust="0"/>
    <p:restoredTop sz="94562" autoAdjust="0"/>
  </p:normalViewPr>
  <p:slideViewPr>
    <p:cSldViewPr snapToGrid="0" snapToObjects="1"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885A8-30C6-45C4-8D14-4FBE84CEC2EF}" type="datetimeFigureOut">
              <a:rPr lang="it-IT" smtClean="0"/>
              <a:pPr/>
              <a:t>25/05/2010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D7756-5936-4E44-8500-5288CE23BE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Per la stampa: lasciare</a:t>
            </a:r>
            <a:r>
              <a:rPr lang="it-IT" baseline="0" dirty="0" smtClean="0"/>
              <a:t> solo i tratteggi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7756-5936-4E44-8500-5288CE23BEE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5FEC-E105-4CCA-8148-13726F58D316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38622-408D-430A-8019-4F230A22C90A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5FED0-15E9-48EE-96DE-788B3273AAA7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6192-9BC2-4BD1-86ED-1111E881178D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0BA5-63F2-4BCD-A44A-D792145F5222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A9B86-4D80-4311-8182-DD2580855251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5984-B7E5-48FC-A9BD-314260616109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45D93-93E4-486B-BF58-3D1852C94D4E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919B-9DD8-4C63-9C80-716C09016ECB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96EAE-1789-4548-8187-FE94B87E14E3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0EA8-C7DD-4C52-8EA7-50B8A89BD698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3C0C-1931-4C13-9441-F0BAA46D8675}" type="datetime1">
              <a:rPr lang="it-IT" smtClean="0"/>
              <a:pPr/>
              <a:t>25/05/2010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Multi-dimensional Range Queries in Sensor Networks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/>
          <p:cNvSpPr/>
          <p:nvPr/>
        </p:nvSpPr>
        <p:spPr>
          <a:xfrm rot="3130424">
            <a:off x="2821769" y="-524049"/>
            <a:ext cx="3500462" cy="7906098"/>
          </a:xfrm>
          <a:prstGeom prst="ellipse">
            <a:avLst/>
          </a:prstGeom>
          <a:noFill/>
          <a:ln w="38100">
            <a:prstDash val="sysDash"/>
          </a:ln>
          <a:effectLst>
            <a:outerShdw blurRad="38100" dist="381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uppo 10"/>
          <p:cNvGrpSpPr/>
          <p:nvPr/>
        </p:nvGrpSpPr>
        <p:grpSpPr>
          <a:xfrm>
            <a:off x="0" y="2000240"/>
            <a:ext cx="8143900" cy="1428760"/>
            <a:chOff x="0" y="2000240"/>
            <a:chExt cx="8143900" cy="1428760"/>
          </a:xfrm>
          <a:solidFill>
            <a:srgbClr val="FF7C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Rettangolo 8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arrotondato 9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3714744" y="3857628"/>
            <a:ext cx="3714744" cy="2071702"/>
            <a:chOff x="3714744" y="3857628"/>
            <a:chExt cx="3714744" cy="2071702"/>
          </a:xfrm>
          <a:solidFill>
            <a:srgbClr val="FFFF66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Rettangolo 12"/>
            <p:cNvSpPr/>
            <p:nvPr/>
          </p:nvSpPr>
          <p:spPr>
            <a:xfrm rot="10800000">
              <a:off x="5857884" y="3857628"/>
              <a:ext cx="1571604" cy="207170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Rettangolo arrotondato 13"/>
            <p:cNvSpPr/>
            <p:nvPr/>
          </p:nvSpPr>
          <p:spPr>
            <a:xfrm rot="10800000">
              <a:off x="3714744" y="3857628"/>
              <a:ext cx="3714744" cy="2071702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286248" y="4786322"/>
            <a:ext cx="3143272" cy="857256"/>
          </a:xfrm>
        </p:spPr>
        <p:txBody>
          <a:bodyPr>
            <a:normAutofit/>
          </a:bodyPr>
          <a:lstStyle/>
          <a:p>
            <a:pPr algn="r"/>
            <a:r>
              <a:rPr lang="it-IT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a.a.</a:t>
            </a:r>
            <a:r>
              <a:rPr lang="it-IT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2009/2010</a:t>
            </a:r>
          </a:p>
          <a:p>
            <a:pPr algn="r"/>
            <a:endParaRPr lang="it-IT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/>
            <a:r>
              <a:rPr lang="it-IT" sz="1400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GRUPPO 20</a:t>
            </a:r>
            <a:endParaRPr lang="it-IT" sz="1400" i="1" u="sng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Sottotitolo 4"/>
          <p:cNvSpPr>
            <a:spLocks noGrp="1"/>
          </p:cNvSpPr>
          <p:nvPr/>
        </p:nvSpPr>
        <p:spPr>
          <a:xfrm>
            <a:off x="4286248" y="4929198"/>
            <a:ext cx="3186090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42844" y="2000241"/>
            <a:ext cx="7715304" cy="1428759"/>
          </a:xfrm>
          <a:ln>
            <a:noFill/>
          </a:ln>
        </p:spPr>
        <p:txBody>
          <a:bodyPr>
            <a:noAutofit/>
          </a:bodyPr>
          <a:lstStyle/>
          <a:p>
            <a:pPr algn="r"/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sz="37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37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sz="37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37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sz="37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3700" b="1" i="1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sz="37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071934" y="4143380"/>
            <a:ext cx="3357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6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HASH GEOGRAFICO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10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uppo 22"/>
          <p:cNvGrpSpPr/>
          <p:nvPr/>
        </p:nvGrpSpPr>
        <p:grpSpPr>
          <a:xfrm>
            <a:off x="345256" y="2388806"/>
            <a:ext cx="3798116" cy="3727474"/>
            <a:chOff x="416694" y="1785926"/>
            <a:chExt cx="3798116" cy="3727474"/>
          </a:xfrm>
        </p:grpSpPr>
        <p:cxnSp>
          <p:nvCxnSpPr>
            <p:cNvPr id="13" name="Connettore 2 12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ttangolo 23"/>
          <p:cNvSpPr/>
          <p:nvPr/>
        </p:nvSpPr>
        <p:spPr>
          <a:xfrm>
            <a:off x="571472" y="2817434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3857620" y="5746948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3" name="Connettore 1 122"/>
          <p:cNvCxnSpPr>
            <a:stCxn id="24" idx="0"/>
            <a:endCxn id="24" idx="2"/>
          </p:cNvCxnSpPr>
          <p:nvPr/>
        </p:nvCxnSpPr>
        <p:spPr>
          <a:xfrm rot="16200000" flipH="1">
            <a:off x="607191" y="4389070"/>
            <a:ext cx="314327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>
            <a:stCxn id="24" idx="1"/>
            <a:endCxn id="24" idx="3"/>
          </p:cNvCxnSpPr>
          <p:nvPr/>
        </p:nvCxnSpPr>
        <p:spPr>
          <a:xfrm rot="10800000" flipH="1">
            <a:off x="571472" y="4389070"/>
            <a:ext cx="321471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/>
          <p:cNvSpPr/>
          <p:nvPr/>
        </p:nvSpPr>
        <p:spPr>
          <a:xfrm>
            <a:off x="1581600" y="474626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Ovale 128"/>
          <p:cNvSpPr/>
          <p:nvPr/>
        </p:nvSpPr>
        <p:spPr>
          <a:xfrm>
            <a:off x="1785918" y="397043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Ovale 129"/>
          <p:cNvSpPr/>
          <p:nvPr/>
        </p:nvSpPr>
        <p:spPr>
          <a:xfrm>
            <a:off x="2357422" y="479697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1" name="Ovale 130"/>
          <p:cNvSpPr/>
          <p:nvPr/>
        </p:nvSpPr>
        <p:spPr>
          <a:xfrm>
            <a:off x="3438988" y="530776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2" name="Ovale 131"/>
          <p:cNvSpPr/>
          <p:nvPr/>
        </p:nvSpPr>
        <p:spPr>
          <a:xfrm>
            <a:off x="3438988" y="3827562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" name="Ovale 132"/>
          <p:cNvSpPr/>
          <p:nvPr/>
        </p:nvSpPr>
        <p:spPr>
          <a:xfrm>
            <a:off x="3214678" y="296031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4" name="Ovale 133"/>
          <p:cNvSpPr/>
          <p:nvPr/>
        </p:nvSpPr>
        <p:spPr>
          <a:xfrm>
            <a:off x="785786" y="3246062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4" name="Gruppo 158"/>
          <p:cNvGrpSpPr/>
          <p:nvPr/>
        </p:nvGrpSpPr>
        <p:grpSpPr>
          <a:xfrm>
            <a:off x="728899" y="3317103"/>
            <a:ext cx="3052947" cy="2411159"/>
            <a:chOff x="730212" y="2651935"/>
            <a:chExt cx="3052947" cy="2411159"/>
          </a:xfrm>
        </p:grpSpPr>
        <p:sp>
          <p:nvSpPr>
            <p:cNvPr id="151" name="CasellaDiTesto 150"/>
            <p:cNvSpPr txBox="1"/>
            <p:nvPr/>
          </p:nvSpPr>
          <p:spPr>
            <a:xfrm>
              <a:off x="2285984" y="4601429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2" name="CasellaDiTesto 151"/>
            <p:cNvSpPr txBox="1"/>
            <p:nvPr/>
          </p:nvSpPr>
          <p:spPr>
            <a:xfrm>
              <a:off x="1582913" y="4755317"/>
              <a:ext cx="44114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rgbClr val="C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00</a:t>
              </a:r>
              <a:endParaRPr lang="it-IT" sz="14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3" name="CasellaDiTesto 152"/>
            <p:cNvSpPr txBox="1"/>
            <p:nvPr/>
          </p:nvSpPr>
          <p:spPr>
            <a:xfrm>
              <a:off x="730212" y="3059781"/>
              <a:ext cx="569387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b="1" dirty="0" smtClean="0">
                  <a:solidFill>
                    <a:srgbClr val="0000FF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010</a:t>
              </a:r>
              <a:endParaRPr lang="it-IT" sz="1400" b="1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1581600" y="2752004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011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5" name="CasellaDiTesto 154"/>
            <p:cNvSpPr txBox="1"/>
            <p:nvPr/>
          </p:nvSpPr>
          <p:spPr>
            <a:xfrm>
              <a:off x="2298687" y="2846878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6" name="CasellaDiTesto 155"/>
            <p:cNvSpPr txBox="1"/>
            <p:nvPr/>
          </p:nvSpPr>
          <p:spPr>
            <a:xfrm>
              <a:off x="3143240" y="2651935"/>
              <a:ext cx="639919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1111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3143240" y="3409234"/>
              <a:ext cx="6399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1110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8" name="CasellaDiTesto 157"/>
            <p:cNvSpPr txBox="1"/>
            <p:nvPr/>
          </p:nvSpPr>
          <p:spPr>
            <a:xfrm>
              <a:off x="3143240" y="4193809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cxnSp>
        <p:nvCxnSpPr>
          <p:cNvPr id="161" name="Connettore 1 160"/>
          <p:cNvCxnSpPr/>
          <p:nvPr/>
        </p:nvCxnSpPr>
        <p:spPr>
          <a:xfrm rot="5400000">
            <a:off x="2210031" y="3603252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 rot="5400000">
            <a:off x="572266" y="3602458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 rot="5400000">
            <a:off x="2211619" y="5174094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rot="10800000">
            <a:off x="2995056" y="3603648"/>
            <a:ext cx="791127" cy="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egnaposto contenuto 2"/>
          <p:cNvSpPr txBox="1">
            <a:spLocks/>
          </p:cNvSpPr>
          <p:nvPr/>
        </p:nvSpPr>
        <p:spPr>
          <a:xfrm>
            <a:off x="4561952" y="4571452"/>
            <a:ext cx="4321999" cy="1572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342900">
              <a:spcBef>
                <a:spcPts val="600"/>
              </a:spcBef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Dato un evento (o una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la funzione di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calcola un codice di zona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La “precisione” del</a:t>
            </a:r>
            <a:r>
              <a:rPr kumimoji="0" lang="it-IT" sz="1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codice calcolato dipende dal livello della zona posseduta dal nodo che calcola l’</a:t>
            </a:r>
            <a:r>
              <a:rPr kumimoji="0" lang="it-IT" sz="12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kumimoji="0" lang="it-IT" sz="1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b="1" i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lunghezza della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stringa di bit risultante dall’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uguale alla lunghezza del codice di zona del nodo che lo calcola.</a:t>
            </a:r>
            <a:endParaRPr kumimoji="0" lang="it-IT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-34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CasellaDiTesto 84"/>
          <p:cNvSpPr txBox="1"/>
          <p:nvPr/>
        </p:nvSpPr>
        <p:spPr>
          <a:xfrm>
            <a:off x="1745726" y="4900338"/>
            <a:ext cx="30489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CasellaDiTesto 86"/>
          <p:cNvSpPr txBox="1"/>
          <p:nvPr/>
        </p:nvSpPr>
        <p:spPr>
          <a:xfrm>
            <a:off x="950113" y="2969063"/>
            <a:ext cx="304892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Rettangolo 104"/>
          <p:cNvSpPr/>
          <p:nvPr/>
        </p:nvSpPr>
        <p:spPr>
          <a:xfrm>
            <a:off x="5888338" y="2237834"/>
            <a:ext cx="876376" cy="422405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endParaRPr lang="it-IT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Rettangolo 106"/>
          <p:cNvSpPr/>
          <p:nvPr/>
        </p:nvSpPr>
        <p:spPr>
          <a:xfrm>
            <a:off x="5888338" y="3070839"/>
            <a:ext cx="876376" cy="422405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endParaRPr lang="it-IT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Fumetto 3 121"/>
          <p:cNvSpPr/>
          <p:nvPr/>
        </p:nvSpPr>
        <p:spPr>
          <a:xfrm>
            <a:off x="5888338" y="1393114"/>
            <a:ext cx="1740169" cy="519351"/>
          </a:xfrm>
          <a:prstGeom prst="wedgeEllipseCallout">
            <a:avLst>
              <a:gd name="adj1" fmla="val -27763"/>
              <a:gd name="adj2" fmla="val 114740"/>
            </a:avLst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Eseguito sul nodo A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Fumetto 3 123"/>
          <p:cNvSpPr/>
          <p:nvPr/>
        </p:nvSpPr>
        <p:spPr>
          <a:xfrm>
            <a:off x="5888338" y="3694239"/>
            <a:ext cx="1740169" cy="519351"/>
          </a:xfrm>
          <a:prstGeom prst="wedgeEllipseCallout">
            <a:avLst>
              <a:gd name="adj1" fmla="val -26607"/>
              <a:gd name="adj2" fmla="val -88413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Eseguito sul nodo B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5" name="Connettore 2 134"/>
          <p:cNvCxnSpPr>
            <a:stCxn id="126" idx="0"/>
            <a:endCxn id="105" idx="1"/>
          </p:cNvCxnSpPr>
          <p:nvPr/>
        </p:nvCxnSpPr>
        <p:spPr>
          <a:xfrm rot="5400000" flipH="1" flipV="1">
            <a:off x="5183458" y="2018222"/>
            <a:ext cx="274065" cy="113569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2 136"/>
          <p:cNvCxnSpPr>
            <a:stCxn id="126" idx="2"/>
            <a:endCxn id="107" idx="1"/>
          </p:cNvCxnSpPr>
          <p:nvPr/>
        </p:nvCxnSpPr>
        <p:spPr>
          <a:xfrm rot="16200000" flipH="1">
            <a:off x="5194909" y="2588612"/>
            <a:ext cx="251163" cy="113569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CasellaDiTesto 125"/>
          <p:cNvSpPr txBox="1"/>
          <p:nvPr/>
        </p:nvSpPr>
        <p:spPr>
          <a:xfrm>
            <a:off x="4012696" y="2723102"/>
            <a:ext cx="1479892" cy="30777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E=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&lt;0.7,0.3&gt;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1" name="CasellaDiTesto 140"/>
          <p:cNvSpPr txBox="1"/>
          <p:nvPr/>
        </p:nvSpPr>
        <p:spPr>
          <a:xfrm>
            <a:off x="7305042" y="2295148"/>
            <a:ext cx="1388522" cy="30777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code(E)=</a:t>
            </a:r>
            <a:r>
              <a:rPr lang="it-IT" sz="14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it-IT" sz="14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2" name="CasellaDiTesto 141"/>
          <p:cNvSpPr txBox="1"/>
          <p:nvPr/>
        </p:nvSpPr>
        <p:spPr>
          <a:xfrm>
            <a:off x="7200846" y="3128153"/>
            <a:ext cx="1516762" cy="307777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code(E)=</a:t>
            </a:r>
            <a:r>
              <a:rPr lang="it-IT" sz="1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it-IT" sz="1400" b="1" i="1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4" name="Connettore 2 143"/>
          <p:cNvCxnSpPr>
            <a:stCxn id="105" idx="3"/>
            <a:endCxn id="141" idx="1"/>
          </p:cNvCxnSpPr>
          <p:nvPr/>
        </p:nvCxnSpPr>
        <p:spPr>
          <a:xfrm>
            <a:off x="6764714" y="2449037"/>
            <a:ext cx="540328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/>
          <p:cNvCxnSpPr>
            <a:stCxn id="107" idx="3"/>
            <a:endCxn id="142" idx="1"/>
          </p:cNvCxnSpPr>
          <p:nvPr/>
        </p:nvCxnSpPr>
        <p:spPr>
          <a:xfrm>
            <a:off x="6764714" y="3282042"/>
            <a:ext cx="436132" cy="158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CasellaDiTesto 146"/>
          <p:cNvSpPr txBox="1"/>
          <p:nvPr/>
        </p:nvSpPr>
        <p:spPr>
          <a:xfrm>
            <a:off x="415064" y="1313871"/>
            <a:ext cx="4337578" cy="954107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attributi con valori vicini sono mappati in zone geograficamente vicine.</a:t>
            </a:r>
          </a:p>
          <a:p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codice calcolato identifica la zona a cui viene associato l’evento.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8" name="Ovale 147"/>
          <p:cNvSpPr/>
          <p:nvPr/>
        </p:nvSpPr>
        <p:spPr>
          <a:xfrm>
            <a:off x="2106393" y="4269436"/>
            <a:ext cx="1751227" cy="177492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algn="ctr"/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9" name="Ovale 148"/>
          <p:cNvSpPr/>
          <p:nvPr/>
        </p:nvSpPr>
        <p:spPr>
          <a:xfrm>
            <a:off x="2179620" y="4460924"/>
            <a:ext cx="818611" cy="1389254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algn="ctr"/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egnaposto contenuto 2"/>
          <p:cNvSpPr txBox="1">
            <a:spLocks/>
          </p:cNvSpPr>
          <p:nvPr/>
        </p:nvSpPr>
        <p:spPr>
          <a:xfrm>
            <a:off x="1155052" y="4920252"/>
            <a:ext cx="1874540" cy="307777"/>
          </a:xfrm>
          <a:prstGeom prst="rect">
            <a:avLst/>
          </a:prstGeom>
          <a:solidFill>
            <a:schemeClr val="bg2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vert="horz" wrap="square" lIns="180000" tIns="45720" rIns="91440" bIns="45720" rtlCol="0">
            <a:spAutoFit/>
          </a:bodyPr>
          <a:lstStyle/>
          <a:p>
            <a:pPr marL="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code(E)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</a:t>
            </a:r>
            <a:endParaRPr kumimoji="0" lang="it-IT" sz="1400" i="1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265" name="Segnaposto contenuto 2"/>
          <p:cNvSpPr>
            <a:spLocks noGrp="1"/>
          </p:cNvSpPr>
          <p:nvPr>
            <p:ph idx="1"/>
          </p:nvPr>
        </p:nvSpPr>
        <p:spPr>
          <a:xfrm>
            <a:off x="4292888" y="4920252"/>
            <a:ext cx="4712393" cy="1357322"/>
          </a:xfrm>
          <a:solidFill>
            <a:srgbClr val="CCFFFF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marL="0" lvl="0">
              <a:spcAft>
                <a:spcPts val="600"/>
              </a:spcAft>
              <a:buNone/>
            </a:pPr>
            <a:r>
              <a:rPr lang="it-IT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 and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&lt;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0.5, the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bit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zone code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assigned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0, </a:t>
            </a: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else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1.</a:t>
            </a:r>
          </a:p>
          <a:p>
            <a:pPr marL="0" lvl="0">
              <a:spcAft>
                <a:spcPts val="600"/>
              </a:spcAft>
              <a:buNone/>
            </a:pPr>
            <a:r>
              <a:rPr lang="it-IT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between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m+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 and 2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if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i-m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&lt; 0.25 or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i-m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[0.5,0.75), the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-th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bit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of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zone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assigned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0, </a:t>
            </a: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else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1.</a:t>
            </a:r>
          </a:p>
          <a:p>
            <a:pPr marL="0" lvl="0">
              <a:spcAft>
                <a:spcPts val="600"/>
              </a:spcAft>
              <a:buNone/>
            </a:pPr>
            <a:r>
              <a:rPr lang="it-IT" sz="12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Repeat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 procedure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until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200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bits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have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been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assigned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ESEMPIO: HASH EVENTO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11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" name="Segnaposto contenuto 2"/>
          <p:cNvSpPr txBox="1">
            <a:spLocks/>
          </p:cNvSpPr>
          <p:nvPr/>
        </p:nvSpPr>
        <p:spPr>
          <a:xfrm>
            <a:off x="6119915" y="1274262"/>
            <a:ext cx="2599981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indent="-342900">
              <a:spcBef>
                <a:spcPct val="20000"/>
              </a:spcBef>
              <a:spcAft>
                <a:spcPts val="600"/>
              </a:spcAft>
            </a:pP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400" b="1" i="1" baseline="-25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kumimoji="0" lang="it-IT" sz="1400" i="1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lenght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(code(Z</a:t>
            </a:r>
            <a:r>
              <a:rPr kumimoji="0" lang="it-IT" sz="1400" i="1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))</a:t>
            </a:r>
            <a:r>
              <a:rPr kumimoji="0" lang="it-IT" sz="140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kumimoji="0" lang="it-IT" sz="1400" b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kumimoji="0" lang="it-IT" sz="1400" b="1" i="1" u="sng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7" name="Segnaposto contenuto 2"/>
          <p:cNvSpPr txBox="1">
            <a:spLocks/>
          </p:cNvSpPr>
          <p:nvPr/>
        </p:nvSpPr>
        <p:spPr>
          <a:xfrm>
            <a:off x="371907" y="1274262"/>
            <a:ext cx="1562130" cy="307777"/>
          </a:xfrm>
          <a:prstGeom prst="rect">
            <a:avLst/>
          </a:prstGeom>
          <a:solidFill>
            <a:srgbClr val="FFC00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i="1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= &lt;</a:t>
            </a:r>
            <a:r>
              <a:rPr kumimoji="0" lang="it-IT" sz="1400" b="1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0.3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kumimoji="0" lang="it-IT" sz="1400" b="1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0.8</a:t>
            </a:r>
            <a:r>
              <a:rPr kumimoji="0" lang="it-IT" sz="1400" i="1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kumimoji="0" lang="it-IT" sz="1400" i="1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90" name="Gruppo 189"/>
          <p:cNvGrpSpPr/>
          <p:nvPr/>
        </p:nvGrpSpPr>
        <p:grpSpPr>
          <a:xfrm>
            <a:off x="448579" y="1781685"/>
            <a:ext cx="8271317" cy="3031464"/>
            <a:chOff x="448579" y="1460149"/>
            <a:chExt cx="8271317" cy="3031464"/>
          </a:xfrm>
        </p:grpSpPr>
        <p:grpSp>
          <p:nvGrpSpPr>
            <p:cNvPr id="46" name="Gruppo 45"/>
            <p:cNvGrpSpPr/>
            <p:nvPr/>
          </p:nvGrpSpPr>
          <p:grpSpPr>
            <a:xfrm>
              <a:off x="594287" y="1578989"/>
              <a:ext cx="7950294" cy="2591091"/>
              <a:chOff x="285721" y="1429371"/>
              <a:chExt cx="3573488" cy="3809597"/>
            </a:xfrm>
          </p:grpSpPr>
          <p:cxnSp>
            <p:nvCxnSpPr>
              <p:cNvPr id="37" name="Connettore 1 36"/>
              <p:cNvCxnSpPr>
                <a:endCxn id="35" idx="2"/>
              </p:cNvCxnSpPr>
              <p:nvPr/>
            </p:nvCxnSpPr>
            <p:spPr>
              <a:xfrm rot="16200000" flipH="1">
                <a:off x="168064" y="3333776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1 37"/>
              <p:cNvCxnSpPr/>
              <p:nvPr/>
            </p:nvCxnSpPr>
            <p:spPr>
              <a:xfrm rot="16200000" flipH="1">
                <a:off x="1061038" y="3332983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nettore 1 38"/>
              <p:cNvCxnSpPr/>
              <p:nvPr/>
            </p:nvCxnSpPr>
            <p:spPr>
              <a:xfrm rot="16200000" flipH="1">
                <a:off x="-1171397" y="3332981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nettore 1 39"/>
              <p:cNvCxnSpPr/>
              <p:nvPr/>
            </p:nvCxnSpPr>
            <p:spPr>
              <a:xfrm rot="16200000" flipH="1">
                <a:off x="-724910" y="3332979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nettore 1 40"/>
              <p:cNvCxnSpPr/>
              <p:nvPr/>
            </p:nvCxnSpPr>
            <p:spPr>
              <a:xfrm rot="16200000" flipH="1">
                <a:off x="-1617884" y="3332977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ttore 1 41"/>
              <p:cNvCxnSpPr/>
              <p:nvPr/>
            </p:nvCxnSpPr>
            <p:spPr>
              <a:xfrm rot="16200000" flipH="1">
                <a:off x="1954016" y="3332977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1 42"/>
              <p:cNvCxnSpPr/>
              <p:nvPr/>
            </p:nvCxnSpPr>
            <p:spPr>
              <a:xfrm rot="16200000" flipH="1">
                <a:off x="614551" y="3333776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1 43"/>
              <p:cNvCxnSpPr/>
              <p:nvPr/>
            </p:nvCxnSpPr>
            <p:spPr>
              <a:xfrm rot="16200000" flipH="1">
                <a:off x="1507525" y="3332977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1 44"/>
              <p:cNvCxnSpPr/>
              <p:nvPr/>
            </p:nvCxnSpPr>
            <p:spPr>
              <a:xfrm rot="16200000" flipH="1">
                <a:off x="-278423" y="3332976"/>
                <a:ext cx="3808797" cy="1588"/>
              </a:xfrm>
              <a:prstGeom prst="line">
                <a:avLst/>
              </a:prstGeom>
              <a:ln w="12700">
                <a:solidFill>
                  <a:schemeClr val="bg1">
                    <a:lumMod val="50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ttangolo arrotondato 29"/>
            <p:cNvSpPr/>
            <p:nvPr/>
          </p:nvSpPr>
          <p:spPr>
            <a:xfrm>
              <a:off x="4452356" y="1460149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Rettangolo arrotondato 46"/>
            <p:cNvSpPr/>
            <p:nvPr/>
          </p:nvSpPr>
          <p:spPr>
            <a:xfrm>
              <a:off x="5445700" y="2915845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8" name="Rettangolo arrotondato 47"/>
            <p:cNvSpPr/>
            <p:nvPr/>
          </p:nvSpPr>
          <p:spPr>
            <a:xfrm>
              <a:off x="7428855" y="2915845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9" name="Rettangolo arrotondato 48"/>
            <p:cNvSpPr/>
            <p:nvPr/>
          </p:nvSpPr>
          <p:spPr>
            <a:xfrm>
              <a:off x="3459012" y="2915845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0" name="Rettangolo arrotondato 49"/>
            <p:cNvSpPr/>
            <p:nvPr/>
          </p:nvSpPr>
          <p:spPr>
            <a:xfrm>
              <a:off x="1468791" y="2915845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Rettangolo arrotondato 50"/>
            <p:cNvSpPr/>
            <p:nvPr/>
          </p:nvSpPr>
          <p:spPr>
            <a:xfrm>
              <a:off x="962968" y="3624252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2" name="Rettangolo arrotondato 51"/>
            <p:cNvSpPr/>
            <p:nvPr/>
          </p:nvSpPr>
          <p:spPr>
            <a:xfrm>
              <a:off x="1956088" y="3624252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3" name="Rettangolo arrotondato 52"/>
            <p:cNvSpPr/>
            <p:nvPr/>
          </p:nvSpPr>
          <p:spPr>
            <a:xfrm>
              <a:off x="2949208" y="3624252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4" name="Rettangolo arrotondato 53"/>
            <p:cNvSpPr/>
            <p:nvPr/>
          </p:nvSpPr>
          <p:spPr>
            <a:xfrm>
              <a:off x="3942328" y="3624252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Rettangolo arrotondato 54"/>
            <p:cNvSpPr/>
            <p:nvPr/>
          </p:nvSpPr>
          <p:spPr>
            <a:xfrm>
              <a:off x="4935448" y="3624252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6" name="Rettangolo arrotondato 55"/>
            <p:cNvSpPr/>
            <p:nvPr/>
          </p:nvSpPr>
          <p:spPr>
            <a:xfrm>
              <a:off x="7914806" y="3624252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7" name="Rettangolo arrotondato 56"/>
            <p:cNvSpPr/>
            <p:nvPr/>
          </p:nvSpPr>
          <p:spPr>
            <a:xfrm>
              <a:off x="6921688" y="3624252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8" name="Rettangolo arrotondato 57"/>
            <p:cNvSpPr/>
            <p:nvPr/>
          </p:nvSpPr>
          <p:spPr>
            <a:xfrm>
              <a:off x="5928568" y="3624252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Rettangolo arrotondato 31"/>
            <p:cNvSpPr/>
            <p:nvPr/>
          </p:nvSpPr>
          <p:spPr>
            <a:xfrm>
              <a:off x="6435511" y="2195712"/>
              <a:ext cx="237678" cy="237678"/>
            </a:xfrm>
            <a:prstGeom prst="roundRect">
              <a:avLst/>
            </a:prstGeom>
            <a:solidFill>
              <a:srgbClr val="FFFF99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Rettangolo arrotondato 30"/>
            <p:cNvSpPr/>
            <p:nvPr/>
          </p:nvSpPr>
          <p:spPr>
            <a:xfrm>
              <a:off x="2462134" y="2195712"/>
              <a:ext cx="237678" cy="23767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72000" tIns="72000" rIns="72000" bIns="72000" rtlCol="0" anchor="ctr">
              <a:noAutofit/>
            </a:bodyPr>
            <a:lstStyle/>
            <a:p>
              <a:pPr algn="ctr"/>
              <a:endPara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4322139" y="4183836"/>
              <a:ext cx="5052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9" name="CasellaDiTesto 68"/>
            <p:cNvSpPr txBox="1"/>
            <p:nvPr/>
          </p:nvSpPr>
          <p:spPr>
            <a:xfrm>
              <a:off x="8406990" y="4170081"/>
              <a:ext cx="312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0" name="CasellaDiTesto 69"/>
            <p:cNvSpPr txBox="1"/>
            <p:nvPr/>
          </p:nvSpPr>
          <p:spPr>
            <a:xfrm>
              <a:off x="448579" y="4183836"/>
              <a:ext cx="312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1" name="CasellaDiTesto 70"/>
            <p:cNvSpPr txBox="1"/>
            <p:nvPr/>
          </p:nvSpPr>
          <p:spPr>
            <a:xfrm>
              <a:off x="2268498" y="4170081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0.25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2" name="CasellaDiTesto 71"/>
            <p:cNvSpPr txBox="1"/>
            <p:nvPr/>
          </p:nvSpPr>
          <p:spPr>
            <a:xfrm>
              <a:off x="6238338" y="4183836"/>
              <a:ext cx="63350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0.75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3" name="CasellaDiTesto 72"/>
            <p:cNvSpPr txBox="1"/>
            <p:nvPr/>
          </p:nvSpPr>
          <p:spPr>
            <a:xfrm>
              <a:off x="1210254" y="4183836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0.125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4" name="CasellaDiTesto 73"/>
            <p:cNvSpPr txBox="1"/>
            <p:nvPr/>
          </p:nvSpPr>
          <p:spPr>
            <a:xfrm>
              <a:off x="3206982" y="4183836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0.375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5" name="CasellaDiTesto 74"/>
            <p:cNvSpPr txBox="1"/>
            <p:nvPr/>
          </p:nvSpPr>
          <p:spPr>
            <a:xfrm>
              <a:off x="5182734" y="4182347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0.625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6" name="CasellaDiTesto 75"/>
            <p:cNvSpPr txBox="1"/>
            <p:nvPr/>
          </p:nvSpPr>
          <p:spPr>
            <a:xfrm>
              <a:off x="7174777" y="4182347"/>
              <a:ext cx="7617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0.875</a:t>
              </a:r>
              <a:endParaRPr lang="it-IT" sz="1400" b="1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78" name="Connettore 2 77"/>
            <p:cNvCxnSpPr>
              <a:stCxn id="30" idx="2"/>
              <a:endCxn id="31" idx="0"/>
            </p:cNvCxnSpPr>
            <p:nvPr/>
          </p:nvCxnSpPr>
          <p:spPr>
            <a:xfrm rot="5400000">
              <a:off x="3327142" y="951658"/>
              <a:ext cx="497885" cy="1990222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ttore 2 79"/>
            <p:cNvCxnSpPr>
              <a:stCxn id="31" idx="2"/>
              <a:endCxn id="50" idx="0"/>
            </p:cNvCxnSpPr>
            <p:nvPr/>
          </p:nvCxnSpPr>
          <p:spPr>
            <a:xfrm rot="5400000">
              <a:off x="1843075" y="2177946"/>
              <a:ext cx="482455" cy="993343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2 81"/>
            <p:cNvCxnSpPr>
              <a:stCxn id="50" idx="2"/>
              <a:endCxn id="51" idx="0"/>
            </p:cNvCxnSpPr>
            <p:nvPr/>
          </p:nvCxnSpPr>
          <p:spPr>
            <a:xfrm rot="5400000">
              <a:off x="1099355" y="3135976"/>
              <a:ext cx="470729" cy="505823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/>
            <p:cNvCxnSpPr>
              <a:stCxn id="50" idx="2"/>
              <a:endCxn id="52" idx="0"/>
            </p:cNvCxnSpPr>
            <p:nvPr/>
          </p:nvCxnSpPr>
          <p:spPr>
            <a:xfrm rot="16200000" flipH="1">
              <a:off x="1595914" y="3145238"/>
              <a:ext cx="470729" cy="487297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2 85"/>
            <p:cNvCxnSpPr>
              <a:stCxn id="49" idx="2"/>
              <a:endCxn id="54" idx="0"/>
            </p:cNvCxnSpPr>
            <p:nvPr/>
          </p:nvCxnSpPr>
          <p:spPr>
            <a:xfrm rot="16200000" flipH="1">
              <a:off x="3584145" y="3147229"/>
              <a:ext cx="470729" cy="483316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ttore 2 87"/>
            <p:cNvCxnSpPr>
              <a:stCxn id="49" idx="2"/>
              <a:endCxn id="53" idx="0"/>
            </p:cNvCxnSpPr>
            <p:nvPr/>
          </p:nvCxnSpPr>
          <p:spPr>
            <a:xfrm rot="5400000">
              <a:off x="3087585" y="3133985"/>
              <a:ext cx="470729" cy="509804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onnettore 2 89"/>
            <p:cNvCxnSpPr>
              <a:stCxn id="31" idx="2"/>
              <a:endCxn id="49" idx="0"/>
            </p:cNvCxnSpPr>
            <p:nvPr/>
          </p:nvCxnSpPr>
          <p:spPr>
            <a:xfrm rot="16200000" flipH="1">
              <a:off x="2838185" y="2176178"/>
              <a:ext cx="482455" cy="996878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ttore 2 91"/>
            <p:cNvCxnSpPr>
              <a:stCxn id="47" idx="2"/>
              <a:endCxn id="55" idx="0"/>
            </p:cNvCxnSpPr>
            <p:nvPr/>
          </p:nvCxnSpPr>
          <p:spPr>
            <a:xfrm rot="5400000">
              <a:off x="5074049" y="3133761"/>
              <a:ext cx="470729" cy="510252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ttore 2 93"/>
            <p:cNvCxnSpPr>
              <a:stCxn id="47" idx="2"/>
              <a:endCxn id="58" idx="0"/>
            </p:cNvCxnSpPr>
            <p:nvPr/>
          </p:nvCxnSpPr>
          <p:spPr>
            <a:xfrm rot="16200000" flipH="1">
              <a:off x="5570609" y="3147453"/>
              <a:ext cx="470729" cy="482868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ttore 2 95"/>
            <p:cNvCxnSpPr>
              <a:stCxn id="48" idx="2"/>
              <a:endCxn id="57" idx="0"/>
            </p:cNvCxnSpPr>
            <p:nvPr/>
          </p:nvCxnSpPr>
          <p:spPr>
            <a:xfrm rot="5400000">
              <a:off x="7058747" y="3135304"/>
              <a:ext cx="470729" cy="507167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2 97"/>
            <p:cNvCxnSpPr>
              <a:stCxn id="48" idx="2"/>
              <a:endCxn id="56" idx="0"/>
            </p:cNvCxnSpPr>
            <p:nvPr/>
          </p:nvCxnSpPr>
          <p:spPr>
            <a:xfrm rot="16200000" flipH="1">
              <a:off x="7555305" y="3145911"/>
              <a:ext cx="470729" cy="485951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2 99"/>
            <p:cNvCxnSpPr>
              <a:stCxn id="32" idx="2"/>
              <a:endCxn id="47" idx="0"/>
            </p:cNvCxnSpPr>
            <p:nvPr/>
          </p:nvCxnSpPr>
          <p:spPr>
            <a:xfrm rot="5400000">
              <a:off x="5818218" y="2179712"/>
              <a:ext cx="482455" cy="989811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2 101"/>
            <p:cNvCxnSpPr>
              <a:stCxn id="32" idx="2"/>
              <a:endCxn id="48" idx="0"/>
            </p:cNvCxnSpPr>
            <p:nvPr/>
          </p:nvCxnSpPr>
          <p:spPr>
            <a:xfrm rot="16200000" flipH="1">
              <a:off x="6809795" y="2177945"/>
              <a:ext cx="482455" cy="993344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2 103"/>
            <p:cNvCxnSpPr>
              <a:stCxn id="30" idx="2"/>
              <a:endCxn id="32" idx="0"/>
            </p:cNvCxnSpPr>
            <p:nvPr/>
          </p:nvCxnSpPr>
          <p:spPr>
            <a:xfrm rot="16200000" flipH="1">
              <a:off x="5313830" y="955191"/>
              <a:ext cx="497885" cy="1983155"/>
            </a:xfrm>
            <a:prstGeom prst="straightConnector1">
              <a:avLst/>
            </a:prstGeom>
            <a:ln w="28575">
              <a:solidFill>
                <a:srgbClr val="00206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2 107"/>
            <p:cNvCxnSpPr>
              <a:stCxn id="31" idx="1"/>
            </p:cNvCxnSpPr>
            <p:nvPr/>
          </p:nvCxnSpPr>
          <p:spPr>
            <a:xfrm rot="10800000">
              <a:off x="594286" y="2314551"/>
              <a:ext cx="1867849" cy="1588"/>
            </a:xfrm>
            <a:prstGeom prst="straightConnector1">
              <a:avLst/>
            </a:prstGeom>
            <a:ln w="19050">
              <a:solidFill>
                <a:srgbClr val="66FF66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2 110"/>
            <p:cNvCxnSpPr>
              <a:stCxn id="32" idx="1"/>
            </p:cNvCxnSpPr>
            <p:nvPr/>
          </p:nvCxnSpPr>
          <p:spPr>
            <a:xfrm rot="10800000" flipV="1">
              <a:off x="4571197" y="2314550"/>
              <a:ext cx="1864314" cy="1589"/>
            </a:xfrm>
            <a:prstGeom prst="straightConnector1">
              <a:avLst/>
            </a:prstGeom>
            <a:ln w="19050">
              <a:solidFill>
                <a:srgbClr val="00808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ttore 2 114"/>
            <p:cNvCxnSpPr>
              <a:stCxn id="31" idx="3"/>
            </p:cNvCxnSpPr>
            <p:nvPr/>
          </p:nvCxnSpPr>
          <p:spPr>
            <a:xfrm>
              <a:off x="2699812" y="2314551"/>
              <a:ext cx="1867849" cy="1589"/>
            </a:xfrm>
            <a:prstGeom prst="straightConnector1">
              <a:avLst/>
            </a:prstGeom>
            <a:ln w="19050">
              <a:solidFill>
                <a:srgbClr val="66FF66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ttore 2 115"/>
            <p:cNvCxnSpPr>
              <a:stCxn id="32" idx="3"/>
            </p:cNvCxnSpPr>
            <p:nvPr/>
          </p:nvCxnSpPr>
          <p:spPr>
            <a:xfrm>
              <a:off x="6673189" y="2314551"/>
              <a:ext cx="1871391" cy="3178"/>
            </a:xfrm>
            <a:prstGeom prst="straightConnector1">
              <a:avLst/>
            </a:prstGeom>
            <a:ln w="19050">
              <a:solidFill>
                <a:srgbClr val="00808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ttore 2 117"/>
            <p:cNvCxnSpPr>
              <a:stCxn id="50" idx="1"/>
            </p:cNvCxnSpPr>
            <p:nvPr/>
          </p:nvCxnSpPr>
          <p:spPr>
            <a:xfrm rot="10800000" flipV="1">
              <a:off x="594285" y="3034683"/>
              <a:ext cx="874506" cy="1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2 121"/>
            <p:cNvCxnSpPr>
              <a:stCxn id="49" idx="1"/>
            </p:cNvCxnSpPr>
            <p:nvPr/>
          </p:nvCxnSpPr>
          <p:spPr>
            <a:xfrm rot="10800000">
              <a:off x="2580972" y="3034684"/>
              <a:ext cx="878040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2 123"/>
            <p:cNvCxnSpPr>
              <a:stCxn id="47" idx="1"/>
            </p:cNvCxnSpPr>
            <p:nvPr/>
          </p:nvCxnSpPr>
          <p:spPr>
            <a:xfrm rot="10800000" flipV="1">
              <a:off x="4567660" y="3034683"/>
              <a:ext cx="878040" cy="3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2 125"/>
            <p:cNvCxnSpPr>
              <a:stCxn id="48" idx="1"/>
            </p:cNvCxnSpPr>
            <p:nvPr/>
          </p:nvCxnSpPr>
          <p:spPr>
            <a:xfrm rot="10800000" flipV="1">
              <a:off x="6550815" y="3034684"/>
              <a:ext cx="878040" cy="6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ttore 2 127"/>
            <p:cNvCxnSpPr>
              <a:stCxn id="47" idx="3"/>
            </p:cNvCxnSpPr>
            <p:nvPr/>
          </p:nvCxnSpPr>
          <p:spPr>
            <a:xfrm flipV="1">
              <a:off x="5683378" y="3034683"/>
              <a:ext cx="867437" cy="1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2 130"/>
            <p:cNvCxnSpPr>
              <a:stCxn id="48" idx="3"/>
            </p:cNvCxnSpPr>
            <p:nvPr/>
          </p:nvCxnSpPr>
          <p:spPr>
            <a:xfrm flipV="1">
              <a:off x="7666533" y="3034683"/>
              <a:ext cx="874514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2 132"/>
            <p:cNvCxnSpPr>
              <a:stCxn id="49" idx="3"/>
            </p:cNvCxnSpPr>
            <p:nvPr/>
          </p:nvCxnSpPr>
          <p:spPr>
            <a:xfrm flipV="1">
              <a:off x="3696690" y="3034683"/>
              <a:ext cx="874505" cy="1"/>
            </a:xfrm>
            <a:prstGeom prst="straightConnector1">
              <a:avLst/>
            </a:prstGeom>
            <a:ln w="19050"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2 135"/>
            <p:cNvCxnSpPr>
              <a:stCxn id="50" idx="3"/>
            </p:cNvCxnSpPr>
            <p:nvPr/>
          </p:nvCxnSpPr>
          <p:spPr>
            <a:xfrm>
              <a:off x="1706469" y="3034684"/>
              <a:ext cx="878040" cy="7"/>
            </a:xfrm>
            <a:prstGeom prst="straightConnector1">
              <a:avLst/>
            </a:prstGeom>
            <a:ln w="19050">
              <a:solidFill>
                <a:srgbClr val="FF660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ttore 2 138"/>
            <p:cNvCxnSpPr>
              <a:stCxn id="51" idx="1"/>
            </p:cNvCxnSpPr>
            <p:nvPr/>
          </p:nvCxnSpPr>
          <p:spPr>
            <a:xfrm rot="10800000" flipV="1">
              <a:off x="594286" y="3743090"/>
              <a:ext cx="368683" cy="1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nettore 2 141"/>
            <p:cNvCxnSpPr>
              <a:stCxn id="52" idx="1"/>
            </p:cNvCxnSpPr>
            <p:nvPr/>
          </p:nvCxnSpPr>
          <p:spPr>
            <a:xfrm rot="10800000">
              <a:off x="1577358" y="3743091"/>
              <a:ext cx="378730" cy="1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nettore 2 142"/>
            <p:cNvCxnSpPr>
              <a:stCxn id="53" idx="1"/>
            </p:cNvCxnSpPr>
            <p:nvPr/>
          </p:nvCxnSpPr>
          <p:spPr>
            <a:xfrm rot="10800000" flipV="1">
              <a:off x="2580526" y="3743090"/>
              <a:ext cx="368682" cy="1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Connettore 2 143"/>
            <p:cNvCxnSpPr>
              <a:stCxn id="54" idx="1"/>
            </p:cNvCxnSpPr>
            <p:nvPr/>
          </p:nvCxnSpPr>
          <p:spPr>
            <a:xfrm rot="10800000">
              <a:off x="3577854" y="3743089"/>
              <a:ext cx="364475" cy="2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Connettore 2 144"/>
            <p:cNvCxnSpPr>
              <a:stCxn id="55" idx="1"/>
            </p:cNvCxnSpPr>
            <p:nvPr/>
          </p:nvCxnSpPr>
          <p:spPr>
            <a:xfrm rot="10800000">
              <a:off x="4566766" y="3743089"/>
              <a:ext cx="368682" cy="3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nettore 2 145"/>
            <p:cNvCxnSpPr>
              <a:stCxn id="58" idx="1"/>
            </p:cNvCxnSpPr>
            <p:nvPr/>
          </p:nvCxnSpPr>
          <p:spPr>
            <a:xfrm rot="10800000">
              <a:off x="5564542" y="3743087"/>
              <a:ext cx="364027" cy="4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Connettore 2 146"/>
            <p:cNvCxnSpPr>
              <a:stCxn id="57" idx="1"/>
            </p:cNvCxnSpPr>
            <p:nvPr/>
          </p:nvCxnSpPr>
          <p:spPr>
            <a:xfrm rot="10800000" flipV="1">
              <a:off x="6557884" y="3743090"/>
              <a:ext cx="363804" cy="3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ttore 2 147"/>
            <p:cNvCxnSpPr>
              <a:stCxn id="56" idx="1"/>
            </p:cNvCxnSpPr>
            <p:nvPr/>
          </p:nvCxnSpPr>
          <p:spPr>
            <a:xfrm rot="10800000" flipV="1">
              <a:off x="7547696" y="3743091"/>
              <a:ext cx="367110" cy="4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Connettore 2 156"/>
            <p:cNvCxnSpPr>
              <a:stCxn id="51" idx="3"/>
            </p:cNvCxnSpPr>
            <p:nvPr/>
          </p:nvCxnSpPr>
          <p:spPr>
            <a:xfrm flipV="1">
              <a:off x="1200646" y="3743086"/>
              <a:ext cx="376712" cy="5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ttore 2 157"/>
            <p:cNvCxnSpPr>
              <a:stCxn id="52" idx="3"/>
            </p:cNvCxnSpPr>
            <p:nvPr/>
          </p:nvCxnSpPr>
          <p:spPr>
            <a:xfrm flipV="1">
              <a:off x="2193766" y="3743082"/>
              <a:ext cx="390743" cy="9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2 158"/>
            <p:cNvCxnSpPr>
              <a:stCxn id="53" idx="3"/>
            </p:cNvCxnSpPr>
            <p:nvPr/>
          </p:nvCxnSpPr>
          <p:spPr>
            <a:xfrm flipV="1">
              <a:off x="3186886" y="3743077"/>
              <a:ext cx="390965" cy="1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ttore 2 159"/>
            <p:cNvCxnSpPr>
              <a:stCxn id="54" idx="3"/>
            </p:cNvCxnSpPr>
            <p:nvPr/>
          </p:nvCxnSpPr>
          <p:spPr>
            <a:xfrm flipV="1">
              <a:off x="4180006" y="3743072"/>
              <a:ext cx="391191" cy="19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Connettore 2 160"/>
            <p:cNvCxnSpPr>
              <a:stCxn id="55" idx="3"/>
            </p:cNvCxnSpPr>
            <p:nvPr/>
          </p:nvCxnSpPr>
          <p:spPr>
            <a:xfrm flipV="1">
              <a:off x="5173126" y="3743062"/>
              <a:ext cx="391413" cy="29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ttore 2 161"/>
            <p:cNvCxnSpPr>
              <a:stCxn id="58" idx="3"/>
            </p:cNvCxnSpPr>
            <p:nvPr/>
          </p:nvCxnSpPr>
          <p:spPr>
            <a:xfrm flipV="1">
              <a:off x="6166246" y="3743062"/>
              <a:ext cx="391638" cy="29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2 162"/>
            <p:cNvCxnSpPr>
              <a:stCxn id="57" idx="3"/>
            </p:cNvCxnSpPr>
            <p:nvPr/>
          </p:nvCxnSpPr>
          <p:spPr>
            <a:xfrm>
              <a:off x="7159366" y="3743091"/>
              <a:ext cx="391862" cy="15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2 163"/>
            <p:cNvCxnSpPr>
              <a:stCxn id="56" idx="3"/>
            </p:cNvCxnSpPr>
            <p:nvPr/>
          </p:nvCxnSpPr>
          <p:spPr>
            <a:xfrm>
              <a:off x="8152484" y="3743091"/>
              <a:ext cx="392096" cy="15"/>
            </a:xfrm>
            <a:prstGeom prst="straightConnector1">
              <a:avLst/>
            </a:prstGeom>
            <a:ln w="19050">
              <a:solidFill>
                <a:srgbClr val="7030A0"/>
              </a:solidFill>
              <a:headEnd type="none" w="med" len="me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CasellaDiTesto 175"/>
            <p:cNvSpPr txBox="1"/>
            <p:nvPr/>
          </p:nvSpPr>
          <p:spPr>
            <a:xfrm>
              <a:off x="3275837" y="1697825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7" name="CasellaDiTesto 176"/>
            <p:cNvSpPr txBox="1"/>
            <p:nvPr/>
          </p:nvSpPr>
          <p:spPr>
            <a:xfrm>
              <a:off x="1806848" y="2433389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8" name="CasellaDiTesto 177"/>
            <p:cNvSpPr txBox="1"/>
            <p:nvPr/>
          </p:nvSpPr>
          <p:spPr>
            <a:xfrm>
              <a:off x="1051406" y="3153523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9" name="CasellaDiTesto 178"/>
            <p:cNvSpPr txBox="1"/>
            <p:nvPr/>
          </p:nvSpPr>
          <p:spPr>
            <a:xfrm>
              <a:off x="3037646" y="3153521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0" name="CasellaDiTesto 179"/>
            <p:cNvSpPr txBox="1"/>
            <p:nvPr/>
          </p:nvSpPr>
          <p:spPr>
            <a:xfrm>
              <a:off x="5073686" y="3153521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1" name="CasellaDiTesto 180"/>
            <p:cNvSpPr txBox="1"/>
            <p:nvPr/>
          </p:nvSpPr>
          <p:spPr>
            <a:xfrm>
              <a:off x="7010126" y="3153521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2" name="CasellaDiTesto 181"/>
            <p:cNvSpPr txBox="1"/>
            <p:nvPr/>
          </p:nvSpPr>
          <p:spPr>
            <a:xfrm>
              <a:off x="5779329" y="2433389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3" name="CasellaDiTesto 182"/>
            <p:cNvSpPr txBox="1"/>
            <p:nvPr/>
          </p:nvSpPr>
          <p:spPr>
            <a:xfrm>
              <a:off x="5564542" y="1697827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4" name="CasellaDiTesto 183"/>
            <p:cNvSpPr txBox="1"/>
            <p:nvPr/>
          </p:nvSpPr>
          <p:spPr>
            <a:xfrm>
              <a:off x="6961880" y="2423341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5" name="CasellaDiTesto 184"/>
            <p:cNvSpPr txBox="1"/>
            <p:nvPr/>
          </p:nvSpPr>
          <p:spPr>
            <a:xfrm>
              <a:off x="7735165" y="3153523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6" name="CasellaDiTesto 185"/>
            <p:cNvSpPr txBox="1"/>
            <p:nvPr/>
          </p:nvSpPr>
          <p:spPr>
            <a:xfrm>
              <a:off x="5779328" y="3153521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7" name="CasellaDiTesto 186"/>
            <p:cNvSpPr txBox="1"/>
            <p:nvPr/>
          </p:nvSpPr>
          <p:spPr>
            <a:xfrm>
              <a:off x="3762688" y="3153523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8" name="CasellaDiTesto 187"/>
            <p:cNvSpPr txBox="1"/>
            <p:nvPr/>
          </p:nvSpPr>
          <p:spPr>
            <a:xfrm>
              <a:off x="1796800" y="3153523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9" name="CasellaDiTesto 188"/>
            <p:cNvSpPr txBox="1"/>
            <p:nvPr/>
          </p:nvSpPr>
          <p:spPr>
            <a:xfrm>
              <a:off x="3037646" y="2433390"/>
              <a:ext cx="2984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191" name="Fumetto 3 190"/>
          <p:cNvSpPr/>
          <p:nvPr/>
        </p:nvSpPr>
        <p:spPr>
          <a:xfrm>
            <a:off x="3213064" y="1274262"/>
            <a:ext cx="755665" cy="507423"/>
          </a:xfrm>
          <a:prstGeom prst="wedgeEllipseCallout">
            <a:avLst>
              <a:gd name="adj1" fmla="val 109481"/>
              <a:gd name="adj2" fmla="val 58539"/>
            </a:avLst>
          </a:prstGeom>
          <a:solidFill>
            <a:srgbClr val="FFCCCC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0.3</a:t>
            </a:r>
          </a:p>
        </p:txBody>
      </p:sp>
      <p:sp>
        <p:nvSpPr>
          <p:cNvPr id="192" name="Fumetto 3 191"/>
          <p:cNvSpPr/>
          <p:nvPr/>
        </p:nvSpPr>
        <p:spPr>
          <a:xfrm>
            <a:off x="5023663" y="1274262"/>
            <a:ext cx="755665" cy="507423"/>
          </a:xfrm>
          <a:prstGeom prst="wedgeEllipseCallout">
            <a:avLst>
              <a:gd name="adj1" fmla="val -91309"/>
              <a:gd name="adj2" fmla="val 58539"/>
            </a:avLst>
          </a:prstGeom>
          <a:solidFill>
            <a:srgbClr val="99FF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0.8</a:t>
            </a:r>
          </a:p>
        </p:txBody>
      </p:sp>
      <p:sp>
        <p:nvSpPr>
          <p:cNvPr id="195" name="CasellaDiTesto 194"/>
          <p:cNvSpPr txBox="1"/>
          <p:nvPr/>
        </p:nvSpPr>
        <p:spPr>
          <a:xfrm>
            <a:off x="2276950" y="4965206"/>
            <a:ext cx="128240" cy="2154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</a:p>
        </p:txBody>
      </p:sp>
      <p:sp>
        <p:nvSpPr>
          <p:cNvPr id="196" name="CasellaDiTesto 195"/>
          <p:cNvSpPr txBox="1"/>
          <p:nvPr/>
        </p:nvSpPr>
        <p:spPr>
          <a:xfrm>
            <a:off x="2533430" y="4965206"/>
            <a:ext cx="128240" cy="2154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197" name="CasellaDiTesto 196"/>
          <p:cNvSpPr txBox="1"/>
          <p:nvPr/>
        </p:nvSpPr>
        <p:spPr>
          <a:xfrm>
            <a:off x="2405190" y="4965206"/>
            <a:ext cx="128240" cy="2154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198" name="CasellaDiTesto 197"/>
          <p:cNvSpPr txBox="1"/>
          <p:nvPr/>
        </p:nvSpPr>
        <p:spPr>
          <a:xfrm>
            <a:off x="2661670" y="4965206"/>
            <a:ext cx="128240" cy="2154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200" name="CasellaDiTesto 199"/>
          <p:cNvSpPr txBox="1"/>
          <p:nvPr/>
        </p:nvSpPr>
        <p:spPr>
          <a:xfrm>
            <a:off x="2789910" y="4965206"/>
            <a:ext cx="128240" cy="2154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txBody>
          <a:bodyPr wrap="none" lIns="0" tIns="0" rIns="0" bIns="0" rtlCol="0">
            <a:spAutoFit/>
          </a:bodyPr>
          <a:lstStyle/>
          <a:p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</a:p>
        </p:txBody>
      </p:sp>
      <p:sp>
        <p:nvSpPr>
          <p:cNvPr id="201" name="CasellaDiTesto 200"/>
          <p:cNvSpPr txBox="1"/>
          <p:nvPr/>
        </p:nvSpPr>
        <p:spPr>
          <a:xfrm>
            <a:off x="285720" y="5288317"/>
            <a:ext cx="389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 schema di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usa i valori degli attributi in modo 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round-robin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su un albero binario (i.e. lo zone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per mappare gli eventi alle zone.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6.50012E-7 L -0.21146 0.10687 " pathEditMode="fixed" rAng="0" ptsTypes="AA">
                                      <p:cBhvr>
                                        <p:cTn id="3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250" autoRev="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7" dur="250" autoRev="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6.50012E-7 L 0.21684 0.1068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50" autoRev="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50" dur="250" autoRev="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250" autoRev="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146 0.10687 L -0.10365 0.21235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50" autoRev="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63" dur="250" autoRev="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" dur="250" autoRev="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50" autoRev="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84 0.10687 L 0.32673 0.21235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5" dur="250" autoRev="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6" dur="250" autoRev="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" autoRev="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" autoRev="1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65 0.21235 L -0.15538 0.31622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7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8" dur="250" autoRev="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89" dur="250" autoRev="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250" autoRev="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50" autoRev="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 animBg="1"/>
      <p:bldP spid="266" grpId="0" animBg="1"/>
      <p:bldP spid="267" grpId="0" animBg="1"/>
      <p:bldP spid="191" grpId="0" animBg="1"/>
      <p:bldP spid="191" grpId="1" animBg="1"/>
      <p:bldP spid="191" grpId="2" animBg="1"/>
      <p:bldP spid="191" grpId="3" animBg="1"/>
      <p:bldP spid="192" grpId="0" animBg="1"/>
      <p:bldP spid="192" grpId="1" animBg="1"/>
      <p:bldP spid="192" grpId="3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00" grpId="0" animBg="1"/>
      <p:bldP spid="20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CCFFFF">
                <a:tint val="45000"/>
                <a:satMod val="400000"/>
              </a:srgbClr>
            </a:duotone>
          </a:blip>
          <a:stretch>
            <a:fillRect/>
          </a:stretch>
        </p:blipFill>
        <p:spPr bwMode="auto">
          <a:xfrm>
            <a:off x="4470588" y="3800387"/>
            <a:ext cx="4210050" cy="261937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</p:pic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ROUTING </a:t>
            </a:r>
            <a:r>
              <a:rPr lang="it-IT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UN EVENTO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12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0" name="Gruppo 22"/>
          <p:cNvGrpSpPr/>
          <p:nvPr/>
        </p:nvGrpSpPr>
        <p:grpSpPr>
          <a:xfrm>
            <a:off x="423435" y="2455810"/>
            <a:ext cx="3798116" cy="3727474"/>
            <a:chOff x="416694" y="1785926"/>
            <a:chExt cx="3798116" cy="3727474"/>
          </a:xfrm>
        </p:grpSpPr>
        <p:cxnSp>
          <p:nvCxnSpPr>
            <p:cNvPr id="41" name="Connettore 2 40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ettangolo 42"/>
          <p:cNvSpPr/>
          <p:nvPr/>
        </p:nvSpPr>
        <p:spPr>
          <a:xfrm>
            <a:off x="578213" y="2884438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3792923" y="5813952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1413159" y="521955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Ovale 45"/>
          <p:cNvSpPr/>
          <p:nvPr/>
        </p:nvSpPr>
        <p:spPr>
          <a:xfrm>
            <a:off x="1792659" y="4037442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2364163" y="4863977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Ovale 47"/>
          <p:cNvSpPr/>
          <p:nvPr/>
        </p:nvSpPr>
        <p:spPr>
          <a:xfrm>
            <a:off x="3445729" y="5374772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792527" y="3313066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44653" y="3005289"/>
            <a:ext cx="2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3" name="Connettore 1 62"/>
          <p:cNvCxnSpPr>
            <a:stCxn id="43" idx="0"/>
            <a:endCxn id="43" idx="2"/>
          </p:cNvCxnSpPr>
          <p:nvPr/>
        </p:nvCxnSpPr>
        <p:spPr>
          <a:xfrm rot="16200000" flipH="1">
            <a:off x="613932" y="4456074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stCxn id="43" idx="1"/>
            <a:endCxn id="43" idx="3"/>
          </p:cNvCxnSpPr>
          <p:nvPr/>
        </p:nvCxnSpPr>
        <p:spPr>
          <a:xfrm rot="10800000" flipH="1">
            <a:off x="578213" y="4456074"/>
            <a:ext cx="321471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1 65"/>
          <p:cNvCxnSpPr/>
          <p:nvPr/>
        </p:nvCxnSpPr>
        <p:spPr>
          <a:xfrm rot="5400000">
            <a:off x="564164" y="3669316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egnaposto contenuto 2"/>
          <p:cNvSpPr txBox="1">
            <a:spLocks/>
          </p:cNvSpPr>
          <p:nvPr/>
        </p:nvSpPr>
        <p:spPr>
          <a:xfrm>
            <a:off x="4214810" y="1214422"/>
            <a:ext cx="4572032" cy="24394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di un evento calcolato per individuare la zona il cui nodo proprietario è designato a memorizzare l’evento. Il nodo è determinato in base all’identificativo dell’evento: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b="1" i="1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STORAGE DATA-CENTRIC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nodo individuato si dice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proprietario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dell’evento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 indica come 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owner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(E)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Il codice della zona di destinazione viene via</a:t>
            </a:r>
            <a:r>
              <a:rPr kumimoji="0" lang="it-IT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via raffinato durante il </a:t>
            </a:r>
            <a:r>
              <a:rPr kumimoji="0" lang="it-IT" sz="1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kumimoji="0" lang="it-IT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non </a:t>
            </a:r>
            <a:r>
              <a:rPr kumimoji="0" lang="it-IT" sz="12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pre-computato</a:t>
            </a:r>
            <a:r>
              <a:rPr kumimoji="0" lang="it-IT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dal nodo che emette l’evento:</a:t>
            </a:r>
          </a:p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400" b="1" i="1" baseline="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LAZY EVALUATION</a:t>
            </a:r>
            <a:endParaRPr kumimoji="0" lang="it-IT" sz="1400" b="1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Ovale 76"/>
          <p:cNvSpPr/>
          <p:nvPr/>
        </p:nvSpPr>
        <p:spPr>
          <a:xfrm>
            <a:off x="2466322" y="3523287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8" name="Connettore 1 77"/>
          <p:cNvCxnSpPr/>
          <p:nvPr/>
        </p:nvCxnSpPr>
        <p:spPr>
          <a:xfrm rot="5400000">
            <a:off x="2200414" y="5246908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 rot="5400000">
            <a:off x="2202004" y="3673233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rot="10800000" flipV="1">
            <a:off x="2988417" y="3657265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2219974" y="5333601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CasellaDiTesto 83"/>
          <p:cNvSpPr txBox="1"/>
          <p:nvPr/>
        </p:nvSpPr>
        <p:spPr>
          <a:xfrm>
            <a:off x="856945" y="5641378"/>
            <a:ext cx="41229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664202" y="3791953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1413159" y="3530705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2303013" y="3860394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CasellaDiTesto 97"/>
          <p:cNvSpPr txBox="1"/>
          <p:nvPr/>
        </p:nvSpPr>
        <p:spPr>
          <a:xfrm>
            <a:off x="3077230" y="4925981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Fumetto 1 98"/>
          <p:cNvSpPr/>
          <p:nvPr/>
        </p:nvSpPr>
        <p:spPr>
          <a:xfrm>
            <a:off x="39617" y="2309025"/>
            <a:ext cx="1249169" cy="293570"/>
          </a:xfrm>
          <a:prstGeom prst="wedgeRectCallout">
            <a:avLst>
              <a:gd name="adj1" fmla="val 20191"/>
              <a:gd name="adj2" fmla="val 281561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E=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&lt;0.8,0.7&gt;</a:t>
            </a:r>
          </a:p>
        </p:txBody>
      </p:sp>
      <p:sp>
        <p:nvSpPr>
          <p:cNvPr id="112" name="Fumetto 1 111"/>
          <p:cNvSpPr/>
          <p:nvPr/>
        </p:nvSpPr>
        <p:spPr>
          <a:xfrm>
            <a:off x="1204153" y="2733745"/>
            <a:ext cx="1722357" cy="293570"/>
          </a:xfrm>
          <a:prstGeom prst="wedgeRectCallout">
            <a:avLst>
              <a:gd name="adj1" fmla="val -59843"/>
              <a:gd name="adj2" fmla="val 165186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c=code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(E)=111</a:t>
            </a:r>
          </a:p>
        </p:txBody>
      </p:sp>
      <p:sp>
        <p:nvSpPr>
          <p:cNvPr id="179" name="Fumetto 1 178"/>
          <p:cNvSpPr/>
          <p:nvPr/>
        </p:nvSpPr>
        <p:spPr>
          <a:xfrm>
            <a:off x="1882870" y="2355330"/>
            <a:ext cx="1722357" cy="293570"/>
          </a:xfrm>
          <a:prstGeom prst="wedgeRectCallout">
            <a:avLst>
              <a:gd name="adj1" fmla="val 30585"/>
              <a:gd name="adj2" fmla="val 165187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c=code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(E)=1110</a:t>
            </a:r>
          </a:p>
        </p:txBody>
      </p:sp>
      <p:cxnSp>
        <p:nvCxnSpPr>
          <p:cNvPr id="114" name="Connettore 2 113"/>
          <p:cNvCxnSpPr>
            <a:stCxn id="51" idx="5"/>
            <a:endCxn id="46" idx="1"/>
          </p:cNvCxnSpPr>
          <p:nvPr/>
        </p:nvCxnSpPr>
        <p:spPr>
          <a:xfrm rot="16200000" flipH="1">
            <a:off x="1104801" y="3349584"/>
            <a:ext cx="579902" cy="855658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/>
          <p:cNvSpPr txBox="1"/>
          <p:nvPr/>
        </p:nvSpPr>
        <p:spPr>
          <a:xfrm>
            <a:off x="1919169" y="4171777"/>
            <a:ext cx="2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CasellaDiTesto 122"/>
          <p:cNvSpPr txBox="1"/>
          <p:nvPr/>
        </p:nvSpPr>
        <p:spPr>
          <a:xfrm>
            <a:off x="2410219" y="3217079"/>
            <a:ext cx="44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CasellaDiTesto 124"/>
          <p:cNvSpPr txBox="1"/>
          <p:nvPr/>
        </p:nvSpPr>
        <p:spPr>
          <a:xfrm>
            <a:off x="3344019" y="3091765"/>
            <a:ext cx="448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CasellaDiTesto 127"/>
          <p:cNvSpPr txBox="1"/>
          <p:nvPr/>
        </p:nvSpPr>
        <p:spPr>
          <a:xfrm>
            <a:off x="3752730" y="4077823"/>
            <a:ext cx="4286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Z’</a:t>
            </a:r>
            <a:endParaRPr lang="it-IT" sz="1400" b="1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Ovale 48"/>
          <p:cNvSpPr/>
          <p:nvPr/>
        </p:nvSpPr>
        <p:spPr>
          <a:xfrm>
            <a:off x="3521937" y="389456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Ovale 49"/>
          <p:cNvSpPr/>
          <p:nvPr/>
        </p:nvSpPr>
        <p:spPr>
          <a:xfrm>
            <a:off x="3221419" y="3027315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3240664" y="3293675"/>
            <a:ext cx="63991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1" name="Fumetto 1 170"/>
          <p:cNvSpPr/>
          <p:nvPr/>
        </p:nvSpPr>
        <p:spPr>
          <a:xfrm>
            <a:off x="196812" y="4863977"/>
            <a:ext cx="1722357" cy="293570"/>
          </a:xfrm>
          <a:prstGeom prst="wedgeRectCallout">
            <a:avLst>
              <a:gd name="adj1" fmla="val 47504"/>
              <a:gd name="adj2" fmla="val -248975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c=code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(E)=111</a:t>
            </a:r>
          </a:p>
        </p:txBody>
      </p:sp>
      <p:sp>
        <p:nvSpPr>
          <p:cNvPr id="199" name="Ovale 198"/>
          <p:cNvSpPr/>
          <p:nvPr/>
        </p:nvSpPr>
        <p:spPr>
          <a:xfrm>
            <a:off x="2926510" y="2852698"/>
            <a:ext cx="914400" cy="1626856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noAutofit/>
          </a:bodyPr>
          <a:lstStyle/>
          <a:p>
            <a:pPr algn="ctr"/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73" name="Connettore 2 172"/>
          <p:cNvCxnSpPr>
            <a:stCxn id="46" idx="7"/>
            <a:endCxn id="77" idx="3"/>
          </p:cNvCxnSpPr>
          <p:nvPr/>
        </p:nvCxnSpPr>
        <p:spPr>
          <a:xfrm rot="5400000" flipH="1" flipV="1">
            <a:off x="2046809" y="3617930"/>
            <a:ext cx="369681" cy="529189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2 175"/>
          <p:cNvCxnSpPr>
            <a:stCxn id="77" idx="7"/>
            <a:endCxn id="50" idx="2"/>
          </p:cNvCxnSpPr>
          <p:nvPr/>
        </p:nvCxnSpPr>
        <p:spPr>
          <a:xfrm rot="5400000" flipH="1" flipV="1">
            <a:off x="2719201" y="3050992"/>
            <a:ext cx="423735" cy="580701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3" name="Gruppo 192"/>
          <p:cNvGrpSpPr/>
          <p:nvPr/>
        </p:nvGrpSpPr>
        <p:grpSpPr>
          <a:xfrm>
            <a:off x="3318856" y="3576137"/>
            <a:ext cx="167066" cy="162256"/>
            <a:chOff x="1427182" y="1371268"/>
            <a:chExt cx="167066" cy="162256"/>
          </a:xfrm>
        </p:grpSpPr>
        <p:cxnSp>
          <p:nvCxnSpPr>
            <p:cNvPr id="194" name="Connettore 1 193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Connettore 1 194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1" name="Connettore 2 180"/>
          <p:cNvCxnSpPr>
            <a:stCxn id="50" idx="5"/>
            <a:endCxn id="49" idx="0"/>
          </p:cNvCxnSpPr>
          <p:nvPr/>
        </p:nvCxnSpPr>
        <p:spPr>
          <a:xfrm rot="16200000" flipH="1">
            <a:off x="3163528" y="3433997"/>
            <a:ext cx="692855" cy="22828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Fumetto 1 183"/>
          <p:cNvSpPr/>
          <p:nvPr/>
        </p:nvSpPr>
        <p:spPr>
          <a:xfrm>
            <a:off x="3221419" y="4666479"/>
            <a:ext cx="1249169" cy="293570"/>
          </a:xfrm>
          <a:prstGeom prst="wedgeRectCallout">
            <a:avLst>
              <a:gd name="adj1" fmla="val -18756"/>
              <a:gd name="adj2" fmla="val -234927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store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(E)</a:t>
            </a:r>
          </a:p>
        </p:txBody>
      </p:sp>
      <p:sp>
        <p:nvSpPr>
          <p:cNvPr id="186" name="Ovale 185"/>
          <p:cNvSpPr/>
          <p:nvPr/>
        </p:nvSpPr>
        <p:spPr>
          <a:xfrm>
            <a:off x="3521938" y="3895412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2962225" y="4054403"/>
            <a:ext cx="63991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00" name="Gruppo 199"/>
          <p:cNvGrpSpPr/>
          <p:nvPr/>
        </p:nvGrpSpPr>
        <p:grpSpPr>
          <a:xfrm>
            <a:off x="3313716" y="3942237"/>
            <a:ext cx="167066" cy="162256"/>
            <a:chOff x="1427182" y="1371268"/>
            <a:chExt cx="167066" cy="162256"/>
          </a:xfrm>
        </p:grpSpPr>
        <p:cxnSp>
          <p:nvCxnSpPr>
            <p:cNvPr id="201" name="Connettore 1 200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Connettore 1 201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CasellaDiTesto 66"/>
          <p:cNvSpPr txBox="1"/>
          <p:nvPr/>
        </p:nvSpPr>
        <p:spPr>
          <a:xfrm>
            <a:off x="285720" y="1259364"/>
            <a:ext cx="3895639" cy="738664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utilizzo di GPSR per inoltrare un evento al nodo che lo dovrà memorizzare.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8" presetClass="exit" presetSubtype="1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6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46" grpId="0" animBg="1"/>
      <p:bldP spid="47" grpId="0" animBg="1"/>
      <p:bldP spid="48" grpId="0" animBg="1"/>
      <p:bldP spid="51" grpId="0" animBg="1"/>
      <p:bldP spid="52" grpId="0"/>
      <p:bldP spid="77" grpId="0" animBg="1"/>
      <p:bldP spid="83" grpId="0"/>
      <p:bldP spid="84" grpId="1"/>
      <p:bldP spid="86" grpId="0"/>
      <p:bldP spid="88" grpId="0"/>
      <p:bldP spid="90" grpId="0"/>
      <p:bldP spid="98" grpId="0"/>
      <p:bldP spid="99" grpId="0" animBg="1"/>
      <p:bldP spid="99" grpId="2" animBg="1"/>
      <p:bldP spid="112" grpId="0" animBg="1"/>
      <p:bldP spid="112" grpId="2" animBg="1"/>
      <p:bldP spid="179" grpId="0" animBg="1"/>
      <p:bldP spid="179" grpId="1" animBg="1"/>
      <p:bldP spid="121" grpId="0"/>
      <p:bldP spid="128" grpId="0"/>
      <p:bldP spid="128" grpId="1"/>
      <p:bldP spid="49" grpId="0" animBg="1"/>
      <p:bldP spid="49" grpId="3" animBg="1"/>
      <p:bldP spid="50" grpId="0" animBg="1"/>
      <p:bldP spid="94" grpId="0"/>
      <p:bldP spid="171" grpId="0" animBg="1"/>
      <p:bldP spid="171" grpId="1" animBg="1"/>
      <p:bldP spid="199" grpId="0" animBg="1"/>
      <p:bldP spid="199" grpId="1" animBg="1"/>
      <p:bldP spid="184" grpId="0" animBg="1"/>
      <p:bldP spid="186" grpId="0" animBg="1"/>
      <p:bldP spid="9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Autofit/>
          </a:bodyPr>
          <a:lstStyle/>
          <a:p>
            <a:r>
              <a:rPr lang="it-IT" sz="42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ROUTING RANGE QUERIES</a:t>
            </a:r>
            <a:endParaRPr lang="it-IT" sz="42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13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22"/>
          <p:cNvGrpSpPr/>
          <p:nvPr/>
        </p:nvGrpSpPr>
        <p:grpSpPr>
          <a:xfrm>
            <a:off x="320632" y="2393660"/>
            <a:ext cx="3798116" cy="3727474"/>
            <a:chOff x="416694" y="1785926"/>
            <a:chExt cx="3798116" cy="3727474"/>
          </a:xfrm>
        </p:grpSpPr>
        <p:cxnSp>
          <p:nvCxnSpPr>
            <p:cNvPr id="41" name="Connettore 2 40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ettangolo 42"/>
          <p:cNvSpPr/>
          <p:nvPr/>
        </p:nvSpPr>
        <p:spPr>
          <a:xfrm>
            <a:off x="642115" y="2700995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3977466" y="5719440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1738112" y="5005025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47" name="Ovale 46"/>
          <p:cNvSpPr/>
          <p:nvPr/>
        </p:nvSpPr>
        <p:spPr>
          <a:xfrm>
            <a:off x="907841" y="447625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48" name="Ovale 47"/>
          <p:cNvSpPr/>
          <p:nvPr/>
        </p:nvSpPr>
        <p:spPr>
          <a:xfrm>
            <a:off x="2671653" y="460855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  <p:sp>
        <p:nvSpPr>
          <p:cNvPr id="51" name="Ovale 50"/>
          <p:cNvSpPr/>
          <p:nvPr/>
        </p:nvSpPr>
        <p:spPr>
          <a:xfrm>
            <a:off x="981535" y="5355776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63" name="Connettore 1 62"/>
          <p:cNvCxnSpPr>
            <a:stCxn id="43" idx="0"/>
            <a:endCxn id="43" idx="2"/>
          </p:cNvCxnSpPr>
          <p:nvPr/>
        </p:nvCxnSpPr>
        <p:spPr>
          <a:xfrm rot="16200000" flipH="1">
            <a:off x="677834" y="4272631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endCxn id="43" idx="3"/>
          </p:cNvCxnSpPr>
          <p:nvPr/>
        </p:nvCxnSpPr>
        <p:spPr>
          <a:xfrm rot="10800000" flipH="1">
            <a:off x="642115" y="4272632"/>
            <a:ext cx="3214710" cy="39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egnaposto contenuto 2"/>
          <p:cNvSpPr txBox="1">
            <a:spLocks/>
          </p:cNvSpPr>
          <p:nvPr/>
        </p:nvSpPr>
        <p:spPr>
          <a:xfrm>
            <a:off x="4243070" y="4228411"/>
            <a:ext cx="4615210" cy="2055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1800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mappa la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 un prefisso di zona (macro-zona contenente tutto il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definito con </a:t>
            </a:r>
            <a:r>
              <a:rPr lang="it-IT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code(Q).</a:t>
            </a:r>
          </a:p>
          <a:p>
            <a:pPr indent="-1800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il nodo che riceve la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owner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una zona che si sovrappone con quella di codice </a:t>
            </a:r>
            <a:r>
              <a:rPr lang="it-IT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code(Q)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divide la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due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sottoquery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inferiore.</a:t>
            </a:r>
          </a:p>
          <a:p>
            <a:pPr indent="-1800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il </a:t>
            </a:r>
            <a:r>
              <a:rPr lang="it-IT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code(Q)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una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non ha sovrapposizione con la zona del nodo che la riceve, il nodo la inoltra in direzione del </a:t>
            </a:r>
            <a:r>
              <a:rPr lang="it-IT" sz="13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centroide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della zona di codice </a:t>
            </a:r>
            <a:r>
              <a:rPr lang="it-IT" sz="1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code(Q)</a:t>
            </a:r>
            <a:r>
              <a:rPr lang="it-IT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77" name="Ovale 76"/>
          <p:cNvSpPr/>
          <p:nvPr/>
        </p:nvSpPr>
        <p:spPr>
          <a:xfrm>
            <a:off x="2540272" y="358099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cxnSp>
        <p:nvCxnSpPr>
          <p:cNvPr id="79" name="Connettore 1 78"/>
          <p:cNvCxnSpPr/>
          <p:nvPr/>
        </p:nvCxnSpPr>
        <p:spPr>
          <a:xfrm rot="5400000">
            <a:off x="2265906" y="3489790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rot="10800000" flipV="1">
            <a:off x="3052319" y="3497637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e 48"/>
          <p:cNvSpPr/>
          <p:nvPr/>
        </p:nvSpPr>
        <p:spPr>
          <a:xfrm>
            <a:off x="3183162" y="391544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50" name="Ovale 49"/>
          <p:cNvSpPr/>
          <p:nvPr/>
        </p:nvSpPr>
        <p:spPr>
          <a:xfrm>
            <a:off x="3560204" y="294603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674955" y="5667295"/>
            <a:ext cx="359073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6" name="Connettore 1 65"/>
          <p:cNvCxnSpPr/>
          <p:nvPr/>
        </p:nvCxnSpPr>
        <p:spPr>
          <a:xfrm rot="5400000">
            <a:off x="-135641" y="4264612"/>
            <a:ext cx="3142480" cy="1683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rot="10800000" flipV="1">
            <a:off x="1436708" y="3497639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rot="10800000" flipV="1">
            <a:off x="642115" y="5069553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/>
          <p:cNvSpPr txBox="1"/>
          <p:nvPr/>
        </p:nvSpPr>
        <p:spPr>
          <a:xfrm>
            <a:off x="1007666" y="4885988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1882142" y="5390817"/>
            <a:ext cx="26930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052318" y="5174944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Ovale 88"/>
          <p:cNvSpPr/>
          <p:nvPr/>
        </p:nvSpPr>
        <p:spPr>
          <a:xfrm>
            <a:off x="1948824" y="3033367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92" name="Ovale 91"/>
          <p:cNvSpPr/>
          <p:nvPr/>
        </p:nvSpPr>
        <p:spPr>
          <a:xfrm>
            <a:off x="1779983" y="371112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96" name="Ovale 95"/>
          <p:cNvSpPr/>
          <p:nvPr/>
        </p:nvSpPr>
        <p:spPr>
          <a:xfrm>
            <a:off x="1050813" y="371112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99" name="CasellaDiTesto 98"/>
          <p:cNvSpPr txBox="1"/>
          <p:nvPr/>
        </p:nvSpPr>
        <p:spPr>
          <a:xfrm>
            <a:off x="674955" y="2981072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1453100" y="2776754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03798" y="4093829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2366700" y="2811795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3052318" y="2727156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CasellaDiTesto 108"/>
          <p:cNvSpPr txBox="1"/>
          <p:nvPr/>
        </p:nvSpPr>
        <p:spPr>
          <a:xfrm>
            <a:off x="3427783" y="4093829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Rettangolo 110"/>
          <p:cNvSpPr/>
          <p:nvPr/>
        </p:nvSpPr>
        <p:spPr>
          <a:xfrm>
            <a:off x="6384061" y="124767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Rettangolo 111"/>
          <p:cNvSpPr/>
          <p:nvPr/>
        </p:nvSpPr>
        <p:spPr>
          <a:xfrm>
            <a:off x="5050973" y="228860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Rettangolo 112"/>
          <p:cNvSpPr/>
          <p:nvPr/>
        </p:nvSpPr>
        <p:spPr>
          <a:xfrm>
            <a:off x="5965373" y="2280477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Rettangolo 113"/>
          <p:cNvSpPr/>
          <p:nvPr/>
        </p:nvSpPr>
        <p:spPr>
          <a:xfrm>
            <a:off x="4779299" y="2928599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052325" y="2928599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Rettangolo 115"/>
          <p:cNvSpPr/>
          <p:nvPr/>
        </p:nvSpPr>
        <p:spPr>
          <a:xfrm>
            <a:off x="6232484" y="2928599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Rettangolo 116"/>
          <p:cNvSpPr/>
          <p:nvPr/>
        </p:nvSpPr>
        <p:spPr>
          <a:xfrm>
            <a:off x="7790647" y="228860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Rettangolo 117"/>
          <p:cNvSpPr/>
          <p:nvPr/>
        </p:nvSpPr>
        <p:spPr>
          <a:xfrm>
            <a:off x="7326936" y="1681428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Rettangolo 119"/>
          <p:cNvSpPr/>
          <p:nvPr/>
        </p:nvSpPr>
        <p:spPr>
          <a:xfrm>
            <a:off x="5496450" y="1681428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6891089" y="2280477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  <p:sp>
        <p:nvSpPr>
          <p:cNvPr id="123" name="Ovale 122"/>
          <p:cNvSpPr/>
          <p:nvPr/>
        </p:nvSpPr>
        <p:spPr>
          <a:xfrm>
            <a:off x="8285537" y="354659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124" name="Ovale 123"/>
          <p:cNvSpPr/>
          <p:nvPr/>
        </p:nvSpPr>
        <p:spPr>
          <a:xfrm>
            <a:off x="7833514" y="3539845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125" name="Ovale 124"/>
          <p:cNvSpPr/>
          <p:nvPr/>
        </p:nvSpPr>
        <p:spPr>
          <a:xfrm>
            <a:off x="4564565" y="354659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sp>
        <p:nvSpPr>
          <p:cNvPr id="126" name="Ovale 125"/>
          <p:cNvSpPr/>
          <p:nvPr/>
        </p:nvSpPr>
        <p:spPr>
          <a:xfrm>
            <a:off x="4994033" y="354659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127" name="Ovale 126"/>
          <p:cNvSpPr/>
          <p:nvPr/>
        </p:nvSpPr>
        <p:spPr>
          <a:xfrm>
            <a:off x="5305531" y="2928599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128" name="Ovale 127"/>
          <p:cNvSpPr/>
          <p:nvPr/>
        </p:nvSpPr>
        <p:spPr>
          <a:xfrm>
            <a:off x="5687369" y="2928599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129" name="Ovale 128"/>
          <p:cNvSpPr/>
          <p:nvPr/>
        </p:nvSpPr>
        <p:spPr>
          <a:xfrm>
            <a:off x="6022314" y="354659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130" name="Ovale 129"/>
          <p:cNvSpPr/>
          <p:nvPr/>
        </p:nvSpPr>
        <p:spPr>
          <a:xfrm>
            <a:off x="6432929" y="354024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131" name="Ovale 130"/>
          <p:cNvSpPr/>
          <p:nvPr/>
        </p:nvSpPr>
        <p:spPr>
          <a:xfrm>
            <a:off x="7517855" y="2911855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cxnSp>
        <p:nvCxnSpPr>
          <p:cNvPr id="134" name="Connettore 1 133"/>
          <p:cNvCxnSpPr>
            <a:stCxn id="111" idx="2"/>
            <a:endCxn id="120" idx="0"/>
          </p:cNvCxnSpPr>
          <p:nvPr/>
        </p:nvCxnSpPr>
        <p:spPr>
          <a:xfrm rot="5400000">
            <a:off x="5914297" y="1116203"/>
            <a:ext cx="242839" cy="8876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>
            <a:stCxn id="111" idx="2"/>
            <a:endCxn id="118" idx="0"/>
          </p:cNvCxnSpPr>
          <p:nvPr/>
        </p:nvCxnSpPr>
        <p:spPr>
          <a:xfrm rot="16200000" flipH="1">
            <a:off x="6829539" y="1088570"/>
            <a:ext cx="242839" cy="9428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>
            <a:stCxn id="120" idx="2"/>
            <a:endCxn id="112" idx="0"/>
          </p:cNvCxnSpPr>
          <p:nvPr/>
        </p:nvCxnSpPr>
        <p:spPr>
          <a:xfrm rot="5400000">
            <a:off x="5161046" y="1857735"/>
            <a:ext cx="416253" cy="44547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>
            <a:stCxn id="120" idx="2"/>
            <a:endCxn id="113" idx="0"/>
          </p:cNvCxnSpPr>
          <p:nvPr/>
        </p:nvCxnSpPr>
        <p:spPr>
          <a:xfrm rot="16200000" flipH="1">
            <a:off x="5622306" y="1841950"/>
            <a:ext cx="408130" cy="46892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118" idx="2"/>
            <a:endCxn id="122" idx="0"/>
          </p:cNvCxnSpPr>
          <p:nvPr/>
        </p:nvCxnSpPr>
        <p:spPr>
          <a:xfrm rot="5400000">
            <a:off x="7000408" y="1858489"/>
            <a:ext cx="408130" cy="43584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>
            <a:stCxn id="118" idx="2"/>
            <a:endCxn id="117" idx="0"/>
          </p:cNvCxnSpPr>
          <p:nvPr/>
        </p:nvCxnSpPr>
        <p:spPr>
          <a:xfrm rot="16200000" flipH="1">
            <a:off x="7446125" y="1848617"/>
            <a:ext cx="416253" cy="4637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>
            <a:stCxn id="112" idx="2"/>
            <a:endCxn id="114" idx="0"/>
          </p:cNvCxnSpPr>
          <p:nvPr/>
        </p:nvCxnSpPr>
        <p:spPr>
          <a:xfrm rot="5400000">
            <a:off x="4786056" y="2568222"/>
            <a:ext cx="449080" cy="27167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>
            <a:stCxn id="112" idx="2"/>
            <a:endCxn id="127" idx="0"/>
          </p:cNvCxnSpPr>
          <p:nvPr/>
        </p:nvCxnSpPr>
        <p:spPr>
          <a:xfrm rot="16200000" flipH="1">
            <a:off x="5049172" y="2576780"/>
            <a:ext cx="449080" cy="25455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>
            <a:stCxn id="113" idx="2"/>
            <a:endCxn id="128" idx="0"/>
          </p:cNvCxnSpPr>
          <p:nvPr/>
        </p:nvCxnSpPr>
        <p:spPr>
          <a:xfrm rot="5400000">
            <a:off x="5693230" y="2560995"/>
            <a:ext cx="457203" cy="2780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stCxn id="113" idx="2"/>
            <a:endCxn id="116" idx="0"/>
          </p:cNvCxnSpPr>
          <p:nvPr/>
        </p:nvCxnSpPr>
        <p:spPr>
          <a:xfrm rot="16200000" flipH="1">
            <a:off x="5965787" y="2566441"/>
            <a:ext cx="457203" cy="2671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>
            <a:stCxn id="114" idx="2"/>
            <a:endCxn id="125" idx="0"/>
          </p:cNvCxnSpPr>
          <p:nvPr/>
        </p:nvCxnSpPr>
        <p:spPr>
          <a:xfrm rot="5400000">
            <a:off x="4553855" y="3225688"/>
            <a:ext cx="427075" cy="21473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>
            <a:stCxn id="114" idx="2"/>
            <a:endCxn id="126" idx="0"/>
          </p:cNvCxnSpPr>
          <p:nvPr/>
        </p:nvCxnSpPr>
        <p:spPr>
          <a:xfrm rot="16200000" flipH="1">
            <a:off x="4768589" y="3225688"/>
            <a:ext cx="427075" cy="21473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>
            <a:stCxn id="116" idx="2"/>
            <a:endCxn id="129" idx="0"/>
          </p:cNvCxnSpPr>
          <p:nvPr/>
        </p:nvCxnSpPr>
        <p:spPr>
          <a:xfrm rot="5400000">
            <a:off x="6009322" y="3227970"/>
            <a:ext cx="427075" cy="21017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>
            <a:stCxn id="116" idx="2"/>
            <a:endCxn id="130" idx="0"/>
          </p:cNvCxnSpPr>
          <p:nvPr/>
        </p:nvCxnSpPr>
        <p:spPr>
          <a:xfrm rot="16200000" flipH="1">
            <a:off x="6217804" y="3229657"/>
            <a:ext cx="420725" cy="20044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17" idx="2"/>
            <a:endCxn id="131" idx="0"/>
          </p:cNvCxnSpPr>
          <p:nvPr/>
        </p:nvCxnSpPr>
        <p:spPr>
          <a:xfrm rot="5400000">
            <a:off x="7533543" y="2559291"/>
            <a:ext cx="432336" cy="2727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>
            <a:stCxn id="117" idx="2"/>
            <a:endCxn id="115" idx="0"/>
          </p:cNvCxnSpPr>
          <p:nvPr/>
        </p:nvCxnSpPr>
        <p:spPr>
          <a:xfrm rot="16200000" flipH="1">
            <a:off x="7792406" y="2573220"/>
            <a:ext cx="449080" cy="26167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>
            <a:stCxn id="115" idx="2"/>
            <a:endCxn id="124" idx="0"/>
          </p:cNvCxnSpPr>
          <p:nvPr/>
        </p:nvCxnSpPr>
        <p:spPr>
          <a:xfrm rot="5400000">
            <a:off x="7828217" y="3220276"/>
            <a:ext cx="420327" cy="2188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>
            <a:stCxn id="115" idx="2"/>
            <a:endCxn id="123" idx="0"/>
          </p:cNvCxnSpPr>
          <p:nvPr/>
        </p:nvCxnSpPr>
        <p:spPr>
          <a:xfrm rot="16200000" flipH="1">
            <a:off x="8050854" y="3216449"/>
            <a:ext cx="427075" cy="23321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/>
          <p:cNvCxnSpPr/>
          <p:nvPr/>
        </p:nvCxnSpPr>
        <p:spPr>
          <a:xfrm>
            <a:off x="642114" y="2623251"/>
            <a:ext cx="810986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2 175"/>
          <p:cNvCxnSpPr/>
          <p:nvPr/>
        </p:nvCxnSpPr>
        <p:spPr>
          <a:xfrm flipV="1">
            <a:off x="3046873" y="2623251"/>
            <a:ext cx="809952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/>
          <p:cNvCxnSpPr/>
          <p:nvPr/>
        </p:nvCxnSpPr>
        <p:spPr>
          <a:xfrm rot="5400000">
            <a:off x="3555797" y="3102839"/>
            <a:ext cx="803694" cy="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2 188"/>
          <p:cNvCxnSpPr/>
          <p:nvPr/>
        </p:nvCxnSpPr>
        <p:spPr>
          <a:xfrm rot="16200000" flipH="1">
            <a:off x="3559381" y="4671284"/>
            <a:ext cx="796525" cy="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2 189"/>
          <p:cNvCxnSpPr/>
          <p:nvPr/>
        </p:nvCxnSpPr>
        <p:spPr>
          <a:xfrm rot="5400000">
            <a:off x="-245449" y="3483837"/>
            <a:ext cx="1578383" cy="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2 190"/>
          <p:cNvCxnSpPr/>
          <p:nvPr/>
        </p:nvCxnSpPr>
        <p:spPr>
          <a:xfrm rot="5400000">
            <a:off x="-245452" y="5055872"/>
            <a:ext cx="1578383" cy="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2 191"/>
          <p:cNvCxnSpPr/>
          <p:nvPr/>
        </p:nvCxnSpPr>
        <p:spPr>
          <a:xfrm>
            <a:off x="651640" y="5932568"/>
            <a:ext cx="1605015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2 192"/>
          <p:cNvCxnSpPr/>
          <p:nvPr/>
        </p:nvCxnSpPr>
        <p:spPr>
          <a:xfrm>
            <a:off x="2242366" y="5931470"/>
            <a:ext cx="1623985" cy="378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umetto 1 172"/>
          <p:cNvSpPr/>
          <p:nvPr/>
        </p:nvSpPr>
        <p:spPr>
          <a:xfrm>
            <a:off x="521691" y="6265625"/>
            <a:ext cx="1845009" cy="184666"/>
          </a:xfrm>
          <a:prstGeom prst="wedgeRectCallout">
            <a:avLst>
              <a:gd name="adj1" fmla="val -17569"/>
              <a:gd name="adj2" fmla="val -438988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Q=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0.8-0.9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cxnSp>
        <p:nvCxnSpPr>
          <p:cNvPr id="196" name="Connettore 2 195"/>
          <p:cNvCxnSpPr/>
          <p:nvPr/>
        </p:nvCxnSpPr>
        <p:spPr>
          <a:xfrm>
            <a:off x="1446622" y="2623251"/>
            <a:ext cx="810986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2 197"/>
          <p:cNvCxnSpPr/>
          <p:nvPr/>
        </p:nvCxnSpPr>
        <p:spPr>
          <a:xfrm flipV="1">
            <a:off x="2242366" y="2623251"/>
            <a:ext cx="813130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2 201"/>
          <p:cNvCxnSpPr/>
          <p:nvPr/>
        </p:nvCxnSpPr>
        <p:spPr>
          <a:xfrm rot="5400000">
            <a:off x="3555797" y="3899481"/>
            <a:ext cx="803694" cy="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2 203"/>
          <p:cNvCxnSpPr/>
          <p:nvPr/>
        </p:nvCxnSpPr>
        <p:spPr>
          <a:xfrm rot="5400000">
            <a:off x="3559382" y="5453526"/>
            <a:ext cx="796524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CasellaDiTesto 206"/>
          <p:cNvSpPr txBox="1"/>
          <p:nvPr/>
        </p:nvSpPr>
        <p:spPr>
          <a:xfrm>
            <a:off x="819507" y="2454812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8" name="CasellaDiTesto 207"/>
          <p:cNvSpPr txBox="1"/>
          <p:nvPr/>
        </p:nvSpPr>
        <p:spPr>
          <a:xfrm>
            <a:off x="1510256" y="2454812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1/4≤A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0" name="CasellaDiTesto 209"/>
          <p:cNvSpPr txBox="1"/>
          <p:nvPr/>
        </p:nvSpPr>
        <p:spPr>
          <a:xfrm>
            <a:off x="3213262" y="2454812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1" name="CasellaDiTesto 210"/>
          <p:cNvSpPr txBox="1"/>
          <p:nvPr/>
        </p:nvSpPr>
        <p:spPr>
          <a:xfrm>
            <a:off x="2305238" y="2454812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1/2≤A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2" name="CasellaDiTesto 211"/>
          <p:cNvSpPr txBox="1"/>
          <p:nvPr/>
        </p:nvSpPr>
        <p:spPr>
          <a:xfrm>
            <a:off x="1288819" y="5935254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3" name="CasellaDiTesto 212"/>
          <p:cNvSpPr txBox="1"/>
          <p:nvPr/>
        </p:nvSpPr>
        <p:spPr>
          <a:xfrm>
            <a:off x="2840975" y="5935254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4" name="CasellaDiTesto 213"/>
          <p:cNvSpPr txBox="1"/>
          <p:nvPr/>
        </p:nvSpPr>
        <p:spPr>
          <a:xfrm rot="16200000">
            <a:off x="248616" y="4898867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" name="CasellaDiTesto 214"/>
          <p:cNvSpPr txBox="1"/>
          <p:nvPr/>
        </p:nvSpPr>
        <p:spPr>
          <a:xfrm rot="16200000">
            <a:off x="248609" y="3390650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6" name="CasellaDiTesto 215"/>
          <p:cNvSpPr txBox="1"/>
          <p:nvPr/>
        </p:nvSpPr>
        <p:spPr>
          <a:xfrm rot="16200000">
            <a:off x="3842672" y="5391219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7" name="CasellaDiTesto 216"/>
          <p:cNvSpPr txBox="1"/>
          <p:nvPr/>
        </p:nvSpPr>
        <p:spPr>
          <a:xfrm rot="16200000">
            <a:off x="3708019" y="4625483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1/4≤A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8" name="CasellaDiTesto 217"/>
          <p:cNvSpPr txBox="1"/>
          <p:nvPr/>
        </p:nvSpPr>
        <p:spPr>
          <a:xfrm rot="16200000">
            <a:off x="3842672" y="3049398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9" name="CasellaDiTesto 218"/>
          <p:cNvSpPr txBox="1"/>
          <p:nvPr/>
        </p:nvSpPr>
        <p:spPr>
          <a:xfrm rot="16200000">
            <a:off x="3708019" y="3849598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1/2≤A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31" name="Gruppo 230"/>
          <p:cNvGrpSpPr/>
          <p:nvPr/>
        </p:nvGrpSpPr>
        <p:grpSpPr>
          <a:xfrm>
            <a:off x="2976726" y="4193489"/>
            <a:ext cx="167066" cy="162256"/>
            <a:chOff x="1427182" y="1371268"/>
            <a:chExt cx="167066" cy="162256"/>
          </a:xfrm>
        </p:grpSpPr>
        <p:cxnSp>
          <p:nvCxnSpPr>
            <p:cNvPr id="232" name="Connettore 1 231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2" name="Gruppo 241"/>
          <p:cNvGrpSpPr/>
          <p:nvPr/>
        </p:nvGrpSpPr>
        <p:grpSpPr>
          <a:xfrm>
            <a:off x="2973543" y="3409771"/>
            <a:ext cx="167066" cy="162256"/>
            <a:chOff x="1427182" y="1371268"/>
            <a:chExt cx="167066" cy="162256"/>
          </a:xfrm>
        </p:grpSpPr>
        <p:cxnSp>
          <p:nvCxnSpPr>
            <p:cNvPr id="243" name="Connettore 1 24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po 248"/>
          <p:cNvGrpSpPr/>
          <p:nvPr/>
        </p:nvGrpSpPr>
        <p:grpSpPr>
          <a:xfrm>
            <a:off x="3376205" y="3411825"/>
            <a:ext cx="167066" cy="162256"/>
            <a:chOff x="1427182" y="1371268"/>
            <a:chExt cx="167066" cy="162256"/>
          </a:xfrm>
        </p:grpSpPr>
        <p:cxnSp>
          <p:nvCxnSpPr>
            <p:cNvPr id="250" name="Connettore 1 249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uppo 251"/>
          <p:cNvGrpSpPr/>
          <p:nvPr/>
        </p:nvGrpSpPr>
        <p:grpSpPr>
          <a:xfrm>
            <a:off x="2567476" y="3401969"/>
            <a:ext cx="167066" cy="162256"/>
            <a:chOff x="1427182" y="1371268"/>
            <a:chExt cx="167066" cy="162256"/>
          </a:xfrm>
        </p:grpSpPr>
        <p:cxnSp>
          <p:nvCxnSpPr>
            <p:cNvPr id="253" name="Connettore 1 25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2" name="Gruppo 261"/>
          <p:cNvGrpSpPr/>
          <p:nvPr/>
        </p:nvGrpSpPr>
        <p:grpSpPr>
          <a:xfrm>
            <a:off x="3376205" y="3033367"/>
            <a:ext cx="167066" cy="162256"/>
            <a:chOff x="1427182" y="1371268"/>
            <a:chExt cx="167066" cy="162256"/>
          </a:xfrm>
        </p:grpSpPr>
        <p:cxnSp>
          <p:nvCxnSpPr>
            <p:cNvPr id="263" name="Connettore 1 26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" name="Fumetto 1 285"/>
          <p:cNvSpPr/>
          <p:nvPr/>
        </p:nvSpPr>
        <p:spPr>
          <a:xfrm>
            <a:off x="7326936" y="1177334"/>
            <a:ext cx="1753685" cy="184666"/>
          </a:xfrm>
          <a:prstGeom prst="wedgeRectCallout">
            <a:avLst>
              <a:gd name="adj1" fmla="val -42632"/>
              <a:gd name="adj2" fmla="val 230300"/>
            </a:avLst>
          </a:prstGeom>
          <a:solidFill>
            <a:srgbClr val="FFCC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Q=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,0.8-0.9&gt;</a:t>
            </a:r>
          </a:p>
        </p:txBody>
      </p:sp>
      <p:sp>
        <p:nvSpPr>
          <p:cNvPr id="287" name="Fumetto 1 286"/>
          <p:cNvSpPr/>
          <p:nvPr/>
        </p:nvSpPr>
        <p:spPr>
          <a:xfrm>
            <a:off x="7360171" y="1408445"/>
            <a:ext cx="1753685" cy="184666"/>
          </a:xfrm>
          <a:prstGeom prst="wedgeRectCallout">
            <a:avLst>
              <a:gd name="adj1" fmla="val -17421"/>
              <a:gd name="adj2" fmla="val 409865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Q=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&lt;0.6-0.9,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0.8-0.9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cxnSp>
        <p:nvCxnSpPr>
          <p:cNvPr id="289" name="Connettore 2 288"/>
          <p:cNvCxnSpPr>
            <a:stCxn id="51" idx="7"/>
            <a:endCxn id="45" idx="3"/>
          </p:cNvCxnSpPr>
          <p:nvPr/>
        </p:nvCxnSpPr>
        <p:spPr>
          <a:xfrm rot="5400000" flipH="1" flipV="1">
            <a:off x="1358844" y="4976509"/>
            <a:ext cx="206277" cy="612103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2 290"/>
          <p:cNvCxnSpPr>
            <a:stCxn id="45" idx="6"/>
            <a:endCxn id="48" idx="3"/>
          </p:cNvCxnSpPr>
          <p:nvPr/>
        </p:nvCxnSpPr>
        <p:spPr>
          <a:xfrm flipV="1">
            <a:off x="1942430" y="4782952"/>
            <a:ext cx="759145" cy="324232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2 293"/>
          <p:cNvCxnSpPr>
            <a:stCxn id="48" idx="7"/>
            <a:endCxn id="49" idx="4"/>
          </p:cNvCxnSpPr>
          <p:nvPr/>
        </p:nvCxnSpPr>
        <p:spPr>
          <a:xfrm rot="5400000" flipH="1" flipV="1">
            <a:off x="2806326" y="4159483"/>
            <a:ext cx="518719" cy="43927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Fumetto 1 294"/>
          <p:cNvSpPr/>
          <p:nvPr/>
        </p:nvSpPr>
        <p:spPr>
          <a:xfrm>
            <a:off x="6737237" y="1938086"/>
            <a:ext cx="1960473" cy="184666"/>
          </a:xfrm>
          <a:prstGeom prst="wedgeRectCallout">
            <a:avLst>
              <a:gd name="adj1" fmla="val -6558"/>
              <a:gd name="adj2" fmla="val 486044"/>
            </a:avLst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0.6-0.75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,0.8-0.9&gt;</a:t>
            </a:r>
          </a:p>
        </p:txBody>
      </p:sp>
      <p:sp>
        <p:nvSpPr>
          <p:cNvPr id="296" name="Fumetto 1 295"/>
          <p:cNvSpPr/>
          <p:nvPr/>
        </p:nvSpPr>
        <p:spPr>
          <a:xfrm>
            <a:off x="5589442" y="3260198"/>
            <a:ext cx="1928413" cy="184666"/>
          </a:xfrm>
          <a:prstGeom prst="wedgeRectCallout">
            <a:avLst>
              <a:gd name="adj1" fmla="val 78083"/>
              <a:gd name="adj2" fmla="val -139827"/>
            </a:avLst>
          </a:prstGeom>
          <a:solidFill>
            <a:srgbClr val="92D05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0.75-0.9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,0.8-0.9&gt;</a:t>
            </a:r>
          </a:p>
        </p:txBody>
      </p:sp>
      <p:cxnSp>
        <p:nvCxnSpPr>
          <p:cNvPr id="298" name="Connettore 2 297"/>
          <p:cNvCxnSpPr>
            <a:stCxn id="49" idx="1"/>
            <a:endCxn id="77" idx="6"/>
          </p:cNvCxnSpPr>
          <p:nvPr/>
        </p:nvCxnSpPr>
        <p:spPr>
          <a:xfrm rot="16200000" flipV="1">
            <a:off x="2847733" y="3580012"/>
            <a:ext cx="262208" cy="468494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Fumetto 1 299"/>
          <p:cNvSpPr/>
          <p:nvPr/>
        </p:nvSpPr>
        <p:spPr>
          <a:xfrm>
            <a:off x="6156292" y="3874391"/>
            <a:ext cx="1917193" cy="184666"/>
          </a:xfrm>
          <a:prstGeom prst="wedgeRectCallout">
            <a:avLst>
              <a:gd name="adj1" fmla="val 66380"/>
              <a:gd name="adj2" fmla="val -138778"/>
            </a:avLst>
          </a:prstGeom>
          <a:solidFill>
            <a:schemeClr val="bg1">
              <a:lumMod val="6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=&lt;0.75-0.9,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0.8-0.9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cxnSp>
        <p:nvCxnSpPr>
          <p:cNvPr id="302" name="Connettore 2 301"/>
          <p:cNvCxnSpPr>
            <a:stCxn id="49" idx="7"/>
            <a:endCxn id="50" idx="4"/>
          </p:cNvCxnSpPr>
          <p:nvPr/>
        </p:nvCxnSpPr>
        <p:spPr>
          <a:xfrm rot="5400000" flipH="1" flipV="1">
            <a:off x="3112453" y="3395454"/>
            <a:ext cx="795014" cy="304805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asellaDiTesto 131"/>
          <p:cNvSpPr txBox="1"/>
          <p:nvPr/>
        </p:nvSpPr>
        <p:spPr>
          <a:xfrm>
            <a:off x="335961" y="1279460"/>
            <a:ext cx="4278844" cy="954107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inoltrare la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alla zona che mappa l’intero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poi suddividerla in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più piccoli da inviare ai nodi competenti per quei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5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0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3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2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8" fill="hold">
                      <p:stCondLst>
                        <p:cond delay="indefinite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6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3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8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7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8" fill="hold">
                      <p:stCondLst>
                        <p:cond delay="indefinite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47" grpId="0" animBg="1"/>
      <p:bldP spid="48" grpId="0" animBg="1"/>
      <p:bldP spid="51" grpId="0" animBg="1"/>
      <p:bldP spid="77" grpId="0" animBg="1"/>
      <p:bldP spid="49" grpId="0" animBg="1"/>
      <p:bldP spid="50" grpId="0" animBg="1"/>
      <p:bldP spid="138" grpId="0"/>
      <p:bldP spid="85" grpId="0"/>
      <p:bldP spid="86" grpId="0"/>
      <p:bldP spid="88" grpId="0"/>
      <p:bldP spid="89" grpId="0" animBg="1"/>
      <p:bldP spid="92" grpId="0" animBg="1"/>
      <p:bldP spid="96" grpId="0" animBg="1"/>
      <p:bldP spid="99" grpId="0"/>
      <p:bldP spid="100" grpId="0"/>
      <p:bldP spid="102" grpId="0"/>
      <p:bldP spid="103" grpId="0"/>
      <p:bldP spid="107" grpId="0"/>
      <p:bldP spid="109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73" grpId="0" animBg="1"/>
      <p:bldP spid="207" grpId="0"/>
      <p:bldP spid="208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86" grpId="0" animBg="1"/>
      <p:bldP spid="287" grpId="0" animBg="1"/>
      <p:bldP spid="295" grpId="0" animBg="1"/>
      <p:bldP spid="296" grpId="0" animBg="1"/>
      <p:bldP spid="30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Autofit/>
          </a:bodyPr>
          <a:lstStyle/>
          <a:p>
            <a:r>
              <a:rPr lang="it-IT" sz="42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ESEMPIO PIU COMPLESSO</a:t>
            </a:r>
            <a:endParaRPr lang="it-IT" sz="42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14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22"/>
          <p:cNvGrpSpPr/>
          <p:nvPr/>
        </p:nvGrpSpPr>
        <p:grpSpPr>
          <a:xfrm>
            <a:off x="320632" y="1941500"/>
            <a:ext cx="3798116" cy="3727474"/>
            <a:chOff x="416694" y="1785926"/>
            <a:chExt cx="3798116" cy="3727474"/>
          </a:xfrm>
        </p:grpSpPr>
        <p:cxnSp>
          <p:nvCxnSpPr>
            <p:cNvPr id="41" name="Connettore 2 40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ettangolo 42"/>
          <p:cNvSpPr/>
          <p:nvPr/>
        </p:nvSpPr>
        <p:spPr>
          <a:xfrm>
            <a:off x="642115" y="2108163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/>
          <p:cNvSpPr txBox="1"/>
          <p:nvPr/>
        </p:nvSpPr>
        <p:spPr>
          <a:xfrm>
            <a:off x="3947322" y="5156752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1738112" y="441219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47" name="Ovale 46"/>
          <p:cNvSpPr/>
          <p:nvPr/>
        </p:nvSpPr>
        <p:spPr>
          <a:xfrm>
            <a:off x="907841" y="388342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48" name="Ovale 47"/>
          <p:cNvSpPr/>
          <p:nvPr/>
        </p:nvSpPr>
        <p:spPr>
          <a:xfrm>
            <a:off x="2671653" y="4015724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  <p:sp>
        <p:nvSpPr>
          <p:cNvPr id="51" name="Ovale 50"/>
          <p:cNvSpPr/>
          <p:nvPr/>
        </p:nvSpPr>
        <p:spPr>
          <a:xfrm>
            <a:off x="981535" y="4762944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63" name="Connettore 1 62"/>
          <p:cNvCxnSpPr>
            <a:stCxn id="43" idx="0"/>
            <a:endCxn id="43" idx="2"/>
          </p:cNvCxnSpPr>
          <p:nvPr/>
        </p:nvCxnSpPr>
        <p:spPr>
          <a:xfrm rot="16200000" flipH="1">
            <a:off x="677834" y="3679799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endCxn id="43" idx="3"/>
          </p:cNvCxnSpPr>
          <p:nvPr/>
        </p:nvCxnSpPr>
        <p:spPr>
          <a:xfrm rot="10800000" flipH="1">
            <a:off x="642115" y="3679800"/>
            <a:ext cx="3214710" cy="39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e 76"/>
          <p:cNvSpPr/>
          <p:nvPr/>
        </p:nvSpPr>
        <p:spPr>
          <a:xfrm>
            <a:off x="2540272" y="2988164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cxnSp>
        <p:nvCxnSpPr>
          <p:cNvPr id="79" name="Connettore 1 78"/>
          <p:cNvCxnSpPr/>
          <p:nvPr/>
        </p:nvCxnSpPr>
        <p:spPr>
          <a:xfrm rot="5400000">
            <a:off x="2265906" y="2896958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rot="10800000" flipV="1">
            <a:off x="3052319" y="2904805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e 48"/>
          <p:cNvSpPr/>
          <p:nvPr/>
        </p:nvSpPr>
        <p:spPr>
          <a:xfrm>
            <a:off x="3183162" y="332260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50" name="Ovale 49"/>
          <p:cNvSpPr/>
          <p:nvPr/>
        </p:nvSpPr>
        <p:spPr>
          <a:xfrm>
            <a:off x="3560204" y="235319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138" name="CasellaDiTesto 137"/>
          <p:cNvSpPr txBox="1"/>
          <p:nvPr/>
        </p:nvSpPr>
        <p:spPr>
          <a:xfrm>
            <a:off x="674955" y="5074463"/>
            <a:ext cx="359073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6" name="Connettore 1 65"/>
          <p:cNvCxnSpPr/>
          <p:nvPr/>
        </p:nvCxnSpPr>
        <p:spPr>
          <a:xfrm rot="5400000">
            <a:off x="-135641" y="3671780"/>
            <a:ext cx="3142480" cy="1683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/>
          <p:nvPr/>
        </p:nvCxnSpPr>
        <p:spPr>
          <a:xfrm rot="10800000" flipV="1">
            <a:off x="1436708" y="2904807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rot="10800000" flipV="1">
            <a:off x="642115" y="4476721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/>
          <p:cNvSpPr txBox="1"/>
          <p:nvPr/>
        </p:nvSpPr>
        <p:spPr>
          <a:xfrm>
            <a:off x="1007666" y="4293156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CasellaDiTesto 85"/>
          <p:cNvSpPr txBox="1"/>
          <p:nvPr/>
        </p:nvSpPr>
        <p:spPr>
          <a:xfrm>
            <a:off x="1882142" y="4797985"/>
            <a:ext cx="26930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052318" y="4582112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Ovale 88"/>
          <p:cNvSpPr/>
          <p:nvPr/>
        </p:nvSpPr>
        <p:spPr>
          <a:xfrm>
            <a:off x="1948824" y="2440535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92" name="Ovale 91"/>
          <p:cNvSpPr/>
          <p:nvPr/>
        </p:nvSpPr>
        <p:spPr>
          <a:xfrm>
            <a:off x="1779983" y="311829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96" name="Ovale 95"/>
          <p:cNvSpPr/>
          <p:nvPr/>
        </p:nvSpPr>
        <p:spPr>
          <a:xfrm>
            <a:off x="1050813" y="311829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99" name="CasellaDiTesto 98"/>
          <p:cNvSpPr txBox="1"/>
          <p:nvPr/>
        </p:nvSpPr>
        <p:spPr>
          <a:xfrm>
            <a:off x="674955" y="2388240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CasellaDiTesto 99"/>
          <p:cNvSpPr txBox="1"/>
          <p:nvPr/>
        </p:nvSpPr>
        <p:spPr>
          <a:xfrm>
            <a:off x="1453100" y="2183922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CasellaDiTesto 101"/>
          <p:cNvSpPr txBox="1"/>
          <p:nvPr/>
        </p:nvSpPr>
        <p:spPr>
          <a:xfrm>
            <a:off x="1803798" y="3500997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CasellaDiTesto 102"/>
          <p:cNvSpPr txBox="1"/>
          <p:nvPr/>
        </p:nvSpPr>
        <p:spPr>
          <a:xfrm>
            <a:off x="2366700" y="2218963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CasellaDiTesto 106"/>
          <p:cNvSpPr txBox="1"/>
          <p:nvPr/>
        </p:nvSpPr>
        <p:spPr>
          <a:xfrm>
            <a:off x="3052318" y="2134324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CasellaDiTesto 108"/>
          <p:cNvSpPr txBox="1"/>
          <p:nvPr/>
        </p:nvSpPr>
        <p:spPr>
          <a:xfrm>
            <a:off x="3427783" y="3500997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Rettangolo 110"/>
          <p:cNvSpPr/>
          <p:nvPr/>
        </p:nvSpPr>
        <p:spPr>
          <a:xfrm>
            <a:off x="6384061" y="124767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Rettangolo 111"/>
          <p:cNvSpPr/>
          <p:nvPr/>
        </p:nvSpPr>
        <p:spPr>
          <a:xfrm>
            <a:off x="5050973" y="2017304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Rettangolo 112"/>
          <p:cNvSpPr/>
          <p:nvPr/>
        </p:nvSpPr>
        <p:spPr>
          <a:xfrm>
            <a:off x="5965373" y="2009181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Rettangolo 113"/>
          <p:cNvSpPr/>
          <p:nvPr/>
        </p:nvSpPr>
        <p:spPr>
          <a:xfrm>
            <a:off x="4779299" y="2556823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Rettangolo 114"/>
          <p:cNvSpPr/>
          <p:nvPr/>
        </p:nvSpPr>
        <p:spPr>
          <a:xfrm>
            <a:off x="8052325" y="2556823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Rettangolo 115"/>
          <p:cNvSpPr/>
          <p:nvPr/>
        </p:nvSpPr>
        <p:spPr>
          <a:xfrm>
            <a:off x="6232484" y="2556823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Rettangolo 116"/>
          <p:cNvSpPr/>
          <p:nvPr/>
        </p:nvSpPr>
        <p:spPr>
          <a:xfrm>
            <a:off x="7790647" y="2017304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Rettangolo 117"/>
          <p:cNvSpPr/>
          <p:nvPr/>
        </p:nvSpPr>
        <p:spPr>
          <a:xfrm>
            <a:off x="7326936" y="157090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Rettangolo 119"/>
          <p:cNvSpPr/>
          <p:nvPr/>
        </p:nvSpPr>
        <p:spPr>
          <a:xfrm>
            <a:off x="5496450" y="1570900"/>
            <a:ext cx="190919" cy="190919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Ovale 121"/>
          <p:cNvSpPr/>
          <p:nvPr/>
        </p:nvSpPr>
        <p:spPr>
          <a:xfrm>
            <a:off x="6891089" y="200918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  <p:sp>
        <p:nvSpPr>
          <p:cNvPr id="123" name="Ovale 122"/>
          <p:cNvSpPr/>
          <p:nvPr/>
        </p:nvSpPr>
        <p:spPr>
          <a:xfrm>
            <a:off x="8285537" y="310448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124" name="Ovale 123"/>
          <p:cNvSpPr/>
          <p:nvPr/>
        </p:nvSpPr>
        <p:spPr>
          <a:xfrm>
            <a:off x="7833514" y="309773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125" name="Ovale 124"/>
          <p:cNvSpPr/>
          <p:nvPr/>
        </p:nvSpPr>
        <p:spPr>
          <a:xfrm>
            <a:off x="4564565" y="310448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sp>
        <p:nvSpPr>
          <p:cNvPr id="126" name="Ovale 125"/>
          <p:cNvSpPr/>
          <p:nvPr/>
        </p:nvSpPr>
        <p:spPr>
          <a:xfrm>
            <a:off x="4994033" y="310448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127" name="Ovale 126"/>
          <p:cNvSpPr/>
          <p:nvPr/>
        </p:nvSpPr>
        <p:spPr>
          <a:xfrm>
            <a:off x="5305531" y="255682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128" name="Ovale 127"/>
          <p:cNvSpPr/>
          <p:nvPr/>
        </p:nvSpPr>
        <p:spPr>
          <a:xfrm>
            <a:off x="5687369" y="2556823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129" name="Ovale 128"/>
          <p:cNvSpPr/>
          <p:nvPr/>
        </p:nvSpPr>
        <p:spPr>
          <a:xfrm>
            <a:off x="6022314" y="310448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130" name="Ovale 129"/>
          <p:cNvSpPr/>
          <p:nvPr/>
        </p:nvSpPr>
        <p:spPr>
          <a:xfrm>
            <a:off x="6432929" y="3098131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131" name="Ovale 130"/>
          <p:cNvSpPr/>
          <p:nvPr/>
        </p:nvSpPr>
        <p:spPr>
          <a:xfrm>
            <a:off x="7517855" y="2540079"/>
            <a:ext cx="190919" cy="190919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7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cxnSp>
        <p:nvCxnSpPr>
          <p:cNvPr id="134" name="Connettore 1 133"/>
          <p:cNvCxnSpPr>
            <a:stCxn id="111" idx="2"/>
            <a:endCxn id="120" idx="0"/>
          </p:cNvCxnSpPr>
          <p:nvPr/>
        </p:nvCxnSpPr>
        <p:spPr>
          <a:xfrm rot="5400000">
            <a:off x="5969561" y="1060939"/>
            <a:ext cx="132311" cy="8876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1 139"/>
          <p:cNvCxnSpPr>
            <a:stCxn id="111" idx="2"/>
            <a:endCxn id="118" idx="0"/>
          </p:cNvCxnSpPr>
          <p:nvPr/>
        </p:nvCxnSpPr>
        <p:spPr>
          <a:xfrm rot="16200000" flipH="1">
            <a:off x="6884803" y="1033306"/>
            <a:ext cx="132311" cy="9428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1 141"/>
          <p:cNvCxnSpPr>
            <a:stCxn id="120" idx="2"/>
            <a:endCxn id="112" idx="0"/>
          </p:cNvCxnSpPr>
          <p:nvPr/>
        </p:nvCxnSpPr>
        <p:spPr>
          <a:xfrm rot="5400000">
            <a:off x="5241430" y="1666823"/>
            <a:ext cx="255485" cy="44547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1 143"/>
          <p:cNvCxnSpPr>
            <a:stCxn id="120" idx="2"/>
            <a:endCxn id="113" idx="0"/>
          </p:cNvCxnSpPr>
          <p:nvPr/>
        </p:nvCxnSpPr>
        <p:spPr>
          <a:xfrm rot="16200000" flipH="1">
            <a:off x="5702690" y="1651038"/>
            <a:ext cx="247362" cy="46892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1 145"/>
          <p:cNvCxnSpPr>
            <a:stCxn id="118" idx="2"/>
            <a:endCxn id="122" idx="0"/>
          </p:cNvCxnSpPr>
          <p:nvPr/>
        </p:nvCxnSpPr>
        <p:spPr>
          <a:xfrm rot="5400000">
            <a:off x="7080792" y="1667577"/>
            <a:ext cx="247362" cy="435847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>
            <a:stCxn id="118" idx="2"/>
            <a:endCxn id="117" idx="0"/>
          </p:cNvCxnSpPr>
          <p:nvPr/>
        </p:nvCxnSpPr>
        <p:spPr>
          <a:xfrm rot="16200000" flipH="1">
            <a:off x="7526509" y="1657705"/>
            <a:ext cx="255485" cy="4637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1 149"/>
          <p:cNvCxnSpPr>
            <a:stCxn id="112" idx="2"/>
            <a:endCxn id="114" idx="0"/>
          </p:cNvCxnSpPr>
          <p:nvPr/>
        </p:nvCxnSpPr>
        <p:spPr>
          <a:xfrm rot="5400000">
            <a:off x="4836296" y="2246686"/>
            <a:ext cx="348600" cy="27167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1 151"/>
          <p:cNvCxnSpPr>
            <a:stCxn id="112" idx="2"/>
            <a:endCxn id="127" idx="0"/>
          </p:cNvCxnSpPr>
          <p:nvPr/>
        </p:nvCxnSpPr>
        <p:spPr>
          <a:xfrm rot="16200000" flipH="1">
            <a:off x="5099412" y="2255244"/>
            <a:ext cx="348600" cy="25455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1 153"/>
          <p:cNvCxnSpPr>
            <a:stCxn id="113" idx="2"/>
            <a:endCxn id="128" idx="0"/>
          </p:cNvCxnSpPr>
          <p:nvPr/>
        </p:nvCxnSpPr>
        <p:spPr>
          <a:xfrm rot="5400000">
            <a:off x="5743470" y="2239459"/>
            <a:ext cx="356723" cy="2780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1 155"/>
          <p:cNvCxnSpPr>
            <a:stCxn id="113" idx="2"/>
            <a:endCxn id="116" idx="0"/>
          </p:cNvCxnSpPr>
          <p:nvPr/>
        </p:nvCxnSpPr>
        <p:spPr>
          <a:xfrm rot="16200000" flipH="1">
            <a:off x="6016027" y="2244905"/>
            <a:ext cx="356723" cy="2671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1 157"/>
          <p:cNvCxnSpPr>
            <a:stCxn id="114" idx="2"/>
            <a:endCxn id="125" idx="0"/>
          </p:cNvCxnSpPr>
          <p:nvPr/>
        </p:nvCxnSpPr>
        <p:spPr>
          <a:xfrm rot="5400000">
            <a:off x="4589023" y="2818744"/>
            <a:ext cx="356739" cy="21473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1 159"/>
          <p:cNvCxnSpPr>
            <a:stCxn id="114" idx="2"/>
            <a:endCxn id="126" idx="0"/>
          </p:cNvCxnSpPr>
          <p:nvPr/>
        </p:nvCxnSpPr>
        <p:spPr>
          <a:xfrm rot="16200000" flipH="1">
            <a:off x="4803757" y="2818744"/>
            <a:ext cx="356739" cy="21473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>
            <a:stCxn id="116" idx="2"/>
            <a:endCxn id="129" idx="0"/>
          </p:cNvCxnSpPr>
          <p:nvPr/>
        </p:nvCxnSpPr>
        <p:spPr>
          <a:xfrm rot="5400000">
            <a:off x="6044490" y="2821026"/>
            <a:ext cx="356739" cy="21017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1 163"/>
          <p:cNvCxnSpPr>
            <a:stCxn id="116" idx="2"/>
            <a:endCxn id="130" idx="0"/>
          </p:cNvCxnSpPr>
          <p:nvPr/>
        </p:nvCxnSpPr>
        <p:spPr>
          <a:xfrm rot="16200000" flipH="1">
            <a:off x="6252972" y="2822713"/>
            <a:ext cx="350389" cy="20044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1 165"/>
          <p:cNvCxnSpPr>
            <a:stCxn id="117" idx="2"/>
            <a:endCxn id="131" idx="0"/>
          </p:cNvCxnSpPr>
          <p:nvPr/>
        </p:nvCxnSpPr>
        <p:spPr>
          <a:xfrm rot="5400000">
            <a:off x="7583783" y="2237755"/>
            <a:ext cx="331856" cy="27279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1 167"/>
          <p:cNvCxnSpPr>
            <a:stCxn id="117" idx="2"/>
            <a:endCxn id="115" idx="0"/>
          </p:cNvCxnSpPr>
          <p:nvPr/>
        </p:nvCxnSpPr>
        <p:spPr>
          <a:xfrm rot="16200000" flipH="1">
            <a:off x="7842646" y="2251684"/>
            <a:ext cx="348600" cy="26167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1 169"/>
          <p:cNvCxnSpPr>
            <a:stCxn id="115" idx="2"/>
            <a:endCxn id="124" idx="0"/>
          </p:cNvCxnSpPr>
          <p:nvPr/>
        </p:nvCxnSpPr>
        <p:spPr>
          <a:xfrm rot="5400000">
            <a:off x="7863385" y="2813332"/>
            <a:ext cx="349991" cy="21881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1 171"/>
          <p:cNvCxnSpPr>
            <a:stCxn id="115" idx="2"/>
            <a:endCxn id="123" idx="0"/>
          </p:cNvCxnSpPr>
          <p:nvPr/>
        </p:nvCxnSpPr>
        <p:spPr>
          <a:xfrm rot="16200000" flipH="1">
            <a:off x="8086022" y="2809505"/>
            <a:ext cx="356739" cy="23321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/>
          <p:cNvCxnSpPr/>
          <p:nvPr/>
        </p:nvCxnSpPr>
        <p:spPr>
          <a:xfrm>
            <a:off x="642114" y="2030419"/>
            <a:ext cx="810986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2 175"/>
          <p:cNvCxnSpPr/>
          <p:nvPr/>
        </p:nvCxnSpPr>
        <p:spPr>
          <a:xfrm flipV="1">
            <a:off x="3046873" y="2030419"/>
            <a:ext cx="809952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2 186"/>
          <p:cNvCxnSpPr/>
          <p:nvPr/>
        </p:nvCxnSpPr>
        <p:spPr>
          <a:xfrm rot="5400000">
            <a:off x="3555797" y="2510007"/>
            <a:ext cx="803694" cy="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2 188"/>
          <p:cNvCxnSpPr/>
          <p:nvPr/>
        </p:nvCxnSpPr>
        <p:spPr>
          <a:xfrm rot="16200000" flipH="1">
            <a:off x="3559381" y="4078452"/>
            <a:ext cx="796525" cy="1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2 189"/>
          <p:cNvCxnSpPr/>
          <p:nvPr/>
        </p:nvCxnSpPr>
        <p:spPr>
          <a:xfrm rot="5400000">
            <a:off x="-245449" y="2891005"/>
            <a:ext cx="1578383" cy="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2 190"/>
          <p:cNvCxnSpPr/>
          <p:nvPr/>
        </p:nvCxnSpPr>
        <p:spPr>
          <a:xfrm rot="5400000">
            <a:off x="-245452" y="4463040"/>
            <a:ext cx="1578383" cy="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2 191"/>
          <p:cNvCxnSpPr/>
          <p:nvPr/>
        </p:nvCxnSpPr>
        <p:spPr>
          <a:xfrm>
            <a:off x="651640" y="5339736"/>
            <a:ext cx="1605015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2 192"/>
          <p:cNvCxnSpPr/>
          <p:nvPr/>
        </p:nvCxnSpPr>
        <p:spPr>
          <a:xfrm>
            <a:off x="2242366" y="5338638"/>
            <a:ext cx="1623985" cy="378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Fumetto 1 172"/>
          <p:cNvSpPr/>
          <p:nvPr/>
        </p:nvSpPr>
        <p:spPr>
          <a:xfrm>
            <a:off x="26277" y="5759719"/>
            <a:ext cx="1711835" cy="184666"/>
          </a:xfrm>
          <a:prstGeom prst="wedgeRectCallout">
            <a:avLst>
              <a:gd name="adj1" fmla="val 10813"/>
              <a:gd name="adj2" fmla="val -444429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r>
              <a:rPr lang="it-IT" sz="12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Q=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&lt;0.3-0.8,0.6-0.9&gt;</a:t>
            </a:r>
          </a:p>
        </p:txBody>
      </p:sp>
      <p:cxnSp>
        <p:nvCxnSpPr>
          <p:cNvPr id="196" name="Connettore 2 195"/>
          <p:cNvCxnSpPr/>
          <p:nvPr/>
        </p:nvCxnSpPr>
        <p:spPr>
          <a:xfrm>
            <a:off x="1446622" y="2030419"/>
            <a:ext cx="810986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2 197"/>
          <p:cNvCxnSpPr/>
          <p:nvPr/>
        </p:nvCxnSpPr>
        <p:spPr>
          <a:xfrm flipV="1">
            <a:off x="2242366" y="2030419"/>
            <a:ext cx="813130" cy="268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2 201"/>
          <p:cNvCxnSpPr/>
          <p:nvPr/>
        </p:nvCxnSpPr>
        <p:spPr>
          <a:xfrm rot="5400000">
            <a:off x="3555797" y="3306649"/>
            <a:ext cx="803694" cy="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ttore 2 203"/>
          <p:cNvCxnSpPr/>
          <p:nvPr/>
        </p:nvCxnSpPr>
        <p:spPr>
          <a:xfrm rot="5400000">
            <a:off x="3559382" y="4860694"/>
            <a:ext cx="796524" cy="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CasellaDiTesto 206"/>
          <p:cNvSpPr txBox="1"/>
          <p:nvPr/>
        </p:nvSpPr>
        <p:spPr>
          <a:xfrm>
            <a:off x="819507" y="1861980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8" name="CasellaDiTesto 207"/>
          <p:cNvSpPr txBox="1"/>
          <p:nvPr/>
        </p:nvSpPr>
        <p:spPr>
          <a:xfrm>
            <a:off x="1510256" y="1861980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1/4≤A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0" name="CasellaDiTesto 209"/>
          <p:cNvSpPr txBox="1"/>
          <p:nvPr/>
        </p:nvSpPr>
        <p:spPr>
          <a:xfrm>
            <a:off x="3213262" y="1861980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1" name="CasellaDiTesto 210"/>
          <p:cNvSpPr txBox="1"/>
          <p:nvPr/>
        </p:nvSpPr>
        <p:spPr>
          <a:xfrm>
            <a:off x="2305238" y="1861980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1/2≤A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2" name="CasellaDiTesto 211"/>
          <p:cNvSpPr txBox="1"/>
          <p:nvPr/>
        </p:nvSpPr>
        <p:spPr>
          <a:xfrm>
            <a:off x="1288819" y="5342422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3" name="CasellaDiTesto 212"/>
          <p:cNvSpPr txBox="1"/>
          <p:nvPr/>
        </p:nvSpPr>
        <p:spPr>
          <a:xfrm>
            <a:off x="2840975" y="5342422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4" name="CasellaDiTesto 213"/>
          <p:cNvSpPr txBox="1"/>
          <p:nvPr/>
        </p:nvSpPr>
        <p:spPr>
          <a:xfrm rot="16200000">
            <a:off x="248616" y="4306035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5" name="CasellaDiTesto 214"/>
          <p:cNvSpPr txBox="1"/>
          <p:nvPr/>
        </p:nvSpPr>
        <p:spPr>
          <a:xfrm rot="16200000">
            <a:off x="248609" y="2797818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6" name="CasellaDiTesto 215"/>
          <p:cNvSpPr txBox="1"/>
          <p:nvPr/>
        </p:nvSpPr>
        <p:spPr>
          <a:xfrm rot="16200000">
            <a:off x="3842672" y="4798387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7" name="CasellaDiTesto 216"/>
          <p:cNvSpPr txBox="1"/>
          <p:nvPr/>
        </p:nvSpPr>
        <p:spPr>
          <a:xfrm rot="16200000">
            <a:off x="3708019" y="4032651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1/4≤A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&lt;1/2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8" name="CasellaDiTesto 217"/>
          <p:cNvSpPr txBox="1"/>
          <p:nvPr/>
        </p:nvSpPr>
        <p:spPr>
          <a:xfrm rot="16200000">
            <a:off x="3842672" y="2456566"/>
            <a:ext cx="42904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≥3/4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9" name="CasellaDiTesto 218"/>
          <p:cNvSpPr txBox="1"/>
          <p:nvPr/>
        </p:nvSpPr>
        <p:spPr>
          <a:xfrm rot="16200000">
            <a:off x="3708019" y="3256766"/>
            <a:ext cx="698348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1/2≤A</a:t>
            </a:r>
            <a:r>
              <a:rPr lang="it-IT" sz="8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&lt;3/4</a:t>
            </a:r>
            <a:endParaRPr lang="it-IT" sz="11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0" name="Fumetto 1 219"/>
          <p:cNvSpPr/>
          <p:nvPr/>
        </p:nvSpPr>
        <p:spPr>
          <a:xfrm>
            <a:off x="3103440" y="1285754"/>
            <a:ext cx="1819409" cy="184666"/>
          </a:xfrm>
          <a:prstGeom prst="wedgeRectCallout">
            <a:avLst>
              <a:gd name="adj1" fmla="val 83559"/>
              <a:gd name="adj2" fmla="val 132602"/>
            </a:avLst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0.3-0.5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,0.6-0.9&gt;</a:t>
            </a:r>
          </a:p>
        </p:txBody>
      </p:sp>
      <p:sp>
        <p:nvSpPr>
          <p:cNvPr id="221" name="Fumetto 1 220"/>
          <p:cNvSpPr/>
          <p:nvPr/>
        </p:nvSpPr>
        <p:spPr>
          <a:xfrm>
            <a:off x="7300763" y="1193421"/>
            <a:ext cx="1819409" cy="184666"/>
          </a:xfrm>
          <a:prstGeom prst="wedgeRectCallout">
            <a:avLst>
              <a:gd name="adj1" fmla="val -40369"/>
              <a:gd name="adj2" fmla="val 180718"/>
            </a:avLst>
          </a:prstGeom>
          <a:solidFill>
            <a:srgbClr val="FFCC0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0.5-0.8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,0.6-0.9&gt;</a:t>
            </a:r>
          </a:p>
        </p:txBody>
      </p:sp>
      <p:grpSp>
        <p:nvGrpSpPr>
          <p:cNvPr id="12" name="Gruppo 229"/>
          <p:cNvGrpSpPr/>
          <p:nvPr/>
        </p:nvGrpSpPr>
        <p:grpSpPr>
          <a:xfrm>
            <a:off x="1350514" y="3605420"/>
            <a:ext cx="167066" cy="162256"/>
            <a:chOff x="1427182" y="1371268"/>
            <a:chExt cx="167066" cy="162256"/>
          </a:xfrm>
        </p:grpSpPr>
        <p:cxnSp>
          <p:nvCxnSpPr>
            <p:cNvPr id="223" name="Connettore 1 22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nettore 1 226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o 230"/>
          <p:cNvGrpSpPr/>
          <p:nvPr/>
        </p:nvGrpSpPr>
        <p:grpSpPr>
          <a:xfrm>
            <a:off x="2976726" y="3600657"/>
            <a:ext cx="167066" cy="162256"/>
            <a:chOff x="1427182" y="1371268"/>
            <a:chExt cx="167066" cy="162256"/>
          </a:xfrm>
        </p:grpSpPr>
        <p:cxnSp>
          <p:nvCxnSpPr>
            <p:cNvPr id="232" name="Connettore 1 231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Connettore 1 232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FF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5" name="Connettore 2 234"/>
          <p:cNvCxnSpPr>
            <a:stCxn id="51" idx="6"/>
            <a:endCxn id="45" idx="3"/>
          </p:cNvCxnSpPr>
          <p:nvPr/>
        </p:nvCxnSpPr>
        <p:spPr>
          <a:xfrm flipV="1">
            <a:off x="1185853" y="4586589"/>
            <a:ext cx="582181" cy="278514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2 239"/>
          <p:cNvCxnSpPr>
            <a:stCxn id="45" idx="6"/>
            <a:endCxn id="48" idx="3"/>
          </p:cNvCxnSpPr>
          <p:nvPr/>
        </p:nvCxnSpPr>
        <p:spPr>
          <a:xfrm flipV="1">
            <a:off x="1942430" y="4190120"/>
            <a:ext cx="759145" cy="324232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Fumetto 1 240"/>
          <p:cNvSpPr/>
          <p:nvPr/>
        </p:nvSpPr>
        <p:spPr>
          <a:xfrm>
            <a:off x="7305633" y="1193421"/>
            <a:ext cx="1819409" cy="184666"/>
          </a:xfrm>
          <a:prstGeom prst="wedgeRectCallout">
            <a:avLst>
              <a:gd name="adj1" fmla="val -15516"/>
              <a:gd name="adj2" fmla="val 420140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=&lt;0.5-0.8,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grpSp>
        <p:nvGrpSpPr>
          <p:cNvPr id="14" name="Gruppo 241"/>
          <p:cNvGrpSpPr/>
          <p:nvPr/>
        </p:nvGrpSpPr>
        <p:grpSpPr>
          <a:xfrm>
            <a:off x="2973543" y="2816939"/>
            <a:ext cx="167066" cy="162256"/>
            <a:chOff x="1427182" y="1371268"/>
            <a:chExt cx="167066" cy="162256"/>
          </a:xfrm>
        </p:grpSpPr>
        <p:cxnSp>
          <p:nvCxnSpPr>
            <p:cNvPr id="243" name="Connettore 1 24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Connettore 1 24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6" name="Connettore 2 245"/>
          <p:cNvCxnSpPr>
            <a:stCxn id="48" idx="7"/>
            <a:endCxn id="49" idx="4"/>
          </p:cNvCxnSpPr>
          <p:nvPr/>
        </p:nvCxnSpPr>
        <p:spPr>
          <a:xfrm rot="5400000" flipH="1" flipV="1">
            <a:off x="2806326" y="3566651"/>
            <a:ext cx="518719" cy="43927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Fumetto 1 246"/>
          <p:cNvSpPr/>
          <p:nvPr/>
        </p:nvSpPr>
        <p:spPr>
          <a:xfrm>
            <a:off x="5878288" y="3316331"/>
            <a:ext cx="1994137" cy="184666"/>
          </a:xfrm>
          <a:prstGeom prst="wedgeRectCallout">
            <a:avLst>
              <a:gd name="adj1" fmla="val 36233"/>
              <a:gd name="adj2" fmla="val -396068"/>
            </a:avLst>
          </a:prstGeom>
          <a:solidFill>
            <a:srgbClr val="FF4F4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0.5-0.75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,0.6-0.9&gt;</a:t>
            </a:r>
          </a:p>
        </p:txBody>
      </p:sp>
      <p:sp>
        <p:nvSpPr>
          <p:cNvPr id="248" name="Fumetto 1 247"/>
          <p:cNvSpPr/>
          <p:nvPr/>
        </p:nvSpPr>
        <p:spPr>
          <a:xfrm>
            <a:off x="7122052" y="1193421"/>
            <a:ext cx="1994137" cy="184666"/>
          </a:xfrm>
          <a:prstGeom prst="wedgeRectCallout">
            <a:avLst>
              <a:gd name="adj1" fmla="val 3015"/>
              <a:gd name="adj2" fmla="val 708532"/>
            </a:avLst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0.75-0.8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,0.6-0.9&gt;</a:t>
            </a:r>
          </a:p>
        </p:txBody>
      </p:sp>
      <p:grpSp>
        <p:nvGrpSpPr>
          <p:cNvPr id="15" name="Gruppo 248"/>
          <p:cNvGrpSpPr/>
          <p:nvPr/>
        </p:nvGrpSpPr>
        <p:grpSpPr>
          <a:xfrm>
            <a:off x="3376205" y="2818993"/>
            <a:ext cx="167066" cy="162256"/>
            <a:chOff x="1427182" y="1371268"/>
            <a:chExt cx="167066" cy="162256"/>
          </a:xfrm>
        </p:grpSpPr>
        <p:cxnSp>
          <p:nvCxnSpPr>
            <p:cNvPr id="250" name="Connettore 1 249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Connettore 1 250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251"/>
          <p:cNvGrpSpPr/>
          <p:nvPr/>
        </p:nvGrpSpPr>
        <p:grpSpPr>
          <a:xfrm>
            <a:off x="2567476" y="2809137"/>
            <a:ext cx="167066" cy="162256"/>
            <a:chOff x="1427182" y="1371268"/>
            <a:chExt cx="167066" cy="162256"/>
          </a:xfrm>
        </p:grpSpPr>
        <p:cxnSp>
          <p:nvCxnSpPr>
            <p:cNvPr id="253" name="Connettore 1 25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ttore 1 25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6" name="Connettore 2 255"/>
          <p:cNvCxnSpPr>
            <a:stCxn id="49" idx="2"/>
            <a:endCxn id="77" idx="5"/>
          </p:cNvCxnSpPr>
          <p:nvPr/>
        </p:nvCxnSpPr>
        <p:spPr>
          <a:xfrm rot="10800000">
            <a:off x="2714668" y="3162560"/>
            <a:ext cx="468494" cy="26220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Fumetto 1 257"/>
          <p:cNvSpPr/>
          <p:nvPr/>
        </p:nvSpPr>
        <p:spPr>
          <a:xfrm>
            <a:off x="4711302" y="3685597"/>
            <a:ext cx="2157642" cy="184666"/>
          </a:xfrm>
          <a:prstGeom prst="wedgeRectCallout">
            <a:avLst>
              <a:gd name="adj1" fmla="val 96980"/>
              <a:gd name="adj2" fmla="val -293729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=&lt;0.75-0.8,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0.6-0.75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sp>
        <p:nvSpPr>
          <p:cNvPr id="259" name="Fumetto 1 258"/>
          <p:cNvSpPr/>
          <p:nvPr/>
        </p:nvSpPr>
        <p:spPr>
          <a:xfrm>
            <a:off x="6904045" y="3682734"/>
            <a:ext cx="2212144" cy="184666"/>
          </a:xfrm>
          <a:prstGeom prst="wedgeRectCallout">
            <a:avLst>
              <a:gd name="adj1" fmla="val 16089"/>
              <a:gd name="adj2" fmla="val -270518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222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 0.75-0.8,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0.75-0.9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cxnSp>
        <p:nvCxnSpPr>
          <p:cNvPr id="261" name="Connettore 2 260"/>
          <p:cNvCxnSpPr>
            <a:stCxn id="49" idx="7"/>
            <a:endCxn id="50" idx="4"/>
          </p:cNvCxnSpPr>
          <p:nvPr/>
        </p:nvCxnSpPr>
        <p:spPr>
          <a:xfrm rot="5400000" flipH="1" flipV="1">
            <a:off x="3112453" y="2802622"/>
            <a:ext cx="795014" cy="304805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261"/>
          <p:cNvGrpSpPr/>
          <p:nvPr/>
        </p:nvGrpSpPr>
        <p:grpSpPr>
          <a:xfrm>
            <a:off x="3376205" y="2440535"/>
            <a:ext cx="167066" cy="162256"/>
            <a:chOff x="1427182" y="1371268"/>
            <a:chExt cx="167066" cy="162256"/>
          </a:xfrm>
        </p:grpSpPr>
        <p:cxnSp>
          <p:nvCxnSpPr>
            <p:cNvPr id="263" name="Connettore 1 262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Connettore 1 263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5" name="Fumetto 1 264"/>
          <p:cNvSpPr/>
          <p:nvPr/>
        </p:nvSpPr>
        <p:spPr>
          <a:xfrm>
            <a:off x="3103440" y="1285754"/>
            <a:ext cx="1819409" cy="184666"/>
          </a:xfrm>
          <a:prstGeom prst="wedgeRectCallout">
            <a:avLst>
              <a:gd name="adj1" fmla="val 108426"/>
              <a:gd name="adj2" fmla="val 368479"/>
            </a:avLst>
          </a:prstGeom>
          <a:solidFill>
            <a:srgbClr val="00CC7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=&lt;0.3-0.5,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sp>
        <p:nvSpPr>
          <p:cNvPr id="266" name="Fumetto 1 265"/>
          <p:cNvSpPr/>
          <p:nvPr/>
        </p:nvSpPr>
        <p:spPr>
          <a:xfrm>
            <a:off x="3103440" y="1285754"/>
            <a:ext cx="1867499" cy="184666"/>
          </a:xfrm>
          <a:prstGeom prst="wedgeRectCallout">
            <a:avLst>
              <a:gd name="adj1" fmla="val 118998"/>
              <a:gd name="adj2" fmla="val 673678"/>
            </a:avLst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0.3-0.5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,0.6-0.9&gt;</a:t>
            </a:r>
          </a:p>
        </p:txBody>
      </p:sp>
      <p:grpSp>
        <p:nvGrpSpPr>
          <p:cNvPr id="18" name="Gruppo 266"/>
          <p:cNvGrpSpPr/>
          <p:nvPr/>
        </p:nvGrpSpPr>
        <p:grpSpPr>
          <a:xfrm>
            <a:off x="1363089" y="2825908"/>
            <a:ext cx="167066" cy="162256"/>
            <a:chOff x="1427182" y="1371268"/>
            <a:chExt cx="167066" cy="162256"/>
          </a:xfrm>
        </p:grpSpPr>
        <p:cxnSp>
          <p:nvCxnSpPr>
            <p:cNvPr id="268" name="Connettore 1 267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00CC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Connettore 1 268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00CC7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269"/>
          <p:cNvGrpSpPr/>
          <p:nvPr/>
        </p:nvGrpSpPr>
        <p:grpSpPr>
          <a:xfrm>
            <a:off x="1762599" y="2818993"/>
            <a:ext cx="167066" cy="162256"/>
            <a:chOff x="1427182" y="1371268"/>
            <a:chExt cx="167066" cy="162256"/>
          </a:xfrm>
        </p:grpSpPr>
        <p:cxnSp>
          <p:nvCxnSpPr>
            <p:cNvPr id="271" name="Connettore 1 270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Connettore 1 271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rgbClr val="FF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3" name="Fumetto 1 272"/>
          <p:cNvSpPr/>
          <p:nvPr/>
        </p:nvSpPr>
        <p:spPr>
          <a:xfrm>
            <a:off x="4286779" y="3682734"/>
            <a:ext cx="1994137" cy="184666"/>
          </a:xfrm>
          <a:prstGeom prst="wedgeRectCallout">
            <a:avLst>
              <a:gd name="adj1" fmla="val 39287"/>
              <a:gd name="adj2" fmla="val -278255"/>
            </a:avLst>
          </a:prstGeom>
          <a:solidFill>
            <a:srgbClr val="FFCC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=&lt;0.3-0.5,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0.6-0.75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sp>
        <p:nvSpPr>
          <p:cNvPr id="274" name="Fumetto 1 273"/>
          <p:cNvSpPr/>
          <p:nvPr/>
        </p:nvSpPr>
        <p:spPr>
          <a:xfrm>
            <a:off x="6479522" y="3679871"/>
            <a:ext cx="2048638" cy="184666"/>
          </a:xfrm>
          <a:prstGeom prst="wedgeRectCallout">
            <a:avLst>
              <a:gd name="adj1" fmla="val -46775"/>
              <a:gd name="adj2" fmla="val -283413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it-IT" sz="1200" i="1" baseline="-25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=&lt; 0.3-0.5,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0.75-0.9</a:t>
            </a:r>
            <a:r>
              <a:rPr lang="it-IT" sz="12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</a:p>
        </p:txBody>
      </p:sp>
      <p:grpSp>
        <p:nvGrpSpPr>
          <p:cNvPr id="20" name="Gruppo 274"/>
          <p:cNvGrpSpPr/>
          <p:nvPr/>
        </p:nvGrpSpPr>
        <p:grpSpPr>
          <a:xfrm>
            <a:off x="1762599" y="2442589"/>
            <a:ext cx="167066" cy="162256"/>
            <a:chOff x="1427182" y="1371268"/>
            <a:chExt cx="167066" cy="162256"/>
          </a:xfrm>
        </p:grpSpPr>
        <p:cxnSp>
          <p:nvCxnSpPr>
            <p:cNvPr id="276" name="Connettore 1 275"/>
            <p:cNvCxnSpPr/>
            <p:nvPr/>
          </p:nvCxnSpPr>
          <p:spPr>
            <a:xfrm rot="16200000" flipH="1">
              <a:off x="1427182" y="1373323"/>
              <a:ext cx="160201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ttore 1 276"/>
            <p:cNvCxnSpPr/>
            <p:nvPr/>
          </p:nvCxnSpPr>
          <p:spPr>
            <a:xfrm rot="5400000" flipH="1" flipV="1">
              <a:off x="1434047" y="1371268"/>
              <a:ext cx="160202" cy="160201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9" name="Connettore 2 278"/>
          <p:cNvCxnSpPr>
            <a:stCxn id="51" idx="0"/>
            <a:endCxn id="47" idx="4"/>
          </p:cNvCxnSpPr>
          <p:nvPr/>
        </p:nvCxnSpPr>
        <p:spPr>
          <a:xfrm rot="16200000" flipV="1">
            <a:off x="709245" y="4388495"/>
            <a:ext cx="675205" cy="73694"/>
          </a:xfrm>
          <a:prstGeom prst="straightConnector1">
            <a:avLst/>
          </a:prstGeom>
          <a:ln w="28575">
            <a:solidFill>
              <a:srgbClr val="00CC7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2 280"/>
          <p:cNvCxnSpPr>
            <a:endCxn id="96" idx="4"/>
          </p:cNvCxnSpPr>
          <p:nvPr/>
        </p:nvCxnSpPr>
        <p:spPr>
          <a:xfrm rot="5400000" flipH="1" flipV="1">
            <a:off x="812300" y="3520309"/>
            <a:ext cx="538372" cy="142972"/>
          </a:xfrm>
          <a:prstGeom prst="straightConnector1">
            <a:avLst/>
          </a:prstGeom>
          <a:ln w="28575">
            <a:solidFill>
              <a:srgbClr val="00CC7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2 282"/>
          <p:cNvCxnSpPr>
            <a:stCxn id="96" idx="6"/>
            <a:endCxn id="92" idx="2"/>
          </p:cNvCxnSpPr>
          <p:nvPr/>
        </p:nvCxnSpPr>
        <p:spPr>
          <a:xfrm>
            <a:off x="1255131" y="3220450"/>
            <a:ext cx="524852" cy="158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2 284"/>
          <p:cNvCxnSpPr>
            <a:stCxn id="92" idx="7"/>
            <a:endCxn id="89" idx="4"/>
          </p:cNvCxnSpPr>
          <p:nvPr/>
        </p:nvCxnSpPr>
        <p:spPr>
          <a:xfrm rot="5400000" flipH="1" flipV="1">
            <a:off x="1751001" y="2848231"/>
            <a:ext cx="503360" cy="96604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CCFF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798445" y="3934176"/>
            <a:ext cx="3510110" cy="2511011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7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9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2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4" fill="hold">
                      <p:stCondLst>
                        <p:cond delay="indefinite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4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>
                      <p:stCondLst>
                        <p:cond delay="indefinite"/>
                      </p:stCondLst>
                      <p:childTnLst>
                        <p:par>
                          <p:cTn id="487" fill="hold">
                            <p:stCondLst>
                              <p:cond delay="0"/>
                            </p:stCondLst>
                            <p:childTnLst>
                              <p:par>
                                <p:cTn id="4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3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4" fill="hold">
                      <p:stCondLst>
                        <p:cond delay="indefinite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6" fill="hold">
                      <p:stCondLst>
                        <p:cond delay="indefinite"/>
                      </p:stCondLst>
                      <p:childTnLst>
                        <p:par>
                          <p:cTn id="507" fill="hold">
                            <p:stCondLst>
                              <p:cond delay="0"/>
                            </p:stCondLst>
                            <p:childTnLst>
                              <p:par>
                                <p:cTn id="50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0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5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1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/>
      <p:bldP spid="45" grpId="0" animBg="1"/>
      <p:bldP spid="47" grpId="0" animBg="1"/>
      <p:bldP spid="48" grpId="0" animBg="1"/>
      <p:bldP spid="51" grpId="0" animBg="1"/>
      <p:bldP spid="77" grpId="0" animBg="1"/>
      <p:bldP spid="49" grpId="0" animBg="1"/>
      <p:bldP spid="50" grpId="0" animBg="1"/>
      <p:bldP spid="138" grpId="0"/>
      <p:bldP spid="85" grpId="0"/>
      <p:bldP spid="86" grpId="0"/>
      <p:bldP spid="88" grpId="0"/>
      <p:bldP spid="89" grpId="0" animBg="1"/>
      <p:bldP spid="92" grpId="0" animBg="1"/>
      <p:bldP spid="96" grpId="0" animBg="1"/>
      <p:bldP spid="99" grpId="0"/>
      <p:bldP spid="100" grpId="0"/>
      <p:bldP spid="102" grpId="0"/>
      <p:bldP spid="103" grpId="0"/>
      <p:bldP spid="107" grpId="0"/>
      <p:bldP spid="109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73" grpId="0" animBg="1"/>
      <p:bldP spid="207" grpId="0"/>
      <p:bldP spid="208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 animBg="1"/>
      <p:bldP spid="220" grpId="1" animBg="1"/>
      <p:bldP spid="221" grpId="0" animBg="1"/>
      <p:bldP spid="221" grpId="1" animBg="1"/>
      <p:bldP spid="241" grpId="0" animBg="1"/>
      <p:bldP spid="241" grpId="1" animBg="1"/>
      <p:bldP spid="247" grpId="0" animBg="1"/>
      <p:bldP spid="247" grpId="1" animBg="1"/>
      <p:bldP spid="248" grpId="0" animBg="1"/>
      <p:bldP spid="248" grpId="1" animBg="1"/>
      <p:bldP spid="258" grpId="0" animBg="1"/>
      <p:bldP spid="258" grpId="1" animBg="1"/>
      <p:bldP spid="259" grpId="0" animBg="1"/>
      <p:bldP spid="259" grpId="1" animBg="1"/>
      <p:bldP spid="265" grpId="0" animBg="1"/>
      <p:bldP spid="265" grpId="1" animBg="1"/>
      <p:bldP spid="266" grpId="0" animBg="1"/>
      <p:bldP spid="266" grpId="1" animBg="1"/>
      <p:bldP spid="273" grpId="0" animBg="1"/>
      <p:bldP spid="2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43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Può succedere che a causa di ostacoli o di ridotta portata radio non sia rilevato nessun nodo in una certa direzione.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Viene costruita un’idea “provvisoria” della zona considerando “</a:t>
            </a:r>
            <a:r>
              <a:rPr lang="it-IT" sz="2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il lato in direzione del quale non risulta esserci nessun altro nodo.</a:t>
            </a:r>
            <a:endParaRPr lang="it-IT" sz="2200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risoluzione completa di una zona con confini “</a:t>
            </a:r>
            <a:r>
              <a:rPr lang="it-IT" sz="2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viene differita all’atto di inserimento di un evento o di avvio di una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CONFINI “UNDECIDED”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15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Autofit/>
          </a:bodyPr>
          <a:lstStyle/>
          <a:p>
            <a:r>
              <a:rPr lang="it-IT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RIDIMENSIONAMENTO CONFINI ZONE “UNDECIDED”</a:t>
            </a:r>
            <a:endParaRPr lang="it-IT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16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22"/>
          <p:cNvGrpSpPr/>
          <p:nvPr/>
        </p:nvGrpSpPr>
        <p:grpSpPr>
          <a:xfrm>
            <a:off x="487337" y="2273084"/>
            <a:ext cx="3798116" cy="3727474"/>
            <a:chOff x="416694" y="1785926"/>
            <a:chExt cx="3798116" cy="3727474"/>
          </a:xfrm>
        </p:grpSpPr>
        <p:cxnSp>
          <p:nvCxnSpPr>
            <p:cNvPr id="41" name="Connettore 2 40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nettore 2 41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Rettangolo 42"/>
          <p:cNvSpPr/>
          <p:nvPr/>
        </p:nvSpPr>
        <p:spPr>
          <a:xfrm>
            <a:off x="642115" y="2701712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2" name="Rettangolo 71"/>
          <p:cNvSpPr/>
          <p:nvPr/>
        </p:nvSpPr>
        <p:spPr>
          <a:xfrm>
            <a:off x="642115" y="2702506"/>
            <a:ext cx="1606560" cy="3142478"/>
          </a:xfrm>
          <a:prstGeom prst="rect">
            <a:avLst/>
          </a:prstGeom>
          <a:solidFill>
            <a:schemeClr val="bg2">
              <a:alpha val="7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CasellaDiTesto 43"/>
          <p:cNvSpPr txBox="1"/>
          <p:nvPr/>
        </p:nvSpPr>
        <p:spPr>
          <a:xfrm>
            <a:off x="3856825" y="5631226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1417656" y="5311124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2428065" y="5152175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Ovale 47"/>
          <p:cNvSpPr/>
          <p:nvPr/>
        </p:nvSpPr>
        <p:spPr>
          <a:xfrm>
            <a:off x="3305313" y="464109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Ovale 50"/>
          <p:cNvSpPr/>
          <p:nvPr/>
        </p:nvSpPr>
        <p:spPr>
          <a:xfrm>
            <a:off x="1228584" y="2910847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898806" y="2700748"/>
            <a:ext cx="2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3" name="Connettore 1 62"/>
          <p:cNvCxnSpPr>
            <a:stCxn id="43" idx="0"/>
            <a:endCxn id="43" idx="2"/>
          </p:cNvCxnSpPr>
          <p:nvPr/>
        </p:nvCxnSpPr>
        <p:spPr>
          <a:xfrm rot="16200000" flipH="1">
            <a:off x="677834" y="4273348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64"/>
          <p:cNvCxnSpPr>
            <a:endCxn id="43" idx="3"/>
          </p:cNvCxnSpPr>
          <p:nvPr/>
        </p:nvCxnSpPr>
        <p:spPr>
          <a:xfrm>
            <a:off x="2250265" y="4273348"/>
            <a:ext cx="160656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Segnaposto contenuto 2"/>
          <p:cNvSpPr txBox="1">
            <a:spLocks/>
          </p:cNvSpPr>
          <p:nvPr/>
        </p:nvSpPr>
        <p:spPr>
          <a:xfrm>
            <a:off x="4255002" y="1204374"/>
            <a:ext cx="4572032" cy="5143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342900" algn="just">
              <a:spcAft>
                <a:spcPts val="300"/>
              </a:spcAft>
            </a:pP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La risoluzione dei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confini “</a:t>
            </a:r>
            <a:r>
              <a:rPr kumimoji="0" lang="it-IT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 delle zone viene </a:t>
            </a:r>
            <a:r>
              <a:rPr kumimoji="0" lang="it-IT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differita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all’atto dell’inserimento di un evento o di avvio di una </a:t>
            </a:r>
            <a:r>
              <a:rPr kumimoji="0" lang="it-IT" sz="1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kumimoji="0" lang="it-IT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 possibilità:</a:t>
            </a:r>
            <a:endParaRPr kumimoji="0" lang="it-IT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it-IT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kumimoji="0" lang="it-IT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nodo </a:t>
            </a:r>
            <a:r>
              <a:rPr kumimoji="0" lang="it-IT" sz="12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kumimoji="0" lang="it-IT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che emette l’evento e lo inoltra, riceve quello stesso messaggio senza che nessun altro nodo intermedio abbia modificato le informazioni in esso contenute.</a:t>
            </a:r>
          </a:p>
          <a:p>
            <a:pPr marL="324000" lvl="1" indent="-216000" algn="just">
              <a:spcAft>
                <a:spcPts val="300"/>
              </a:spcAft>
              <a:buFont typeface="Arial" pitchFamily="34" charset="0"/>
              <a:buChar char="•"/>
            </a:pPr>
            <a:r>
              <a:rPr kumimoji="0" lang="it-IT" sz="11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 capisce di essere il proprietario dell’intera zona compresa la parte “</a:t>
            </a:r>
            <a:r>
              <a:rPr kumimoji="0" lang="it-IT" sz="11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kumimoji="0" lang="it-IT" sz="11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 e memorizza l’evento in locale.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lang="it-IT" sz="12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nodo </a:t>
            </a:r>
            <a:r>
              <a:rPr lang="it-IT" sz="1200" i="1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baseline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 emette l’evento lo inoltra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 un vicino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 calcola un nuovo 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più lungo per l’evento prima di inoltrarlo nella direzione del nuovo codice di zona. Il messaggio tuttavia ritorna a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 l’</a:t>
            </a:r>
            <a:r>
              <a:rPr lang="it-IT" sz="1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owner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dell’evento è rimasto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24000" lvl="1" indent="-216000" algn="just">
              <a:spcAft>
                <a:spcPts val="300"/>
              </a:spcAft>
              <a:buFont typeface="Arial" pitchFamily="34" charset="0"/>
              <a:buChar char="•"/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 capisce che A era il vero proprietario dell’evento e quindi lo incapsula in un messaggio e lo rispedisce ad A che a quel punto capisce di essere il proprietario dell’intera zona e memorizza quindi l’evento.</a:t>
            </a:r>
          </a:p>
          <a:p>
            <a:pPr marL="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it-IT" sz="12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Il</a:t>
            </a:r>
            <a:r>
              <a:rPr kumimoji="0" lang="it-IT" sz="1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nodo A che emette l’evento lo inoltra circumnavigando il perimetro del vuoto dato dal lato “</a:t>
            </a:r>
            <a:r>
              <a:rPr kumimoji="0" lang="it-IT" sz="12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kumimoji="0" lang="it-IT" sz="12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”.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altro nodo intermedio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riceve il messaggio e nota che il suo codice di zona coincide con quello del nodo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mittente 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v. esempio a lato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 marL="324000" lvl="1" indent="-216000" algn="just">
              <a:spcAft>
                <a:spcPts val="300"/>
              </a:spcAft>
              <a:buFont typeface="Arial" pitchFamily="34" charset="0"/>
              <a:buChar char="•"/>
            </a:pPr>
            <a:r>
              <a:rPr kumimoji="0" lang="it-IT" sz="11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B ridimensiona</a:t>
            </a:r>
            <a:r>
              <a:rPr kumimoji="0" lang="it-IT" sz="11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la propria zona e poi invia una richiesta di ridimensionamento ad A che a sua volta elimina il lato “</a:t>
            </a:r>
            <a:r>
              <a:rPr kumimoji="0" lang="it-IT" sz="11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kumimoji="0" lang="it-IT" sz="11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 ed aggiorna il proprio codice di zona.</a:t>
            </a:r>
            <a:endParaRPr kumimoji="0" lang="it-IT" sz="110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Ovale 76"/>
          <p:cNvSpPr/>
          <p:nvPr/>
        </p:nvSpPr>
        <p:spPr>
          <a:xfrm>
            <a:off x="2530224" y="334056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8" name="Connettore 1 77"/>
          <p:cNvCxnSpPr/>
          <p:nvPr/>
        </p:nvCxnSpPr>
        <p:spPr>
          <a:xfrm rot="5400000">
            <a:off x="2264316" y="5064182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 rot="5400000">
            <a:off x="2265906" y="3490507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1 79"/>
          <p:cNvCxnSpPr/>
          <p:nvPr/>
        </p:nvCxnSpPr>
        <p:spPr>
          <a:xfrm rot="10800000" flipV="1">
            <a:off x="3052319" y="3474539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sellaDiTesto 82"/>
          <p:cNvSpPr txBox="1"/>
          <p:nvPr/>
        </p:nvSpPr>
        <p:spPr>
          <a:xfrm>
            <a:off x="2526211" y="5386637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2256387" y="3627428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CasellaDiTesto 97"/>
          <p:cNvSpPr txBox="1"/>
          <p:nvPr/>
        </p:nvSpPr>
        <p:spPr>
          <a:xfrm>
            <a:off x="3261708" y="4946557"/>
            <a:ext cx="5261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1" name="CasellaDiTesto 120"/>
          <p:cNvSpPr txBox="1"/>
          <p:nvPr/>
        </p:nvSpPr>
        <p:spPr>
          <a:xfrm>
            <a:off x="1693892" y="5477337"/>
            <a:ext cx="2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Ovale 48"/>
          <p:cNvSpPr/>
          <p:nvPr/>
        </p:nvSpPr>
        <p:spPr>
          <a:xfrm>
            <a:off x="3509631" y="371184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Ovale 49"/>
          <p:cNvSpPr/>
          <p:nvPr/>
        </p:nvSpPr>
        <p:spPr>
          <a:xfrm>
            <a:off x="3285321" y="284458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CasellaDiTesto 93"/>
          <p:cNvSpPr txBox="1"/>
          <p:nvPr/>
        </p:nvSpPr>
        <p:spPr>
          <a:xfrm>
            <a:off x="3023790" y="3141093"/>
            <a:ext cx="63991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CasellaDiTesto 94"/>
          <p:cNvSpPr txBox="1"/>
          <p:nvPr/>
        </p:nvSpPr>
        <p:spPr>
          <a:xfrm>
            <a:off x="2970316" y="3868248"/>
            <a:ext cx="63991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Figura a mano libera 67"/>
          <p:cNvSpPr/>
          <p:nvPr/>
        </p:nvSpPr>
        <p:spPr>
          <a:xfrm rot="20106589">
            <a:off x="196260" y="2635072"/>
            <a:ext cx="3162229" cy="1852390"/>
          </a:xfrm>
          <a:custGeom>
            <a:avLst/>
            <a:gdLst>
              <a:gd name="connsiteX0" fmla="*/ 0 w 3704780"/>
              <a:gd name="connsiteY0" fmla="*/ 1852390 h 3704780"/>
              <a:gd name="connsiteX1" fmla="*/ 542554 w 3704780"/>
              <a:gd name="connsiteY1" fmla="*/ 542553 h 3704780"/>
              <a:gd name="connsiteX2" fmla="*/ 1852393 w 3704780"/>
              <a:gd name="connsiteY2" fmla="*/ 2 h 3704780"/>
              <a:gd name="connsiteX3" fmla="*/ 3162230 w 3704780"/>
              <a:gd name="connsiteY3" fmla="*/ 542556 h 3704780"/>
              <a:gd name="connsiteX4" fmla="*/ 3704781 w 3704780"/>
              <a:gd name="connsiteY4" fmla="*/ 1852395 h 3704780"/>
              <a:gd name="connsiteX5" fmla="*/ 3162228 w 3704780"/>
              <a:gd name="connsiteY5" fmla="*/ 3162233 h 3704780"/>
              <a:gd name="connsiteX6" fmla="*/ 1852390 w 3704780"/>
              <a:gd name="connsiteY6" fmla="*/ 3704785 h 3704780"/>
              <a:gd name="connsiteX7" fmla="*/ 542552 w 3704780"/>
              <a:gd name="connsiteY7" fmla="*/ 3162231 h 3704780"/>
              <a:gd name="connsiteX8" fmla="*/ 1 w 3704780"/>
              <a:gd name="connsiteY8" fmla="*/ 1852392 h 3704780"/>
              <a:gd name="connsiteX9" fmla="*/ 0 w 3704780"/>
              <a:gd name="connsiteY9" fmla="*/ 1852390 h 3704780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1 w 3704781"/>
              <a:gd name="connsiteY8" fmla="*/ 1852390 h 3704783"/>
              <a:gd name="connsiteX9" fmla="*/ 91440 w 3704781"/>
              <a:gd name="connsiteY9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91440 w 3704781"/>
              <a:gd name="connsiteY8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0" fmla="*/ 2 w 3162229"/>
              <a:gd name="connsiteY0" fmla="*/ 542551 h 3704783"/>
              <a:gd name="connsiteX1" fmla="*/ 1309841 w 3162229"/>
              <a:gd name="connsiteY1" fmla="*/ 0 h 3704783"/>
              <a:gd name="connsiteX2" fmla="*/ 2619678 w 3162229"/>
              <a:gd name="connsiteY2" fmla="*/ 542554 h 3704783"/>
              <a:gd name="connsiteX3" fmla="*/ 3162229 w 3162229"/>
              <a:gd name="connsiteY3" fmla="*/ 1852393 h 3704783"/>
              <a:gd name="connsiteX4" fmla="*/ 2619676 w 3162229"/>
              <a:gd name="connsiteY4" fmla="*/ 3162231 h 3704783"/>
              <a:gd name="connsiteX5" fmla="*/ 1309838 w 3162229"/>
              <a:gd name="connsiteY5" fmla="*/ 3704783 h 3704783"/>
              <a:gd name="connsiteX6" fmla="*/ 0 w 3162229"/>
              <a:gd name="connsiteY6" fmla="*/ 3162229 h 3704783"/>
              <a:gd name="connsiteX0" fmla="*/ 1309841 w 3162229"/>
              <a:gd name="connsiteY0" fmla="*/ 0 h 3704783"/>
              <a:gd name="connsiteX1" fmla="*/ 2619678 w 3162229"/>
              <a:gd name="connsiteY1" fmla="*/ 542554 h 3704783"/>
              <a:gd name="connsiteX2" fmla="*/ 3162229 w 3162229"/>
              <a:gd name="connsiteY2" fmla="*/ 1852393 h 3704783"/>
              <a:gd name="connsiteX3" fmla="*/ 2619676 w 3162229"/>
              <a:gd name="connsiteY3" fmla="*/ 3162231 h 3704783"/>
              <a:gd name="connsiteX4" fmla="*/ 1309838 w 3162229"/>
              <a:gd name="connsiteY4" fmla="*/ 3704783 h 3704783"/>
              <a:gd name="connsiteX5" fmla="*/ 0 w 3162229"/>
              <a:gd name="connsiteY5" fmla="*/ 3162229 h 3704783"/>
              <a:gd name="connsiteX0" fmla="*/ 2619678 w 3162229"/>
              <a:gd name="connsiteY0" fmla="*/ 0 h 3162229"/>
              <a:gd name="connsiteX1" fmla="*/ 3162229 w 3162229"/>
              <a:gd name="connsiteY1" fmla="*/ 1309839 h 3162229"/>
              <a:gd name="connsiteX2" fmla="*/ 2619676 w 3162229"/>
              <a:gd name="connsiteY2" fmla="*/ 2619677 h 3162229"/>
              <a:gd name="connsiteX3" fmla="*/ 1309838 w 3162229"/>
              <a:gd name="connsiteY3" fmla="*/ 3162229 h 3162229"/>
              <a:gd name="connsiteX4" fmla="*/ 0 w 3162229"/>
              <a:gd name="connsiteY4" fmla="*/ 2619675 h 3162229"/>
              <a:gd name="connsiteX0" fmla="*/ 3162229 w 3162229"/>
              <a:gd name="connsiteY0" fmla="*/ 0 h 1852390"/>
              <a:gd name="connsiteX1" fmla="*/ 2619676 w 3162229"/>
              <a:gd name="connsiteY1" fmla="*/ 1309838 h 1852390"/>
              <a:gd name="connsiteX2" fmla="*/ 1309838 w 3162229"/>
              <a:gd name="connsiteY2" fmla="*/ 1852390 h 1852390"/>
              <a:gd name="connsiteX3" fmla="*/ 0 w 3162229"/>
              <a:gd name="connsiteY3" fmla="*/ 1309836 h 185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229" h="1852390">
                <a:moveTo>
                  <a:pt x="3162229" y="0"/>
                </a:moveTo>
                <a:cubicBezTo>
                  <a:pt x="3162229" y="491285"/>
                  <a:pt x="2967067" y="962447"/>
                  <a:pt x="2619676" y="1309838"/>
                </a:cubicBezTo>
                <a:cubicBezTo>
                  <a:pt x="2272285" y="1657229"/>
                  <a:pt x="1801122" y="1852390"/>
                  <a:pt x="1309838" y="1852390"/>
                </a:cubicBezTo>
                <a:cubicBezTo>
                  <a:pt x="818553" y="1852390"/>
                  <a:pt x="293492" y="1603329"/>
                  <a:pt x="0" y="1309836"/>
                </a:cubicBezTo>
              </a:path>
            </a:pathLst>
          </a:cu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Figura a mano libera 68"/>
          <p:cNvSpPr/>
          <p:nvPr/>
        </p:nvSpPr>
        <p:spPr>
          <a:xfrm rot="14649690">
            <a:off x="455209" y="3970938"/>
            <a:ext cx="3162229" cy="1852390"/>
          </a:xfrm>
          <a:custGeom>
            <a:avLst/>
            <a:gdLst>
              <a:gd name="connsiteX0" fmla="*/ 0 w 3704780"/>
              <a:gd name="connsiteY0" fmla="*/ 1852390 h 3704780"/>
              <a:gd name="connsiteX1" fmla="*/ 542554 w 3704780"/>
              <a:gd name="connsiteY1" fmla="*/ 542553 h 3704780"/>
              <a:gd name="connsiteX2" fmla="*/ 1852393 w 3704780"/>
              <a:gd name="connsiteY2" fmla="*/ 2 h 3704780"/>
              <a:gd name="connsiteX3" fmla="*/ 3162230 w 3704780"/>
              <a:gd name="connsiteY3" fmla="*/ 542556 h 3704780"/>
              <a:gd name="connsiteX4" fmla="*/ 3704781 w 3704780"/>
              <a:gd name="connsiteY4" fmla="*/ 1852395 h 3704780"/>
              <a:gd name="connsiteX5" fmla="*/ 3162228 w 3704780"/>
              <a:gd name="connsiteY5" fmla="*/ 3162233 h 3704780"/>
              <a:gd name="connsiteX6" fmla="*/ 1852390 w 3704780"/>
              <a:gd name="connsiteY6" fmla="*/ 3704785 h 3704780"/>
              <a:gd name="connsiteX7" fmla="*/ 542552 w 3704780"/>
              <a:gd name="connsiteY7" fmla="*/ 3162231 h 3704780"/>
              <a:gd name="connsiteX8" fmla="*/ 1 w 3704780"/>
              <a:gd name="connsiteY8" fmla="*/ 1852392 h 3704780"/>
              <a:gd name="connsiteX9" fmla="*/ 0 w 3704780"/>
              <a:gd name="connsiteY9" fmla="*/ 1852390 h 3704780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1 w 3704781"/>
              <a:gd name="connsiteY8" fmla="*/ 1852390 h 3704783"/>
              <a:gd name="connsiteX9" fmla="*/ 91440 w 3704781"/>
              <a:gd name="connsiteY9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91440 w 3704781"/>
              <a:gd name="connsiteY8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0" fmla="*/ 2 w 3162229"/>
              <a:gd name="connsiteY0" fmla="*/ 542551 h 3704783"/>
              <a:gd name="connsiteX1" fmla="*/ 1309841 w 3162229"/>
              <a:gd name="connsiteY1" fmla="*/ 0 h 3704783"/>
              <a:gd name="connsiteX2" fmla="*/ 2619678 w 3162229"/>
              <a:gd name="connsiteY2" fmla="*/ 542554 h 3704783"/>
              <a:gd name="connsiteX3" fmla="*/ 3162229 w 3162229"/>
              <a:gd name="connsiteY3" fmla="*/ 1852393 h 3704783"/>
              <a:gd name="connsiteX4" fmla="*/ 2619676 w 3162229"/>
              <a:gd name="connsiteY4" fmla="*/ 3162231 h 3704783"/>
              <a:gd name="connsiteX5" fmla="*/ 1309838 w 3162229"/>
              <a:gd name="connsiteY5" fmla="*/ 3704783 h 3704783"/>
              <a:gd name="connsiteX6" fmla="*/ 0 w 3162229"/>
              <a:gd name="connsiteY6" fmla="*/ 3162229 h 3704783"/>
              <a:gd name="connsiteX0" fmla="*/ 1309841 w 3162229"/>
              <a:gd name="connsiteY0" fmla="*/ 0 h 3704783"/>
              <a:gd name="connsiteX1" fmla="*/ 2619678 w 3162229"/>
              <a:gd name="connsiteY1" fmla="*/ 542554 h 3704783"/>
              <a:gd name="connsiteX2" fmla="*/ 3162229 w 3162229"/>
              <a:gd name="connsiteY2" fmla="*/ 1852393 h 3704783"/>
              <a:gd name="connsiteX3" fmla="*/ 2619676 w 3162229"/>
              <a:gd name="connsiteY3" fmla="*/ 3162231 h 3704783"/>
              <a:gd name="connsiteX4" fmla="*/ 1309838 w 3162229"/>
              <a:gd name="connsiteY4" fmla="*/ 3704783 h 3704783"/>
              <a:gd name="connsiteX5" fmla="*/ 0 w 3162229"/>
              <a:gd name="connsiteY5" fmla="*/ 3162229 h 3704783"/>
              <a:gd name="connsiteX0" fmla="*/ 2619678 w 3162229"/>
              <a:gd name="connsiteY0" fmla="*/ 0 h 3162229"/>
              <a:gd name="connsiteX1" fmla="*/ 3162229 w 3162229"/>
              <a:gd name="connsiteY1" fmla="*/ 1309839 h 3162229"/>
              <a:gd name="connsiteX2" fmla="*/ 2619676 w 3162229"/>
              <a:gd name="connsiteY2" fmla="*/ 2619677 h 3162229"/>
              <a:gd name="connsiteX3" fmla="*/ 1309838 w 3162229"/>
              <a:gd name="connsiteY3" fmla="*/ 3162229 h 3162229"/>
              <a:gd name="connsiteX4" fmla="*/ 0 w 3162229"/>
              <a:gd name="connsiteY4" fmla="*/ 2619675 h 3162229"/>
              <a:gd name="connsiteX0" fmla="*/ 3162229 w 3162229"/>
              <a:gd name="connsiteY0" fmla="*/ 0 h 1852390"/>
              <a:gd name="connsiteX1" fmla="*/ 2619676 w 3162229"/>
              <a:gd name="connsiteY1" fmla="*/ 1309838 h 1852390"/>
              <a:gd name="connsiteX2" fmla="*/ 1309838 w 3162229"/>
              <a:gd name="connsiteY2" fmla="*/ 1852390 h 1852390"/>
              <a:gd name="connsiteX3" fmla="*/ 0 w 3162229"/>
              <a:gd name="connsiteY3" fmla="*/ 1309836 h 185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229" h="1852390">
                <a:moveTo>
                  <a:pt x="3162229" y="0"/>
                </a:moveTo>
                <a:cubicBezTo>
                  <a:pt x="3162229" y="491285"/>
                  <a:pt x="2967067" y="962447"/>
                  <a:pt x="2619676" y="1309838"/>
                </a:cubicBezTo>
                <a:cubicBezTo>
                  <a:pt x="2272285" y="1657229"/>
                  <a:pt x="1801122" y="1852390"/>
                  <a:pt x="1309838" y="1852390"/>
                </a:cubicBezTo>
                <a:cubicBezTo>
                  <a:pt x="818553" y="1852390"/>
                  <a:pt x="293492" y="1603329"/>
                  <a:pt x="0" y="1309836"/>
                </a:cubicBezTo>
              </a:path>
            </a:pathLst>
          </a:custGeom>
          <a:noFill/>
          <a:ln w="28575">
            <a:solidFill>
              <a:srgbClr val="FF99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854492" y="4987653"/>
            <a:ext cx="29848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854492" y="3381657"/>
            <a:ext cx="298479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5" name="Connettore 1 74"/>
          <p:cNvCxnSpPr/>
          <p:nvPr/>
        </p:nvCxnSpPr>
        <p:spPr>
          <a:xfrm>
            <a:off x="649827" y="4272954"/>
            <a:ext cx="160656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umetto 1 75"/>
          <p:cNvSpPr/>
          <p:nvPr/>
        </p:nvSpPr>
        <p:spPr>
          <a:xfrm>
            <a:off x="1228584" y="3405516"/>
            <a:ext cx="914400" cy="306324"/>
          </a:xfrm>
          <a:prstGeom prst="wedgeRectCallout">
            <a:avLst>
              <a:gd name="adj1" fmla="val -41058"/>
              <a:gd name="adj2" fmla="val 23355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endParaRPr lang="it-IT" sz="1400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Fumetto 1 80"/>
          <p:cNvSpPr/>
          <p:nvPr/>
        </p:nvSpPr>
        <p:spPr>
          <a:xfrm>
            <a:off x="82805" y="6108616"/>
            <a:ext cx="1632002" cy="306324"/>
          </a:xfrm>
          <a:prstGeom prst="wedgeRectCallout">
            <a:avLst>
              <a:gd name="adj1" fmla="val 35782"/>
              <a:gd name="adj2" fmla="val -229816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E=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&lt;0.4,0.8,0.9&gt;</a:t>
            </a:r>
          </a:p>
        </p:txBody>
      </p:sp>
      <p:sp>
        <p:nvSpPr>
          <p:cNvPr id="82" name="Fumetto 1 81"/>
          <p:cNvSpPr/>
          <p:nvPr/>
        </p:nvSpPr>
        <p:spPr>
          <a:xfrm>
            <a:off x="1592053" y="6455996"/>
            <a:ext cx="1632002" cy="306324"/>
          </a:xfrm>
          <a:prstGeom prst="wedgeRectCallout">
            <a:avLst>
              <a:gd name="adj1" fmla="val -50923"/>
              <a:gd name="adj2" fmla="val -332318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code(E)=0</a:t>
            </a:r>
          </a:p>
        </p:txBody>
      </p:sp>
      <p:cxnSp>
        <p:nvCxnSpPr>
          <p:cNvPr id="87" name="Connettore 2 86"/>
          <p:cNvCxnSpPr>
            <a:stCxn id="45" idx="6"/>
            <a:endCxn id="47" idx="3"/>
          </p:cNvCxnSpPr>
          <p:nvPr/>
        </p:nvCxnSpPr>
        <p:spPr>
          <a:xfrm flipV="1">
            <a:off x="1621974" y="5326571"/>
            <a:ext cx="836013" cy="8671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/>
          <p:cNvCxnSpPr>
            <a:stCxn id="47" idx="6"/>
            <a:endCxn id="48" idx="3"/>
          </p:cNvCxnSpPr>
          <p:nvPr/>
        </p:nvCxnSpPr>
        <p:spPr>
          <a:xfrm flipV="1">
            <a:off x="2632383" y="4815492"/>
            <a:ext cx="702852" cy="43884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/>
          <p:cNvCxnSpPr>
            <a:stCxn id="48" idx="7"/>
            <a:endCxn id="49" idx="4"/>
          </p:cNvCxnSpPr>
          <p:nvPr/>
        </p:nvCxnSpPr>
        <p:spPr>
          <a:xfrm rot="5400000" flipH="1" flipV="1">
            <a:off x="3168319" y="4227548"/>
            <a:ext cx="754860" cy="13208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>
            <a:stCxn id="49" idx="1"/>
            <a:endCxn id="77" idx="6"/>
          </p:cNvCxnSpPr>
          <p:nvPr/>
        </p:nvCxnSpPr>
        <p:spPr>
          <a:xfrm rot="16200000" flipV="1">
            <a:off x="2987527" y="3189735"/>
            <a:ext cx="299042" cy="805011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2 100"/>
          <p:cNvCxnSpPr>
            <a:stCxn id="77" idx="1"/>
            <a:endCxn id="51" idx="6"/>
          </p:cNvCxnSpPr>
          <p:nvPr/>
        </p:nvCxnSpPr>
        <p:spPr>
          <a:xfrm rot="16200000" flipV="1">
            <a:off x="1817786" y="2628123"/>
            <a:ext cx="357477" cy="1127244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umetto 1 103"/>
          <p:cNvSpPr/>
          <p:nvPr/>
        </p:nvSpPr>
        <p:spPr>
          <a:xfrm>
            <a:off x="2081947" y="6088520"/>
            <a:ext cx="1632002" cy="306324"/>
          </a:xfrm>
          <a:prstGeom prst="wedgeRectCallout">
            <a:avLst>
              <a:gd name="adj1" fmla="val -23831"/>
              <a:gd name="adj2" fmla="val -286392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code(E)=011</a:t>
            </a:r>
          </a:p>
        </p:txBody>
      </p:sp>
      <p:sp>
        <p:nvSpPr>
          <p:cNvPr id="105" name="Fumetto 1 104"/>
          <p:cNvSpPr/>
          <p:nvPr/>
        </p:nvSpPr>
        <p:spPr>
          <a:xfrm>
            <a:off x="2632383" y="2273084"/>
            <a:ext cx="1632002" cy="306324"/>
          </a:xfrm>
          <a:prstGeom prst="wedgeRectCallout">
            <a:avLst>
              <a:gd name="adj1" fmla="val 9416"/>
              <a:gd name="adj2" fmla="val 395911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code(E)=0111</a:t>
            </a:r>
          </a:p>
        </p:txBody>
      </p:sp>
      <p:sp>
        <p:nvSpPr>
          <p:cNvPr id="106" name="Fumetto 1 105"/>
          <p:cNvSpPr/>
          <p:nvPr/>
        </p:nvSpPr>
        <p:spPr>
          <a:xfrm>
            <a:off x="615241" y="2202748"/>
            <a:ext cx="1906835" cy="306324"/>
          </a:xfrm>
          <a:prstGeom prst="wedgeRectCallout">
            <a:avLst>
              <a:gd name="adj1" fmla="val -10936"/>
              <a:gd name="adj2" fmla="val 166290"/>
            </a:avLst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code(A) = code(B)</a:t>
            </a:r>
          </a:p>
        </p:txBody>
      </p:sp>
      <p:cxnSp>
        <p:nvCxnSpPr>
          <p:cNvPr id="108" name="Connettore 2 107"/>
          <p:cNvCxnSpPr>
            <a:stCxn id="51" idx="5"/>
            <a:endCxn id="77" idx="2"/>
          </p:cNvCxnSpPr>
          <p:nvPr/>
        </p:nvCxnSpPr>
        <p:spPr>
          <a:xfrm rot="16200000" flipH="1">
            <a:off x="1787864" y="2700359"/>
            <a:ext cx="357477" cy="1127244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2 109"/>
          <p:cNvCxnSpPr>
            <a:stCxn id="77" idx="5"/>
            <a:endCxn id="49" idx="2"/>
          </p:cNvCxnSpPr>
          <p:nvPr/>
        </p:nvCxnSpPr>
        <p:spPr>
          <a:xfrm rot="16200000" flipH="1">
            <a:off x="2957604" y="3261972"/>
            <a:ext cx="299042" cy="805011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2 118"/>
          <p:cNvCxnSpPr>
            <a:stCxn id="49" idx="3"/>
            <a:endCxn id="48" idx="0"/>
          </p:cNvCxnSpPr>
          <p:nvPr/>
        </p:nvCxnSpPr>
        <p:spPr>
          <a:xfrm rot="5400000">
            <a:off x="3096083" y="4197626"/>
            <a:ext cx="754860" cy="132081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2 131"/>
          <p:cNvCxnSpPr>
            <a:stCxn id="48" idx="2"/>
            <a:endCxn id="47" idx="7"/>
          </p:cNvCxnSpPr>
          <p:nvPr/>
        </p:nvCxnSpPr>
        <p:spPr>
          <a:xfrm rot="10800000" flipV="1">
            <a:off x="2602461" y="4743255"/>
            <a:ext cx="702852" cy="438842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134"/>
          <p:cNvCxnSpPr>
            <a:stCxn id="47" idx="2"/>
            <a:endCxn id="45" idx="7"/>
          </p:cNvCxnSpPr>
          <p:nvPr/>
        </p:nvCxnSpPr>
        <p:spPr>
          <a:xfrm rot="10800000" flipV="1">
            <a:off x="1592053" y="5254334"/>
            <a:ext cx="836013" cy="86712"/>
          </a:xfrm>
          <a:prstGeom prst="straightConnector1">
            <a:avLst/>
          </a:prstGeom>
          <a:ln w="19050">
            <a:solidFill>
              <a:srgbClr val="00B0F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asellaDiTesto 136"/>
          <p:cNvSpPr txBox="1"/>
          <p:nvPr/>
        </p:nvSpPr>
        <p:spPr>
          <a:xfrm>
            <a:off x="854821" y="3381643"/>
            <a:ext cx="41229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CasellaDiTesto 137"/>
          <p:cNvSpPr txBox="1"/>
          <p:nvPr/>
        </p:nvSpPr>
        <p:spPr>
          <a:xfrm>
            <a:off x="855948" y="4987731"/>
            <a:ext cx="41229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39" name="Connettore 1 138"/>
          <p:cNvCxnSpPr/>
          <p:nvPr/>
        </p:nvCxnSpPr>
        <p:spPr>
          <a:xfrm>
            <a:off x="642115" y="4272160"/>
            <a:ext cx="160656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416344" y="1259364"/>
            <a:ext cx="3561057" cy="738664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differire la risoluzione dei  confini “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 durante il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 evento/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8" presetClass="exit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0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72" grpId="0" animBg="1"/>
      <p:bldP spid="72" grpId="1" animBg="1"/>
      <p:bldP spid="44" grpId="0"/>
      <p:bldP spid="45" grpId="0" animBg="1"/>
      <p:bldP spid="47" grpId="0" animBg="1"/>
      <p:bldP spid="48" grpId="0" animBg="1"/>
      <p:bldP spid="51" grpId="0" animBg="1"/>
      <p:bldP spid="52" grpId="0"/>
      <p:bldP spid="77" grpId="0" animBg="1"/>
      <p:bldP spid="83" grpId="0"/>
      <p:bldP spid="90" grpId="0"/>
      <p:bldP spid="98" grpId="0"/>
      <p:bldP spid="121" grpId="0"/>
      <p:bldP spid="49" grpId="0" animBg="1"/>
      <p:bldP spid="50" grpId="0" animBg="1"/>
      <p:bldP spid="94" grpId="0"/>
      <p:bldP spid="95" grpId="0"/>
      <p:bldP spid="68" grpId="0" animBg="1"/>
      <p:bldP spid="68" grpId="1" animBg="1"/>
      <p:bldP spid="69" grpId="0" animBg="1"/>
      <p:bldP spid="69" grpId="1" animBg="1"/>
      <p:bldP spid="73" grpId="0"/>
      <p:bldP spid="73" grpId="1"/>
      <p:bldP spid="74" grpId="0"/>
      <p:bldP spid="74" grpId="1"/>
      <p:bldP spid="76" grpId="0" animBg="1"/>
      <p:bldP spid="76" grpId="1" animBg="1"/>
      <p:bldP spid="81" grpId="0" animBg="1"/>
      <p:bldP spid="82" grpId="0" animBg="1"/>
      <p:bldP spid="82" grpId="1" animBg="1"/>
      <p:bldP spid="104" grpId="2" animBg="1"/>
      <p:bldP spid="105" grpId="2" animBg="1"/>
      <p:bldP spid="106" grpId="0" animBg="1"/>
      <p:bldP spid="137" grpId="0"/>
      <p:bldP spid="1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ttangolo arrotondato 37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83" name="Rettangolo arrotondato 82"/>
          <p:cNvSpPr/>
          <p:nvPr/>
        </p:nvSpPr>
        <p:spPr>
          <a:xfrm>
            <a:off x="2808862" y="4548120"/>
            <a:ext cx="3150314" cy="195271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spAutoFit/>
          </a:bodyPr>
          <a:lstStyle/>
          <a:p>
            <a:pPr algn="ctr"/>
            <a:endParaRPr lang="it-IT" sz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1214423"/>
            <a:ext cx="8572559" cy="288530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Due zone si dicono </a:t>
            </a:r>
            <a:r>
              <a:rPr lang="it-IT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 il loro codice di zona differisce solo per l’ultimo bit.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</a:t>
            </a:r>
            <a:r>
              <a:rPr lang="it-IT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subtree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il sottoalbero che ha per radice la zona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della zona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Data una zona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detto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l’insieme dei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-1 bit del codice di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Z: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code(Z)=p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allora il codice della backup-zone di Z sarà code(backup(Z))=p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01* che finisce con il maggior numero di 1.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code(Z)=p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allora il codice della backup-zone di Z sarà code(backup(Z))=p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10* che finisce con il maggior numero di 0.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N.B.: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it-IT" sz="22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*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sta ad indicare 0 o più ripetizioni di 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it-IT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it-IT" sz="2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ALCUNE DEFINIZIONI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17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Connettore 1 13"/>
          <p:cNvCxnSpPr>
            <a:stCxn id="27" idx="2"/>
            <a:endCxn id="31" idx="0"/>
          </p:cNvCxnSpPr>
          <p:nvPr/>
        </p:nvCxnSpPr>
        <p:spPr>
          <a:xfrm rot="16200000" flipH="1">
            <a:off x="6203719" y="3695057"/>
            <a:ext cx="393105" cy="1749599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>
            <a:stCxn id="27" idx="2"/>
            <a:endCxn id="28" idx="0"/>
          </p:cNvCxnSpPr>
          <p:nvPr/>
        </p:nvCxnSpPr>
        <p:spPr>
          <a:xfrm rot="5400000">
            <a:off x="4581686" y="3782729"/>
            <a:ext cx="353211" cy="153436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stCxn id="28" idx="2"/>
            <a:endCxn id="32" idx="0"/>
          </p:cNvCxnSpPr>
          <p:nvPr/>
        </p:nvCxnSpPr>
        <p:spPr>
          <a:xfrm rot="5400000">
            <a:off x="3455127" y="4762036"/>
            <a:ext cx="214711" cy="85725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stCxn id="28" idx="2"/>
            <a:endCxn id="30" idx="0"/>
          </p:cNvCxnSpPr>
          <p:nvPr/>
        </p:nvCxnSpPr>
        <p:spPr>
          <a:xfrm rot="16200000" flipH="1">
            <a:off x="4360735" y="4713683"/>
            <a:ext cx="214711" cy="953961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>
            <a:stCxn id="30" idx="2"/>
            <a:endCxn id="34" idx="0"/>
          </p:cNvCxnSpPr>
          <p:nvPr/>
        </p:nvCxnSpPr>
        <p:spPr>
          <a:xfrm rot="5400000">
            <a:off x="4374529" y="5449989"/>
            <a:ext cx="365719" cy="775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stCxn id="30" idx="2"/>
            <a:endCxn id="35" idx="0"/>
          </p:cNvCxnSpPr>
          <p:nvPr/>
        </p:nvCxnSpPr>
        <p:spPr>
          <a:xfrm rot="16200000" flipH="1">
            <a:off x="5149895" y="5449989"/>
            <a:ext cx="365719" cy="775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26"/>
          <p:cNvSpPr/>
          <p:nvPr/>
        </p:nvSpPr>
        <p:spPr>
          <a:xfrm>
            <a:off x="5346877" y="4016512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3812515" y="4726516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4766476" y="5298020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Ovale 30"/>
          <p:cNvSpPr/>
          <p:nvPr/>
        </p:nvSpPr>
        <p:spPr>
          <a:xfrm>
            <a:off x="7096476" y="4766410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" name="Ovale 31"/>
          <p:cNvSpPr/>
          <p:nvPr/>
        </p:nvSpPr>
        <p:spPr>
          <a:xfrm>
            <a:off x="2955259" y="5298020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Ovale 33"/>
          <p:cNvSpPr/>
          <p:nvPr/>
        </p:nvSpPr>
        <p:spPr>
          <a:xfrm>
            <a:off x="3991110" y="6020532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Ovale 34"/>
          <p:cNvSpPr/>
          <p:nvPr/>
        </p:nvSpPr>
        <p:spPr>
          <a:xfrm>
            <a:off x="5541842" y="6020532"/>
            <a:ext cx="357190" cy="356794"/>
          </a:xfrm>
          <a:prstGeom prst="ellipse">
            <a:avLst/>
          </a:prstGeom>
          <a:solidFill>
            <a:srgbClr val="7030A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4753026" y="4271121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419606" y="4944807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6189372" y="4302630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CasellaDiTesto 52"/>
          <p:cNvSpPr txBox="1"/>
          <p:nvPr/>
        </p:nvSpPr>
        <p:spPr>
          <a:xfrm>
            <a:off x="4384019" y="4944807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358348" y="5614620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5322761" y="5614620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283516" y="5768508"/>
            <a:ext cx="211275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sibling-subtree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endParaRPr lang="it-IT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CasellaDiTesto 76"/>
          <p:cNvSpPr txBox="1"/>
          <p:nvPr/>
        </p:nvSpPr>
        <p:spPr>
          <a:xfrm>
            <a:off x="1548454" y="4250192"/>
            <a:ext cx="11349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endParaRPr lang="it-IT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CasellaDiTesto 77"/>
          <p:cNvSpPr txBox="1"/>
          <p:nvPr/>
        </p:nvSpPr>
        <p:spPr>
          <a:xfrm>
            <a:off x="6997612" y="5531703"/>
            <a:ext cx="11974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backup(Z)</a:t>
            </a:r>
            <a:endParaRPr lang="it-IT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CasellaDiTesto 78"/>
          <p:cNvSpPr txBox="1"/>
          <p:nvPr/>
        </p:nvSpPr>
        <p:spPr>
          <a:xfrm>
            <a:off x="7453666" y="4612158"/>
            <a:ext cx="14266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it-IT" sz="1600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1" name="Connettore 2 80"/>
          <p:cNvCxnSpPr>
            <a:stCxn id="77" idx="3"/>
            <a:endCxn id="28" idx="1"/>
          </p:cNvCxnSpPr>
          <p:nvPr/>
        </p:nvCxnSpPr>
        <p:spPr>
          <a:xfrm>
            <a:off x="2683380" y="4373303"/>
            <a:ext cx="1129135" cy="531610"/>
          </a:xfrm>
          <a:prstGeom prst="straightConnector1">
            <a:avLst/>
          </a:prstGeom>
          <a:ln w="28575">
            <a:solidFill>
              <a:srgbClr val="FF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/>
          <p:cNvCxnSpPr>
            <a:stCxn id="78" idx="1"/>
            <a:endCxn id="35" idx="7"/>
          </p:cNvCxnSpPr>
          <p:nvPr/>
        </p:nvCxnSpPr>
        <p:spPr>
          <a:xfrm rot="10800000" flipV="1">
            <a:off x="5846724" y="5654813"/>
            <a:ext cx="1150889" cy="417969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2 96"/>
          <p:cNvCxnSpPr>
            <a:stCxn id="76" idx="3"/>
            <a:endCxn id="83" idx="1"/>
          </p:cNvCxnSpPr>
          <p:nvPr/>
        </p:nvCxnSpPr>
        <p:spPr>
          <a:xfrm flipV="1">
            <a:off x="2396274" y="5524477"/>
            <a:ext cx="412588" cy="36714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90162" y="1214422"/>
            <a:ext cx="4668118" cy="5065798"/>
          </a:xfrm>
        </p:spPr>
        <p:txBody>
          <a:bodyPr>
            <a:noAutofit/>
          </a:bodyPr>
          <a:lstStyle/>
          <a:p>
            <a:pPr marL="180000" indent="-180000">
              <a:spcBef>
                <a:spcPts val="0"/>
              </a:spcBef>
              <a:spcAft>
                <a:spcPts val="600"/>
              </a:spcAft>
            </a:pPr>
            <a:r>
              <a:rPr lang="it-IT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si verifica un guasto si ha una potenziale perdita di dati</a:t>
            </a:r>
            <a:endParaRPr lang="it-IT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</a:pPr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Mirror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replication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un evento di codice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code(E)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viene inoltrato alla zona con tale codice </a:t>
            </a:r>
            <a:r>
              <a:rPr lang="it-IT" sz="1600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nella zona con codice negato (i.e.: 0110 </a:t>
            </a:r>
            <a:r>
              <a:rPr lang="it-IT" sz="1600" i="1" dirty="0" smtClean="0">
                <a:latin typeface="Arial"/>
                <a:ea typeface="Verdana" pitchFamily="34" charset="0"/>
                <a:cs typeface="Arial"/>
              </a:rPr>
              <a:t>→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1001)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</a:t>
            </a:r>
            <a:r>
              <a:rPr lang="it-IT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mirror</a:t>
            </a: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 nodo è dalla parte diametralmente opposta della regione coperta dalla rete di sensori.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Soluzione costosa: coinvolgimento molti nodi per inviare le repliche</a:t>
            </a:r>
          </a:p>
          <a:p>
            <a:pPr marL="360000" lvl="1" indent="-180000">
              <a:spcBef>
                <a:spcPts val="0"/>
              </a:spcBef>
              <a:spcAft>
                <a:spcPts val="600"/>
              </a:spcAft>
            </a:pPr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Local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replication</a:t>
            </a:r>
            <a:r>
              <a:rPr lang="it-IT" sz="1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usa il nodo di backup. Essendo in genere vicino alla zona di codice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code(E)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il costo delle repliche non domina il traffico di rete.</a:t>
            </a:r>
          </a:p>
          <a:p>
            <a:pPr marL="540000" lvl="2" indent="-180000">
              <a:spcBef>
                <a:spcPts val="0"/>
              </a:spcBef>
              <a:spcAft>
                <a:spcPts val="600"/>
              </a:spcAft>
            </a:pP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Soluzione più economica: coinvolti nell’invio di repliche solo pochi nodi vicini alla zona di destinazione (in reti dense tipicamente 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1-2 hop </a:t>
            </a:r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raggiungere il nodo di backup).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ROBUSTEZZA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18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uppo 22"/>
          <p:cNvGrpSpPr/>
          <p:nvPr/>
        </p:nvGrpSpPr>
        <p:grpSpPr>
          <a:xfrm>
            <a:off x="321427" y="2484521"/>
            <a:ext cx="3798116" cy="3727474"/>
            <a:chOff x="416694" y="1785926"/>
            <a:chExt cx="3798116" cy="3727474"/>
          </a:xfrm>
        </p:grpSpPr>
        <p:cxnSp>
          <p:nvCxnSpPr>
            <p:cNvPr id="13" name="Connettore 2 12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ttore 2 13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ettangolo 14"/>
          <p:cNvSpPr/>
          <p:nvPr/>
        </p:nvSpPr>
        <p:spPr>
          <a:xfrm>
            <a:off x="642910" y="2781808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3948117" y="5760061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1738907" y="508583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</a:p>
        </p:txBody>
      </p:sp>
      <p:sp>
        <p:nvSpPr>
          <p:cNvPr id="18" name="Ovale 17"/>
          <p:cNvSpPr/>
          <p:nvPr/>
        </p:nvSpPr>
        <p:spPr>
          <a:xfrm>
            <a:off x="908636" y="455706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</a:p>
        </p:txBody>
      </p:sp>
      <p:sp>
        <p:nvSpPr>
          <p:cNvPr id="19" name="Ovale 18"/>
          <p:cNvSpPr/>
          <p:nvPr/>
        </p:nvSpPr>
        <p:spPr>
          <a:xfrm>
            <a:off x="2672448" y="468936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</a:t>
            </a:r>
          </a:p>
        </p:txBody>
      </p:sp>
      <p:sp>
        <p:nvSpPr>
          <p:cNvPr id="20" name="Ovale 19"/>
          <p:cNvSpPr/>
          <p:nvPr/>
        </p:nvSpPr>
        <p:spPr>
          <a:xfrm>
            <a:off x="982330" y="543658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cxnSp>
        <p:nvCxnSpPr>
          <p:cNvPr id="21" name="Connettore 1 20"/>
          <p:cNvCxnSpPr>
            <a:stCxn id="15" idx="0"/>
            <a:endCxn id="15" idx="2"/>
          </p:cNvCxnSpPr>
          <p:nvPr/>
        </p:nvCxnSpPr>
        <p:spPr>
          <a:xfrm rot="16200000" flipH="1">
            <a:off x="678629" y="4353444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>
            <a:endCxn id="15" idx="3"/>
          </p:cNvCxnSpPr>
          <p:nvPr/>
        </p:nvCxnSpPr>
        <p:spPr>
          <a:xfrm rot="10800000" flipH="1">
            <a:off x="642910" y="4353445"/>
            <a:ext cx="3214710" cy="39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e 22"/>
          <p:cNvSpPr/>
          <p:nvPr/>
        </p:nvSpPr>
        <p:spPr>
          <a:xfrm>
            <a:off x="2541067" y="366180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</a:p>
        </p:txBody>
      </p:sp>
      <p:cxnSp>
        <p:nvCxnSpPr>
          <p:cNvPr id="24" name="Connettore 1 23"/>
          <p:cNvCxnSpPr/>
          <p:nvPr/>
        </p:nvCxnSpPr>
        <p:spPr>
          <a:xfrm rot="5400000">
            <a:off x="2266701" y="3570603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10800000" flipV="1">
            <a:off x="3053114" y="3578450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3183957" y="3996254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</a:p>
        </p:txBody>
      </p:sp>
      <p:sp>
        <p:nvSpPr>
          <p:cNvPr id="27" name="Ovale 26"/>
          <p:cNvSpPr/>
          <p:nvPr/>
        </p:nvSpPr>
        <p:spPr>
          <a:xfrm>
            <a:off x="3560999" y="3026844"/>
            <a:ext cx="204318" cy="2043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75750" y="5748108"/>
            <a:ext cx="359073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9" name="Connettore 1 28"/>
          <p:cNvCxnSpPr/>
          <p:nvPr/>
        </p:nvCxnSpPr>
        <p:spPr>
          <a:xfrm rot="5400000">
            <a:off x="-134846" y="4345425"/>
            <a:ext cx="3142480" cy="1683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rot="10800000" flipV="1">
            <a:off x="1437503" y="3578452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rot="10800000" flipV="1">
            <a:off x="642910" y="5150366"/>
            <a:ext cx="804507" cy="1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1008461" y="4966801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1882937" y="5471630"/>
            <a:ext cx="269306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3053113" y="5255757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5" name="Ovale 34"/>
          <p:cNvSpPr/>
          <p:nvPr/>
        </p:nvSpPr>
        <p:spPr>
          <a:xfrm>
            <a:off x="1949619" y="311418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</a:p>
        </p:txBody>
      </p:sp>
      <p:sp>
        <p:nvSpPr>
          <p:cNvPr id="36" name="Ovale 35"/>
          <p:cNvSpPr/>
          <p:nvPr/>
        </p:nvSpPr>
        <p:spPr>
          <a:xfrm>
            <a:off x="1780778" y="3791936"/>
            <a:ext cx="204318" cy="2043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</a:p>
        </p:txBody>
      </p:sp>
      <p:sp>
        <p:nvSpPr>
          <p:cNvPr id="37" name="Ovale 36"/>
          <p:cNvSpPr/>
          <p:nvPr/>
        </p:nvSpPr>
        <p:spPr>
          <a:xfrm>
            <a:off x="1051608" y="379193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it-IT" sz="1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675750" y="3061885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1453895" y="2857567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1804593" y="4174642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CasellaDiTesto 40"/>
          <p:cNvSpPr txBox="1"/>
          <p:nvPr/>
        </p:nvSpPr>
        <p:spPr>
          <a:xfrm>
            <a:off x="2367495" y="2892608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3053113" y="2807969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428578" y="4174642"/>
            <a:ext cx="429042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CasellaDiTesto 88"/>
          <p:cNvSpPr txBox="1"/>
          <p:nvPr/>
        </p:nvSpPr>
        <p:spPr>
          <a:xfrm>
            <a:off x="776230" y="3948050"/>
            <a:ext cx="429042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it-IT" sz="11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CasellaDiTesto 89"/>
          <p:cNvSpPr txBox="1"/>
          <p:nvPr/>
        </p:nvSpPr>
        <p:spPr>
          <a:xfrm>
            <a:off x="697526" y="5329536"/>
            <a:ext cx="429042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Fumetto 1 90"/>
          <p:cNvSpPr/>
          <p:nvPr/>
        </p:nvSpPr>
        <p:spPr>
          <a:xfrm>
            <a:off x="426458" y="2409917"/>
            <a:ext cx="1132288" cy="288147"/>
          </a:xfrm>
          <a:prstGeom prst="wedgeRectCallout">
            <a:avLst>
              <a:gd name="adj1" fmla="val 63844"/>
              <a:gd name="adj2" fmla="val 414056"/>
            </a:avLst>
          </a:prstGeom>
          <a:solidFill>
            <a:srgbClr val="99FF99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it-IT" sz="14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backup(B)</a:t>
            </a:r>
          </a:p>
        </p:txBody>
      </p:sp>
      <p:sp>
        <p:nvSpPr>
          <p:cNvPr id="92" name="Fumetto 1 91"/>
          <p:cNvSpPr/>
          <p:nvPr/>
        </p:nvSpPr>
        <p:spPr>
          <a:xfrm>
            <a:off x="3053113" y="2340447"/>
            <a:ext cx="1052138" cy="288147"/>
          </a:xfrm>
          <a:prstGeom prst="wedgeRectCallout">
            <a:avLst>
              <a:gd name="adj1" fmla="val 7429"/>
              <a:gd name="adj2" fmla="val 173437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algn="ctr"/>
            <a:r>
              <a:rPr lang="it-IT" sz="14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mirror</a:t>
            </a:r>
            <a:r>
              <a:rPr lang="it-IT" sz="14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(A)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416344" y="1319652"/>
            <a:ext cx="3561057" cy="738664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utilizzare la replicazione per rendere il sistema robusto a guasti o alla perdita di dati.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1"/>
            <a:ext cx="8501122" cy="5214976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 supporta aggiunta/rimozione di nodi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meccanismo di costruzione delle zone è dinamico e le zone saranno ridimensionate se si hanno dei cambiamenti nella topologia della rete.</a:t>
            </a:r>
            <a:endParaRPr lang="it-IT" sz="2200" i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Prima che un nodo venga spento, tutti i dati in esso memorizzati vengono inviati al suo </a:t>
            </a:r>
            <a:r>
              <a:rPr lang="it-IT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nodo di backup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Espansione di zona permessa solo tra </a:t>
            </a:r>
            <a:r>
              <a:rPr lang="it-IT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nodi </a:t>
            </a:r>
            <a:r>
              <a:rPr lang="it-IT" sz="2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sibling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 è robusto a guasti dei nodi</a:t>
            </a:r>
            <a:endParaRPr lang="it-IT" sz="26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non arrivano segnali GPSR da una zona vicina, il nodo viene considerato guasto.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Tutti i dati che erano stati inoltrati al nodo guasto, vengono presi in carico dal nodo che ne ha rilevato la zona oppure dal relativo nodo di backup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 è robusto alla perdita di pacchetti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fanno più tentativi richiedendo la stessa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Se non si ottiene comunque una risposta per l’intero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richiesto, si restituisce solo la porzione di dati ricevuta.</a:t>
            </a:r>
            <a:endParaRPr lang="it-IT" sz="2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ROBUSTEZZA (DETTAGLI)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19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1435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Nelle reti di sensori dati o eventi identificati da attributi aventi valori (solitamente) scalari.</a:t>
            </a:r>
          </a:p>
          <a:p>
            <a:pPr lvl="1"/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Raccolta dati da un ambiente: </a:t>
            </a:r>
            <a:r>
              <a:rPr lang="it-IT" sz="2200" b="1" i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E=</a:t>
            </a:r>
            <a:r>
              <a:rPr lang="it-IT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&lt;A</a:t>
            </a:r>
            <a:r>
              <a:rPr lang="it-IT" sz="2200" b="1" i="1" baseline="-25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it-IT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,A</a:t>
            </a:r>
            <a:r>
              <a:rPr lang="it-IT" sz="2200" b="1" i="1" baseline="-25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it-IT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… ,A</a:t>
            </a:r>
            <a:r>
              <a:rPr lang="it-IT" sz="2200" b="1" i="1" baseline="-25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t-IT" sz="2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endParaRPr lang="it-IT" sz="22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multi-dimensionali modo naturale per ricercare o correlare eventi di interesse</a:t>
            </a:r>
          </a:p>
          <a:p>
            <a:pPr lvl="1"/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Ricerche specifiche da parte di un utente</a:t>
            </a:r>
          </a:p>
          <a:p>
            <a:pPr lvl="2"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SCENARIO: “Elencare tutti gli eventi per i quali la temperatura è nel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25° e 30° ed il livello di luce è tra 10 e 15”</a:t>
            </a:r>
          </a:p>
          <a:p>
            <a:pPr lvl="1"/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Correlazione automatica di eventi</a:t>
            </a:r>
          </a:p>
          <a:p>
            <a:pPr lvl="2"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SCENARIO: “Si può capire se un uccello si posa su un nido da un certo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valori termici e acustici. Si può rilevare con precisione l'arrivo di uno stormo di uccelli ed attivare un sistema di telecamere”</a:t>
            </a:r>
            <a:endParaRPr lang="it-IT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MOTIVAZIONI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Parametri di valutazione e confronto: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Costo medio di inserimento di un evento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Numero medio di messaggi necessari per inserire un evento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Costo medio di risoluzione di una </a:t>
            </a:r>
            <a:r>
              <a:rPr lang="it-IT" sz="2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endParaRPr lang="it-IT" sz="22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Numero medio di messaggi per inoltrare una </a:t>
            </a:r>
            <a:r>
              <a:rPr lang="it-IT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</a:t>
            </a:r>
            <a:r>
              <a:rPr lang="it-IT" sz="1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tutti</a:t>
            </a:r>
            <a:r>
              <a:rPr lang="it-IT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nodi rilevanti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una rete con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nodi, il costo medio di inserimento è proporzionale a </a:t>
            </a:r>
            <a:r>
              <a:rPr lang="it-IT" sz="26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sqrt</a:t>
            </a:r>
            <a:r>
              <a:rPr lang="it-IT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(N)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costo di risoluzione delle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dipende dall’ampiezza del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L’algoritmo esegue lo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split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solo quando la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arriva nella zona rilevante</a:t>
            </a:r>
            <a:endParaRPr lang="it-IT" sz="26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t-IT" sz="26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DIM: ANALISI PERFORMANCE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20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Supponiamo che le ampiezze delle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seguano una funzione di densità di probabilità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f(x).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costo medio di risoluzione è dato da</a:t>
            </a:r>
            <a:b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dove x è la dimensione della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f(x) la densità di probabilità per quel </a:t>
            </a:r>
            <a:r>
              <a:rPr lang="it-IT" sz="20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DIM: ANALISI PERFORMANCE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21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Oggetto 11"/>
          <p:cNvGraphicFramePr>
            <a:graphicFrameLocks noChangeAspect="1"/>
          </p:cNvGraphicFramePr>
          <p:nvPr/>
        </p:nvGraphicFramePr>
        <p:xfrm>
          <a:off x="3698493" y="2863782"/>
          <a:ext cx="1244600" cy="647700"/>
        </p:xfrm>
        <a:graphic>
          <a:graphicData uri="http://schemas.openxmlformats.org/presentationml/2006/ole">
            <p:oleObj spid="_x0000_s5122" name="Equazione" r:id="rId4" imgW="1244520" imgH="647640" progId="Equation.3">
              <p:embed/>
            </p:oleObj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524000" y="4289444"/>
          <a:ext cx="6096000" cy="18542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Tipo distribuzione</a:t>
                      </a:r>
                      <a:endParaRPr lang="it-IT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Costo medio</a:t>
                      </a:r>
                      <a:r>
                        <a:rPr lang="it-IT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range</a:t>
                      </a:r>
                      <a:r>
                        <a:rPr lang="it-IT" sz="14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it-IT" sz="1400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query</a:t>
                      </a:r>
                      <a:endParaRPr lang="it-IT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anchor="ctr">
                    <a:solidFill>
                      <a:srgbClr val="00808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Uniforme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O(N)</a:t>
                      </a:r>
                      <a:endParaRPr lang="it-IT" sz="16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Uniforme con limite</a:t>
                      </a:r>
                      <a:r>
                        <a:rPr lang="it-IT" sz="1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</a:t>
                      </a:r>
                      <a:endParaRPr lang="it-IT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O(B)</a:t>
                      </a:r>
                      <a:endParaRPr lang="it-IT" sz="16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Algebrica → </a:t>
                      </a:r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f(x)</a:t>
                      </a:r>
                      <a:r>
                        <a:rPr lang="it-IT" sz="1600" i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= </a:t>
                      </a:r>
                      <a:r>
                        <a:rPr lang="it-IT" sz="1600" i="1" baseline="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</a:t>
                      </a:r>
                      <a:r>
                        <a:rPr lang="it-IT" sz="1600" i="1" baseline="300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-cx</a:t>
                      </a:r>
                      <a:endParaRPr lang="it-IT" sz="1600" i="1" baseline="30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O(</a:t>
                      </a:r>
                      <a:r>
                        <a:rPr lang="it-IT" sz="1600" i="1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sqrt</a:t>
                      </a:r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(N))</a:t>
                      </a:r>
                      <a:endParaRPr lang="it-IT" sz="16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Esponenziale</a:t>
                      </a:r>
                      <a:r>
                        <a:rPr lang="it-IT" sz="1600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→ </a:t>
                      </a:r>
                      <a:r>
                        <a:rPr lang="it-IT" sz="1600" i="1" baseline="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f(x) = x</a:t>
                      </a:r>
                      <a:r>
                        <a:rPr lang="it-IT" sz="1600" i="1" baseline="30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-k</a:t>
                      </a:r>
                      <a:endParaRPr lang="it-IT" sz="1600" i="1" baseline="300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O(</a:t>
                      </a:r>
                      <a:r>
                        <a:rPr lang="it-IT" sz="1600" i="1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sqrt</a:t>
                      </a:r>
                      <a:r>
                        <a:rPr lang="it-IT" sz="1600" i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(N))</a:t>
                      </a:r>
                      <a:endParaRPr lang="it-IT" sz="1600" i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Utilizzo del sistema 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ns-2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modificato: aggiunto supporto a GPSR, DIM e GHT-R.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Dimensione rete varia da 50 a 300 nodi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Ogni nodo ha in media 20 nodi all’interno della propria copertura radio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SIMULAZIONI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22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RISULTATI INSERIMENTO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23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CCFF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412275" y="1371208"/>
            <a:ext cx="4319450" cy="306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285720" y="4582048"/>
            <a:ext cx="8501122" cy="191878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DIM ha performance migliori al GHT-R per quanto riguarda l’inserimento degli eventi (il costo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sistemi basati su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flooding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nullo -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storage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locale al nodo)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Questo è dovuto al fatto che le circumnavigazioni dei vuoti si hanno solo quando si hanno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boundary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undecided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mentre con il GHT-R vengono fatte quasi per ogni inserimento.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4582048"/>
            <a:ext cx="8501122" cy="191878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DIM ha performance migliori al GHT-R e al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flooding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sia con distribuzione di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uniforme limitata sia con distribuzione esponenziale.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Tipicamente, i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delle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richieste sono comunque limitati (è raro vengano effettuate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su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molto ampi)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E’ ragionevole affermare che il costo medio di </a:t>
            </a:r>
            <a:r>
              <a:rPr lang="it-IT" sz="14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tende a </a:t>
            </a:r>
            <a:r>
              <a:rPr lang="it-IT" sz="14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sqrt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(N)</a:t>
            </a: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RISULTATI QUERY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24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FF99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543162" y="1321046"/>
            <a:ext cx="4283646" cy="31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CCFF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67829" y="1331601"/>
            <a:ext cx="4206697" cy="307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RISULTATI REPLICAZIONE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25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285720" y="4582048"/>
            <a:ext cx="8501122" cy="191878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una rete con 100 nodi sono stati inseriti eventi in modo uniformemente distribuito su tutti i nodi e poi è stata emessa una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 coprisse l’intera rete, registrando i risultati.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Conoscendo i risultati, si è simulato il guasto 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simultaneo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 una certa percentuale di nodi in modo casuale e si è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riemessa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Considerando un 30% di nodi spenti, con la replicazione locale si ottiene circa il 90% delle risposte, viceversa solo il 70%.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FF99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361390" y="1325034"/>
            <a:ext cx="4421221" cy="320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CONCLUSIONI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26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285720" y="5414481"/>
            <a:ext cx="8501122" cy="10863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endParaRPr lang="it-I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85720" y="1372362"/>
            <a:ext cx="1759631" cy="330072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Indici centralizzati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485746" y="1372362"/>
            <a:ext cx="1926343" cy="330072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Indici </a:t>
            </a:r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pre-computati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852484" y="1372362"/>
            <a:ext cx="1934358" cy="330072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Altri indici distribuiti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2229173" y="4951793"/>
            <a:ext cx="1532004" cy="330072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Storage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esterno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475437" y="4951793"/>
            <a:ext cx="885995" cy="330072"/>
          </a:xfrm>
          <a:prstGeom prst="rect">
            <a:avLst/>
          </a:prstGeom>
          <a:solidFill>
            <a:srgbClr val="FF99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Flooding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Fumetto 3 20"/>
          <p:cNvSpPr/>
          <p:nvPr/>
        </p:nvSpPr>
        <p:spPr>
          <a:xfrm>
            <a:off x="0" y="1924464"/>
            <a:ext cx="1919190" cy="605909"/>
          </a:xfrm>
          <a:prstGeom prst="wedgeEllipseCallout">
            <a:avLst>
              <a:gd name="adj1" fmla="val 51217"/>
              <a:gd name="adj2" fmla="val -9801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Bassa efficienza energetica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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Fumetto 3 21"/>
          <p:cNvSpPr/>
          <p:nvPr/>
        </p:nvSpPr>
        <p:spPr>
          <a:xfrm>
            <a:off x="3642819" y="1924464"/>
            <a:ext cx="2368812" cy="605909"/>
          </a:xfrm>
          <a:prstGeom prst="wedgeEllipseCallout">
            <a:avLst>
              <a:gd name="adj1" fmla="val -44441"/>
              <a:gd name="adj2" fmla="val -93063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di inserimento dominante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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Fumetto 3 22"/>
          <p:cNvSpPr/>
          <p:nvPr/>
        </p:nvSpPr>
        <p:spPr>
          <a:xfrm>
            <a:off x="6259352" y="1924464"/>
            <a:ext cx="2741804" cy="605909"/>
          </a:xfrm>
          <a:prstGeom prst="wedgeEllipseCallout">
            <a:avLst>
              <a:gd name="adj1" fmla="val -24930"/>
              <a:gd name="adj2" fmla="val -80064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</a:t>
            </a:r>
            <a:r>
              <a:rPr lang="it-IT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multidimensionali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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Fumetto 3 23"/>
          <p:cNvSpPr/>
          <p:nvPr/>
        </p:nvSpPr>
        <p:spPr>
          <a:xfrm>
            <a:off x="78075" y="4668911"/>
            <a:ext cx="1765455" cy="605909"/>
          </a:xfrm>
          <a:prstGeom prst="wedgeEllipseCallout">
            <a:avLst>
              <a:gd name="adj1" fmla="val 75453"/>
              <a:gd name="adj2" fmla="val 22435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Bottleneck</a:t>
            </a:r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1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hotspots</a:t>
            </a:r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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Fumetto 3 24"/>
          <p:cNvSpPr/>
          <p:nvPr/>
        </p:nvSpPr>
        <p:spPr>
          <a:xfrm>
            <a:off x="7205487" y="4692117"/>
            <a:ext cx="1786129" cy="605909"/>
          </a:xfrm>
          <a:prstGeom prst="wedgeEllipseCallout">
            <a:avLst>
              <a:gd name="adj1" fmla="val -100801"/>
              <a:gd name="adj2" fmla="val 18459"/>
            </a:avLst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Scarsa scalabilità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</a:t>
            </a:r>
            <a:endParaRPr lang="it-IT" sz="12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Esplosione 2 25"/>
          <p:cNvSpPr/>
          <p:nvPr/>
        </p:nvSpPr>
        <p:spPr>
          <a:xfrm>
            <a:off x="3466475" y="3226083"/>
            <a:ext cx="2211051" cy="1156916"/>
          </a:xfrm>
          <a:prstGeom prst="irregularSeal2">
            <a:avLst/>
          </a:prstGeom>
          <a:solidFill>
            <a:srgbClr val="0070C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ctr">
            <a:spAutoFit/>
          </a:bodyPr>
          <a:lstStyle/>
          <a:p>
            <a:pPr algn="ctr"/>
            <a:r>
              <a:rPr lang="it-IT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DIM</a:t>
            </a:r>
          </a:p>
        </p:txBody>
      </p:sp>
      <p:sp>
        <p:nvSpPr>
          <p:cNvPr id="27" name="Fumetto 4 26"/>
          <p:cNvSpPr/>
          <p:nvPr/>
        </p:nvSpPr>
        <p:spPr>
          <a:xfrm>
            <a:off x="490241" y="4119934"/>
            <a:ext cx="1944734" cy="655915"/>
          </a:xfrm>
          <a:prstGeom prst="cloudCallout">
            <a:avLst>
              <a:gd name="adj1" fmla="val 118708"/>
              <a:gd name="adj2" fmla="val -30051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Storage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data-centric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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Fumetto 4 27"/>
          <p:cNvSpPr/>
          <p:nvPr/>
        </p:nvSpPr>
        <p:spPr>
          <a:xfrm>
            <a:off x="5908430" y="4260476"/>
            <a:ext cx="2201102" cy="655915"/>
          </a:xfrm>
          <a:prstGeom prst="cloudCallout">
            <a:avLst>
              <a:gd name="adj1" fmla="val -90620"/>
              <a:gd name="adj2" fmla="val -81652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geografico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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Fumetto 4 28"/>
          <p:cNvSpPr/>
          <p:nvPr/>
        </p:nvSpPr>
        <p:spPr>
          <a:xfrm>
            <a:off x="6259352" y="2428970"/>
            <a:ext cx="2775211" cy="655915"/>
          </a:xfrm>
          <a:prstGeom prst="cloudCallout">
            <a:avLst>
              <a:gd name="adj1" fmla="val -83822"/>
              <a:gd name="adj2" fmla="val 114457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multidimensionali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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Fumetto 4 29"/>
          <p:cNvSpPr/>
          <p:nvPr/>
        </p:nvSpPr>
        <p:spPr>
          <a:xfrm>
            <a:off x="2465797" y="2296347"/>
            <a:ext cx="1952091" cy="655915"/>
          </a:xfrm>
          <a:prstGeom prst="cloudCallout">
            <a:avLst>
              <a:gd name="adj1" fmla="val 46530"/>
              <a:gd name="adj2" fmla="val 117789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Lazy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b="1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evaluation</a:t>
            </a:r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</a:t>
            </a:r>
            <a:endParaRPr lang="it-IT" sz="1200" b="1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Fumetto 4 30"/>
          <p:cNvSpPr/>
          <p:nvPr/>
        </p:nvSpPr>
        <p:spPr>
          <a:xfrm>
            <a:off x="22083" y="2428970"/>
            <a:ext cx="2023267" cy="655915"/>
          </a:xfrm>
          <a:prstGeom prst="cloudCallout">
            <a:avLst>
              <a:gd name="adj1" fmla="val 141584"/>
              <a:gd name="adj2" fmla="val 121580"/>
            </a:avLst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it-IT" sz="1200" b="1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Indice distribuito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</a:t>
            </a:r>
            <a:endParaRPr lang="it-IT" sz="1200" b="1" dirty="0" smtClean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losione 1 4"/>
          <p:cNvSpPr/>
          <p:nvPr/>
        </p:nvSpPr>
        <p:spPr>
          <a:xfrm>
            <a:off x="0" y="0"/>
            <a:ext cx="9144000" cy="6858000"/>
          </a:xfrm>
          <a:prstGeom prst="irregularSeal1">
            <a:avLst/>
          </a:prstGeom>
          <a:solidFill>
            <a:srgbClr val="0080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Esplosione 2 12"/>
          <p:cNvSpPr/>
          <p:nvPr/>
        </p:nvSpPr>
        <p:spPr>
          <a:xfrm>
            <a:off x="250001" y="1643050"/>
            <a:ext cx="8643998" cy="3571900"/>
          </a:xfrm>
          <a:prstGeom prst="irregularSeal2">
            <a:avLst/>
          </a:prstGeom>
          <a:solidFill>
            <a:srgbClr val="FF7C8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GRAZIE PER L’ATTENZIONE</a:t>
            </a:r>
            <a:endParaRPr lang="it-IT" sz="3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714480" y="1071546"/>
            <a:ext cx="5715040" cy="571504"/>
          </a:xfrm>
          <a:prstGeom prst="roundRect">
            <a:avLst>
              <a:gd name="adj" fmla="val 27217"/>
            </a:avLst>
          </a:prstGeom>
          <a:solidFill>
            <a:srgbClr val="FFFF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1714480" y="1071546"/>
            <a:ext cx="5715040" cy="57150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it-IT" sz="25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2500" b="1" i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25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500" b="1" i="1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25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035951" y="5357826"/>
            <a:ext cx="5072098" cy="571504"/>
          </a:xfrm>
          <a:prstGeom prst="roundRect">
            <a:avLst>
              <a:gd name="adj" fmla="val 27217"/>
            </a:avLst>
          </a:prstGeom>
          <a:solidFill>
            <a:srgbClr val="FFFF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424891" y="5357826"/>
            <a:ext cx="2294218" cy="57150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it-IT" sz="28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GRUPPO 20</a:t>
            </a:r>
            <a:endParaRPr lang="it-IT" sz="28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83656"/>
            <a:ext cx="8501122" cy="522612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Indici </a:t>
            </a:r>
            <a:r>
              <a:rPr lang="it-IT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-dimensionali </a:t>
            </a:r>
            <a:r>
              <a:rPr lang="it-IT" sz="2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pre-computati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centralizzati</a:t>
            </a:r>
            <a:endParaRPr lang="it-IT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Progettati per funzionare su un singolo nodo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Bassa efficienza energetica, banda 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limitata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Sensori 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hanno scarse risorse computazionali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Costo di inserimento può essere dominante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Storage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esterno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Nodo esterno alla rete adibito a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storage</a:t>
            </a:r>
            <a:endParaRPr lang="it-I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Possibile collo di bottiglia, nodi più sollecitati di altri (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hotspot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Altri indici 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distribuiti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(e.g. GHT,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DIFS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etc.)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GHT (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Geographic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Tables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Non supporta le </a:t>
            </a:r>
            <a:r>
              <a:rPr lang="it-IT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multidimensionali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DIFS (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Distributed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Index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Features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Supporto parziale e limitato alle </a:t>
            </a:r>
            <a:r>
              <a:rPr lang="it-IT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multidimensionali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Flooding</a:t>
            </a:r>
            <a:endParaRPr lang="it-IT" sz="26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Invio </a:t>
            </a:r>
            <a:r>
              <a:rPr lang="it-IT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broadcast a tutti i nodi, solo qualcuno risponde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Scarse scalabilità ed efficienza (anche 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energetica)</a:t>
            </a:r>
            <a:endParaRPr lang="it-IT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SUPPORTO ATTUALE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3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83655"/>
            <a:ext cx="8501122" cy="49865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Indice distribuito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Supporto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multi-dimensionali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Scalabilità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Efficienza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energetica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Robustezza a guasti e perdita messaggi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Performance inserimento eventi e </a:t>
            </a:r>
            <a:r>
              <a:rPr lang="it-IT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query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4000" b="1" i="1" dirty="0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DIM</a:t>
            </a:r>
            <a:endParaRPr lang="it-IT" b="1" i="1" dirty="0" smtClean="0">
              <a:solidFill>
                <a:srgbClr val="0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2600" b="1" i="1" dirty="0" err="1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it-IT" sz="2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istributed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i="1" dirty="0" err="1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2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ndex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600" b="1" i="1" dirty="0" err="1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t-IT" sz="26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ultidimensional</a:t>
            </a:r>
            <a:r>
              <a:rPr lang="it-IT" sz="2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data)</a:t>
            </a:r>
            <a:endParaRPr lang="it-IT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OBIETTIVI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4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4320791" y="4139921"/>
            <a:ext cx="484632" cy="978408"/>
          </a:xfrm>
          <a:prstGeom prst="downArrow">
            <a:avLst/>
          </a:prstGeom>
          <a:solidFill>
            <a:srgbClr val="CC0000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tIns="72000" rIns="72000" bIns="72000" rtlCol="0" anchor="ctr">
            <a:spAutoFit/>
          </a:bodyPr>
          <a:lstStyle/>
          <a:p>
            <a:pPr algn="ctr"/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71480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1"/>
            <a:ext cx="8501122" cy="529516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</a:t>
            </a: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basa su 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due elementi fondamentali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Funzione di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hash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geografico che preserva la località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Ogni nodo associato ad una parte dello spazio degli attributi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Eventi con valori vicini sono memorizzati su nodi vicini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Algoritmo di </a:t>
            </a:r>
            <a:r>
              <a:rPr lang="it-IT" sz="2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geografico (GPSR)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 nodo può inviare un pacchetto ad un altro nodo avente una posizione geografica specifica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Utilizza messaggi di segnalazione e la posizione geografica dei nodi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raggiunge una destinazione inoltrando i messaggi a nodi vicini</a:t>
            </a:r>
            <a:endParaRPr lang="it-IT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Vengono fatte </a:t>
            </a:r>
            <a:r>
              <a:rPr lang="it-IT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due assunzioni di base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Tutti i nodi conoscono l'estensione della zona coperta dalla rete di sensori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it-IT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Ogni nodo conosce la propria posizione geografica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it-IT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 di riferimento 2-dimensionale</a:t>
            </a:r>
            <a:endParaRPr lang="it-IT" sz="3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IL DESIGN DEL DIM</a:t>
            </a:r>
            <a:endParaRPr lang="it-IT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5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igura a mano libera 158"/>
          <p:cNvSpPr/>
          <p:nvPr/>
        </p:nvSpPr>
        <p:spPr>
          <a:xfrm>
            <a:off x="1300847" y="4271963"/>
            <a:ext cx="861410" cy="1719215"/>
          </a:xfrm>
          <a:custGeom>
            <a:avLst/>
            <a:gdLst>
              <a:gd name="connsiteX0" fmla="*/ 0 w 842262"/>
              <a:gd name="connsiteY0" fmla="*/ 966912 h 1933824"/>
              <a:gd name="connsiteX1" fmla="*/ 35032 w 842262"/>
              <a:gd name="connsiteY1" fmla="*/ 580812 h 1933824"/>
              <a:gd name="connsiteX2" fmla="*/ 421133 w 842262"/>
              <a:gd name="connsiteY2" fmla="*/ 0 h 1933824"/>
              <a:gd name="connsiteX3" fmla="*/ 807231 w 842262"/>
              <a:gd name="connsiteY3" fmla="*/ 580814 h 1933824"/>
              <a:gd name="connsiteX4" fmla="*/ 842263 w 842262"/>
              <a:gd name="connsiteY4" fmla="*/ 966913 h 1933824"/>
              <a:gd name="connsiteX5" fmla="*/ 807231 w 842262"/>
              <a:gd name="connsiteY5" fmla="*/ 1353012 h 1933824"/>
              <a:gd name="connsiteX6" fmla="*/ 421131 w 842262"/>
              <a:gd name="connsiteY6" fmla="*/ 1933825 h 1933824"/>
              <a:gd name="connsiteX7" fmla="*/ 35032 w 842262"/>
              <a:gd name="connsiteY7" fmla="*/ 1353012 h 1933824"/>
              <a:gd name="connsiteX8" fmla="*/ 0 w 842262"/>
              <a:gd name="connsiteY8" fmla="*/ 966913 h 1933824"/>
              <a:gd name="connsiteX9" fmla="*/ 0 w 842262"/>
              <a:gd name="connsiteY9" fmla="*/ 966912 h 1933824"/>
              <a:gd name="connsiteX0" fmla="*/ 0 w 842263"/>
              <a:gd name="connsiteY0" fmla="*/ 824061 h 1790974"/>
              <a:gd name="connsiteX1" fmla="*/ 35032 w 842263"/>
              <a:gd name="connsiteY1" fmla="*/ 437961 h 1790974"/>
              <a:gd name="connsiteX2" fmla="*/ 421133 w 842263"/>
              <a:gd name="connsiteY2" fmla="*/ 1 h 1790974"/>
              <a:gd name="connsiteX3" fmla="*/ 807231 w 842263"/>
              <a:gd name="connsiteY3" fmla="*/ 437963 h 1790974"/>
              <a:gd name="connsiteX4" fmla="*/ 842263 w 842263"/>
              <a:gd name="connsiteY4" fmla="*/ 824062 h 1790974"/>
              <a:gd name="connsiteX5" fmla="*/ 807231 w 842263"/>
              <a:gd name="connsiteY5" fmla="*/ 1210161 h 1790974"/>
              <a:gd name="connsiteX6" fmla="*/ 421131 w 842263"/>
              <a:gd name="connsiteY6" fmla="*/ 1790974 h 1790974"/>
              <a:gd name="connsiteX7" fmla="*/ 35032 w 842263"/>
              <a:gd name="connsiteY7" fmla="*/ 1210161 h 1790974"/>
              <a:gd name="connsiteX8" fmla="*/ 0 w 842263"/>
              <a:gd name="connsiteY8" fmla="*/ 824062 h 1790974"/>
              <a:gd name="connsiteX9" fmla="*/ 0 w 842263"/>
              <a:gd name="connsiteY9" fmla="*/ 824061 h 1790974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42263"/>
              <a:gd name="connsiteY0" fmla="*/ 824061 h 1576636"/>
              <a:gd name="connsiteX1" fmla="*/ 35032 w 842263"/>
              <a:gd name="connsiteY1" fmla="*/ 437961 h 1576636"/>
              <a:gd name="connsiteX2" fmla="*/ 421133 w 842263"/>
              <a:gd name="connsiteY2" fmla="*/ 1 h 1576636"/>
              <a:gd name="connsiteX3" fmla="*/ 807231 w 842263"/>
              <a:gd name="connsiteY3" fmla="*/ 437963 h 1576636"/>
              <a:gd name="connsiteX4" fmla="*/ 842263 w 842263"/>
              <a:gd name="connsiteY4" fmla="*/ 824062 h 1576636"/>
              <a:gd name="connsiteX5" fmla="*/ 807231 w 842263"/>
              <a:gd name="connsiteY5" fmla="*/ 1210161 h 1576636"/>
              <a:gd name="connsiteX6" fmla="*/ 421131 w 842263"/>
              <a:gd name="connsiteY6" fmla="*/ 1576636 h 1576636"/>
              <a:gd name="connsiteX7" fmla="*/ 35032 w 842263"/>
              <a:gd name="connsiteY7" fmla="*/ 1210161 h 1576636"/>
              <a:gd name="connsiteX8" fmla="*/ 0 w 842263"/>
              <a:gd name="connsiteY8" fmla="*/ 824062 h 1576636"/>
              <a:gd name="connsiteX9" fmla="*/ 0 w 842263"/>
              <a:gd name="connsiteY9" fmla="*/ 824061 h 1576636"/>
              <a:gd name="connsiteX0" fmla="*/ 0 w 853561"/>
              <a:gd name="connsiteY0" fmla="*/ 824061 h 1576636"/>
              <a:gd name="connsiteX1" fmla="*/ 35032 w 853561"/>
              <a:gd name="connsiteY1" fmla="*/ 437961 h 1576636"/>
              <a:gd name="connsiteX2" fmla="*/ 421133 w 853561"/>
              <a:gd name="connsiteY2" fmla="*/ 1 h 1576636"/>
              <a:gd name="connsiteX3" fmla="*/ 807231 w 853561"/>
              <a:gd name="connsiteY3" fmla="*/ 437963 h 1576636"/>
              <a:gd name="connsiteX4" fmla="*/ 842263 w 853561"/>
              <a:gd name="connsiteY4" fmla="*/ 824062 h 1576636"/>
              <a:gd name="connsiteX5" fmla="*/ 807231 w 853561"/>
              <a:gd name="connsiteY5" fmla="*/ 1210161 h 1576636"/>
              <a:gd name="connsiteX6" fmla="*/ 789211 w 853561"/>
              <a:gd name="connsiteY6" fmla="*/ 1204065 h 1576636"/>
              <a:gd name="connsiteX7" fmla="*/ 421131 w 853561"/>
              <a:gd name="connsiteY7" fmla="*/ 1576636 h 1576636"/>
              <a:gd name="connsiteX8" fmla="*/ 35032 w 853561"/>
              <a:gd name="connsiteY8" fmla="*/ 1210161 h 1576636"/>
              <a:gd name="connsiteX9" fmla="*/ 0 w 853561"/>
              <a:gd name="connsiteY9" fmla="*/ 824062 h 1576636"/>
              <a:gd name="connsiteX10" fmla="*/ 0 w 853561"/>
              <a:gd name="connsiteY10" fmla="*/ 824061 h 1576636"/>
              <a:gd name="connsiteX0" fmla="*/ 0 w 853561"/>
              <a:gd name="connsiteY0" fmla="*/ 1096449 h 1849024"/>
              <a:gd name="connsiteX1" fmla="*/ 35032 w 853561"/>
              <a:gd name="connsiteY1" fmla="*/ 710349 h 1849024"/>
              <a:gd name="connsiteX2" fmla="*/ 421133 w 853561"/>
              <a:gd name="connsiteY2" fmla="*/ 272389 h 1849024"/>
              <a:gd name="connsiteX3" fmla="*/ 807231 w 853561"/>
              <a:gd name="connsiteY3" fmla="*/ 710351 h 1849024"/>
              <a:gd name="connsiteX4" fmla="*/ 842263 w 853561"/>
              <a:gd name="connsiteY4" fmla="*/ 1096450 h 1849024"/>
              <a:gd name="connsiteX5" fmla="*/ 807231 w 853561"/>
              <a:gd name="connsiteY5" fmla="*/ 1482549 h 1849024"/>
              <a:gd name="connsiteX6" fmla="*/ 789211 w 853561"/>
              <a:gd name="connsiteY6" fmla="*/ 1476453 h 1849024"/>
              <a:gd name="connsiteX7" fmla="*/ 421131 w 853561"/>
              <a:gd name="connsiteY7" fmla="*/ 1849024 h 1849024"/>
              <a:gd name="connsiteX8" fmla="*/ 35032 w 853561"/>
              <a:gd name="connsiteY8" fmla="*/ 1482549 h 1849024"/>
              <a:gd name="connsiteX9" fmla="*/ 0 w 853561"/>
              <a:gd name="connsiteY9" fmla="*/ 1096450 h 1849024"/>
              <a:gd name="connsiteX10" fmla="*/ 0 w 853561"/>
              <a:gd name="connsiteY10" fmla="*/ 1096449 h 1849024"/>
              <a:gd name="connsiteX0" fmla="*/ 0 w 853561"/>
              <a:gd name="connsiteY0" fmla="*/ 855943 h 1608518"/>
              <a:gd name="connsiteX1" fmla="*/ 35032 w 853561"/>
              <a:gd name="connsiteY1" fmla="*/ 469843 h 1608518"/>
              <a:gd name="connsiteX2" fmla="*/ 421133 w 853561"/>
              <a:gd name="connsiteY2" fmla="*/ 31883 h 1608518"/>
              <a:gd name="connsiteX3" fmla="*/ 807231 w 853561"/>
              <a:gd name="connsiteY3" fmla="*/ 469845 h 1608518"/>
              <a:gd name="connsiteX4" fmla="*/ 842263 w 853561"/>
              <a:gd name="connsiteY4" fmla="*/ 855944 h 1608518"/>
              <a:gd name="connsiteX5" fmla="*/ 807231 w 853561"/>
              <a:gd name="connsiteY5" fmla="*/ 1242043 h 1608518"/>
              <a:gd name="connsiteX6" fmla="*/ 789211 w 853561"/>
              <a:gd name="connsiteY6" fmla="*/ 1235947 h 1608518"/>
              <a:gd name="connsiteX7" fmla="*/ 421131 w 853561"/>
              <a:gd name="connsiteY7" fmla="*/ 1608518 h 1608518"/>
              <a:gd name="connsiteX8" fmla="*/ 35032 w 853561"/>
              <a:gd name="connsiteY8" fmla="*/ 1242043 h 1608518"/>
              <a:gd name="connsiteX9" fmla="*/ 0 w 853561"/>
              <a:gd name="connsiteY9" fmla="*/ 855944 h 1608518"/>
              <a:gd name="connsiteX10" fmla="*/ 0 w 853561"/>
              <a:gd name="connsiteY10" fmla="*/ 855943 h 1608518"/>
              <a:gd name="connsiteX0" fmla="*/ 0 w 853561"/>
              <a:gd name="connsiteY0" fmla="*/ 855943 h 1608518"/>
              <a:gd name="connsiteX1" fmla="*/ 35032 w 853561"/>
              <a:gd name="connsiteY1" fmla="*/ 469843 h 1608518"/>
              <a:gd name="connsiteX2" fmla="*/ 421133 w 853561"/>
              <a:gd name="connsiteY2" fmla="*/ 31883 h 1608518"/>
              <a:gd name="connsiteX3" fmla="*/ 807231 w 853561"/>
              <a:gd name="connsiteY3" fmla="*/ 469845 h 1608518"/>
              <a:gd name="connsiteX4" fmla="*/ 842263 w 853561"/>
              <a:gd name="connsiteY4" fmla="*/ 855944 h 1608518"/>
              <a:gd name="connsiteX5" fmla="*/ 807231 w 853561"/>
              <a:gd name="connsiteY5" fmla="*/ 1242043 h 1608518"/>
              <a:gd name="connsiteX6" fmla="*/ 789211 w 853561"/>
              <a:gd name="connsiteY6" fmla="*/ 1235947 h 1608518"/>
              <a:gd name="connsiteX7" fmla="*/ 421131 w 853561"/>
              <a:gd name="connsiteY7" fmla="*/ 1608518 h 1608518"/>
              <a:gd name="connsiteX8" fmla="*/ 35032 w 853561"/>
              <a:gd name="connsiteY8" fmla="*/ 1242043 h 1608518"/>
              <a:gd name="connsiteX9" fmla="*/ 0 w 853561"/>
              <a:gd name="connsiteY9" fmla="*/ 855944 h 1608518"/>
              <a:gd name="connsiteX10" fmla="*/ 0 w 853561"/>
              <a:gd name="connsiteY10" fmla="*/ 855943 h 1608518"/>
              <a:gd name="connsiteX0" fmla="*/ 0 w 874772"/>
              <a:gd name="connsiteY0" fmla="*/ 855943 h 1608518"/>
              <a:gd name="connsiteX1" fmla="*/ 35032 w 874772"/>
              <a:gd name="connsiteY1" fmla="*/ 469843 h 1608518"/>
              <a:gd name="connsiteX2" fmla="*/ 421133 w 874772"/>
              <a:gd name="connsiteY2" fmla="*/ 31883 h 1608518"/>
              <a:gd name="connsiteX3" fmla="*/ 807231 w 874772"/>
              <a:gd name="connsiteY3" fmla="*/ 469845 h 1608518"/>
              <a:gd name="connsiteX4" fmla="*/ 842263 w 874772"/>
              <a:gd name="connsiteY4" fmla="*/ 855944 h 1608518"/>
              <a:gd name="connsiteX5" fmla="*/ 807231 w 874772"/>
              <a:gd name="connsiteY5" fmla="*/ 1242043 h 1608518"/>
              <a:gd name="connsiteX6" fmla="*/ 789211 w 874772"/>
              <a:gd name="connsiteY6" fmla="*/ 1235947 h 1608518"/>
              <a:gd name="connsiteX7" fmla="*/ 421131 w 874772"/>
              <a:gd name="connsiteY7" fmla="*/ 1608518 h 1608518"/>
              <a:gd name="connsiteX8" fmla="*/ 35032 w 874772"/>
              <a:gd name="connsiteY8" fmla="*/ 1242043 h 1608518"/>
              <a:gd name="connsiteX9" fmla="*/ 0 w 874772"/>
              <a:gd name="connsiteY9" fmla="*/ 855944 h 1608518"/>
              <a:gd name="connsiteX10" fmla="*/ 0 w 874772"/>
              <a:gd name="connsiteY10" fmla="*/ 855943 h 1608518"/>
              <a:gd name="connsiteX0" fmla="*/ 0 w 874772"/>
              <a:gd name="connsiteY0" fmla="*/ 855943 h 1608518"/>
              <a:gd name="connsiteX1" fmla="*/ 35032 w 874772"/>
              <a:gd name="connsiteY1" fmla="*/ 469843 h 1608518"/>
              <a:gd name="connsiteX2" fmla="*/ 421133 w 874772"/>
              <a:gd name="connsiteY2" fmla="*/ 31883 h 1608518"/>
              <a:gd name="connsiteX3" fmla="*/ 807231 w 874772"/>
              <a:gd name="connsiteY3" fmla="*/ 469845 h 1608518"/>
              <a:gd name="connsiteX4" fmla="*/ 842263 w 874772"/>
              <a:gd name="connsiteY4" fmla="*/ 855944 h 1608518"/>
              <a:gd name="connsiteX5" fmla="*/ 807231 w 874772"/>
              <a:gd name="connsiteY5" fmla="*/ 1242043 h 1608518"/>
              <a:gd name="connsiteX6" fmla="*/ 789211 w 874772"/>
              <a:gd name="connsiteY6" fmla="*/ 1235947 h 1608518"/>
              <a:gd name="connsiteX7" fmla="*/ 421131 w 874772"/>
              <a:gd name="connsiteY7" fmla="*/ 1608518 h 1608518"/>
              <a:gd name="connsiteX8" fmla="*/ 35032 w 874772"/>
              <a:gd name="connsiteY8" fmla="*/ 1242043 h 1608518"/>
              <a:gd name="connsiteX9" fmla="*/ 0 w 874772"/>
              <a:gd name="connsiteY9" fmla="*/ 855944 h 1608518"/>
              <a:gd name="connsiteX10" fmla="*/ 0 w 87477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789211 w 918392"/>
              <a:gd name="connsiteY6" fmla="*/ 1235947 h 1608518"/>
              <a:gd name="connsiteX7" fmla="*/ 421131 w 918392"/>
              <a:gd name="connsiteY7" fmla="*/ 1608518 h 1608518"/>
              <a:gd name="connsiteX8" fmla="*/ 35032 w 918392"/>
              <a:gd name="connsiteY8" fmla="*/ 1242043 h 1608518"/>
              <a:gd name="connsiteX9" fmla="*/ 0 w 918392"/>
              <a:gd name="connsiteY9" fmla="*/ 855944 h 1608518"/>
              <a:gd name="connsiteX10" fmla="*/ 0 w 91839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789211 w 918392"/>
              <a:gd name="connsiteY6" fmla="*/ 1235947 h 1608518"/>
              <a:gd name="connsiteX7" fmla="*/ 421131 w 918392"/>
              <a:gd name="connsiteY7" fmla="*/ 1608518 h 1608518"/>
              <a:gd name="connsiteX8" fmla="*/ 35032 w 918392"/>
              <a:gd name="connsiteY8" fmla="*/ 1242043 h 1608518"/>
              <a:gd name="connsiteX9" fmla="*/ 0 w 918392"/>
              <a:gd name="connsiteY9" fmla="*/ 855944 h 1608518"/>
              <a:gd name="connsiteX10" fmla="*/ 0 w 91839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789211 w 918392"/>
              <a:gd name="connsiteY6" fmla="*/ 1235947 h 1608518"/>
              <a:gd name="connsiteX7" fmla="*/ 421131 w 918392"/>
              <a:gd name="connsiteY7" fmla="*/ 1608518 h 1608518"/>
              <a:gd name="connsiteX8" fmla="*/ 35032 w 918392"/>
              <a:gd name="connsiteY8" fmla="*/ 1242043 h 1608518"/>
              <a:gd name="connsiteX9" fmla="*/ 0 w 918392"/>
              <a:gd name="connsiteY9" fmla="*/ 855944 h 1608518"/>
              <a:gd name="connsiteX10" fmla="*/ 0 w 91839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789211 w 918392"/>
              <a:gd name="connsiteY6" fmla="*/ 1235947 h 1608518"/>
              <a:gd name="connsiteX7" fmla="*/ 421131 w 918392"/>
              <a:gd name="connsiteY7" fmla="*/ 1608518 h 1608518"/>
              <a:gd name="connsiteX8" fmla="*/ 35032 w 918392"/>
              <a:gd name="connsiteY8" fmla="*/ 1242043 h 1608518"/>
              <a:gd name="connsiteX9" fmla="*/ 0 w 918392"/>
              <a:gd name="connsiteY9" fmla="*/ 855944 h 1608518"/>
              <a:gd name="connsiteX10" fmla="*/ 0 w 91839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789211 w 918392"/>
              <a:gd name="connsiteY6" fmla="*/ 1235947 h 1608518"/>
              <a:gd name="connsiteX7" fmla="*/ 421131 w 918392"/>
              <a:gd name="connsiteY7" fmla="*/ 1608518 h 1608518"/>
              <a:gd name="connsiteX8" fmla="*/ 35032 w 918392"/>
              <a:gd name="connsiteY8" fmla="*/ 1242043 h 1608518"/>
              <a:gd name="connsiteX9" fmla="*/ 0 w 918392"/>
              <a:gd name="connsiteY9" fmla="*/ 855944 h 1608518"/>
              <a:gd name="connsiteX10" fmla="*/ 0 w 918392"/>
              <a:gd name="connsiteY10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421131 w 918392"/>
              <a:gd name="connsiteY6" fmla="*/ 1608518 h 1608518"/>
              <a:gd name="connsiteX7" fmla="*/ 35032 w 918392"/>
              <a:gd name="connsiteY7" fmla="*/ 1242043 h 1608518"/>
              <a:gd name="connsiteX8" fmla="*/ 0 w 918392"/>
              <a:gd name="connsiteY8" fmla="*/ 855944 h 1608518"/>
              <a:gd name="connsiteX9" fmla="*/ 0 w 918392"/>
              <a:gd name="connsiteY9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421131 w 918392"/>
              <a:gd name="connsiteY6" fmla="*/ 1608518 h 1608518"/>
              <a:gd name="connsiteX7" fmla="*/ 35032 w 918392"/>
              <a:gd name="connsiteY7" fmla="*/ 1242043 h 1608518"/>
              <a:gd name="connsiteX8" fmla="*/ 0 w 918392"/>
              <a:gd name="connsiteY8" fmla="*/ 855944 h 1608518"/>
              <a:gd name="connsiteX9" fmla="*/ 0 w 918392"/>
              <a:gd name="connsiteY9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421131 w 918392"/>
              <a:gd name="connsiteY6" fmla="*/ 1608518 h 1608518"/>
              <a:gd name="connsiteX7" fmla="*/ 35032 w 918392"/>
              <a:gd name="connsiteY7" fmla="*/ 1242043 h 1608518"/>
              <a:gd name="connsiteX8" fmla="*/ 0 w 918392"/>
              <a:gd name="connsiteY8" fmla="*/ 855944 h 1608518"/>
              <a:gd name="connsiteX9" fmla="*/ 0 w 918392"/>
              <a:gd name="connsiteY9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421131 w 918392"/>
              <a:gd name="connsiteY6" fmla="*/ 1608518 h 1608518"/>
              <a:gd name="connsiteX7" fmla="*/ 35032 w 918392"/>
              <a:gd name="connsiteY7" fmla="*/ 1242043 h 1608518"/>
              <a:gd name="connsiteX8" fmla="*/ 0 w 918392"/>
              <a:gd name="connsiteY8" fmla="*/ 855944 h 1608518"/>
              <a:gd name="connsiteX9" fmla="*/ 0 w 918392"/>
              <a:gd name="connsiteY9" fmla="*/ 855943 h 1608518"/>
              <a:gd name="connsiteX0" fmla="*/ 0 w 918392"/>
              <a:gd name="connsiteY0" fmla="*/ 855943 h 1608518"/>
              <a:gd name="connsiteX1" fmla="*/ 35032 w 918392"/>
              <a:gd name="connsiteY1" fmla="*/ 469843 h 1608518"/>
              <a:gd name="connsiteX2" fmla="*/ 421133 w 918392"/>
              <a:gd name="connsiteY2" fmla="*/ 31883 h 1608518"/>
              <a:gd name="connsiteX3" fmla="*/ 807231 w 918392"/>
              <a:gd name="connsiteY3" fmla="*/ 469845 h 1608518"/>
              <a:gd name="connsiteX4" fmla="*/ 918392 w 918392"/>
              <a:gd name="connsiteY4" fmla="*/ 855944 h 1608518"/>
              <a:gd name="connsiteX5" fmla="*/ 807231 w 918392"/>
              <a:gd name="connsiteY5" fmla="*/ 1242043 h 1608518"/>
              <a:gd name="connsiteX6" fmla="*/ 421131 w 918392"/>
              <a:gd name="connsiteY6" fmla="*/ 1608518 h 1608518"/>
              <a:gd name="connsiteX7" fmla="*/ 35032 w 918392"/>
              <a:gd name="connsiteY7" fmla="*/ 1242043 h 1608518"/>
              <a:gd name="connsiteX8" fmla="*/ 0 w 918392"/>
              <a:gd name="connsiteY8" fmla="*/ 855944 h 1608518"/>
              <a:gd name="connsiteX9" fmla="*/ 0 w 918392"/>
              <a:gd name="connsiteY9" fmla="*/ 855943 h 1608518"/>
              <a:gd name="connsiteX0" fmla="*/ 0 w 918392"/>
              <a:gd name="connsiteY0" fmla="*/ 855943 h 1669601"/>
              <a:gd name="connsiteX1" fmla="*/ 35032 w 918392"/>
              <a:gd name="connsiteY1" fmla="*/ 469843 h 1669601"/>
              <a:gd name="connsiteX2" fmla="*/ 421133 w 918392"/>
              <a:gd name="connsiteY2" fmla="*/ 31883 h 1669601"/>
              <a:gd name="connsiteX3" fmla="*/ 807231 w 918392"/>
              <a:gd name="connsiteY3" fmla="*/ 469845 h 1669601"/>
              <a:gd name="connsiteX4" fmla="*/ 918392 w 918392"/>
              <a:gd name="connsiteY4" fmla="*/ 855944 h 1669601"/>
              <a:gd name="connsiteX5" fmla="*/ 807231 w 918392"/>
              <a:gd name="connsiteY5" fmla="*/ 1242043 h 1669601"/>
              <a:gd name="connsiteX6" fmla="*/ 421131 w 918392"/>
              <a:gd name="connsiteY6" fmla="*/ 1608518 h 1669601"/>
              <a:gd name="connsiteX7" fmla="*/ 263268 w 918392"/>
              <a:gd name="connsiteY7" fmla="*/ 1608522 h 1669601"/>
              <a:gd name="connsiteX8" fmla="*/ 35032 w 918392"/>
              <a:gd name="connsiteY8" fmla="*/ 1242043 h 1669601"/>
              <a:gd name="connsiteX9" fmla="*/ 0 w 918392"/>
              <a:gd name="connsiteY9" fmla="*/ 855944 h 1669601"/>
              <a:gd name="connsiteX10" fmla="*/ 0 w 918392"/>
              <a:gd name="connsiteY10" fmla="*/ 855943 h 1669601"/>
              <a:gd name="connsiteX0" fmla="*/ 0 w 918392"/>
              <a:gd name="connsiteY0" fmla="*/ 855943 h 1608522"/>
              <a:gd name="connsiteX1" fmla="*/ 35032 w 918392"/>
              <a:gd name="connsiteY1" fmla="*/ 469843 h 1608522"/>
              <a:gd name="connsiteX2" fmla="*/ 421133 w 918392"/>
              <a:gd name="connsiteY2" fmla="*/ 31883 h 1608522"/>
              <a:gd name="connsiteX3" fmla="*/ 807231 w 918392"/>
              <a:gd name="connsiteY3" fmla="*/ 469845 h 1608522"/>
              <a:gd name="connsiteX4" fmla="*/ 918392 w 918392"/>
              <a:gd name="connsiteY4" fmla="*/ 855944 h 1608522"/>
              <a:gd name="connsiteX5" fmla="*/ 807231 w 918392"/>
              <a:gd name="connsiteY5" fmla="*/ 1242043 h 1608522"/>
              <a:gd name="connsiteX6" fmla="*/ 263268 w 918392"/>
              <a:gd name="connsiteY6" fmla="*/ 1608522 h 1608522"/>
              <a:gd name="connsiteX7" fmla="*/ 35032 w 918392"/>
              <a:gd name="connsiteY7" fmla="*/ 1242043 h 1608522"/>
              <a:gd name="connsiteX8" fmla="*/ 0 w 918392"/>
              <a:gd name="connsiteY8" fmla="*/ 855944 h 1608522"/>
              <a:gd name="connsiteX9" fmla="*/ 0 w 918392"/>
              <a:gd name="connsiteY9" fmla="*/ 855943 h 1608522"/>
              <a:gd name="connsiteX0" fmla="*/ 0 w 918392"/>
              <a:gd name="connsiteY0" fmla="*/ 855943 h 1608522"/>
              <a:gd name="connsiteX1" fmla="*/ 35032 w 918392"/>
              <a:gd name="connsiteY1" fmla="*/ 469843 h 1608522"/>
              <a:gd name="connsiteX2" fmla="*/ 421133 w 918392"/>
              <a:gd name="connsiteY2" fmla="*/ 31883 h 1608522"/>
              <a:gd name="connsiteX3" fmla="*/ 807231 w 918392"/>
              <a:gd name="connsiteY3" fmla="*/ 469845 h 1608522"/>
              <a:gd name="connsiteX4" fmla="*/ 918392 w 918392"/>
              <a:gd name="connsiteY4" fmla="*/ 855944 h 1608522"/>
              <a:gd name="connsiteX5" fmla="*/ 807231 w 918392"/>
              <a:gd name="connsiteY5" fmla="*/ 1242043 h 1608522"/>
              <a:gd name="connsiteX6" fmla="*/ 263269 w 918392"/>
              <a:gd name="connsiteY6" fmla="*/ 1608522 h 1608522"/>
              <a:gd name="connsiteX7" fmla="*/ 35032 w 918392"/>
              <a:gd name="connsiteY7" fmla="*/ 1242043 h 1608522"/>
              <a:gd name="connsiteX8" fmla="*/ 0 w 918392"/>
              <a:gd name="connsiteY8" fmla="*/ 855944 h 1608522"/>
              <a:gd name="connsiteX9" fmla="*/ 0 w 918392"/>
              <a:gd name="connsiteY9" fmla="*/ 855943 h 1608522"/>
              <a:gd name="connsiteX0" fmla="*/ 0 w 918392"/>
              <a:gd name="connsiteY0" fmla="*/ 855943 h 1669601"/>
              <a:gd name="connsiteX1" fmla="*/ 35032 w 918392"/>
              <a:gd name="connsiteY1" fmla="*/ 469843 h 1669601"/>
              <a:gd name="connsiteX2" fmla="*/ 421133 w 918392"/>
              <a:gd name="connsiteY2" fmla="*/ 31883 h 1669601"/>
              <a:gd name="connsiteX3" fmla="*/ 807231 w 918392"/>
              <a:gd name="connsiteY3" fmla="*/ 469845 h 1669601"/>
              <a:gd name="connsiteX4" fmla="*/ 918392 w 918392"/>
              <a:gd name="connsiteY4" fmla="*/ 855944 h 1669601"/>
              <a:gd name="connsiteX5" fmla="*/ 807231 w 918392"/>
              <a:gd name="connsiteY5" fmla="*/ 1242043 h 1669601"/>
              <a:gd name="connsiteX6" fmla="*/ 263269 w 918392"/>
              <a:gd name="connsiteY6" fmla="*/ 1608522 h 1669601"/>
              <a:gd name="connsiteX7" fmla="*/ 35032 w 918392"/>
              <a:gd name="connsiteY7" fmla="*/ 1242043 h 1669601"/>
              <a:gd name="connsiteX8" fmla="*/ 0 w 918392"/>
              <a:gd name="connsiteY8" fmla="*/ 855944 h 1669601"/>
              <a:gd name="connsiteX9" fmla="*/ 0 w 918392"/>
              <a:gd name="connsiteY9" fmla="*/ 855943 h 1669601"/>
              <a:gd name="connsiteX0" fmla="*/ 0 w 918392"/>
              <a:gd name="connsiteY0" fmla="*/ 855943 h 1669601"/>
              <a:gd name="connsiteX1" fmla="*/ 35032 w 918392"/>
              <a:gd name="connsiteY1" fmla="*/ 469843 h 1669601"/>
              <a:gd name="connsiteX2" fmla="*/ 421133 w 918392"/>
              <a:gd name="connsiteY2" fmla="*/ 31883 h 1669601"/>
              <a:gd name="connsiteX3" fmla="*/ 807231 w 918392"/>
              <a:gd name="connsiteY3" fmla="*/ 469845 h 1669601"/>
              <a:gd name="connsiteX4" fmla="*/ 918392 w 918392"/>
              <a:gd name="connsiteY4" fmla="*/ 855944 h 1669601"/>
              <a:gd name="connsiteX5" fmla="*/ 807231 w 918392"/>
              <a:gd name="connsiteY5" fmla="*/ 1242043 h 1669601"/>
              <a:gd name="connsiteX6" fmla="*/ 263269 w 918392"/>
              <a:gd name="connsiteY6" fmla="*/ 1608522 h 1669601"/>
              <a:gd name="connsiteX7" fmla="*/ 258225 w 918392"/>
              <a:gd name="connsiteY7" fmla="*/ 1603759 h 1669601"/>
              <a:gd name="connsiteX8" fmla="*/ 35032 w 918392"/>
              <a:gd name="connsiteY8" fmla="*/ 1242043 h 1669601"/>
              <a:gd name="connsiteX9" fmla="*/ 0 w 918392"/>
              <a:gd name="connsiteY9" fmla="*/ 855944 h 1669601"/>
              <a:gd name="connsiteX10" fmla="*/ 0 w 918392"/>
              <a:gd name="connsiteY10" fmla="*/ 855943 h 1669601"/>
              <a:gd name="connsiteX0" fmla="*/ 0 w 918392"/>
              <a:gd name="connsiteY0" fmla="*/ 855943 h 1802135"/>
              <a:gd name="connsiteX1" fmla="*/ 35032 w 918392"/>
              <a:gd name="connsiteY1" fmla="*/ 469843 h 1802135"/>
              <a:gd name="connsiteX2" fmla="*/ 421133 w 918392"/>
              <a:gd name="connsiteY2" fmla="*/ 31883 h 1802135"/>
              <a:gd name="connsiteX3" fmla="*/ 807231 w 918392"/>
              <a:gd name="connsiteY3" fmla="*/ 469845 h 1802135"/>
              <a:gd name="connsiteX4" fmla="*/ 918392 w 918392"/>
              <a:gd name="connsiteY4" fmla="*/ 855944 h 1802135"/>
              <a:gd name="connsiteX5" fmla="*/ 807231 w 918392"/>
              <a:gd name="connsiteY5" fmla="*/ 1242043 h 1802135"/>
              <a:gd name="connsiteX6" fmla="*/ 263269 w 918392"/>
              <a:gd name="connsiteY6" fmla="*/ 1608522 h 1802135"/>
              <a:gd name="connsiteX7" fmla="*/ 258225 w 918392"/>
              <a:gd name="connsiteY7" fmla="*/ 1603759 h 1802135"/>
              <a:gd name="connsiteX8" fmla="*/ 253148 w 918392"/>
              <a:gd name="connsiteY8" fmla="*/ 1741849 h 1802135"/>
              <a:gd name="connsiteX9" fmla="*/ 35032 w 918392"/>
              <a:gd name="connsiteY9" fmla="*/ 1242043 h 1802135"/>
              <a:gd name="connsiteX10" fmla="*/ 0 w 918392"/>
              <a:gd name="connsiteY10" fmla="*/ 855944 h 1802135"/>
              <a:gd name="connsiteX11" fmla="*/ 0 w 918392"/>
              <a:gd name="connsiteY11" fmla="*/ 855943 h 1802135"/>
              <a:gd name="connsiteX0" fmla="*/ 0 w 918392"/>
              <a:gd name="connsiteY0" fmla="*/ 855943 h 1802929"/>
              <a:gd name="connsiteX1" fmla="*/ 35032 w 918392"/>
              <a:gd name="connsiteY1" fmla="*/ 469843 h 1802929"/>
              <a:gd name="connsiteX2" fmla="*/ 421133 w 918392"/>
              <a:gd name="connsiteY2" fmla="*/ 31883 h 1802929"/>
              <a:gd name="connsiteX3" fmla="*/ 807231 w 918392"/>
              <a:gd name="connsiteY3" fmla="*/ 469845 h 1802929"/>
              <a:gd name="connsiteX4" fmla="*/ 918392 w 918392"/>
              <a:gd name="connsiteY4" fmla="*/ 855944 h 1802929"/>
              <a:gd name="connsiteX5" fmla="*/ 807231 w 918392"/>
              <a:gd name="connsiteY5" fmla="*/ 1242043 h 1802929"/>
              <a:gd name="connsiteX6" fmla="*/ 263269 w 918392"/>
              <a:gd name="connsiteY6" fmla="*/ 1608522 h 1802929"/>
              <a:gd name="connsiteX7" fmla="*/ 253148 w 918392"/>
              <a:gd name="connsiteY7" fmla="*/ 1741849 h 1802929"/>
              <a:gd name="connsiteX8" fmla="*/ 35032 w 918392"/>
              <a:gd name="connsiteY8" fmla="*/ 1242043 h 1802929"/>
              <a:gd name="connsiteX9" fmla="*/ 0 w 918392"/>
              <a:gd name="connsiteY9" fmla="*/ 855944 h 1802929"/>
              <a:gd name="connsiteX10" fmla="*/ 0 w 918392"/>
              <a:gd name="connsiteY10" fmla="*/ 855943 h 1802929"/>
              <a:gd name="connsiteX0" fmla="*/ 0 w 918392"/>
              <a:gd name="connsiteY0" fmla="*/ 855943 h 1741849"/>
              <a:gd name="connsiteX1" fmla="*/ 35032 w 918392"/>
              <a:gd name="connsiteY1" fmla="*/ 469843 h 1741849"/>
              <a:gd name="connsiteX2" fmla="*/ 421133 w 918392"/>
              <a:gd name="connsiteY2" fmla="*/ 31883 h 1741849"/>
              <a:gd name="connsiteX3" fmla="*/ 807231 w 918392"/>
              <a:gd name="connsiteY3" fmla="*/ 469845 h 1741849"/>
              <a:gd name="connsiteX4" fmla="*/ 918392 w 918392"/>
              <a:gd name="connsiteY4" fmla="*/ 855944 h 1741849"/>
              <a:gd name="connsiteX5" fmla="*/ 807231 w 918392"/>
              <a:gd name="connsiteY5" fmla="*/ 1242043 h 1741849"/>
              <a:gd name="connsiteX6" fmla="*/ 253148 w 918392"/>
              <a:gd name="connsiteY6" fmla="*/ 1741849 h 1741849"/>
              <a:gd name="connsiteX7" fmla="*/ 35032 w 918392"/>
              <a:gd name="connsiteY7" fmla="*/ 1242043 h 1741849"/>
              <a:gd name="connsiteX8" fmla="*/ 0 w 918392"/>
              <a:gd name="connsiteY8" fmla="*/ 855944 h 1741849"/>
              <a:gd name="connsiteX9" fmla="*/ 0 w 918392"/>
              <a:gd name="connsiteY9" fmla="*/ 855943 h 1741849"/>
              <a:gd name="connsiteX0" fmla="*/ 0 w 918392"/>
              <a:gd name="connsiteY0" fmla="*/ 855943 h 1670387"/>
              <a:gd name="connsiteX1" fmla="*/ 35032 w 918392"/>
              <a:gd name="connsiteY1" fmla="*/ 469843 h 1670387"/>
              <a:gd name="connsiteX2" fmla="*/ 421133 w 918392"/>
              <a:gd name="connsiteY2" fmla="*/ 31883 h 1670387"/>
              <a:gd name="connsiteX3" fmla="*/ 807231 w 918392"/>
              <a:gd name="connsiteY3" fmla="*/ 469845 h 1670387"/>
              <a:gd name="connsiteX4" fmla="*/ 918392 w 918392"/>
              <a:gd name="connsiteY4" fmla="*/ 855944 h 1670387"/>
              <a:gd name="connsiteX5" fmla="*/ 807231 w 918392"/>
              <a:gd name="connsiteY5" fmla="*/ 1242043 h 1670387"/>
              <a:gd name="connsiteX6" fmla="*/ 253148 w 918392"/>
              <a:gd name="connsiteY6" fmla="*/ 1670387 h 1670387"/>
              <a:gd name="connsiteX7" fmla="*/ 35032 w 918392"/>
              <a:gd name="connsiteY7" fmla="*/ 1242043 h 1670387"/>
              <a:gd name="connsiteX8" fmla="*/ 0 w 918392"/>
              <a:gd name="connsiteY8" fmla="*/ 855944 h 1670387"/>
              <a:gd name="connsiteX9" fmla="*/ 0 w 918392"/>
              <a:gd name="connsiteY9" fmla="*/ 855943 h 1670387"/>
              <a:gd name="connsiteX0" fmla="*/ 0 w 918392"/>
              <a:gd name="connsiteY0" fmla="*/ 855943 h 1670387"/>
              <a:gd name="connsiteX1" fmla="*/ 35032 w 918392"/>
              <a:gd name="connsiteY1" fmla="*/ 469843 h 1670387"/>
              <a:gd name="connsiteX2" fmla="*/ 421133 w 918392"/>
              <a:gd name="connsiteY2" fmla="*/ 31883 h 1670387"/>
              <a:gd name="connsiteX3" fmla="*/ 807231 w 918392"/>
              <a:gd name="connsiteY3" fmla="*/ 469845 h 1670387"/>
              <a:gd name="connsiteX4" fmla="*/ 918392 w 918392"/>
              <a:gd name="connsiteY4" fmla="*/ 855944 h 1670387"/>
              <a:gd name="connsiteX5" fmla="*/ 807231 w 918392"/>
              <a:gd name="connsiteY5" fmla="*/ 1242043 h 1670387"/>
              <a:gd name="connsiteX6" fmla="*/ 253148 w 918392"/>
              <a:gd name="connsiteY6" fmla="*/ 1670387 h 1670387"/>
              <a:gd name="connsiteX7" fmla="*/ 35032 w 918392"/>
              <a:gd name="connsiteY7" fmla="*/ 1242043 h 1670387"/>
              <a:gd name="connsiteX8" fmla="*/ 0 w 918392"/>
              <a:gd name="connsiteY8" fmla="*/ 855944 h 1670387"/>
              <a:gd name="connsiteX9" fmla="*/ 0 w 918392"/>
              <a:gd name="connsiteY9" fmla="*/ 855943 h 1670387"/>
              <a:gd name="connsiteX0" fmla="*/ 0 w 918392"/>
              <a:gd name="connsiteY0" fmla="*/ 855943 h 1670387"/>
              <a:gd name="connsiteX1" fmla="*/ 35032 w 918392"/>
              <a:gd name="connsiteY1" fmla="*/ 469843 h 1670387"/>
              <a:gd name="connsiteX2" fmla="*/ 421133 w 918392"/>
              <a:gd name="connsiteY2" fmla="*/ 31883 h 1670387"/>
              <a:gd name="connsiteX3" fmla="*/ 807231 w 918392"/>
              <a:gd name="connsiteY3" fmla="*/ 469845 h 1670387"/>
              <a:gd name="connsiteX4" fmla="*/ 918392 w 918392"/>
              <a:gd name="connsiteY4" fmla="*/ 855944 h 1670387"/>
              <a:gd name="connsiteX5" fmla="*/ 807231 w 918392"/>
              <a:gd name="connsiteY5" fmla="*/ 1242043 h 1670387"/>
              <a:gd name="connsiteX6" fmla="*/ 253148 w 918392"/>
              <a:gd name="connsiteY6" fmla="*/ 1670387 h 1670387"/>
              <a:gd name="connsiteX7" fmla="*/ 35032 w 918392"/>
              <a:gd name="connsiteY7" fmla="*/ 1242043 h 1670387"/>
              <a:gd name="connsiteX8" fmla="*/ 0 w 918392"/>
              <a:gd name="connsiteY8" fmla="*/ 855944 h 1670387"/>
              <a:gd name="connsiteX9" fmla="*/ 0 w 918392"/>
              <a:gd name="connsiteY9" fmla="*/ 855943 h 1670387"/>
              <a:gd name="connsiteX0" fmla="*/ 0 w 918392"/>
              <a:gd name="connsiteY0" fmla="*/ 855943 h 1670387"/>
              <a:gd name="connsiteX1" fmla="*/ 35032 w 918392"/>
              <a:gd name="connsiteY1" fmla="*/ 469843 h 1670387"/>
              <a:gd name="connsiteX2" fmla="*/ 421133 w 918392"/>
              <a:gd name="connsiteY2" fmla="*/ 31883 h 1670387"/>
              <a:gd name="connsiteX3" fmla="*/ 807231 w 918392"/>
              <a:gd name="connsiteY3" fmla="*/ 469845 h 1670387"/>
              <a:gd name="connsiteX4" fmla="*/ 918392 w 918392"/>
              <a:gd name="connsiteY4" fmla="*/ 855944 h 1670387"/>
              <a:gd name="connsiteX5" fmla="*/ 807231 w 918392"/>
              <a:gd name="connsiteY5" fmla="*/ 1242043 h 1670387"/>
              <a:gd name="connsiteX6" fmla="*/ 253148 w 918392"/>
              <a:gd name="connsiteY6" fmla="*/ 1670387 h 1670387"/>
              <a:gd name="connsiteX7" fmla="*/ 35032 w 918392"/>
              <a:gd name="connsiteY7" fmla="*/ 1242043 h 1670387"/>
              <a:gd name="connsiteX8" fmla="*/ 0 w 918392"/>
              <a:gd name="connsiteY8" fmla="*/ 855944 h 1670387"/>
              <a:gd name="connsiteX9" fmla="*/ 0 w 918392"/>
              <a:gd name="connsiteY9" fmla="*/ 855943 h 1670387"/>
              <a:gd name="connsiteX0" fmla="*/ 0 w 918392"/>
              <a:gd name="connsiteY0" fmla="*/ 904771 h 1719215"/>
              <a:gd name="connsiteX1" fmla="*/ 35032 w 918392"/>
              <a:gd name="connsiteY1" fmla="*/ 518671 h 1719215"/>
              <a:gd name="connsiteX2" fmla="*/ 421133 w 918392"/>
              <a:gd name="connsiteY2" fmla="*/ 80711 h 1719215"/>
              <a:gd name="connsiteX3" fmla="*/ 807231 w 918392"/>
              <a:gd name="connsiteY3" fmla="*/ 518673 h 1719215"/>
              <a:gd name="connsiteX4" fmla="*/ 918392 w 918392"/>
              <a:gd name="connsiteY4" fmla="*/ 904772 h 1719215"/>
              <a:gd name="connsiteX5" fmla="*/ 807231 w 918392"/>
              <a:gd name="connsiteY5" fmla="*/ 1290871 h 1719215"/>
              <a:gd name="connsiteX6" fmla="*/ 253148 w 918392"/>
              <a:gd name="connsiteY6" fmla="*/ 1719215 h 1719215"/>
              <a:gd name="connsiteX7" fmla="*/ 35032 w 918392"/>
              <a:gd name="connsiteY7" fmla="*/ 1290871 h 1719215"/>
              <a:gd name="connsiteX8" fmla="*/ 0 w 918392"/>
              <a:gd name="connsiteY8" fmla="*/ 904772 h 1719215"/>
              <a:gd name="connsiteX9" fmla="*/ 0 w 918392"/>
              <a:gd name="connsiteY9" fmla="*/ 904771 h 1719215"/>
              <a:gd name="connsiteX0" fmla="*/ 0 w 918392"/>
              <a:gd name="connsiteY0" fmla="*/ 904771 h 1719215"/>
              <a:gd name="connsiteX1" fmla="*/ 35032 w 918392"/>
              <a:gd name="connsiteY1" fmla="*/ 518671 h 1719215"/>
              <a:gd name="connsiteX2" fmla="*/ 421133 w 918392"/>
              <a:gd name="connsiteY2" fmla="*/ 80711 h 1719215"/>
              <a:gd name="connsiteX3" fmla="*/ 807231 w 918392"/>
              <a:gd name="connsiteY3" fmla="*/ 518673 h 1719215"/>
              <a:gd name="connsiteX4" fmla="*/ 918392 w 918392"/>
              <a:gd name="connsiteY4" fmla="*/ 904772 h 1719215"/>
              <a:gd name="connsiteX5" fmla="*/ 807231 w 918392"/>
              <a:gd name="connsiteY5" fmla="*/ 1290871 h 1719215"/>
              <a:gd name="connsiteX6" fmla="*/ 253148 w 918392"/>
              <a:gd name="connsiteY6" fmla="*/ 1719215 h 1719215"/>
              <a:gd name="connsiteX7" fmla="*/ 35032 w 918392"/>
              <a:gd name="connsiteY7" fmla="*/ 1290871 h 1719215"/>
              <a:gd name="connsiteX8" fmla="*/ 0 w 918392"/>
              <a:gd name="connsiteY8" fmla="*/ 904772 h 1719215"/>
              <a:gd name="connsiteX9" fmla="*/ 0 w 918392"/>
              <a:gd name="connsiteY9" fmla="*/ 904771 h 1719215"/>
              <a:gd name="connsiteX0" fmla="*/ 0 w 918392"/>
              <a:gd name="connsiteY0" fmla="*/ 904771 h 1719215"/>
              <a:gd name="connsiteX1" fmla="*/ 35032 w 918392"/>
              <a:gd name="connsiteY1" fmla="*/ 518671 h 1719215"/>
              <a:gd name="connsiteX2" fmla="*/ 421133 w 918392"/>
              <a:gd name="connsiteY2" fmla="*/ 80711 h 1719215"/>
              <a:gd name="connsiteX3" fmla="*/ 807231 w 918392"/>
              <a:gd name="connsiteY3" fmla="*/ 518673 h 1719215"/>
              <a:gd name="connsiteX4" fmla="*/ 918392 w 918392"/>
              <a:gd name="connsiteY4" fmla="*/ 904772 h 1719215"/>
              <a:gd name="connsiteX5" fmla="*/ 807231 w 918392"/>
              <a:gd name="connsiteY5" fmla="*/ 1290871 h 1719215"/>
              <a:gd name="connsiteX6" fmla="*/ 253148 w 918392"/>
              <a:gd name="connsiteY6" fmla="*/ 1719215 h 1719215"/>
              <a:gd name="connsiteX7" fmla="*/ 35032 w 918392"/>
              <a:gd name="connsiteY7" fmla="*/ 1290871 h 1719215"/>
              <a:gd name="connsiteX8" fmla="*/ 0 w 918392"/>
              <a:gd name="connsiteY8" fmla="*/ 904772 h 1719215"/>
              <a:gd name="connsiteX9" fmla="*/ 0 w 918392"/>
              <a:gd name="connsiteY9" fmla="*/ 904771 h 171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8392" h="1719215">
                <a:moveTo>
                  <a:pt x="0" y="904771"/>
                </a:moveTo>
                <a:cubicBezTo>
                  <a:pt x="0" y="771912"/>
                  <a:pt x="11925" y="640478"/>
                  <a:pt x="35032" y="518671"/>
                </a:cubicBezTo>
                <a:cubicBezTo>
                  <a:pt x="155532" y="162851"/>
                  <a:pt x="253222" y="0"/>
                  <a:pt x="421133" y="80711"/>
                </a:cubicBezTo>
                <a:cubicBezTo>
                  <a:pt x="748191" y="340950"/>
                  <a:pt x="784125" y="396866"/>
                  <a:pt x="807231" y="518673"/>
                </a:cubicBezTo>
                <a:cubicBezTo>
                  <a:pt x="874772" y="640470"/>
                  <a:pt x="918392" y="776072"/>
                  <a:pt x="918392" y="904772"/>
                </a:cubicBezTo>
                <a:cubicBezTo>
                  <a:pt x="918392" y="1033472"/>
                  <a:pt x="879971" y="1097078"/>
                  <a:pt x="807231" y="1290871"/>
                </a:cubicBezTo>
                <a:cubicBezTo>
                  <a:pt x="696357" y="1438522"/>
                  <a:pt x="388616" y="1662112"/>
                  <a:pt x="253148" y="1719215"/>
                </a:cubicBezTo>
                <a:cubicBezTo>
                  <a:pt x="215949" y="1658929"/>
                  <a:pt x="77223" y="1414713"/>
                  <a:pt x="35032" y="1290871"/>
                </a:cubicBezTo>
                <a:cubicBezTo>
                  <a:pt x="11926" y="1169064"/>
                  <a:pt x="0" y="1037631"/>
                  <a:pt x="0" y="904772"/>
                </a:cubicBezTo>
                <a:lnTo>
                  <a:pt x="0" y="904771"/>
                </a:lnTo>
                <a:close/>
              </a:path>
            </a:pathLst>
          </a:custGeom>
          <a:solidFill>
            <a:srgbClr val="FFFF99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GPSR – DUE </a:t>
            </a:r>
            <a:r>
              <a:rPr lang="it-IT" b="1" i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PAROLE…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 lIns="0" tIns="0" rIns="0" bIns="0"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6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3" name="Segnaposto contenuto 2"/>
          <p:cNvSpPr txBox="1">
            <a:spLocks/>
          </p:cNvSpPr>
          <p:nvPr/>
        </p:nvSpPr>
        <p:spPr>
          <a:xfrm>
            <a:off x="3929058" y="2137679"/>
            <a:ext cx="4929222" cy="2420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GPSR</a:t>
            </a:r>
            <a:r>
              <a:rPr kumimoji="0" lang="it-IT" sz="1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Greedy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Perimeter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Stateless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for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Wireless </a:t>
            </a:r>
            <a:r>
              <a:rPr kumimoji="0" lang="it-IT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r>
              <a:rPr kumimoji="0" lang="it-IT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42000" marR="0" lvl="0" indent="-34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Algoritmo per effettuare il </a:t>
            </a:r>
            <a:r>
              <a:rPr kumimoji="0" lang="it-IT" sz="1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kumimoji="0" lang="it-IT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efficiente di pacchetti da una sorgente</a:t>
            </a:r>
            <a:r>
              <a:rPr kumimoji="0" lang="it-IT" sz="11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ad una destinazione in una rete di sensori wireless</a:t>
            </a:r>
            <a:endParaRPr lang="it-IT" sz="11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000" marR="0" lvl="0" indent="-34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1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Stateless</a:t>
            </a:r>
            <a:r>
              <a:rPr kumimoji="0" lang="it-IT" sz="1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: i nodi non</a:t>
            </a:r>
            <a:r>
              <a:rPr kumimoji="0" lang="it-IT" sz="11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devono mantenere informazioni di stato durante il </a:t>
            </a:r>
            <a:r>
              <a:rPr kumimoji="0" lang="it-IT" sz="11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routing</a:t>
            </a:r>
            <a:r>
              <a:rPr kumimoji="0" lang="it-IT" sz="11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1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(nessuna occupazione risorse nodi)</a:t>
            </a:r>
            <a:endParaRPr kumimoji="0" lang="it-IT" sz="11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000" marR="0" lvl="0" indent="-34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Greedy</a:t>
            </a: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it-IT" sz="1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si inoltra sempre al nodo geograficamente più vicino alla </a:t>
            </a:r>
            <a:r>
              <a:rPr kumimoji="0" lang="it-IT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destinazione</a:t>
            </a:r>
            <a:endParaRPr kumimoji="0" lang="it-IT" sz="1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-3420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ASSUNTO: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nodi conoscono la propria posizione geografica e quella dei vicini (quest’ultima rilevata dinamicamente)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Ovale 84"/>
          <p:cNvSpPr/>
          <p:nvPr/>
        </p:nvSpPr>
        <p:spPr>
          <a:xfrm>
            <a:off x="428596" y="1723434"/>
            <a:ext cx="1714512" cy="171451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Ovale 86"/>
          <p:cNvSpPr/>
          <p:nvPr/>
        </p:nvSpPr>
        <p:spPr>
          <a:xfrm>
            <a:off x="428596" y="4286256"/>
            <a:ext cx="1714512" cy="1714512"/>
          </a:xfrm>
          <a:prstGeom prst="ellips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Figura a mano libera 88"/>
          <p:cNvSpPr/>
          <p:nvPr/>
        </p:nvSpPr>
        <p:spPr>
          <a:xfrm>
            <a:off x="1285851" y="4194202"/>
            <a:ext cx="408014" cy="1970061"/>
          </a:xfrm>
          <a:custGeom>
            <a:avLst/>
            <a:gdLst>
              <a:gd name="connsiteX0" fmla="*/ 0 w 2786082"/>
              <a:gd name="connsiteY0" fmla="*/ 1393041 h 2786082"/>
              <a:gd name="connsiteX1" fmla="*/ 408014 w 2786082"/>
              <a:gd name="connsiteY1" fmla="*/ 408012 h 2786082"/>
              <a:gd name="connsiteX2" fmla="*/ 1393044 w 2786082"/>
              <a:gd name="connsiteY2" fmla="*/ 1 h 2786082"/>
              <a:gd name="connsiteX3" fmla="*/ 2378073 w 2786082"/>
              <a:gd name="connsiteY3" fmla="*/ 408015 h 2786082"/>
              <a:gd name="connsiteX4" fmla="*/ 2786084 w 2786082"/>
              <a:gd name="connsiteY4" fmla="*/ 1393045 h 2786082"/>
              <a:gd name="connsiteX5" fmla="*/ 2378071 w 2786082"/>
              <a:gd name="connsiteY5" fmla="*/ 2378074 h 2786082"/>
              <a:gd name="connsiteX6" fmla="*/ 1393042 w 2786082"/>
              <a:gd name="connsiteY6" fmla="*/ 2786086 h 2786082"/>
              <a:gd name="connsiteX7" fmla="*/ 408013 w 2786082"/>
              <a:gd name="connsiteY7" fmla="*/ 2378073 h 2786082"/>
              <a:gd name="connsiteX8" fmla="*/ 2 w 2786082"/>
              <a:gd name="connsiteY8" fmla="*/ 1393044 h 2786082"/>
              <a:gd name="connsiteX9" fmla="*/ 0 w 2786082"/>
              <a:gd name="connsiteY9" fmla="*/ 1393041 h 2786082"/>
              <a:gd name="connsiteX0" fmla="*/ 1393044 w 2786084"/>
              <a:gd name="connsiteY0" fmla="*/ 0 h 2786085"/>
              <a:gd name="connsiteX1" fmla="*/ 2378073 w 2786084"/>
              <a:gd name="connsiteY1" fmla="*/ 408014 h 2786085"/>
              <a:gd name="connsiteX2" fmla="*/ 2786084 w 2786084"/>
              <a:gd name="connsiteY2" fmla="*/ 1393044 h 2786085"/>
              <a:gd name="connsiteX3" fmla="*/ 2378071 w 2786084"/>
              <a:gd name="connsiteY3" fmla="*/ 2378073 h 2786085"/>
              <a:gd name="connsiteX4" fmla="*/ 1393042 w 2786084"/>
              <a:gd name="connsiteY4" fmla="*/ 2786085 h 2786085"/>
              <a:gd name="connsiteX5" fmla="*/ 408013 w 2786084"/>
              <a:gd name="connsiteY5" fmla="*/ 2378072 h 2786085"/>
              <a:gd name="connsiteX6" fmla="*/ 2 w 2786084"/>
              <a:gd name="connsiteY6" fmla="*/ 1393043 h 2786085"/>
              <a:gd name="connsiteX7" fmla="*/ 0 w 2786084"/>
              <a:gd name="connsiteY7" fmla="*/ 1393040 h 2786085"/>
              <a:gd name="connsiteX8" fmla="*/ 408014 w 2786084"/>
              <a:gd name="connsiteY8" fmla="*/ 408011 h 2786085"/>
              <a:gd name="connsiteX9" fmla="*/ 1484484 w 278608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9" fmla="*/ 1484484 w 291547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9" fmla="*/ 1484484 w 291547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9" fmla="*/ 1484484 w 291547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9" fmla="*/ 1484484 w 291547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9" fmla="*/ 1484484 w 2915474"/>
              <a:gd name="connsiteY9" fmla="*/ 91440 h 2786085"/>
              <a:gd name="connsiteX0" fmla="*/ 2546016 w 2915474"/>
              <a:gd name="connsiteY0" fmla="*/ 0 h 2786085"/>
              <a:gd name="connsiteX1" fmla="*/ 2378073 w 2915474"/>
              <a:gd name="connsiteY1" fmla="*/ 408014 h 2786085"/>
              <a:gd name="connsiteX2" fmla="*/ 2786084 w 2915474"/>
              <a:gd name="connsiteY2" fmla="*/ 1393044 h 2786085"/>
              <a:gd name="connsiteX3" fmla="*/ 2378071 w 2915474"/>
              <a:gd name="connsiteY3" fmla="*/ 2378073 h 2786085"/>
              <a:gd name="connsiteX4" fmla="*/ 1393042 w 2915474"/>
              <a:gd name="connsiteY4" fmla="*/ 2786085 h 2786085"/>
              <a:gd name="connsiteX5" fmla="*/ 408013 w 2915474"/>
              <a:gd name="connsiteY5" fmla="*/ 2378072 h 2786085"/>
              <a:gd name="connsiteX6" fmla="*/ 2 w 2915474"/>
              <a:gd name="connsiteY6" fmla="*/ 1393043 h 2786085"/>
              <a:gd name="connsiteX7" fmla="*/ 0 w 2915474"/>
              <a:gd name="connsiteY7" fmla="*/ 1393040 h 2786085"/>
              <a:gd name="connsiteX8" fmla="*/ 408014 w 2915474"/>
              <a:gd name="connsiteY8" fmla="*/ 408011 h 2786085"/>
              <a:gd name="connsiteX0" fmla="*/ 2378073 w 2786084"/>
              <a:gd name="connsiteY0" fmla="*/ 3 h 2378074"/>
              <a:gd name="connsiteX1" fmla="*/ 2786084 w 2786084"/>
              <a:gd name="connsiteY1" fmla="*/ 985033 h 2378074"/>
              <a:gd name="connsiteX2" fmla="*/ 2378071 w 2786084"/>
              <a:gd name="connsiteY2" fmla="*/ 1970062 h 2378074"/>
              <a:gd name="connsiteX3" fmla="*/ 1393042 w 2786084"/>
              <a:gd name="connsiteY3" fmla="*/ 2378074 h 2378074"/>
              <a:gd name="connsiteX4" fmla="*/ 408013 w 2786084"/>
              <a:gd name="connsiteY4" fmla="*/ 1970061 h 2378074"/>
              <a:gd name="connsiteX5" fmla="*/ 2 w 2786084"/>
              <a:gd name="connsiteY5" fmla="*/ 985032 h 2378074"/>
              <a:gd name="connsiteX6" fmla="*/ 0 w 2786084"/>
              <a:gd name="connsiteY6" fmla="*/ 985029 h 2378074"/>
              <a:gd name="connsiteX7" fmla="*/ 408014 w 2786084"/>
              <a:gd name="connsiteY7" fmla="*/ 0 h 2378074"/>
              <a:gd name="connsiteX0" fmla="*/ 2786084 w 2786084"/>
              <a:gd name="connsiteY0" fmla="*/ 985033 h 2378074"/>
              <a:gd name="connsiteX1" fmla="*/ 2378071 w 2786084"/>
              <a:gd name="connsiteY1" fmla="*/ 1970062 h 2378074"/>
              <a:gd name="connsiteX2" fmla="*/ 1393042 w 2786084"/>
              <a:gd name="connsiteY2" fmla="*/ 2378074 h 2378074"/>
              <a:gd name="connsiteX3" fmla="*/ 408013 w 2786084"/>
              <a:gd name="connsiteY3" fmla="*/ 1970061 h 2378074"/>
              <a:gd name="connsiteX4" fmla="*/ 2 w 2786084"/>
              <a:gd name="connsiteY4" fmla="*/ 985032 h 2378074"/>
              <a:gd name="connsiteX5" fmla="*/ 0 w 2786084"/>
              <a:gd name="connsiteY5" fmla="*/ 985029 h 2378074"/>
              <a:gd name="connsiteX6" fmla="*/ 408014 w 2786084"/>
              <a:gd name="connsiteY6" fmla="*/ 0 h 2378074"/>
              <a:gd name="connsiteX0" fmla="*/ 2378071 w 2378071"/>
              <a:gd name="connsiteY0" fmla="*/ 1970062 h 2378074"/>
              <a:gd name="connsiteX1" fmla="*/ 1393042 w 2378071"/>
              <a:gd name="connsiteY1" fmla="*/ 2378074 h 2378074"/>
              <a:gd name="connsiteX2" fmla="*/ 408013 w 2378071"/>
              <a:gd name="connsiteY2" fmla="*/ 1970061 h 2378074"/>
              <a:gd name="connsiteX3" fmla="*/ 2 w 2378071"/>
              <a:gd name="connsiteY3" fmla="*/ 985032 h 2378074"/>
              <a:gd name="connsiteX4" fmla="*/ 0 w 2378071"/>
              <a:gd name="connsiteY4" fmla="*/ 985029 h 2378074"/>
              <a:gd name="connsiteX5" fmla="*/ 408014 w 2378071"/>
              <a:gd name="connsiteY5" fmla="*/ 0 h 2378074"/>
              <a:gd name="connsiteX0" fmla="*/ 1393042 w 1393042"/>
              <a:gd name="connsiteY0" fmla="*/ 2378074 h 2378074"/>
              <a:gd name="connsiteX1" fmla="*/ 408013 w 1393042"/>
              <a:gd name="connsiteY1" fmla="*/ 1970061 h 2378074"/>
              <a:gd name="connsiteX2" fmla="*/ 2 w 1393042"/>
              <a:gd name="connsiteY2" fmla="*/ 985032 h 2378074"/>
              <a:gd name="connsiteX3" fmla="*/ 0 w 1393042"/>
              <a:gd name="connsiteY3" fmla="*/ 985029 h 2378074"/>
              <a:gd name="connsiteX4" fmla="*/ 408014 w 1393042"/>
              <a:gd name="connsiteY4" fmla="*/ 0 h 2378074"/>
              <a:gd name="connsiteX0" fmla="*/ 408013 w 408014"/>
              <a:gd name="connsiteY0" fmla="*/ 1970061 h 1970061"/>
              <a:gd name="connsiteX1" fmla="*/ 2 w 408014"/>
              <a:gd name="connsiteY1" fmla="*/ 985032 h 1970061"/>
              <a:gd name="connsiteX2" fmla="*/ 0 w 408014"/>
              <a:gd name="connsiteY2" fmla="*/ 985029 h 1970061"/>
              <a:gd name="connsiteX3" fmla="*/ 408014 w 408014"/>
              <a:gd name="connsiteY3" fmla="*/ 0 h 1970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014" h="1970061">
                <a:moveTo>
                  <a:pt x="408013" y="1970061"/>
                </a:moveTo>
                <a:cubicBezTo>
                  <a:pt x="146767" y="1708815"/>
                  <a:pt x="1" y="1354489"/>
                  <a:pt x="2" y="985032"/>
                </a:cubicBezTo>
                <a:cubicBezTo>
                  <a:pt x="1" y="985031"/>
                  <a:pt x="1" y="985030"/>
                  <a:pt x="0" y="985029"/>
                </a:cubicBezTo>
                <a:cubicBezTo>
                  <a:pt x="0" y="615571"/>
                  <a:pt x="160600" y="216933"/>
                  <a:pt x="408014" y="0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Ovale 90"/>
          <p:cNvSpPr/>
          <p:nvPr/>
        </p:nvSpPr>
        <p:spPr>
          <a:xfrm>
            <a:off x="1183693" y="247853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Ovale 91"/>
          <p:cNvSpPr/>
          <p:nvPr/>
        </p:nvSpPr>
        <p:spPr>
          <a:xfrm>
            <a:off x="3367550" y="2478531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Ovale 92"/>
          <p:cNvSpPr/>
          <p:nvPr/>
        </p:nvSpPr>
        <p:spPr>
          <a:xfrm>
            <a:off x="1540411" y="3080756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Ovale 95"/>
          <p:cNvSpPr/>
          <p:nvPr/>
        </p:nvSpPr>
        <p:spPr>
          <a:xfrm>
            <a:off x="1794970" y="2152062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Ovale 96"/>
          <p:cNvSpPr/>
          <p:nvPr/>
        </p:nvSpPr>
        <p:spPr>
          <a:xfrm>
            <a:off x="642910" y="2049903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724344" y="2937880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2" name="Connettore 2 121"/>
          <p:cNvCxnSpPr>
            <a:stCxn id="91" idx="7"/>
            <a:endCxn id="96" idx="3"/>
          </p:cNvCxnSpPr>
          <p:nvPr/>
        </p:nvCxnSpPr>
        <p:spPr>
          <a:xfrm rot="5400000" flipH="1" flipV="1">
            <a:off x="1500493" y="2184055"/>
            <a:ext cx="181995" cy="466803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2 147"/>
          <p:cNvCxnSpPr>
            <a:stCxn id="91" idx="6"/>
            <a:endCxn id="92" idx="2"/>
          </p:cNvCxnSpPr>
          <p:nvPr/>
        </p:nvCxnSpPr>
        <p:spPr>
          <a:xfrm>
            <a:off x="1388011" y="2580690"/>
            <a:ext cx="1979539" cy="1588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134"/>
          <p:cNvCxnSpPr>
            <a:stCxn id="96" idx="6"/>
            <a:endCxn id="49" idx="3"/>
          </p:cNvCxnSpPr>
          <p:nvPr/>
        </p:nvCxnSpPr>
        <p:spPr>
          <a:xfrm flipV="1">
            <a:off x="1999288" y="2118886"/>
            <a:ext cx="709527" cy="135335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Ovale 136"/>
          <p:cNvSpPr/>
          <p:nvPr/>
        </p:nvSpPr>
        <p:spPr>
          <a:xfrm>
            <a:off x="1183693" y="504135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Ovale 137"/>
          <p:cNvSpPr/>
          <p:nvPr/>
        </p:nvSpPr>
        <p:spPr>
          <a:xfrm>
            <a:off x="1142976" y="4367690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9" name="Ovale 138"/>
          <p:cNvSpPr/>
          <p:nvPr/>
        </p:nvSpPr>
        <p:spPr>
          <a:xfrm>
            <a:off x="1000100" y="5715016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0" name="Ovale 139"/>
          <p:cNvSpPr/>
          <p:nvPr/>
        </p:nvSpPr>
        <p:spPr>
          <a:xfrm>
            <a:off x="540751" y="5245671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1" name="Ovale 140"/>
          <p:cNvSpPr/>
          <p:nvPr/>
        </p:nvSpPr>
        <p:spPr>
          <a:xfrm>
            <a:off x="2010228" y="4296252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2" name="Ovale 141"/>
          <p:cNvSpPr/>
          <p:nvPr/>
        </p:nvSpPr>
        <p:spPr>
          <a:xfrm>
            <a:off x="2576734" y="5077072"/>
            <a:ext cx="204318" cy="204318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" name="Ovale 142"/>
          <p:cNvSpPr/>
          <p:nvPr/>
        </p:nvSpPr>
        <p:spPr>
          <a:xfrm>
            <a:off x="1928794" y="5857892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4" name="Connettore 2 163"/>
          <p:cNvCxnSpPr>
            <a:stCxn id="137" idx="0"/>
            <a:endCxn id="138" idx="4"/>
          </p:cNvCxnSpPr>
          <p:nvPr/>
        </p:nvCxnSpPr>
        <p:spPr>
          <a:xfrm rot="16200000" flipV="1">
            <a:off x="1030822" y="4786322"/>
            <a:ext cx="469345" cy="4071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2 166"/>
          <p:cNvCxnSpPr>
            <a:stCxn id="138" idx="7"/>
            <a:endCxn id="141" idx="2"/>
          </p:cNvCxnSpPr>
          <p:nvPr/>
        </p:nvCxnSpPr>
        <p:spPr>
          <a:xfrm rot="16200000" flipH="1">
            <a:off x="1663400" y="4051583"/>
            <a:ext cx="799" cy="69285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Fumetto 1 175"/>
          <p:cNvSpPr/>
          <p:nvPr/>
        </p:nvSpPr>
        <p:spPr>
          <a:xfrm>
            <a:off x="2408245" y="4214818"/>
            <a:ext cx="1449375" cy="285752"/>
          </a:xfrm>
          <a:prstGeom prst="wedgeRectCallout">
            <a:avLst>
              <a:gd name="adj1" fmla="val -96401"/>
              <a:gd name="adj2" fmla="val 230547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vuoto (“</a:t>
            </a:r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void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”)</a:t>
            </a:r>
          </a:p>
        </p:txBody>
      </p:sp>
      <p:cxnSp>
        <p:nvCxnSpPr>
          <p:cNvPr id="169" name="Connettore 2 168"/>
          <p:cNvCxnSpPr>
            <a:stCxn id="141" idx="5"/>
            <a:endCxn id="142" idx="1"/>
          </p:cNvCxnSpPr>
          <p:nvPr/>
        </p:nvCxnSpPr>
        <p:spPr>
          <a:xfrm rot="16200000" flipH="1">
            <a:off x="2077467" y="4577805"/>
            <a:ext cx="636346" cy="42203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2 170"/>
          <p:cNvCxnSpPr>
            <a:stCxn id="142" idx="4"/>
            <a:endCxn id="143" idx="7"/>
          </p:cNvCxnSpPr>
          <p:nvPr/>
        </p:nvCxnSpPr>
        <p:spPr>
          <a:xfrm rot="5400000">
            <a:off x="2087830" y="5296751"/>
            <a:ext cx="606424" cy="57570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2 172"/>
          <p:cNvCxnSpPr>
            <a:stCxn id="143" idx="2"/>
            <a:endCxn id="139" idx="6"/>
          </p:cNvCxnSpPr>
          <p:nvPr/>
        </p:nvCxnSpPr>
        <p:spPr>
          <a:xfrm rot="10800000">
            <a:off x="1204418" y="5817175"/>
            <a:ext cx="724376" cy="142876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2 174"/>
          <p:cNvCxnSpPr>
            <a:stCxn id="139" idx="0"/>
            <a:endCxn id="137" idx="4"/>
          </p:cNvCxnSpPr>
          <p:nvPr/>
        </p:nvCxnSpPr>
        <p:spPr>
          <a:xfrm rot="5400000" flipH="1" flipV="1">
            <a:off x="959383" y="5388548"/>
            <a:ext cx="469345" cy="183593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asellaDiTesto 177"/>
          <p:cNvSpPr txBox="1"/>
          <p:nvPr/>
        </p:nvSpPr>
        <p:spPr>
          <a:xfrm>
            <a:off x="1000100" y="4769295"/>
            <a:ext cx="16848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9" name="CasellaDiTesto 178"/>
          <p:cNvSpPr txBox="1"/>
          <p:nvPr/>
        </p:nvSpPr>
        <p:spPr>
          <a:xfrm>
            <a:off x="2781052" y="4799217"/>
            <a:ext cx="16848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0" name="CasellaDiTesto 179"/>
          <p:cNvSpPr txBox="1"/>
          <p:nvPr/>
        </p:nvSpPr>
        <p:spPr>
          <a:xfrm>
            <a:off x="3571868" y="2172570"/>
            <a:ext cx="16848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1" name="CasellaDiTesto 180"/>
          <p:cNvSpPr txBox="1"/>
          <p:nvPr/>
        </p:nvSpPr>
        <p:spPr>
          <a:xfrm>
            <a:off x="1000100" y="2172570"/>
            <a:ext cx="16848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it-IT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85720" y="1273718"/>
            <a:ext cx="3538766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GREEDY FORWARDING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CasellaDiTesto 45"/>
          <p:cNvSpPr txBox="1"/>
          <p:nvPr/>
        </p:nvSpPr>
        <p:spPr>
          <a:xfrm>
            <a:off x="285720" y="3664274"/>
            <a:ext cx="3538766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PERIMETER FORWARDING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Segnaposto contenuto 2"/>
          <p:cNvSpPr>
            <a:spLocks noGrp="1"/>
          </p:cNvSpPr>
          <p:nvPr>
            <p:ph idx="1"/>
          </p:nvPr>
        </p:nvSpPr>
        <p:spPr>
          <a:xfrm>
            <a:off x="3927956" y="4490522"/>
            <a:ext cx="4929222" cy="1867436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  <a:buNone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Modalità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 funzionamento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Perimeter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forwarding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</a:t>
            </a:r>
            <a:endParaRPr lang="it-IT" sz="1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000" indent="-342000">
              <a:spcBef>
                <a:spcPts val="600"/>
              </a:spcBef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tra i nodi interni alla portata radio della sorgente non vi sono nodi in direzione della destinazione, si ha un “</a:t>
            </a:r>
            <a:r>
              <a:rPr lang="it-IT" sz="1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vuoto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</a:p>
          <a:p>
            <a:pPr marL="342000" indent="-342000">
              <a:spcBef>
                <a:spcPts val="600"/>
              </a:spcBef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partire dal primo nodo vicino entro il </a:t>
            </a:r>
            <a:r>
              <a:rPr lang="it-IT" sz="11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della sorgente si dirotta il pacchetto circumnavigando il perimetro del vuoto fino a raggiungere la destinazione.</a:t>
            </a:r>
          </a:p>
          <a:p>
            <a:pPr marL="342000" indent="-342000">
              <a:spcBef>
                <a:spcPts val="600"/>
              </a:spcBef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 ogni hop si applica la 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regola della mano destra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 selezionare il prossimo nodo a cui inoltrare il pacchetto (senso antiorario, indice puntato sulla destinazione).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4059534" y="1313910"/>
            <a:ext cx="4747404" cy="738664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IDEA: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basandosi sulla posizione geografica dei nodi, è in grado di inoltrare messaggi utilizzando eventualmente nodi intermediari.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Ovale 48"/>
          <p:cNvSpPr/>
          <p:nvPr/>
        </p:nvSpPr>
        <p:spPr>
          <a:xfrm>
            <a:off x="2678893" y="1944490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1" name="Connettore 2 50"/>
          <p:cNvCxnSpPr>
            <a:stCxn id="49" idx="5"/>
            <a:endCxn id="92" idx="1"/>
          </p:cNvCxnSpPr>
          <p:nvPr/>
        </p:nvCxnSpPr>
        <p:spPr>
          <a:xfrm rot="16200000" flipH="1">
            <a:off x="2930597" y="2041577"/>
            <a:ext cx="389567" cy="544183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e 53"/>
          <p:cNvSpPr/>
          <p:nvPr/>
        </p:nvSpPr>
        <p:spPr>
          <a:xfrm>
            <a:off x="2479062" y="3040039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85" grpId="0" animBg="1"/>
      <p:bldP spid="87" grpId="0" animBg="1"/>
      <p:bldP spid="89" grpId="0" animBg="1"/>
      <p:bldP spid="91" grpId="0" animBg="1"/>
      <p:bldP spid="92" grpId="0" animBg="1"/>
      <p:bldP spid="93" grpId="0" animBg="1"/>
      <p:bldP spid="96" grpId="0" animBg="1"/>
      <p:bldP spid="97" grpId="0" animBg="1"/>
      <p:bldP spid="102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76" grpId="0" animBg="1"/>
      <p:bldP spid="178" grpId="0"/>
      <p:bldP spid="179" grpId="0"/>
      <p:bldP spid="180" grpId="0"/>
      <p:bldP spid="181" grpId="0"/>
      <p:bldP spid="49" grpId="1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14810" y="1184278"/>
            <a:ext cx="4572032" cy="5143536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Fissato un sistema di riferimento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x-y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il rettangolo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rappresenta l'area geografica di copertura della rete di sensori.</a:t>
            </a:r>
          </a:p>
          <a:p>
            <a:pPr marL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zona è un sottoinsieme dell'area di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ottenuto mediante il seguente procedimento: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 fanno 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suddivisioni della regione 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dispari, suddivisione verticale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pari, suddivisione orizzontale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N.B.: ad ogni passo si dividono a metà tutte le sottoregioni</a:t>
            </a:r>
          </a:p>
          <a:p>
            <a:pPr marL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100" b="1" i="1" dirty="0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i.e.: alla i-esima divisione, si hanno 2</a:t>
            </a:r>
            <a:r>
              <a:rPr lang="it-IT" sz="1100" b="1" i="1" baseline="30000" dirty="0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it-IT" sz="1100" b="1" i="1" dirty="0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rettangoli di eguale dimensione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si definisce livello della zona 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it-IT" sz="11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it-IT" sz="11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</a:p>
          <a:p>
            <a:pPr marL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zona Z può essere identificata sia da </a:t>
            </a:r>
            <a:r>
              <a:rPr lang="it-IT" sz="1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codice – 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code(Z)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sia da un indirizzo – 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addr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000">
              <a:spcBef>
                <a:spcPts val="0"/>
              </a:spcBef>
              <a:spcAft>
                <a:spcPts val="600"/>
              </a:spcAft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code(Z)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stringa di bit di lunghezza </a:t>
            </a:r>
            <a:r>
              <a:rPr lang="it-IT" sz="11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ottenuta come segue: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</a:pP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nella metà di sinistra di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il primo bit è 0, altrimenti 1.</a:t>
            </a:r>
          </a:p>
          <a:p>
            <a:pPr marL="400050" lvl="1">
              <a:lnSpc>
                <a:spcPct val="120000"/>
              </a:lnSpc>
              <a:spcBef>
                <a:spcPts val="0"/>
              </a:spcBef>
            </a:pP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è nella metà bassa di </a:t>
            </a:r>
            <a:r>
              <a:rPr lang="it-IT" sz="1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it-IT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il secondo bit è 0, altrimenti 1.</a:t>
            </a:r>
          </a:p>
          <a:p>
            <a:pPr marL="342000">
              <a:spcBef>
                <a:spcPts val="600"/>
              </a:spcBef>
            </a:pP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Il procedimento è applicato ricorsivamente per ciascun quadrante di 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così via.</a:t>
            </a:r>
          </a:p>
          <a:p>
            <a:pPr marL="342000">
              <a:spcBef>
                <a:spcPts val="600"/>
              </a:spcBef>
            </a:pPr>
            <a:r>
              <a:rPr lang="it-IT" sz="11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addr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= coordinate del </a:t>
            </a:r>
            <a:r>
              <a:rPr lang="it-IT" sz="1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centroide</a:t>
            </a:r>
            <a:r>
              <a:rPr lang="it-IT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 rettangolo definito da 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</a:p>
          <a:p>
            <a:pPr marL="342000">
              <a:spcBef>
                <a:spcPts val="600"/>
              </a:spcBef>
            </a:pPr>
            <a:endParaRPr lang="it-IT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COSTRUZIONE DELLE ZONE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7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uppo 22"/>
          <p:cNvGrpSpPr/>
          <p:nvPr/>
        </p:nvGrpSpPr>
        <p:grpSpPr>
          <a:xfrm>
            <a:off x="317274" y="2416170"/>
            <a:ext cx="3798116" cy="3727474"/>
            <a:chOff x="416694" y="1785926"/>
            <a:chExt cx="3798116" cy="3727474"/>
          </a:xfrm>
        </p:grpSpPr>
        <p:cxnSp>
          <p:nvCxnSpPr>
            <p:cNvPr id="13" name="Connettore 2 12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ttangolo 23"/>
          <p:cNvSpPr/>
          <p:nvPr/>
        </p:nvSpPr>
        <p:spPr>
          <a:xfrm>
            <a:off x="543490" y="2844798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829638" y="5774312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9" name="Connettore 1 58"/>
          <p:cNvCxnSpPr>
            <a:stCxn id="24" idx="0"/>
            <a:endCxn id="24" idx="2"/>
          </p:cNvCxnSpPr>
          <p:nvPr/>
        </p:nvCxnSpPr>
        <p:spPr>
          <a:xfrm rot="16200000" flipH="1">
            <a:off x="579209" y="4416434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1124990" y="426254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2850492" y="426254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544285" y="2844798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8" name="Connettore 1 67"/>
          <p:cNvCxnSpPr>
            <a:stCxn id="67" idx="0"/>
            <a:endCxn id="67" idx="2"/>
          </p:cNvCxnSpPr>
          <p:nvPr/>
        </p:nvCxnSpPr>
        <p:spPr>
          <a:xfrm rot="16200000" flipH="1">
            <a:off x="580004" y="4416434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>
            <a:stCxn id="67" idx="1"/>
            <a:endCxn id="67" idx="3"/>
          </p:cNvCxnSpPr>
          <p:nvPr/>
        </p:nvCxnSpPr>
        <p:spPr>
          <a:xfrm rot="10800000" flipH="1">
            <a:off x="544285" y="4416434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asellaDiTesto 75"/>
          <p:cNvSpPr txBox="1"/>
          <p:nvPr/>
        </p:nvSpPr>
        <p:spPr>
          <a:xfrm>
            <a:off x="1124990" y="3473926"/>
            <a:ext cx="41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</a:t>
            </a:r>
          </a:p>
        </p:txBody>
      </p:sp>
      <p:sp>
        <p:nvSpPr>
          <p:cNvPr id="79" name="CasellaDiTesto 78"/>
          <p:cNvSpPr txBox="1"/>
          <p:nvPr/>
        </p:nvSpPr>
        <p:spPr>
          <a:xfrm>
            <a:off x="1124990" y="5051516"/>
            <a:ext cx="41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2746727" y="3473926"/>
            <a:ext cx="41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</a:p>
        </p:txBody>
      </p:sp>
      <p:sp>
        <p:nvSpPr>
          <p:cNvPr id="81" name="CasellaDiTesto 80"/>
          <p:cNvSpPr txBox="1"/>
          <p:nvPr/>
        </p:nvSpPr>
        <p:spPr>
          <a:xfrm>
            <a:off x="2746727" y="5051516"/>
            <a:ext cx="412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</a:t>
            </a:r>
          </a:p>
        </p:txBody>
      </p:sp>
      <p:sp>
        <p:nvSpPr>
          <p:cNvPr id="83" name="Rettangolo 82"/>
          <p:cNvSpPr/>
          <p:nvPr/>
        </p:nvSpPr>
        <p:spPr>
          <a:xfrm>
            <a:off x="542696" y="2844004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84" name="Connettore 1 83"/>
          <p:cNvCxnSpPr>
            <a:stCxn id="83" idx="0"/>
            <a:endCxn id="83" idx="2"/>
          </p:cNvCxnSpPr>
          <p:nvPr/>
        </p:nvCxnSpPr>
        <p:spPr>
          <a:xfrm rot="16200000" flipH="1">
            <a:off x="578415" y="4415640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1 84"/>
          <p:cNvCxnSpPr>
            <a:stCxn id="83" idx="1"/>
            <a:endCxn id="83" idx="3"/>
          </p:cNvCxnSpPr>
          <p:nvPr/>
        </p:nvCxnSpPr>
        <p:spPr>
          <a:xfrm rot="10800000" flipH="1">
            <a:off x="542696" y="4415640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1 86"/>
          <p:cNvCxnSpPr/>
          <p:nvPr/>
        </p:nvCxnSpPr>
        <p:spPr>
          <a:xfrm rot="5400000">
            <a:off x="-243092" y="4415640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/>
          <p:nvPr/>
        </p:nvCxnSpPr>
        <p:spPr>
          <a:xfrm rot="5400000">
            <a:off x="1375489" y="4414846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CasellaDiTesto 88"/>
          <p:cNvSpPr txBox="1"/>
          <p:nvPr/>
        </p:nvSpPr>
        <p:spPr>
          <a:xfrm>
            <a:off x="1473626" y="5051516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</a:t>
            </a:r>
          </a:p>
        </p:txBody>
      </p:sp>
      <p:sp>
        <p:nvSpPr>
          <p:cNvPr id="90" name="CasellaDiTesto 89"/>
          <p:cNvSpPr txBox="1"/>
          <p:nvPr/>
        </p:nvSpPr>
        <p:spPr>
          <a:xfrm>
            <a:off x="1480030" y="3473182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</a:t>
            </a:r>
          </a:p>
        </p:txBody>
      </p:sp>
      <p:sp>
        <p:nvSpPr>
          <p:cNvPr id="91" name="CasellaDiTesto 90"/>
          <p:cNvSpPr txBox="1"/>
          <p:nvPr/>
        </p:nvSpPr>
        <p:spPr>
          <a:xfrm>
            <a:off x="671121" y="3473182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</a:t>
            </a:r>
          </a:p>
        </p:txBody>
      </p:sp>
      <p:sp>
        <p:nvSpPr>
          <p:cNvPr id="92" name="CasellaDiTesto 91"/>
          <p:cNvSpPr txBox="1"/>
          <p:nvPr/>
        </p:nvSpPr>
        <p:spPr>
          <a:xfrm>
            <a:off x="661073" y="5051516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</a:t>
            </a:r>
          </a:p>
        </p:txBody>
      </p:sp>
      <p:sp>
        <p:nvSpPr>
          <p:cNvPr id="93" name="CasellaDiTesto 92"/>
          <p:cNvSpPr txBox="1"/>
          <p:nvPr/>
        </p:nvSpPr>
        <p:spPr>
          <a:xfrm>
            <a:off x="3098732" y="5051516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</a:t>
            </a:r>
          </a:p>
        </p:txBody>
      </p:sp>
      <p:sp>
        <p:nvSpPr>
          <p:cNvPr id="94" name="CasellaDiTesto 93"/>
          <p:cNvSpPr txBox="1"/>
          <p:nvPr/>
        </p:nvSpPr>
        <p:spPr>
          <a:xfrm>
            <a:off x="2286179" y="5051516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</a:p>
        </p:txBody>
      </p:sp>
      <p:sp>
        <p:nvSpPr>
          <p:cNvPr id="95" name="CasellaDiTesto 94"/>
          <p:cNvSpPr txBox="1"/>
          <p:nvPr/>
        </p:nvSpPr>
        <p:spPr>
          <a:xfrm>
            <a:off x="2270861" y="3473182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</a:t>
            </a:r>
          </a:p>
        </p:txBody>
      </p:sp>
      <p:sp>
        <p:nvSpPr>
          <p:cNvPr id="96" name="CasellaDiTesto 95"/>
          <p:cNvSpPr txBox="1"/>
          <p:nvPr/>
        </p:nvSpPr>
        <p:spPr>
          <a:xfrm>
            <a:off x="3108780" y="3473182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</a:t>
            </a:r>
          </a:p>
        </p:txBody>
      </p:sp>
      <p:sp>
        <p:nvSpPr>
          <p:cNvPr id="98" name="Rettangolo 97"/>
          <p:cNvSpPr/>
          <p:nvPr/>
        </p:nvSpPr>
        <p:spPr>
          <a:xfrm>
            <a:off x="541902" y="2843210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9" name="Connettore 1 98"/>
          <p:cNvCxnSpPr>
            <a:stCxn id="98" idx="0"/>
            <a:endCxn id="98" idx="2"/>
          </p:cNvCxnSpPr>
          <p:nvPr/>
        </p:nvCxnSpPr>
        <p:spPr>
          <a:xfrm rot="16200000" flipH="1">
            <a:off x="577621" y="4414846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98" idx="1"/>
            <a:endCxn id="98" idx="3"/>
          </p:cNvCxnSpPr>
          <p:nvPr/>
        </p:nvCxnSpPr>
        <p:spPr>
          <a:xfrm rot="10800000" flipH="1">
            <a:off x="541902" y="4414846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/>
          <p:nvPr/>
        </p:nvCxnSpPr>
        <p:spPr>
          <a:xfrm rot="5400000">
            <a:off x="-243886" y="4414846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1 101"/>
          <p:cNvCxnSpPr/>
          <p:nvPr/>
        </p:nvCxnSpPr>
        <p:spPr>
          <a:xfrm rot="5400000">
            <a:off x="1374695" y="4414052"/>
            <a:ext cx="3143272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1 102"/>
          <p:cNvCxnSpPr/>
          <p:nvPr/>
        </p:nvCxnSpPr>
        <p:spPr>
          <a:xfrm rot="10800000" flipH="1">
            <a:off x="541108" y="3644749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1 103"/>
          <p:cNvCxnSpPr/>
          <p:nvPr/>
        </p:nvCxnSpPr>
        <p:spPr>
          <a:xfrm rot="10800000" flipH="1">
            <a:off x="545080" y="5212292"/>
            <a:ext cx="321471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sellaDiTesto 96"/>
          <p:cNvSpPr txBox="1"/>
          <p:nvPr/>
        </p:nvSpPr>
        <p:spPr>
          <a:xfrm>
            <a:off x="617596" y="5439677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0000</a:t>
            </a:r>
          </a:p>
        </p:txBody>
      </p:sp>
      <p:sp>
        <p:nvSpPr>
          <p:cNvPr id="105" name="CasellaDiTesto 104"/>
          <p:cNvSpPr txBox="1"/>
          <p:nvPr/>
        </p:nvSpPr>
        <p:spPr>
          <a:xfrm>
            <a:off x="1423470" y="5439677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0010</a:t>
            </a:r>
          </a:p>
        </p:txBody>
      </p:sp>
      <p:sp>
        <p:nvSpPr>
          <p:cNvPr id="106" name="CasellaDiTesto 105"/>
          <p:cNvSpPr txBox="1"/>
          <p:nvPr/>
        </p:nvSpPr>
        <p:spPr>
          <a:xfrm>
            <a:off x="2215789" y="5446439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1000</a:t>
            </a:r>
          </a:p>
        </p:txBody>
      </p:sp>
      <p:sp>
        <p:nvSpPr>
          <p:cNvPr id="107" name="CasellaDiTesto 106"/>
          <p:cNvSpPr txBox="1"/>
          <p:nvPr/>
        </p:nvSpPr>
        <p:spPr>
          <a:xfrm>
            <a:off x="3035159" y="5436391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1010</a:t>
            </a:r>
          </a:p>
        </p:txBody>
      </p:sp>
      <p:sp>
        <p:nvSpPr>
          <p:cNvPr id="108" name="CasellaDiTesto 107"/>
          <p:cNvSpPr txBox="1"/>
          <p:nvPr/>
        </p:nvSpPr>
        <p:spPr>
          <a:xfrm>
            <a:off x="3025111" y="464065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1011</a:t>
            </a:r>
          </a:p>
        </p:txBody>
      </p:sp>
      <p:sp>
        <p:nvSpPr>
          <p:cNvPr id="109" name="CasellaDiTesto 108"/>
          <p:cNvSpPr txBox="1"/>
          <p:nvPr/>
        </p:nvSpPr>
        <p:spPr>
          <a:xfrm>
            <a:off x="2210573" y="464065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1001</a:t>
            </a:r>
          </a:p>
        </p:txBody>
      </p:sp>
      <p:sp>
        <p:nvSpPr>
          <p:cNvPr id="110" name="CasellaDiTesto 109"/>
          <p:cNvSpPr txBox="1"/>
          <p:nvPr/>
        </p:nvSpPr>
        <p:spPr>
          <a:xfrm>
            <a:off x="1423470" y="464065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0011</a:t>
            </a:r>
          </a:p>
        </p:txBody>
      </p:sp>
      <p:sp>
        <p:nvSpPr>
          <p:cNvPr id="111" name="CasellaDiTesto 110"/>
          <p:cNvSpPr txBox="1"/>
          <p:nvPr/>
        </p:nvSpPr>
        <p:spPr>
          <a:xfrm>
            <a:off x="617596" y="464065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0001</a:t>
            </a:r>
          </a:p>
        </p:txBody>
      </p:sp>
      <p:sp>
        <p:nvSpPr>
          <p:cNvPr id="112" name="CasellaDiTesto 111"/>
          <p:cNvSpPr txBox="1"/>
          <p:nvPr/>
        </p:nvSpPr>
        <p:spPr>
          <a:xfrm>
            <a:off x="617596" y="390452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0100</a:t>
            </a:r>
          </a:p>
        </p:txBody>
      </p:sp>
      <p:sp>
        <p:nvSpPr>
          <p:cNvPr id="113" name="CasellaDiTesto 112"/>
          <p:cNvSpPr txBox="1"/>
          <p:nvPr/>
        </p:nvSpPr>
        <p:spPr>
          <a:xfrm>
            <a:off x="1423470" y="390452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0110</a:t>
            </a:r>
          </a:p>
        </p:txBody>
      </p:sp>
      <p:sp>
        <p:nvSpPr>
          <p:cNvPr id="114" name="CasellaDiTesto 113"/>
          <p:cNvSpPr txBox="1"/>
          <p:nvPr/>
        </p:nvSpPr>
        <p:spPr>
          <a:xfrm>
            <a:off x="2215789" y="390452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1100</a:t>
            </a:r>
          </a:p>
        </p:txBody>
      </p:sp>
      <p:sp>
        <p:nvSpPr>
          <p:cNvPr id="115" name="CasellaDiTesto 114"/>
          <p:cNvSpPr txBox="1"/>
          <p:nvPr/>
        </p:nvSpPr>
        <p:spPr>
          <a:xfrm>
            <a:off x="3035159" y="390452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1110</a:t>
            </a:r>
          </a:p>
        </p:txBody>
      </p:sp>
      <p:sp>
        <p:nvSpPr>
          <p:cNvPr id="116" name="CasellaDiTesto 115"/>
          <p:cNvSpPr txBox="1"/>
          <p:nvPr/>
        </p:nvSpPr>
        <p:spPr>
          <a:xfrm>
            <a:off x="3035159" y="3115165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1111</a:t>
            </a:r>
          </a:p>
        </p:txBody>
      </p:sp>
      <p:sp>
        <p:nvSpPr>
          <p:cNvPr id="117" name="CasellaDiTesto 116"/>
          <p:cNvSpPr txBox="1"/>
          <p:nvPr/>
        </p:nvSpPr>
        <p:spPr>
          <a:xfrm>
            <a:off x="2215789" y="3115165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1101</a:t>
            </a:r>
          </a:p>
        </p:txBody>
      </p:sp>
      <p:sp>
        <p:nvSpPr>
          <p:cNvPr id="118" name="CasellaDiTesto 117"/>
          <p:cNvSpPr txBox="1"/>
          <p:nvPr/>
        </p:nvSpPr>
        <p:spPr>
          <a:xfrm>
            <a:off x="1423470" y="3115165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0111</a:t>
            </a:r>
          </a:p>
        </p:txBody>
      </p:sp>
      <p:sp>
        <p:nvSpPr>
          <p:cNvPr id="119" name="CasellaDiTesto 118"/>
          <p:cNvSpPr txBox="1"/>
          <p:nvPr/>
        </p:nvSpPr>
        <p:spPr>
          <a:xfrm>
            <a:off x="617596" y="3115165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0101</a:t>
            </a:r>
          </a:p>
        </p:txBody>
      </p:sp>
      <p:sp>
        <p:nvSpPr>
          <p:cNvPr id="120" name="Rettangolo 119"/>
          <p:cNvSpPr/>
          <p:nvPr/>
        </p:nvSpPr>
        <p:spPr>
          <a:xfrm>
            <a:off x="541107" y="2845591"/>
            <a:ext cx="785849" cy="800747"/>
          </a:xfrm>
          <a:prstGeom prst="rect">
            <a:avLst/>
          </a:prstGeom>
          <a:solidFill>
            <a:srgbClr val="CCFFFF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1" name="Connettore 1 120"/>
          <p:cNvCxnSpPr/>
          <p:nvPr/>
        </p:nvCxnSpPr>
        <p:spPr>
          <a:xfrm rot="16200000" flipH="1">
            <a:off x="544681" y="2844401"/>
            <a:ext cx="785818" cy="785024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1 121"/>
          <p:cNvCxnSpPr/>
          <p:nvPr/>
        </p:nvCxnSpPr>
        <p:spPr>
          <a:xfrm rot="10800000" flipV="1">
            <a:off x="542696" y="2844004"/>
            <a:ext cx="785819" cy="78581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CasellaDiTesto 122"/>
          <p:cNvSpPr txBox="1"/>
          <p:nvPr/>
        </p:nvSpPr>
        <p:spPr>
          <a:xfrm>
            <a:off x="1104691" y="3275417"/>
            <a:ext cx="22464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it-IT" b="1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Fumetto 1 123"/>
          <p:cNvSpPr/>
          <p:nvPr/>
        </p:nvSpPr>
        <p:spPr>
          <a:xfrm>
            <a:off x="43424" y="2209724"/>
            <a:ext cx="1674844" cy="288147"/>
          </a:xfrm>
          <a:prstGeom prst="wedgeRectCallout">
            <a:avLst>
              <a:gd name="adj1" fmla="val -1978"/>
              <a:gd name="adj2" fmla="val 229784"/>
            </a:avLst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code(Z)</a:t>
            </a:r>
            <a:r>
              <a:rPr lang="it-IT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0101</a:t>
            </a:r>
          </a:p>
        </p:txBody>
      </p:sp>
      <p:sp>
        <p:nvSpPr>
          <p:cNvPr id="125" name="Fumetto 1 124"/>
          <p:cNvSpPr/>
          <p:nvPr/>
        </p:nvSpPr>
        <p:spPr>
          <a:xfrm>
            <a:off x="1854177" y="2237575"/>
            <a:ext cx="2233231" cy="297962"/>
          </a:xfrm>
          <a:prstGeom prst="wedgeRectCallout">
            <a:avLst>
              <a:gd name="adj1" fmla="val -89897"/>
              <a:gd name="adj2" fmla="val 288812"/>
            </a:avLst>
          </a:prstGeom>
          <a:solidFill>
            <a:srgbClr val="FFFF66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pPr algn="ctr"/>
            <a:r>
              <a:rPr lang="it-IT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addr</a:t>
            </a:r>
            <a:r>
              <a:rPr lang="it-IT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(Z)</a:t>
            </a:r>
            <a:r>
              <a:rPr lang="it-IT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it-IT" sz="1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centroide</a:t>
            </a:r>
            <a:endParaRPr lang="it-IT" sz="1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356938" y="1339748"/>
            <a:ext cx="3530826" cy="738664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metodo per suddividere la regione in zone assegnando loro un codice univoco.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64" grpId="0"/>
      <p:bldP spid="66" grpId="0"/>
      <p:bldP spid="67" grpId="0" animBg="1"/>
      <p:bldP spid="76" grpId="0"/>
      <p:bldP spid="79" grpId="0"/>
      <p:bldP spid="80" grpId="0"/>
      <p:bldP spid="81" grpId="0"/>
      <p:bldP spid="83" grpId="0" animBg="1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8" grpId="0" animBg="1"/>
      <p:bldP spid="97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 animBg="1"/>
      <p:bldP spid="123" grpId="0"/>
      <p:bldP spid="124" grpId="0" animBg="1"/>
      <p:bldP spid="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cxnSp>
        <p:nvCxnSpPr>
          <p:cNvPr id="66" name="Connettore 1 65"/>
          <p:cNvCxnSpPr>
            <a:stCxn id="55" idx="2"/>
            <a:endCxn id="57" idx="0"/>
          </p:cNvCxnSpPr>
          <p:nvPr/>
        </p:nvCxnSpPr>
        <p:spPr>
          <a:xfrm rot="5400000">
            <a:off x="5143306" y="1107066"/>
            <a:ext cx="214711" cy="11430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stCxn id="55" idx="2"/>
            <a:endCxn id="56" idx="0"/>
          </p:cNvCxnSpPr>
          <p:nvPr/>
        </p:nvCxnSpPr>
        <p:spPr>
          <a:xfrm rot="16200000" flipH="1">
            <a:off x="6357752" y="1035628"/>
            <a:ext cx="214711" cy="128588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1 69"/>
          <p:cNvCxnSpPr>
            <a:stCxn id="57" idx="2"/>
            <a:endCxn id="78" idx="0"/>
          </p:cNvCxnSpPr>
          <p:nvPr/>
        </p:nvCxnSpPr>
        <p:spPr>
          <a:xfrm rot="5400000">
            <a:off x="4286050" y="1964322"/>
            <a:ext cx="214711" cy="5715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>
            <a:stCxn id="57" idx="2"/>
            <a:endCxn id="59" idx="0"/>
          </p:cNvCxnSpPr>
          <p:nvPr/>
        </p:nvCxnSpPr>
        <p:spPr>
          <a:xfrm rot="16200000" flipH="1">
            <a:off x="4857554" y="1964322"/>
            <a:ext cx="214711" cy="571504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>
            <a:stCxn id="56" idx="2"/>
            <a:endCxn id="64" idx="0"/>
          </p:cNvCxnSpPr>
          <p:nvPr/>
        </p:nvCxnSpPr>
        <p:spPr>
          <a:xfrm rot="5400000">
            <a:off x="6679222" y="1928604"/>
            <a:ext cx="214712" cy="64294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>
            <a:stCxn id="56" idx="2"/>
            <a:endCxn id="62" idx="0"/>
          </p:cNvCxnSpPr>
          <p:nvPr/>
        </p:nvCxnSpPr>
        <p:spPr>
          <a:xfrm rot="16200000" flipH="1">
            <a:off x="7317402" y="1933366"/>
            <a:ext cx="214712" cy="63341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>
            <a:stCxn id="59" idx="2"/>
            <a:endCxn id="79" idx="0"/>
          </p:cNvCxnSpPr>
          <p:nvPr/>
        </p:nvCxnSpPr>
        <p:spPr>
          <a:xfrm rot="5400000">
            <a:off x="4928794" y="2678900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85"/>
          <p:cNvCxnSpPr>
            <a:stCxn id="59" idx="2"/>
            <a:endCxn id="80" idx="0"/>
          </p:cNvCxnSpPr>
          <p:nvPr/>
        </p:nvCxnSpPr>
        <p:spPr>
          <a:xfrm rot="16200000" flipH="1">
            <a:off x="5285984" y="2678900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1 87"/>
          <p:cNvCxnSpPr>
            <a:stCxn id="64" idx="2"/>
            <a:endCxn id="81" idx="0"/>
          </p:cNvCxnSpPr>
          <p:nvPr/>
        </p:nvCxnSpPr>
        <p:spPr>
          <a:xfrm rot="5400000">
            <a:off x="6143240" y="2678901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>
            <a:stCxn id="64" idx="2"/>
            <a:endCxn id="82" idx="0"/>
          </p:cNvCxnSpPr>
          <p:nvPr/>
        </p:nvCxnSpPr>
        <p:spPr>
          <a:xfrm rot="16200000" flipH="1">
            <a:off x="6500430" y="2678901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1 94"/>
          <p:cNvCxnSpPr>
            <a:stCxn id="62" idx="2"/>
            <a:endCxn id="94" idx="0"/>
          </p:cNvCxnSpPr>
          <p:nvPr/>
        </p:nvCxnSpPr>
        <p:spPr>
          <a:xfrm rot="16200000" flipH="1">
            <a:off x="7852989" y="2602702"/>
            <a:ext cx="286546" cy="5095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>
            <a:stCxn id="94" idx="2"/>
            <a:endCxn id="98" idx="0"/>
          </p:cNvCxnSpPr>
          <p:nvPr/>
        </p:nvCxnSpPr>
        <p:spPr>
          <a:xfrm rot="5400000">
            <a:off x="7929190" y="3322240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1 100"/>
          <p:cNvCxnSpPr>
            <a:stCxn id="94" idx="2"/>
            <a:endCxn id="99" idx="0"/>
          </p:cNvCxnSpPr>
          <p:nvPr/>
        </p:nvCxnSpPr>
        <p:spPr>
          <a:xfrm rot="16200000" flipH="1">
            <a:off x="8286380" y="3322240"/>
            <a:ext cx="286544" cy="35719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13176" y="4123284"/>
            <a:ext cx="4838248" cy="2214578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  <a:buNone/>
            </a:pPr>
            <a:r>
              <a:rPr lang="it-IT" sz="1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Distribuzione fisica dei nodi in </a:t>
            </a:r>
            <a:r>
              <a:rPr lang="it-IT" sz="1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genere </a:t>
            </a:r>
            <a:r>
              <a:rPr lang="it-IT" sz="12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non regolare</a:t>
            </a:r>
          </a:p>
          <a:p>
            <a:pPr marL="342000" indent="-342000">
              <a:spcBef>
                <a:spcPts val="600"/>
              </a:spcBef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 un certo k alcune zone potrebbero essere vuote ed altre avere più di un nodo al loro interno.</a:t>
            </a:r>
          </a:p>
          <a:p>
            <a:pPr marL="0" indent="-342000">
              <a:spcBef>
                <a:spcPts val="600"/>
              </a:spcBef>
              <a:buNone/>
            </a:pP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 consente di associare i nodi a zone di dimensioni 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differenti</a:t>
            </a: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t-IT" sz="1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-342000">
              <a:spcBef>
                <a:spcPts val="600"/>
              </a:spcBef>
              <a:buNone/>
            </a:pP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Concetto di </a:t>
            </a:r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zone </a:t>
            </a:r>
            <a:r>
              <a:rPr lang="it-IT" sz="12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ownership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più larga zona al cui interno è presente uno ed un solo nodo.</a:t>
            </a:r>
          </a:p>
          <a:p>
            <a:pPr marL="342000" indent="-342000">
              <a:spcBef>
                <a:spcPts val="600"/>
              </a:spcBef>
            </a:pP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Nodo A unico presente nella zona Z</a:t>
            </a:r>
            <a:r>
              <a:rPr lang="it-IT" sz="11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 si dice </a:t>
            </a:r>
            <a:r>
              <a:rPr lang="it-IT" sz="1100" b="1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owner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della zona Z</a:t>
            </a:r>
            <a:r>
              <a:rPr lang="it-IT" sz="11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1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-342000">
              <a:spcBef>
                <a:spcPts val="600"/>
              </a:spcBef>
              <a:buNone/>
            </a:pP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ZONE TREE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8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uppo 22"/>
          <p:cNvGrpSpPr/>
          <p:nvPr/>
        </p:nvGrpSpPr>
        <p:grpSpPr>
          <a:xfrm>
            <a:off x="315112" y="1785926"/>
            <a:ext cx="3798116" cy="3727474"/>
            <a:chOff x="416694" y="1785926"/>
            <a:chExt cx="3798116" cy="3727474"/>
          </a:xfrm>
        </p:grpSpPr>
        <p:cxnSp>
          <p:nvCxnSpPr>
            <p:cNvPr id="13" name="Connettore 2 12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ttangolo 23"/>
          <p:cNvSpPr/>
          <p:nvPr/>
        </p:nvSpPr>
        <p:spPr>
          <a:xfrm>
            <a:off x="470992" y="2224602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3757140" y="5154116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5643570" y="1214422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6929454" y="1785926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Rettangolo 56"/>
          <p:cNvSpPr/>
          <p:nvPr/>
        </p:nvSpPr>
        <p:spPr>
          <a:xfrm>
            <a:off x="4500562" y="1785926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5072066" y="2357430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7562872" y="2357431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4" name="Rettangolo 63"/>
          <p:cNvSpPr/>
          <p:nvPr/>
        </p:nvSpPr>
        <p:spPr>
          <a:xfrm>
            <a:off x="6286512" y="2357431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Ovale 77"/>
          <p:cNvSpPr/>
          <p:nvPr/>
        </p:nvSpPr>
        <p:spPr>
          <a:xfrm>
            <a:off x="3929058" y="2357430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Ovale 78"/>
          <p:cNvSpPr/>
          <p:nvPr/>
        </p:nvSpPr>
        <p:spPr>
          <a:xfrm>
            <a:off x="4714876" y="3000767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Ovale 79"/>
          <p:cNvSpPr/>
          <p:nvPr/>
        </p:nvSpPr>
        <p:spPr>
          <a:xfrm>
            <a:off x="5429256" y="3000767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Ovale 80"/>
          <p:cNvSpPr/>
          <p:nvPr/>
        </p:nvSpPr>
        <p:spPr>
          <a:xfrm>
            <a:off x="5929322" y="3000768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Ovale 81"/>
          <p:cNvSpPr/>
          <p:nvPr/>
        </p:nvSpPr>
        <p:spPr>
          <a:xfrm>
            <a:off x="6643702" y="3000768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Rettangolo 93"/>
          <p:cNvSpPr/>
          <p:nvPr/>
        </p:nvSpPr>
        <p:spPr>
          <a:xfrm>
            <a:off x="8072462" y="3000770"/>
            <a:ext cx="357190" cy="356793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Ovale 97"/>
          <p:cNvSpPr/>
          <p:nvPr/>
        </p:nvSpPr>
        <p:spPr>
          <a:xfrm>
            <a:off x="7715272" y="3644107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Ovale 98"/>
          <p:cNvSpPr/>
          <p:nvPr/>
        </p:nvSpPr>
        <p:spPr>
          <a:xfrm>
            <a:off x="8429652" y="3644107"/>
            <a:ext cx="357190" cy="356794"/>
          </a:xfrm>
          <a:prstGeom prst="ellipse">
            <a:avLst/>
          </a:prstGeom>
          <a:solidFill>
            <a:srgbClr val="FF99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Rettangolo 103"/>
          <p:cNvSpPr/>
          <p:nvPr/>
        </p:nvSpPr>
        <p:spPr>
          <a:xfrm>
            <a:off x="7143768" y="3000769"/>
            <a:ext cx="357190" cy="356793"/>
          </a:xfrm>
          <a:prstGeom prst="rect">
            <a:avLst/>
          </a:prstGeom>
          <a:solidFill>
            <a:schemeClr val="bg1"/>
          </a:solidFill>
          <a:ln w="28575">
            <a:solidFill>
              <a:srgbClr val="FF996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06" name="Connettore 1 105"/>
          <p:cNvCxnSpPr>
            <a:stCxn id="104" idx="0"/>
            <a:endCxn id="62" idx="2"/>
          </p:cNvCxnSpPr>
          <p:nvPr/>
        </p:nvCxnSpPr>
        <p:spPr>
          <a:xfrm rot="5400000" flipH="1" flipV="1">
            <a:off x="7388643" y="2647945"/>
            <a:ext cx="286545" cy="419104"/>
          </a:xfrm>
          <a:prstGeom prst="line">
            <a:avLst/>
          </a:prstGeom>
          <a:ln w="28575">
            <a:solidFill>
              <a:srgbClr val="FF99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CasellaDiTesto 107"/>
          <p:cNvSpPr txBox="1"/>
          <p:nvPr/>
        </p:nvSpPr>
        <p:spPr>
          <a:xfrm>
            <a:off x="5072066" y="1429133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CasellaDiTesto 108"/>
          <p:cNvSpPr txBox="1"/>
          <p:nvPr/>
        </p:nvSpPr>
        <p:spPr>
          <a:xfrm>
            <a:off x="4214810" y="2004218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CasellaDiTesto 109"/>
          <p:cNvSpPr txBox="1"/>
          <p:nvPr/>
        </p:nvSpPr>
        <p:spPr>
          <a:xfrm>
            <a:off x="4857752" y="2651935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CasellaDiTesto 110"/>
          <p:cNvSpPr txBox="1"/>
          <p:nvPr/>
        </p:nvSpPr>
        <p:spPr>
          <a:xfrm>
            <a:off x="6072198" y="2643182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CasellaDiTesto 111"/>
          <p:cNvSpPr txBox="1"/>
          <p:nvPr/>
        </p:nvSpPr>
        <p:spPr>
          <a:xfrm>
            <a:off x="6643702" y="2004219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CasellaDiTesto 112"/>
          <p:cNvSpPr txBox="1"/>
          <p:nvPr/>
        </p:nvSpPr>
        <p:spPr>
          <a:xfrm>
            <a:off x="7858148" y="3294877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CasellaDiTesto 113"/>
          <p:cNvSpPr txBox="1"/>
          <p:nvPr/>
        </p:nvSpPr>
        <p:spPr>
          <a:xfrm>
            <a:off x="6679421" y="2651935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CasellaDiTesto 114"/>
          <p:cNvSpPr txBox="1"/>
          <p:nvPr/>
        </p:nvSpPr>
        <p:spPr>
          <a:xfrm>
            <a:off x="7384277" y="2004218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CasellaDiTesto 115"/>
          <p:cNvSpPr txBox="1"/>
          <p:nvPr/>
        </p:nvSpPr>
        <p:spPr>
          <a:xfrm>
            <a:off x="8036743" y="2651935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CasellaDiTesto 116"/>
          <p:cNvSpPr txBox="1"/>
          <p:nvPr/>
        </p:nvSpPr>
        <p:spPr>
          <a:xfrm>
            <a:off x="8465371" y="3286124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6465107" y="1429133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CasellaDiTesto 118"/>
          <p:cNvSpPr txBox="1"/>
          <p:nvPr/>
        </p:nvSpPr>
        <p:spPr>
          <a:xfrm>
            <a:off x="4947049" y="2004219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CasellaDiTesto 119"/>
          <p:cNvSpPr txBox="1"/>
          <p:nvPr/>
        </p:nvSpPr>
        <p:spPr>
          <a:xfrm>
            <a:off x="5464975" y="2651935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it-IT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1" name="CasellaDiTesto 120"/>
          <p:cNvSpPr txBox="1"/>
          <p:nvPr/>
        </p:nvSpPr>
        <p:spPr>
          <a:xfrm>
            <a:off x="7322363" y="2643182"/>
            <a:ext cx="17859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it-IT" sz="12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3" name="Connettore 1 122"/>
          <p:cNvCxnSpPr>
            <a:stCxn id="24" idx="0"/>
            <a:endCxn id="24" idx="2"/>
          </p:cNvCxnSpPr>
          <p:nvPr/>
        </p:nvCxnSpPr>
        <p:spPr>
          <a:xfrm rot="16200000" flipH="1">
            <a:off x="506711" y="3796238"/>
            <a:ext cx="314327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>
            <a:stCxn id="24" idx="1"/>
            <a:endCxn id="24" idx="3"/>
          </p:cNvCxnSpPr>
          <p:nvPr/>
        </p:nvCxnSpPr>
        <p:spPr>
          <a:xfrm rot="10800000" flipH="1">
            <a:off x="470992" y="3796238"/>
            <a:ext cx="321471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Ovale 127"/>
          <p:cNvSpPr/>
          <p:nvPr/>
        </p:nvSpPr>
        <p:spPr>
          <a:xfrm>
            <a:off x="1481120" y="415342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Ovale 128"/>
          <p:cNvSpPr/>
          <p:nvPr/>
        </p:nvSpPr>
        <p:spPr>
          <a:xfrm>
            <a:off x="1685438" y="337760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Ovale 129"/>
          <p:cNvSpPr/>
          <p:nvPr/>
        </p:nvSpPr>
        <p:spPr>
          <a:xfrm>
            <a:off x="2256942" y="420414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1" name="Ovale 130"/>
          <p:cNvSpPr/>
          <p:nvPr/>
        </p:nvSpPr>
        <p:spPr>
          <a:xfrm>
            <a:off x="3338508" y="4714936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2" name="Ovale 131"/>
          <p:cNvSpPr/>
          <p:nvPr/>
        </p:nvSpPr>
        <p:spPr>
          <a:xfrm>
            <a:off x="3338508" y="323473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" name="Ovale 132"/>
          <p:cNvSpPr/>
          <p:nvPr/>
        </p:nvSpPr>
        <p:spPr>
          <a:xfrm>
            <a:off x="3114198" y="2367479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4" name="Ovale 133"/>
          <p:cNvSpPr/>
          <p:nvPr/>
        </p:nvSpPr>
        <p:spPr>
          <a:xfrm>
            <a:off x="685306" y="265323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59" name="Gruppo 158"/>
          <p:cNvGrpSpPr/>
          <p:nvPr/>
        </p:nvGrpSpPr>
        <p:grpSpPr>
          <a:xfrm>
            <a:off x="628419" y="2724271"/>
            <a:ext cx="3052947" cy="2257271"/>
            <a:chOff x="730212" y="2651935"/>
            <a:chExt cx="3052947" cy="2257271"/>
          </a:xfrm>
        </p:grpSpPr>
        <p:sp>
          <p:nvSpPr>
            <p:cNvPr id="151" name="CasellaDiTesto 150"/>
            <p:cNvSpPr txBox="1"/>
            <p:nvPr/>
          </p:nvSpPr>
          <p:spPr>
            <a:xfrm>
              <a:off x="2285984" y="4601429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2" name="CasellaDiTesto 151"/>
            <p:cNvSpPr txBox="1"/>
            <p:nvPr/>
          </p:nvSpPr>
          <p:spPr>
            <a:xfrm>
              <a:off x="990104" y="4397111"/>
              <a:ext cx="412292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3" name="CasellaDiTesto 152"/>
            <p:cNvSpPr txBox="1"/>
            <p:nvPr/>
          </p:nvSpPr>
          <p:spPr>
            <a:xfrm>
              <a:off x="730212" y="3059781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010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" name="CasellaDiTesto 153"/>
            <p:cNvSpPr txBox="1"/>
            <p:nvPr/>
          </p:nvSpPr>
          <p:spPr>
            <a:xfrm>
              <a:off x="1581600" y="2752004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011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5" name="CasellaDiTesto 154"/>
            <p:cNvSpPr txBox="1"/>
            <p:nvPr/>
          </p:nvSpPr>
          <p:spPr>
            <a:xfrm>
              <a:off x="2298687" y="2846878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6" name="CasellaDiTesto 155"/>
            <p:cNvSpPr txBox="1"/>
            <p:nvPr/>
          </p:nvSpPr>
          <p:spPr>
            <a:xfrm>
              <a:off x="3143240" y="2651935"/>
              <a:ext cx="639919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1111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7" name="CasellaDiTesto 156"/>
            <p:cNvSpPr txBox="1"/>
            <p:nvPr/>
          </p:nvSpPr>
          <p:spPr>
            <a:xfrm>
              <a:off x="3143240" y="3409234"/>
              <a:ext cx="639919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1110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8" name="CasellaDiTesto 157"/>
            <p:cNvSpPr txBox="1"/>
            <p:nvPr/>
          </p:nvSpPr>
          <p:spPr>
            <a:xfrm>
              <a:off x="3143240" y="4193809"/>
              <a:ext cx="526106" cy="30777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it-IT" sz="14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101</a:t>
              </a:r>
              <a:endParaRPr lang="it-IT" sz="14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cxnSp>
        <p:nvCxnSpPr>
          <p:cNvPr id="161" name="Connettore 1 160"/>
          <p:cNvCxnSpPr/>
          <p:nvPr/>
        </p:nvCxnSpPr>
        <p:spPr>
          <a:xfrm rot="5400000">
            <a:off x="2109551" y="3010420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1 161"/>
          <p:cNvCxnSpPr/>
          <p:nvPr/>
        </p:nvCxnSpPr>
        <p:spPr>
          <a:xfrm rot="5400000">
            <a:off x="471786" y="3009626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1 162"/>
          <p:cNvCxnSpPr/>
          <p:nvPr/>
        </p:nvCxnSpPr>
        <p:spPr>
          <a:xfrm rot="5400000">
            <a:off x="2111139" y="4581262"/>
            <a:ext cx="1571636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1 164"/>
          <p:cNvCxnSpPr/>
          <p:nvPr/>
        </p:nvCxnSpPr>
        <p:spPr>
          <a:xfrm rot="10800000">
            <a:off x="2894576" y="3010816"/>
            <a:ext cx="791127" cy="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Esplosione 2 165"/>
          <p:cNvSpPr/>
          <p:nvPr/>
        </p:nvSpPr>
        <p:spPr>
          <a:xfrm>
            <a:off x="142844" y="4921263"/>
            <a:ext cx="3714776" cy="1722447"/>
          </a:xfrm>
          <a:prstGeom prst="irregularSeal2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>
            <a:normAutofit/>
          </a:bodyPr>
          <a:lstStyle/>
          <a:p>
            <a:pPr algn="ctr"/>
            <a:r>
              <a:rPr lang="it-IT" sz="1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Data la posizione di un nodo, come determinare quale zona possiede?</a:t>
            </a:r>
          </a:p>
        </p:txBody>
      </p:sp>
      <p:sp>
        <p:nvSpPr>
          <p:cNvPr id="89" name="CasellaDiTesto 88"/>
          <p:cNvSpPr txBox="1"/>
          <p:nvPr/>
        </p:nvSpPr>
        <p:spPr>
          <a:xfrm>
            <a:off x="468962" y="1279460"/>
            <a:ext cx="3214711" cy="523220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definire zone con un solo nodo al loro interno.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214282" y="500042"/>
            <a:ext cx="8643998" cy="5857916"/>
          </a:xfrm>
          <a:prstGeom prst="roundRect">
            <a:avLst>
              <a:gd name="adj" fmla="val 7700"/>
            </a:avLst>
          </a:prstGeom>
          <a:noFill/>
          <a:ln>
            <a:solidFill>
              <a:srgbClr val="FFCC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u="sng" dirty="0"/>
          </a:p>
        </p:txBody>
      </p:sp>
      <p:grpSp>
        <p:nvGrpSpPr>
          <p:cNvPr id="4" name="Gruppo 3"/>
          <p:cNvGrpSpPr/>
          <p:nvPr/>
        </p:nvGrpSpPr>
        <p:grpSpPr>
          <a:xfrm>
            <a:off x="142844" y="142852"/>
            <a:ext cx="8858312" cy="1000132"/>
            <a:chOff x="0" y="2000240"/>
            <a:chExt cx="8143900" cy="1428760"/>
          </a:xfrm>
          <a:solidFill>
            <a:srgbClr val="008080"/>
          </a:soli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Rettangolo 4"/>
            <p:cNvSpPr/>
            <p:nvPr/>
          </p:nvSpPr>
          <p:spPr>
            <a:xfrm>
              <a:off x="0" y="2000240"/>
              <a:ext cx="928662" cy="14287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arrotondato 5"/>
            <p:cNvSpPr/>
            <p:nvPr/>
          </p:nvSpPr>
          <p:spPr>
            <a:xfrm>
              <a:off x="0" y="2000240"/>
              <a:ext cx="8143900" cy="1428760"/>
            </a:xfrm>
            <a:prstGeom prst="roundRect">
              <a:avLst>
                <a:gd name="adj" fmla="val 4972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it-IT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RISOLUZIONE DELLE ZONE</a:t>
            </a:r>
            <a:endParaRPr lang="it-IT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8429652" y="6143644"/>
            <a:ext cx="571504" cy="428628"/>
          </a:xfrm>
          <a:prstGeom prst="roundRect">
            <a:avLst/>
          </a:prstGeom>
          <a:solidFill>
            <a:srgbClr val="FF7C80"/>
          </a:solidFill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429652" y="6143644"/>
            <a:ext cx="561964" cy="436563"/>
          </a:xfrm>
        </p:spPr>
        <p:txBody>
          <a:bodyPr/>
          <a:lstStyle/>
          <a:p>
            <a:pPr algn="ctr"/>
            <a:fld id="{B007B441-5312-499D-93C3-6E37886527FA}" type="slidenum">
              <a:rPr lang="it-IT" sz="2200" b="1" i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9</a:t>
            </a:fld>
            <a:endParaRPr lang="it-IT" sz="2200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>
          <a:xfrm>
            <a:off x="3857620" y="6500834"/>
            <a:ext cx="4357718" cy="285752"/>
          </a:xfrm>
        </p:spPr>
        <p:txBody>
          <a:bodyPr/>
          <a:lstStyle/>
          <a:p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Multi-dimensional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Range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Queries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Sensor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Networks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28596" y="6509587"/>
            <a:ext cx="225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Alessandro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Ghidotti</a:t>
            </a:r>
            <a:r>
              <a:rPr lang="it-IT" sz="12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Piovan</a:t>
            </a:r>
            <a:endParaRPr lang="it-IT" sz="1200" i="1" dirty="0">
              <a:solidFill>
                <a:schemeClr val="tx1">
                  <a:lumMod val="50000"/>
                  <a:lumOff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2" name="Gruppo 22"/>
          <p:cNvGrpSpPr/>
          <p:nvPr/>
        </p:nvGrpSpPr>
        <p:grpSpPr>
          <a:xfrm>
            <a:off x="488132" y="1785926"/>
            <a:ext cx="3798116" cy="3727474"/>
            <a:chOff x="416694" y="1785926"/>
            <a:chExt cx="3798116" cy="3727474"/>
          </a:xfrm>
        </p:grpSpPr>
        <p:cxnSp>
          <p:nvCxnSpPr>
            <p:cNvPr id="13" name="Connettore 2 12"/>
            <p:cNvCxnSpPr/>
            <p:nvPr/>
          </p:nvCxnSpPr>
          <p:spPr>
            <a:xfrm rot="5400000" flipH="1" flipV="1">
              <a:off x="-1437920" y="3648472"/>
              <a:ext cx="37266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ttore 2 14"/>
            <p:cNvCxnSpPr/>
            <p:nvPr/>
          </p:nvCxnSpPr>
          <p:spPr>
            <a:xfrm>
              <a:off x="416694" y="5511812"/>
              <a:ext cx="379811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Rettangolo 84"/>
          <p:cNvSpPr/>
          <p:nvPr/>
        </p:nvSpPr>
        <p:spPr>
          <a:xfrm>
            <a:off x="642910" y="2214554"/>
            <a:ext cx="3214710" cy="3143272"/>
          </a:xfrm>
          <a:prstGeom prst="rect">
            <a:avLst/>
          </a:prstGeom>
          <a:solidFill>
            <a:srgbClr val="FFFF99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CasellaDiTesto 86"/>
          <p:cNvSpPr txBox="1"/>
          <p:nvPr/>
        </p:nvSpPr>
        <p:spPr>
          <a:xfrm>
            <a:off x="3857620" y="5144068"/>
            <a:ext cx="295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it-IT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Ovale 88"/>
          <p:cNvSpPr/>
          <p:nvPr/>
        </p:nvSpPr>
        <p:spPr>
          <a:xfrm>
            <a:off x="1653038" y="4143380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Ovale 90"/>
          <p:cNvSpPr/>
          <p:nvPr/>
        </p:nvSpPr>
        <p:spPr>
          <a:xfrm>
            <a:off x="1857356" y="336755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Ovale 91"/>
          <p:cNvSpPr/>
          <p:nvPr/>
        </p:nvSpPr>
        <p:spPr>
          <a:xfrm>
            <a:off x="2428860" y="4194093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Ovale 92"/>
          <p:cNvSpPr/>
          <p:nvPr/>
        </p:nvSpPr>
        <p:spPr>
          <a:xfrm>
            <a:off x="3510426" y="4704888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Ovale 95"/>
          <p:cNvSpPr/>
          <p:nvPr/>
        </p:nvSpPr>
        <p:spPr>
          <a:xfrm>
            <a:off x="3510426" y="3224682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Ovale 96"/>
          <p:cNvSpPr/>
          <p:nvPr/>
        </p:nvSpPr>
        <p:spPr>
          <a:xfrm>
            <a:off x="3286116" y="2357431"/>
            <a:ext cx="204318" cy="204318"/>
          </a:xfrm>
          <a:prstGeom prst="ellipse">
            <a:avLst/>
          </a:prstGeom>
          <a:solidFill>
            <a:srgbClr val="FF9966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Ovale 101"/>
          <p:cNvSpPr/>
          <p:nvPr/>
        </p:nvSpPr>
        <p:spPr>
          <a:xfrm>
            <a:off x="857224" y="2643182"/>
            <a:ext cx="204318" cy="204318"/>
          </a:xfrm>
          <a:prstGeom prst="ellipse">
            <a:avLst/>
          </a:prstGeom>
          <a:solidFill>
            <a:srgbClr val="008080"/>
          </a:solidFill>
          <a:ln w="12700">
            <a:solidFill>
              <a:schemeClr val="bg1">
                <a:lumMod val="50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Figura a mano libera 102"/>
          <p:cNvSpPr/>
          <p:nvPr/>
        </p:nvSpPr>
        <p:spPr>
          <a:xfrm rot="19766549">
            <a:off x="15469" y="2532577"/>
            <a:ext cx="3162229" cy="1852390"/>
          </a:xfrm>
          <a:custGeom>
            <a:avLst/>
            <a:gdLst>
              <a:gd name="connsiteX0" fmla="*/ 0 w 3704780"/>
              <a:gd name="connsiteY0" fmla="*/ 1852390 h 3704780"/>
              <a:gd name="connsiteX1" fmla="*/ 542554 w 3704780"/>
              <a:gd name="connsiteY1" fmla="*/ 542553 h 3704780"/>
              <a:gd name="connsiteX2" fmla="*/ 1852393 w 3704780"/>
              <a:gd name="connsiteY2" fmla="*/ 2 h 3704780"/>
              <a:gd name="connsiteX3" fmla="*/ 3162230 w 3704780"/>
              <a:gd name="connsiteY3" fmla="*/ 542556 h 3704780"/>
              <a:gd name="connsiteX4" fmla="*/ 3704781 w 3704780"/>
              <a:gd name="connsiteY4" fmla="*/ 1852395 h 3704780"/>
              <a:gd name="connsiteX5" fmla="*/ 3162228 w 3704780"/>
              <a:gd name="connsiteY5" fmla="*/ 3162233 h 3704780"/>
              <a:gd name="connsiteX6" fmla="*/ 1852390 w 3704780"/>
              <a:gd name="connsiteY6" fmla="*/ 3704785 h 3704780"/>
              <a:gd name="connsiteX7" fmla="*/ 542552 w 3704780"/>
              <a:gd name="connsiteY7" fmla="*/ 3162231 h 3704780"/>
              <a:gd name="connsiteX8" fmla="*/ 1 w 3704780"/>
              <a:gd name="connsiteY8" fmla="*/ 1852392 h 3704780"/>
              <a:gd name="connsiteX9" fmla="*/ 0 w 3704780"/>
              <a:gd name="connsiteY9" fmla="*/ 1852390 h 3704780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1 w 3704781"/>
              <a:gd name="connsiteY8" fmla="*/ 1852390 h 3704783"/>
              <a:gd name="connsiteX9" fmla="*/ 91440 w 3704781"/>
              <a:gd name="connsiteY9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8" fmla="*/ 91440 w 3704781"/>
              <a:gd name="connsiteY8" fmla="*/ 1943828 h 3704783"/>
              <a:gd name="connsiteX0" fmla="*/ 0 w 3704781"/>
              <a:gd name="connsiteY0" fmla="*/ 1852388 h 3704783"/>
              <a:gd name="connsiteX1" fmla="*/ 542554 w 3704781"/>
              <a:gd name="connsiteY1" fmla="*/ 542551 h 3704783"/>
              <a:gd name="connsiteX2" fmla="*/ 1852393 w 3704781"/>
              <a:gd name="connsiteY2" fmla="*/ 0 h 3704783"/>
              <a:gd name="connsiteX3" fmla="*/ 3162230 w 3704781"/>
              <a:gd name="connsiteY3" fmla="*/ 542554 h 3704783"/>
              <a:gd name="connsiteX4" fmla="*/ 3704781 w 3704781"/>
              <a:gd name="connsiteY4" fmla="*/ 1852393 h 3704783"/>
              <a:gd name="connsiteX5" fmla="*/ 3162228 w 3704781"/>
              <a:gd name="connsiteY5" fmla="*/ 3162231 h 3704783"/>
              <a:gd name="connsiteX6" fmla="*/ 1852390 w 3704781"/>
              <a:gd name="connsiteY6" fmla="*/ 3704783 h 3704783"/>
              <a:gd name="connsiteX7" fmla="*/ 542552 w 3704781"/>
              <a:gd name="connsiteY7" fmla="*/ 3162229 h 3704783"/>
              <a:gd name="connsiteX0" fmla="*/ 2 w 3162229"/>
              <a:gd name="connsiteY0" fmla="*/ 542551 h 3704783"/>
              <a:gd name="connsiteX1" fmla="*/ 1309841 w 3162229"/>
              <a:gd name="connsiteY1" fmla="*/ 0 h 3704783"/>
              <a:gd name="connsiteX2" fmla="*/ 2619678 w 3162229"/>
              <a:gd name="connsiteY2" fmla="*/ 542554 h 3704783"/>
              <a:gd name="connsiteX3" fmla="*/ 3162229 w 3162229"/>
              <a:gd name="connsiteY3" fmla="*/ 1852393 h 3704783"/>
              <a:gd name="connsiteX4" fmla="*/ 2619676 w 3162229"/>
              <a:gd name="connsiteY4" fmla="*/ 3162231 h 3704783"/>
              <a:gd name="connsiteX5" fmla="*/ 1309838 w 3162229"/>
              <a:gd name="connsiteY5" fmla="*/ 3704783 h 3704783"/>
              <a:gd name="connsiteX6" fmla="*/ 0 w 3162229"/>
              <a:gd name="connsiteY6" fmla="*/ 3162229 h 3704783"/>
              <a:gd name="connsiteX0" fmla="*/ 1309841 w 3162229"/>
              <a:gd name="connsiteY0" fmla="*/ 0 h 3704783"/>
              <a:gd name="connsiteX1" fmla="*/ 2619678 w 3162229"/>
              <a:gd name="connsiteY1" fmla="*/ 542554 h 3704783"/>
              <a:gd name="connsiteX2" fmla="*/ 3162229 w 3162229"/>
              <a:gd name="connsiteY2" fmla="*/ 1852393 h 3704783"/>
              <a:gd name="connsiteX3" fmla="*/ 2619676 w 3162229"/>
              <a:gd name="connsiteY3" fmla="*/ 3162231 h 3704783"/>
              <a:gd name="connsiteX4" fmla="*/ 1309838 w 3162229"/>
              <a:gd name="connsiteY4" fmla="*/ 3704783 h 3704783"/>
              <a:gd name="connsiteX5" fmla="*/ 0 w 3162229"/>
              <a:gd name="connsiteY5" fmla="*/ 3162229 h 3704783"/>
              <a:gd name="connsiteX0" fmla="*/ 2619678 w 3162229"/>
              <a:gd name="connsiteY0" fmla="*/ 0 h 3162229"/>
              <a:gd name="connsiteX1" fmla="*/ 3162229 w 3162229"/>
              <a:gd name="connsiteY1" fmla="*/ 1309839 h 3162229"/>
              <a:gd name="connsiteX2" fmla="*/ 2619676 w 3162229"/>
              <a:gd name="connsiteY2" fmla="*/ 2619677 h 3162229"/>
              <a:gd name="connsiteX3" fmla="*/ 1309838 w 3162229"/>
              <a:gd name="connsiteY3" fmla="*/ 3162229 h 3162229"/>
              <a:gd name="connsiteX4" fmla="*/ 0 w 3162229"/>
              <a:gd name="connsiteY4" fmla="*/ 2619675 h 3162229"/>
              <a:gd name="connsiteX0" fmla="*/ 3162229 w 3162229"/>
              <a:gd name="connsiteY0" fmla="*/ 0 h 1852390"/>
              <a:gd name="connsiteX1" fmla="*/ 2619676 w 3162229"/>
              <a:gd name="connsiteY1" fmla="*/ 1309838 h 1852390"/>
              <a:gd name="connsiteX2" fmla="*/ 1309838 w 3162229"/>
              <a:gd name="connsiteY2" fmla="*/ 1852390 h 1852390"/>
              <a:gd name="connsiteX3" fmla="*/ 0 w 3162229"/>
              <a:gd name="connsiteY3" fmla="*/ 1309836 h 185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2229" h="1852390">
                <a:moveTo>
                  <a:pt x="3162229" y="0"/>
                </a:moveTo>
                <a:cubicBezTo>
                  <a:pt x="3162229" y="491285"/>
                  <a:pt x="2967067" y="962447"/>
                  <a:pt x="2619676" y="1309838"/>
                </a:cubicBezTo>
                <a:cubicBezTo>
                  <a:pt x="2272285" y="1657229"/>
                  <a:pt x="1801122" y="1852390"/>
                  <a:pt x="1309838" y="1852390"/>
                </a:cubicBezTo>
                <a:cubicBezTo>
                  <a:pt x="818553" y="1852390"/>
                  <a:pt x="293492" y="1603329"/>
                  <a:pt x="0" y="1309836"/>
                </a:cubicBezTo>
              </a:path>
            </a:pathLst>
          </a:custGeom>
          <a:noFill/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CasellaDiTesto 104"/>
          <p:cNvSpPr txBox="1"/>
          <p:nvPr/>
        </p:nvSpPr>
        <p:spPr>
          <a:xfrm>
            <a:off x="709350" y="2335405"/>
            <a:ext cx="295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it-IT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22" name="Connettore 1 121"/>
          <p:cNvCxnSpPr/>
          <p:nvPr/>
        </p:nvCxnSpPr>
        <p:spPr>
          <a:xfrm rot="5400000">
            <a:off x="465903" y="5536421"/>
            <a:ext cx="357190" cy="1588"/>
          </a:xfrm>
          <a:prstGeom prst="line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1 123"/>
          <p:cNvCxnSpPr/>
          <p:nvPr/>
        </p:nvCxnSpPr>
        <p:spPr>
          <a:xfrm rot="5400000">
            <a:off x="3678231" y="5536421"/>
            <a:ext cx="357190" cy="1588"/>
          </a:xfrm>
          <a:prstGeom prst="line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 rot="10800000">
            <a:off x="285720" y="5356238"/>
            <a:ext cx="356868" cy="1588"/>
          </a:xfrm>
          <a:prstGeom prst="line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1 134"/>
          <p:cNvCxnSpPr/>
          <p:nvPr/>
        </p:nvCxnSpPr>
        <p:spPr>
          <a:xfrm rot="10800000">
            <a:off x="309698" y="2214554"/>
            <a:ext cx="356868" cy="1588"/>
          </a:xfrm>
          <a:prstGeom prst="line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/>
          <p:cNvSpPr txBox="1"/>
          <p:nvPr/>
        </p:nvSpPr>
        <p:spPr>
          <a:xfrm>
            <a:off x="-32" y="1928802"/>
            <a:ext cx="556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b[3]</a:t>
            </a:r>
            <a:endParaRPr lang="it-IT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7" name="CasellaDiTesto 136"/>
          <p:cNvSpPr txBox="1"/>
          <p:nvPr/>
        </p:nvSpPr>
        <p:spPr>
          <a:xfrm>
            <a:off x="-32" y="5072074"/>
            <a:ext cx="556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b[2]</a:t>
            </a:r>
            <a:endParaRPr lang="it-IT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CasellaDiTesto 137"/>
          <p:cNvSpPr txBox="1"/>
          <p:nvPr/>
        </p:nvSpPr>
        <p:spPr>
          <a:xfrm>
            <a:off x="285720" y="5713886"/>
            <a:ext cx="556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b[0]</a:t>
            </a:r>
            <a:endParaRPr lang="it-IT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9" name="CasellaDiTesto 138"/>
          <p:cNvSpPr txBox="1"/>
          <p:nvPr/>
        </p:nvSpPr>
        <p:spPr>
          <a:xfrm>
            <a:off x="3714744" y="5715016"/>
            <a:ext cx="556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b[1]</a:t>
            </a:r>
            <a:endParaRPr lang="it-IT" sz="1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0" name="CasellaDiTesto 139"/>
          <p:cNvSpPr txBox="1"/>
          <p:nvPr/>
        </p:nvSpPr>
        <p:spPr>
          <a:xfrm>
            <a:off x="657904" y="5500702"/>
            <a:ext cx="556510" cy="215444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b="1" i="1" dirty="0" err="1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A.x</a:t>
            </a:r>
            <a:endParaRPr lang="it-IT" sz="1400" b="1" i="1" dirty="0">
              <a:solidFill>
                <a:srgbClr val="0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1" name="CasellaDiTesto 140"/>
          <p:cNvSpPr txBox="1"/>
          <p:nvPr/>
        </p:nvSpPr>
        <p:spPr>
          <a:xfrm>
            <a:off x="31443" y="2571744"/>
            <a:ext cx="55651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b="1" i="1" dirty="0" err="1" smtClean="0">
                <a:solidFill>
                  <a:srgbClr val="00808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A.y</a:t>
            </a:r>
            <a:endParaRPr lang="it-IT" sz="1400" b="1" i="1" dirty="0">
              <a:solidFill>
                <a:srgbClr val="00808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3" name="Connettore 1 142"/>
          <p:cNvCxnSpPr>
            <a:stCxn id="102" idx="4"/>
          </p:cNvCxnSpPr>
          <p:nvPr/>
        </p:nvCxnSpPr>
        <p:spPr>
          <a:xfrm rot="5400000">
            <a:off x="-372774" y="4179657"/>
            <a:ext cx="2664314" cy="1"/>
          </a:xfrm>
          <a:prstGeom prst="line">
            <a:avLst/>
          </a:prstGeom>
          <a:ln w="19050">
            <a:solidFill>
              <a:srgbClr val="0080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1 147"/>
          <p:cNvCxnSpPr>
            <a:stCxn id="102" idx="2"/>
          </p:cNvCxnSpPr>
          <p:nvPr/>
        </p:nvCxnSpPr>
        <p:spPr>
          <a:xfrm rot="10800000">
            <a:off x="488132" y="2745341"/>
            <a:ext cx="369092" cy="1588"/>
          </a:xfrm>
          <a:prstGeom prst="line">
            <a:avLst/>
          </a:prstGeom>
          <a:ln w="19050">
            <a:solidFill>
              <a:srgbClr val="00808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CasellaDiTesto 163"/>
          <p:cNvSpPr txBox="1"/>
          <p:nvPr/>
        </p:nvSpPr>
        <p:spPr>
          <a:xfrm>
            <a:off x="4500561" y="4877390"/>
            <a:ext cx="427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INIZIO</a:t>
            </a: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→ 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NULL → 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lenght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))=0</a:t>
            </a:r>
          </a:p>
          <a:p>
            <a:pPr fontAlgn="base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Step1  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→ 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0       → 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lenght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))=1</a:t>
            </a:r>
          </a:p>
          <a:p>
            <a:pPr fontAlgn="base"/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Step2  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→ 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01     → 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lenght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))=2</a:t>
            </a:r>
          </a:p>
          <a:p>
            <a:pPr fontAlgn="base"/>
            <a:r>
              <a:rPr lang="it-IT" sz="1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FINE</a:t>
            </a:r>
            <a:r>
              <a:rPr lang="it-IT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→  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 = 010   →  </a:t>
            </a:r>
            <a:r>
              <a:rPr lang="it-IT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lenght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code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1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it-IT" sz="1200" i="1" baseline="-25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))=3</a:t>
            </a:r>
            <a:endParaRPr lang="it-IT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7" name="Connettore 1 166"/>
          <p:cNvCxnSpPr>
            <a:stCxn id="85" idx="0"/>
            <a:endCxn id="85" idx="2"/>
          </p:cNvCxnSpPr>
          <p:nvPr/>
        </p:nvCxnSpPr>
        <p:spPr>
          <a:xfrm rot="16200000" flipH="1">
            <a:off x="678629" y="3786190"/>
            <a:ext cx="3143272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Fumetto 1 167"/>
          <p:cNvSpPr/>
          <p:nvPr/>
        </p:nvSpPr>
        <p:spPr>
          <a:xfrm>
            <a:off x="1285852" y="5928200"/>
            <a:ext cx="1143008" cy="215444"/>
          </a:xfrm>
          <a:prstGeom prst="wedgeRectCallout">
            <a:avLst>
              <a:gd name="adj1" fmla="val 34552"/>
              <a:gd name="adj2" fmla="val -319951"/>
            </a:avLst>
          </a:prstGeom>
          <a:solidFill>
            <a:srgbClr val="FF99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new_bound</a:t>
            </a:r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9" name="Connettore 1 168"/>
          <p:cNvCxnSpPr>
            <a:stCxn id="85" idx="1"/>
            <a:endCxn id="85" idx="3"/>
          </p:cNvCxnSpPr>
          <p:nvPr/>
        </p:nvCxnSpPr>
        <p:spPr>
          <a:xfrm rot="10800000" flipH="1">
            <a:off x="642910" y="3786190"/>
            <a:ext cx="3214710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1 174"/>
          <p:cNvCxnSpPr/>
          <p:nvPr/>
        </p:nvCxnSpPr>
        <p:spPr>
          <a:xfrm rot="5400000">
            <a:off x="628861" y="2999432"/>
            <a:ext cx="1577591" cy="158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1 175"/>
          <p:cNvCxnSpPr/>
          <p:nvPr/>
        </p:nvCxnSpPr>
        <p:spPr>
          <a:xfrm rot="5400000">
            <a:off x="628861" y="4578699"/>
            <a:ext cx="1577591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Fumetto 1 176"/>
          <p:cNvSpPr/>
          <p:nvPr/>
        </p:nvSpPr>
        <p:spPr>
          <a:xfrm>
            <a:off x="1287527" y="5929875"/>
            <a:ext cx="1143008" cy="215444"/>
          </a:xfrm>
          <a:prstGeom prst="wedgeRectCallout">
            <a:avLst>
              <a:gd name="adj1" fmla="val -37535"/>
              <a:gd name="adj2" fmla="val -315287"/>
            </a:avLst>
          </a:prstGeom>
          <a:solidFill>
            <a:srgbClr val="FF99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new_bound</a:t>
            </a:r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3" name="Fumetto 1 172"/>
          <p:cNvSpPr/>
          <p:nvPr/>
        </p:nvSpPr>
        <p:spPr>
          <a:xfrm>
            <a:off x="1026269" y="2955562"/>
            <a:ext cx="1143008" cy="215444"/>
          </a:xfrm>
          <a:prstGeom prst="wedgeRectCallout">
            <a:avLst>
              <a:gd name="adj1" fmla="val -80612"/>
              <a:gd name="adj2" fmla="val 323684"/>
            </a:avLst>
          </a:prstGeom>
          <a:solidFill>
            <a:srgbClr val="FF9966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new_bound</a:t>
            </a:r>
            <a:endParaRPr lang="it-IT" sz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CCFF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271254" y="2444799"/>
            <a:ext cx="4457700" cy="214312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78" name="Fumetto 1 177"/>
          <p:cNvSpPr/>
          <p:nvPr/>
        </p:nvSpPr>
        <p:spPr>
          <a:xfrm>
            <a:off x="6069197" y="1286189"/>
            <a:ext cx="2743210" cy="532563"/>
          </a:xfrm>
          <a:prstGeom prst="wedgeRectCallout">
            <a:avLst>
              <a:gd name="adj1" fmla="val -69093"/>
              <a:gd name="adj2" fmla="val 209826"/>
            </a:avLst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cap="small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True</a:t>
            </a:r>
            <a:r>
              <a:rPr lang="it-IT" sz="1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 il nodo “a” è contenuto entro i confini della zona correntemente associata ad “A”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657904" y="1262706"/>
            <a:ext cx="3387070" cy="523220"/>
          </a:xfrm>
          <a:prstGeom prst="rect">
            <a:avLst/>
          </a:prstGeom>
          <a:solidFill>
            <a:srgbClr val="FF5050"/>
          </a:solidFill>
          <a:ln w="285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IDEA</a:t>
            </a:r>
            <a:r>
              <a:rPr lang="it-IT" sz="1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metodo affinché un nodo risolva i propri confini di zona.</a:t>
            </a:r>
            <a:endParaRPr lang="it-IT" sz="1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3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14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5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0308E-6 L -0.17569 2.90308E-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4848E-6 L -0.18073 -4.84848E-6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0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mph" presetSubtype="0" repeatCount="3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3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44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5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50" autoRev="1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9.25283E-8 L -1.94444E-6 -0.2410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7907E-6 L -4.44444E-6 -0.23202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7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3" dur="250" autoRev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4" dur="250" autoRev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5" dur="250" autoRev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250" autoRev="1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69 2.90308E-6 L -0.26753 2.90308E-6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0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229 -4.84848E-6 L -0.27274 0.00139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1"/>
                                    </p:animMotion>
                                  </p:childTnLst>
                                </p:cTn>
                              </p:par>
                              <p:par>
                                <p:cTn id="194" presetID="18" presetClass="exit" presetSubtype="1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7" grpId="0"/>
      <p:bldP spid="89" grpId="0" animBg="1"/>
      <p:bldP spid="89" grpId="1" animBg="1"/>
      <p:bldP spid="89" grpId="2" animBg="1"/>
      <p:bldP spid="91" grpId="0" animBg="1"/>
      <p:bldP spid="91" grpId="1" animBg="1"/>
      <p:bldP spid="92" grpId="0" animBg="1"/>
      <p:bldP spid="93" grpId="0" animBg="1"/>
      <p:bldP spid="96" grpId="0" animBg="1"/>
      <p:bldP spid="97" grpId="0" animBg="1"/>
      <p:bldP spid="102" grpId="0" animBg="1"/>
      <p:bldP spid="103" grpId="1" animBg="1"/>
      <p:bldP spid="105" grpId="0"/>
      <p:bldP spid="136" grpId="0"/>
      <p:bldP spid="137" grpId="0"/>
      <p:bldP spid="137" grpId="1"/>
      <p:bldP spid="138" grpId="0"/>
      <p:bldP spid="139" grpId="0"/>
      <p:bldP spid="139" grpId="1"/>
      <p:bldP spid="139" grpId="2"/>
      <p:bldP spid="140" grpId="0"/>
      <p:bldP spid="141" grpId="0"/>
      <p:bldP spid="168" grpId="0" animBg="1"/>
      <p:bldP spid="168" grpId="1" animBg="1"/>
      <p:bldP spid="177" grpId="2" animBg="1"/>
      <p:bldP spid="177" grpId="3" animBg="1"/>
      <p:bldP spid="173" grpId="0" animBg="1"/>
      <p:bldP spid="173" grpId="1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>
          <a:solidFill>
            <a:schemeClr val="bg1">
              <a:lumMod val="50000"/>
            </a:schemeClr>
          </a:solidFill>
        </a:ln>
      </a:spPr>
      <a:bodyPr wrap="none" lIns="72000" tIns="72000" rIns="72000" bIns="72000" rtlCol="0" anchor="ctr">
        <a:spAutoFit/>
      </a:bodyPr>
      <a:lstStyle>
        <a:defPPr algn="ctr">
          <a:defRPr sz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>
              <a:lumMod val="50000"/>
            </a:schemeClr>
          </a:solidFill>
          <a:headEnd type="none" w="med" len="med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9363</TotalTime>
  <Words>3304</Words>
  <PresentationFormat>Presentazione su schermo (4:3)</PresentationFormat>
  <Paragraphs>620</Paragraphs>
  <Slides>27</Slides>
  <Notes>26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9" baseType="lpstr">
      <vt:lpstr>Tema di Office</vt:lpstr>
      <vt:lpstr>Equazione</vt:lpstr>
      <vt:lpstr>Multi-dimensional range queries for sensor networks</vt:lpstr>
      <vt:lpstr>MOTIVAZIONI</vt:lpstr>
      <vt:lpstr>SUPPORTO ATTUALE</vt:lpstr>
      <vt:lpstr>OBIETTIVI</vt:lpstr>
      <vt:lpstr>IL DESIGN DEL DIM</vt:lpstr>
      <vt:lpstr>GPSR – DUE PAROLE…</vt:lpstr>
      <vt:lpstr>COSTRUZIONE DELLE ZONE</vt:lpstr>
      <vt:lpstr>ZONE TREE</vt:lpstr>
      <vt:lpstr>RISOLUZIONE DELLE ZONE</vt:lpstr>
      <vt:lpstr>HASH GEOGRAFICO</vt:lpstr>
      <vt:lpstr>ESEMPIO: HASH EVENTO</vt:lpstr>
      <vt:lpstr>ROUTING DI UN EVENTO</vt:lpstr>
      <vt:lpstr>ROUTING RANGE QUERIES</vt:lpstr>
      <vt:lpstr>ESEMPIO PIU COMPLESSO</vt:lpstr>
      <vt:lpstr>CONFINI “UNDECIDED”</vt:lpstr>
      <vt:lpstr>RIDIMENSIONAMENTO CONFINI ZONE “UNDECIDED”</vt:lpstr>
      <vt:lpstr>ALCUNE DEFINIZIONI</vt:lpstr>
      <vt:lpstr>ROBUSTEZZA</vt:lpstr>
      <vt:lpstr>ROBUSTEZZA (DETTAGLI)</vt:lpstr>
      <vt:lpstr>DIM: ANALISI PERFORMANCE</vt:lpstr>
      <vt:lpstr>DIM: ANALISI PERFORMANCE</vt:lpstr>
      <vt:lpstr>SIMULAZIONI</vt:lpstr>
      <vt:lpstr>RISULTATI INSERIMENTO</vt:lpstr>
      <vt:lpstr>RISULTATI QUERY</vt:lpstr>
      <vt:lpstr>RISULTATI REPLICAZIONE</vt:lpstr>
      <vt:lpstr>CONCLUSIONI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Sviluppo</cp:lastModifiedBy>
  <cp:revision>550</cp:revision>
  <dcterms:modified xsi:type="dcterms:W3CDTF">2010-05-27T11:06:37Z</dcterms:modified>
</cp:coreProperties>
</file>