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72" r:id="rId14"/>
    <p:sldId id="268" r:id="rId15"/>
    <p:sldId id="273" r:id="rId16"/>
    <p:sldId id="275" r:id="rId17"/>
    <p:sldId id="276" r:id="rId18"/>
    <p:sldId id="291" r:id="rId19"/>
    <p:sldId id="282" r:id="rId20"/>
    <p:sldId id="283" r:id="rId21"/>
    <p:sldId id="292" r:id="rId22"/>
    <p:sldId id="284" r:id="rId23"/>
    <p:sldId id="293" r:id="rId24"/>
    <p:sldId id="285" r:id="rId25"/>
    <p:sldId id="294" r:id="rId26"/>
    <p:sldId id="295" r:id="rId27"/>
    <p:sldId id="287" r:id="rId28"/>
    <p:sldId id="288" r:id="rId29"/>
    <p:sldId id="289" r:id="rId30"/>
    <p:sldId id="290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296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130" autoAdjust="0"/>
  </p:normalViewPr>
  <p:slideViewPr>
    <p:cSldViewPr>
      <p:cViewPr varScale="1">
        <p:scale>
          <a:sx n="83" d="100"/>
          <a:sy n="83" d="100"/>
        </p:scale>
        <p:origin x="-38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artel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esco\Documents\Universit&#224;\Sistemi%20Informatifi%20L-S\Presentazione\Immagini\ComputazioneCorrelazion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esco\Documents\Universit&#224;\Sistemi%20Informatifi%20L-S\Presentazione\Immagini\ComputazioneCorrelazio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1.8264840182648401E-2"/>
          <c:y val="5.092592592592593E-2"/>
          <c:w val="0.92860107928601165"/>
          <c:h val="0.89814814814814825"/>
        </c:manualLayout>
      </c:layout>
      <c:scatterChart>
        <c:scatterStyle val="smoothMarker"/>
        <c:ser>
          <c:idx val="0"/>
          <c:order val="0"/>
          <c:spPr>
            <a:ln w="15875" cap="sq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Foglio1!$B$3:$B$170</c:f>
              <c:numCache>
                <c:formatCode>General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Foglio1!$C$3:$C$170</c:f>
              <c:numCache>
                <c:formatCode>General</c:formatCode>
                <c:ptCount val="168"/>
                <c:pt idx="0">
                  <c:v>8.3715832090686817</c:v>
                </c:pt>
                <c:pt idx="1">
                  <c:v>6.1966100981311101</c:v>
                </c:pt>
                <c:pt idx="2">
                  <c:v>10.172893897644812</c:v>
                </c:pt>
                <c:pt idx="3">
                  <c:v>1.1148451400732298</c:v>
                </c:pt>
                <c:pt idx="4">
                  <c:v>10.140628433786167</c:v>
                </c:pt>
                <c:pt idx="5">
                  <c:v>12.031144675118085</c:v>
                </c:pt>
                <c:pt idx="6">
                  <c:v>11.820104250877518</c:v>
                </c:pt>
                <c:pt idx="7">
                  <c:v>5.1311535019781704</c:v>
                </c:pt>
                <c:pt idx="8">
                  <c:v>6.695421508865838</c:v>
                </c:pt>
                <c:pt idx="9">
                  <c:v>16.716743703586086</c:v>
                </c:pt>
                <c:pt idx="10">
                  <c:v>1.8549605910710201</c:v>
                </c:pt>
                <c:pt idx="11">
                  <c:v>4.1110462478294654</c:v>
                </c:pt>
                <c:pt idx="12">
                  <c:v>18.301753190918511</c:v>
                </c:pt>
                <c:pt idx="13">
                  <c:v>11.11055726979105</c:v>
                </c:pt>
                <c:pt idx="14">
                  <c:v>19.922543464406122</c:v>
                </c:pt>
                <c:pt idx="15">
                  <c:v>9.4019598163576745</c:v>
                </c:pt>
                <c:pt idx="16">
                  <c:v>13.493867032000619</c:v>
                </c:pt>
                <c:pt idx="17">
                  <c:v>5.6601345230241868</c:v>
                </c:pt>
                <c:pt idx="18">
                  <c:v>10.650546844930627</c:v>
                </c:pt>
                <c:pt idx="19">
                  <c:v>13.112325406260968</c:v>
                </c:pt>
                <c:pt idx="20">
                  <c:v>19.370250119746672</c:v>
                </c:pt>
                <c:pt idx="21">
                  <c:v>7.4283816119116794</c:v>
                </c:pt>
                <c:pt idx="22">
                  <c:v>12.399169978920275</c:v>
                </c:pt>
                <c:pt idx="23">
                  <c:v>6.8121416583942809</c:v>
                </c:pt>
                <c:pt idx="24">
                  <c:v>17.488560426584989</c:v>
                </c:pt>
                <c:pt idx="25">
                  <c:v>6.6088227476715744</c:v>
                </c:pt>
                <c:pt idx="26">
                  <c:v>19.07494866550973</c:v>
                </c:pt>
                <c:pt idx="27">
                  <c:v>2.2511906289540402</c:v>
                </c:pt>
                <c:pt idx="28">
                  <c:v>7.4117069910397779</c:v>
                </c:pt>
                <c:pt idx="29">
                  <c:v>19.08927013185917</c:v>
                </c:pt>
                <c:pt idx="30">
                  <c:v>12.824625154980387</c:v>
                </c:pt>
                <c:pt idx="31">
                  <c:v>11.86277670121815</c:v>
                </c:pt>
                <c:pt idx="32">
                  <c:v>12.516850847360622</c:v>
                </c:pt>
                <c:pt idx="33">
                  <c:v>9.4198977311138279</c:v>
                </c:pt>
                <c:pt idx="34">
                  <c:v>15.229448036463621</c:v>
                </c:pt>
                <c:pt idx="35">
                  <c:v>13.037566166200545</c:v>
                </c:pt>
                <c:pt idx="36">
                  <c:v>3.6719823303761068</c:v>
                </c:pt>
                <c:pt idx="37">
                  <c:v>11.207888630398518</c:v>
                </c:pt>
                <c:pt idx="38">
                  <c:v>6.0103933434482926</c:v>
                </c:pt>
                <c:pt idx="39">
                  <c:v>10.376157634907303</c:v>
                </c:pt>
                <c:pt idx="40">
                  <c:v>12.324722146008771</c:v>
                </c:pt>
                <c:pt idx="41">
                  <c:v>3.7260717707631441</c:v>
                </c:pt>
                <c:pt idx="42">
                  <c:v>7.0191467273227284</c:v>
                </c:pt>
                <c:pt idx="43">
                  <c:v>11.482675318273056</c:v>
                </c:pt>
                <c:pt idx="44">
                  <c:v>14.624752089954898</c:v>
                </c:pt>
                <c:pt idx="45">
                  <c:v>0.85210328609358532</c:v>
                </c:pt>
                <c:pt idx="46">
                  <c:v>3.379762696463096</c:v>
                </c:pt>
                <c:pt idx="47">
                  <c:v>17.909364527342081</c:v>
                </c:pt>
                <c:pt idx="48">
                  <c:v>2.6324835195480367</c:v>
                </c:pt>
                <c:pt idx="49">
                  <c:v>6.9970609866785782</c:v>
                </c:pt>
                <c:pt idx="50">
                  <c:v>3.4733173734947265</c:v>
                </c:pt>
                <c:pt idx="51">
                  <c:v>19.56103073866856</c:v>
                </c:pt>
                <c:pt idx="52">
                  <c:v>4.5654279565844282</c:v>
                </c:pt>
                <c:pt idx="53">
                  <c:v>18.51220821540473</c:v>
                </c:pt>
                <c:pt idx="54">
                  <c:v>16.762079192348423</c:v>
                </c:pt>
                <c:pt idx="55">
                  <c:v>11.898185762651508</c:v>
                </c:pt>
                <c:pt idx="56">
                  <c:v>7.9633152268994056</c:v>
                </c:pt>
                <c:pt idx="57">
                  <c:v>9.9089073950116493</c:v>
                </c:pt>
                <c:pt idx="58">
                  <c:v>7.749727422285571</c:v>
                </c:pt>
                <c:pt idx="59">
                  <c:v>4.8239315188601442</c:v>
                </c:pt>
                <c:pt idx="60">
                  <c:v>4.8022313048348524</c:v>
                </c:pt>
                <c:pt idx="61">
                  <c:v>8.241426099498085</c:v>
                </c:pt>
                <c:pt idx="62">
                  <c:v>6.3997953644571304</c:v>
                </c:pt>
                <c:pt idx="63">
                  <c:v>15.068604709130994</c:v>
                </c:pt>
                <c:pt idx="64">
                  <c:v>14.358142215290474</c:v>
                </c:pt>
                <c:pt idx="65">
                  <c:v>4.5786007253709924</c:v>
                </c:pt>
                <c:pt idx="66">
                  <c:v>5.4265349774205784</c:v>
                </c:pt>
                <c:pt idx="67">
                  <c:v>15.517852807220573</c:v>
                </c:pt>
                <c:pt idx="68">
                  <c:v>19.138618512287042</c:v>
                </c:pt>
                <c:pt idx="69">
                  <c:v>10.411790004046466</c:v>
                </c:pt>
                <c:pt idx="70">
                  <c:v>9.6503633719853923</c:v>
                </c:pt>
                <c:pt idx="71">
                  <c:v>17.829348303462034</c:v>
                </c:pt>
                <c:pt idx="72">
                  <c:v>0.37536022557271015</c:v>
                </c:pt>
                <c:pt idx="73">
                  <c:v>1.5248646467034617</c:v>
                </c:pt>
                <c:pt idx="74">
                  <c:v>12.569404459928986</c:v>
                </c:pt>
                <c:pt idx="75">
                  <c:v>3.8373216632566454</c:v>
                </c:pt>
                <c:pt idx="76">
                  <c:v>13.65480177530052</c:v>
                </c:pt>
                <c:pt idx="77">
                  <c:v>9.0087068684265983E-2</c:v>
                </c:pt>
                <c:pt idx="78">
                  <c:v>0.16005177718502853</c:v>
                </c:pt>
                <c:pt idx="79">
                  <c:v>11.062445231022734</c:v>
                </c:pt>
                <c:pt idx="80">
                  <c:v>15.276008515759656</c:v>
                </c:pt>
                <c:pt idx="81">
                  <c:v>9.2754390712988215</c:v>
                </c:pt>
                <c:pt idx="82">
                  <c:v>16.192904428096515</c:v>
                </c:pt>
                <c:pt idx="83">
                  <c:v>2.5620273743045372</c:v>
                </c:pt>
                <c:pt idx="84">
                  <c:v>14.01591591374337</c:v>
                </c:pt>
                <c:pt idx="85">
                  <c:v>4.5840201176750295</c:v>
                </c:pt>
                <c:pt idx="86">
                  <c:v>4.7012331399244802</c:v>
                </c:pt>
                <c:pt idx="87">
                  <c:v>8.9127431335928442</c:v>
                </c:pt>
                <c:pt idx="88">
                  <c:v>4.9206000712367626</c:v>
                </c:pt>
                <c:pt idx="89">
                  <c:v>7.6894624467346624</c:v>
                </c:pt>
                <c:pt idx="90">
                  <c:v>15.680945236191929</c:v>
                </c:pt>
                <c:pt idx="91">
                  <c:v>9.1395487646795139</c:v>
                </c:pt>
                <c:pt idx="92">
                  <c:v>2.0281838325919792</c:v>
                </c:pt>
                <c:pt idx="93">
                  <c:v>4.4889101870010872</c:v>
                </c:pt>
                <c:pt idx="94">
                  <c:v>12.914826055583402</c:v>
                </c:pt>
                <c:pt idx="95">
                  <c:v>10.695875873570849</c:v>
                </c:pt>
                <c:pt idx="96">
                  <c:v>5.0862139055170701</c:v>
                </c:pt>
                <c:pt idx="97">
                  <c:v>8.8151499036730208</c:v>
                </c:pt>
                <c:pt idx="98">
                  <c:v>13.091491927385182</c:v>
                </c:pt>
                <c:pt idx="99">
                  <c:v>10.783596062618773</c:v>
                </c:pt>
                <c:pt idx="100">
                  <c:v>7.4828198376339286</c:v>
                </c:pt>
              </c:numCache>
            </c:numRef>
          </c:yVal>
        </c:ser>
        <c:axId val="52144384"/>
        <c:axId val="52162560"/>
      </c:scatterChart>
      <c:valAx>
        <c:axId val="52144384"/>
        <c:scaling>
          <c:orientation val="minMax"/>
        </c:scaling>
        <c:delete val="1"/>
        <c:axPos val="b"/>
        <c:numFmt formatCode="General" sourceLinked="1"/>
        <c:tickLblPos val="nextTo"/>
        <c:crossAx val="52162560"/>
        <c:crosses val="autoZero"/>
        <c:crossBetween val="midCat"/>
      </c:valAx>
      <c:valAx>
        <c:axId val="52162560"/>
        <c:scaling>
          <c:orientation val="minMax"/>
        </c:scaling>
        <c:delete val="1"/>
        <c:axPos val="l"/>
        <c:numFmt formatCode="General" sourceLinked="1"/>
        <c:tickLblPos val="nextTo"/>
        <c:crossAx val="52144384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1.8264840182648401E-2"/>
          <c:y val="5.0925925925925923E-2"/>
          <c:w val="0.92860107928601165"/>
          <c:h val="0.89814814814814814"/>
        </c:manualLayout>
      </c:layout>
      <c:scatterChart>
        <c:scatterStyle val="smoothMarker"/>
        <c:ser>
          <c:idx val="0"/>
          <c:order val="0"/>
          <c:spPr>
            <a:ln w="15875" cap="sq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Foglio1!$B$3:$B$170</c:f>
              <c:numCache>
                <c:formatCode>General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Foglio1!$C$3:$C$170</c:f>
              <c:numCache>
                <c:formatCode>General</c:formatCode>
                <c:ptCount val="168"/>
                <c:pt idx="0">
                  <c:v>8.3715832090686817</c:v>
                </c:pt>
                <c:pt idx="1">
                  <c:v>6.1966100981311101</c:v>
                </c:pt>
                <c:pt idx="2">
                  <c:v>10.172893897644812</c:v>
                </c:pt>
                <c:pt idx="3">
                  <c:v>1.1148451400732298</c:v>
                </c:pt>
                <c:pt idx="4">
                  <c:v>10.140628433786167</c:v>
                </c:pt>
                <c:pt idx="5">
                  <c:v>12.031144675118085</c:v>
                </c:pt>
                <c:pt idx="6">
                  <c:v>11.820104250877518</c:v>
                </c:pt>
                <c:pt idx="7">
                  <c:v>5.1311535019781704</c:v>
                </c:pt>
                <c:pt idx="8">
                  <c:v>6.695421508865838</c:v>
                </c:pt>
                <c:pt idx="9">
                  <c:v>16.716743703586086</c:v>
                </c:pt>
                <c:pt idx="10">
                  <c:v>1.8549605910710201</c:v>
                </c:pt>
                <c:pt idx="11">
                  <c:v>4.1110462478294654</c:v>
                </c:pt>
                <c:pt idx="12">
                  <c:v>18.301753190918511</c:v>
                </c:pt>
                <c:pt idx="13">
                  <c:v>11.11055726979105</c:v>
                </c:pt>
                <c:pt idx="14">
                  <c:v>19.922543464406122</c:v>
                </c:pt>
                <c:pt idx="15">
                  <c:v>9.4019598163576745</c:v>
                </c:pt>
                <c:pt idx="16">
                  <c:v>13.493867032000619</c:v>
                </c:pt>
                <c:pt idx="17">
                  <c:v>5.6601345230241868</c:v>
                </c:pt>
                <c:pt idx="18">
                  <c:v>10.650546844930627</c:v>
                </c:pt>
                <c:pt idx="19">
                  <c:v>13.112325406260968</c:v>
                </c:pt>
                <c:pt idx="20">
                  <c:v>19.370250119746672</c:v>
                </c:pt>
                <c:pt idx="21">
                  <c:v>7.4283816119116794</c:v>
                </c:pt>
                <c:pt idx="22">
                  <c:v>12.399169978920275</c:v>
                </c:pt>
                <c:pt idx="23">
                  <c:v>6.8121416583942809</c:v>
                </c:pt>
                <c:pt idx="24">
                  <c:v>17.488560426584989</c:v>
                </c:pt>
                <c:pt idx="25">
                  <c:v>6.6088227476715744</c:v>
                </c:pt>
                <c:pt idx="26">
                  <c:v>19.07494866550973</c:v>
                </c:pt>
                <c:pt idx="27">
                  <c:v>2.2511906289540402</c:v>
                </c:pt>
                <c:pt idx="28">
                  <c:v>7.4117069910397779</c:v>
                </c:pt>
                <c:pt idx="29">
                  <c:v>19.08927013185917</c:v>
                </c:pt>
                <c:pt idx="30">
                  <c:v>12.824625154980387</c:v>
                </c:pt>
                <c:pt idx="31">
                  <c:v>11.86277670121815</c:v>
                </c:pt>
                <c:pt idx="32">
                  <c:v>12.516850847360622</c:v>
                </c:pt>
                <c:pt idx="33">
                  <c:v>9.4198977311138279</c:v>
                </c:pt>
                <c:pt idx="34">
                  <c:v>15.229448036463621</c:v>
                </c:pt>
                <c:pt idx="35">
                  <c:v>13.037566166200545</c:v>
                </c:pt>
                <c:pt idx="36">
                  <c:v>3.6719823303761068</c:v>
                </c:pt>
                <c:pt idx="37">
                  <c:v>11.207888630398518</c:v>
                </c:pt>
                <c:pt idx="38">
                  <c:v>6.0103933434482926</c:v>
                </c:pt>
                <c:pt idx="39">
                  <c:v>10.376157634907303</c:v>
                </c:pt>
                <c:pt idx="40">
                  <c:v>12.324722146008771</c:v>
                </c:pt>
                <c:pt idx="41">
                  <c:v>3.7260717707631441</c:v>
                </c:pt>
                <c:pt idx="42">
                  <c:v>7.0191467273227284</c:v>
                </c:pt>
                <c:pt idx="43">
                  <c:v>11.482675318273056</c:v>
                </c:pt>
                <c:pt idx="44">
                  <c:v>14.624752089954898</c:v>
                </c:pt>
                <c:pt idx="45">
                  <c:v>0.85210328609358532</c:v>
                </c:pt>
                <c:pt idx="46">
                  <c:v>3.379762696463096</c:v>
                </c:pt>
                <c:pt idx="47">
                  <c:v>17.909364527342081</c:v>
                </c:pt>
                <c:pt idx="48">
                  <c:v>2.6324835195480367</c:v>
                </c:pt>
                <c:pt idx="49">
                  <c:v>6.9970609866785782</c:v>
                </c:pt>
                <c:pt idx="50">
                  <c:v>3.4733173734947265</c:v>
                </c:pt>
                <c:pt idx="51">
                  <c:v>19.56103073866856</c:v>
                </c:pt>
                <c:pt idx="52">
                  <c:v>4.5654279565844282</c:v>
                </c:pt>
                <c:pt idx="53">
                  <c:v>18.51220821540473</c:v>
                </c:pt>
                <c:pt idx="54">
                  <c:v>16.762079192348423</c:v>
                </c:pt>
                <c:pt idx="55">
                  <c:v>11.898185762651508</c:v>
                </c:pt>
                <c:pt idx="56">
                  <c:v>7.9633152268994056</c:v>
                </c:pt>
                <c:pt idx="57">
                  <c:v>9.9089073950116493</c:v>
                </c:pt>
                <c:pt idx="58">
                  <c:v>7.749727422285571</c:v>
                </c:pt>
                <c:pt idx="59">
                  <c:v>4.8239315188601442</c:v>
                </c:pt>
                <c:pt idx="60">
                  <c:v>4.8022313048348524</c:v>
                </c:pt>
                <c:pt idx="61">
                  <c:v>8.241426099498085</c:v>
                </c:pt>
                <c:pt idx="62">
                  <c:v>6.3997953644571304</c:v>
                </c:pt>
                <c:pt idx="63">
                  <c:v>15.068604709130994</c:v>
                </c:pt>
                <c:pt idx="64">
                  <c:v>14.358142215290474</c:v>
                </c:pt>
                <c:pt idx="65">
                  <c:v>4.5786007253709924</c:v>
                </c:pt>
                <c:pt idx="66">
                  <c:v>5.4265349774205784</c:v>
                </c:pt>
                <c:pt idx="67">
                  <c:v>15.517852807220573</c:v>
                </c:pt>
                <c:pt idx="68">
                  <c:v>19.138618512287042</c:v>
                </c:pt>
                <c:pt idx="69">
                  <c:v>10.411790004046466</c:v>
                </c:pt>
                <c:pt idx="70">
                  <c:v>9.6503633719853923</c:v>
                </c:pt>
                <c:pt idx="71">
                  <c:v>17.829348303462034</c:v>
                </c:pt>
                <c:pt idx="72">
                  <c:v>0.37536022557271015</c:v>
                </c:pt>
                <c:pt idx="73">
                  <c:v>1.5248646467034617</c:v>
                </c:pt>
                <c:pt idx="74">
                  <c:v>12.569404459928986</c:v>
                </c:pt>
                <c:pt idx="75">
                  <c:v>3.8373216632566454</c:v>
                </c:pt>
                <c:pt idx="76">
                  <c:v>13.65480177530052</c:v>
                </c:pt>
                <c:pt idx="77">
                  <c:v>9.008706868426597E-2</c:v>
                </c:pt>
                <c:pt idx="78">
                  <c:v>0.1600517771850285</c:v>
                </c:pt>
                <c:pt idx="79">
                  <c:v>11.062445231022734</c:v>
                </c:pt>
                <c:pt idx="80">
                  <c:v>15.276008515759656</c:v>
                </c:pt>
                <c:pt idx="81">
                  <c:v>9.2754390712988215</c:v>
                </c:pt>
                <c:pt idx="82">
                  <c:v>16.192904428096515</c:v>
                </c:pt>
                <c:pt idx="83">
                  <c:v>2.5620273743045372</c:v>
                </c:pt>
                <c:pt idx="84">
                  <c:v>14.01591591374337</c:v>
                </c:pt>
                <c:pt idx="85">
                  <c:v>4.5840201176750295</c:v>
                </c:pt>
                <c:pt idx="86">
                  <c:v>4.7012331399244802</c:v>
                </c:pt>
                <c:pt idx="87">
                  <c:v>8.9127431335928442</c:v>
                </c:pt>
                <c:pt idx="88">
                  <c:v>4.9206000712367626</c:v>
                </c:pt>
                <c:pt idx="89">
                  <c:v>7.6894624467346624</c:v>
                </c:pt>
                <c:pt idx="90">
                  <c:v>15.680945236191929</c:v>
                </c:pt>
                <c:pt idx="91">
                  <c:v>9.1395487646795139</c:v>
                </c:pt>
                <c:pt idx="92">
                  <c:v>2.0281838325919792</c:v>
                </c:pt>
                <c:pt idx="93">
                  <c:v>4.4889101870010872</c:v>
                </c:pt>
                <c:pt idx="94">
                  <c:v>12.914826055583402</c:v>
                </c:pt>
                <c:pt idx="95">
                  <c:v>10.695875873570849</c:v>
                </c:pt>
                <c:pt idx="96">
                  <c:v>5.0862139055170701</c:v>
                </c:pt>
                <c:pt idx="97">
                  <c:v>8.8151499036730208</c:v>
                </c:pt>
                <c:pt idx="98">
                  <c:v>13.091491927385182</c:v>
                </c:pt>
                <c:pt idx="99">
                  <c:v>10.783596062618773</c:v>
                </c:pt>
                <c:pt idx="100">
                  <c:v>7.4828198376339286</c:v>
                </c:pt>
              </c:numCache>
            </c:numRef>
          </c:yVal>
        </c:ser>
        <c:axId val="54275456"/>
        <c:axId val="54305920"/>
      </c:scatterChart>
      <c:valAx>
        <c:axId val="54275456"/>
        <c:scaling>
          <c:orientation val="minMax"/>
        </c:scaling>
        <c:delete val="1"/>
        <c:axPos val="b"/>
        <c:numFmt formatCode="General" sourceLinked="1"/>
        <c:tickLblPos val="nextTo"/>
        <c:crossAx val="54305920"/>
        <c:crosses val="autoZero"/>
        <c:crossBetween val="midCat"/>
      </c:valAx>
      <c:valAx>
        <c:axId val="54305920"/>
        <c:scaling>
          <c:orientation val="minMax"/>
        </c:scaling>
        <c:delete val="1"/>
        <c:axPos val="l"/>
        <c:numFmt formatCode="General" sourceLinked="1"/>
        <c:tickLblPos val="nextTo"/>
        <c:crossAx val="54275456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/>
              <a:t>Ripartizione</a:t>
            </a:r>
            <a:endParaRPr lang="it-IT" baseline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Foglio1!$C$5</c:f>
              <c:strCache>
                <c:ptCount val="1"/>
                <c:pt idx="0">
                  <c:v>100</c:v>
                </c:pt>
              </c:strCache>
            </c:strRef>
          </c:tx>
          <c:cat>
            <c:strRef>
              <c:f>Foglio1!$F$4:$G$4</c:f>
              <c:strCache>
                <c:ptCount val="2"/>
                <c:pt idx="0">
                  <c:v>CPU time (%)</c:v>
                </c:pt>
                <c:pt idx="1">
                  <c:v>I/O time (%)</c:v>
                </c:pt>
              </c:strCache>
            </c:strRef>
          </c:cat>
          <c:val>
            <c:numRef>
              <c:f>Foglio1!$F$5:$G$5</c:f>
              <c:numCache>
                <c:formatCode>General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</c:ser>
        <c:ser>
          <c:idx val="1"/>
          <c:order val="1"/>
          <c:tx>
            <c:strRef>
              <c:f>Foglio1!$C$6</c:f>
              <c:strCache>
                <c:ptCount val="1"/>
                <c:pt idx="0">
                  <c:v>500</c:v>
                </c:pt>
              </c:strCache>
            </c:strRef>
          </c:tx>
          <c:cat>
            <c:strRef>
              <c:f>Foglio1!$F$4:$G$4</c:f>
              <c:strCache>
                <c:ptCount val="2"/>
                <c:pt idx="0">
                  <c:v>CPU time (%)</c:v>
                </c:pt>
                <c:pt idx="1">
                  <c:v>I/O time (%)</c:v>
                </c:pt>
              </c:strCache>
            </c:strRef>
          </c:cat>
          <c:val>
            <c:numRef>
              <c:f>Foglio1!$F$6:$G$6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</c:ser>
        <c:ser>
          <c:idx val="2"/>
          <c:order val="2"/>
          <c:tx>
            <c:strRef>
              <c:f>Foglio1!$C$7</c:f>
              <c:strCache>
                <c:ptCount val="1"/>
                <c:pt idx="0">
                  <c:v>1000</c:v>
                </c:pt>
              </c:strCache>
            </c:strRef>
          </c:tx>
          <c:cat>
            <c:strRef>
              <c:f>Foglio1!$F$4:$G$4</c:f>
              <c:strCache>
                <c:ptCount val="2"/>
                <c:pt idx="0">
                  <c:v>CPU time (%)</c:v>
                </c:pt>
                <c:pt idx="1">
                  <c:v>I/O time (%)</c:v>
                </c:pt>
              </c:strCache>
            </c:strRef>
          </c:cat>
          <c:val>
            <c:numRef>
              <c:f>Foglio1!$F$7:$G$7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</c:ser>
        <c:ser>
          <c:idx val="3"/>
          <c:order val="3"/>
          <c:tx>
            <c:strRef>
              <c:f>Foglio1!$C$8</c:f>
              <c:strCache>
                <c:ptCount val="1"/>
                <c:pt idx="0">
                  <c:v>2880</c:v>
                </c:pt>
              </c:strCache>
            </c:strRef>
          </c:tx>
          <c:cat>
            <c:strRef>
              <c:f>Foglio1!$F$4:$G$4</c:f>
              <c:strCache>
                <c:ptCount val="2"/>
                <c:pt idx="0">
                  <c:v>CPU time (%)</c:v>
                </c:pt>
                <c:pt idx="1">
                  <c:v>I/O time (%)</c:v>
                </c:pt>
              </c:strCache>
            </c:strRef>
          </c:cat>
          <c:val>
            <c:numRef>
              <c:f>Foglio1!$F$8:$G$8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</c:ser>
        <c:axId val="55085696"/>
        <c:axId val="55091584"/>
      </c:barChart>
      <c:catAx>
        <c:axId val="55085696"/>
        <c:scaling>
          <c:orientation val="minMax"/>
        </c:scaling>
        <c:axPos val="b"/>
        <c:tickLblPos val="nextTo"/>
        <c:crossAx val="55091584"/>
        <c:crosses val="autoZero"/>
        <c:auto val="1"/>
        <c:lblAlgn val="ctr"/>
        <c:lblOffset val="100"/>
      </c:catAx>
      <c:valAx>
        <c:axId val="550915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Percentuale</a:t>
                </a:r>
              </a:p>
            </c:rich>
          </c:tx>
          <c:layout/>
        </c:title>
        <c:numFmt formatCode="General" sourceLinked="1"/>
        <c:tickLblPos val="nextTo"/>
        <c:crossAx val="55085696"/>
        <c:crosses val="autoZero"/>
        <c:crossBetween val="between"/>
      </c:valAx>
    </c:plotArea>
    <c:legend>
      <c:legendPos val="r"/>
      <c:layout/>
    </c:legend>
    <c:plotVisOnly val="1"/>
  </c:chart>
  <c:spPr>
    <a:ln>
      <a:solidFill>
        <a:schemeClr val="accent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/>
              <a:t>Tempo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Foglio1!$C$5</c:f>
              <c:strCache>
                <c:ptCount val="1"/>
                <c:pt idx="0">
                  <c:v>100</c:v>
                </c:pt>
              </c:strCache>
            </c:strRef>
          </c:tx>
          <c:cat>
            <c:strRef>
              <c:f>Foglio1!$D$4:$E$4</c:f>
              <c:strCache>
                <c:ptCount val="2"/>
                <c:pt idx="0">
                  <c:v>CPU time (ms)</c:v>
                </c:pt>
                <c:pt idx="1">
                  <c:v>I/O time (ms)</c:v>
                </c:pt>
              </c:strCache>
            </c:strRef>
          </c:cat>
          <c:val>
            <c:numRef>
              <c:f>Foglio1!$D$5:$E$5</c:f>
              <c:numCache>
                <c:formatCode>General</c:formatCode>
                <c:ptCount val="2"/>
                <c:pt idx="0">
                  <c:v>4.0000000000000022E-2</c:v>
                </c:pt>
                <c:pt idx="1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Foglio1!$C$6</c:f>
              <c:strCache>
                <c:ptCount val="1"/>
                <c:pt idx="0">
                  <c:v>500</c:v>
                </c:pt>
              </c:strCache>
            </c:strRef>
          </c:tx>
          <c:cat>
            <c:strRef>
              <c:f>Foglio1!$D$4:$E$4</c:f>
              <c:strCache>
                <c:ptCount val="2"/>
                <c:pt idx="0">
                  <c:v>CPU time (ms)</c:v>
                </c:pt>
                <c:pt idx="1">
                  <c:v>I/O time (ms)</c:v>
                </c:pt>
              </c:strCache>
            </c:strRef>
          </c:cat>
          <c:val>
            <c:numRef>
              <c:f>Foglio1!$D$6:$E$6</c:f>
              <c:numCache>
                <c:formatCode>General</c:formatCode>
                <c:ptCount val="2"/>
                <c:pt idx="0">
                  <c:v>6.0000000000000032E-2</c:v>
                </c:pt>
                <c:pt idx="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Foglio1!$C$7</c:f>
              <c:strCache>
                <c:ptCount val="1"/>
                <c:pt idx="0">
                  <c:v>1000</c:v>
                </c:pt>
              </c:strCache>
            </c:strRef>
          </c:tx>
          <c:cat>
            <c:strRef>
              <c:f>Foglio1!$D$4:$E$4</c:f>
              <c:strCache>
                <c:ptCount val="2"/>
                <c:pt idx="0">
                  <c:v>CPU time (ms)</c:v>
                </c:pt>
                <c:pt idx="1">
                  <c:v>I/O time (ms)</c:v>
                </c:pt>
              </c:strCache>
            </c:strRef>
          </c:cat>
          <c:val>
            <c:numRef>
              <c:f>Foglio1!$D$7:$E$7</c:f>
              <c:numCache>
                <c:formatCode>General</c:formatCode>
                <c:ptCount val="2"/>
                <c:pt idx="0">
                  <c:v>7.0000000000000021E-2</c:v>
                </c:pt>
                <c:pt idx="1">
                  <c:v>0.89</c:v>
                </c:pt>
              </c:numCache>
            </c:numRef>
          </c:val>
        </c:ser>
        <c:ser>
          <c:idx val="3"/>
          <c:order val="3"/>
          <c:tx>
            <c:strRef>
              <c:f>Foglio1!$C$8</c:f>
              <c:strCache>
                <c:ptCount val="1"/>
                <c:pt idx="0">
                  <c:v>2880</c:v>
                </c:pt>
              </c:strCache>
            </c:strRef>
          </c:tx>
          <c:cat>
            <c:strRef>
              <c:f>Foglio1!$D$4:$E$4</c:f>
              <c:strCache>
                <c:ptCount val="2"/>
                <c:pt idx="0">
                  <c:v>CPU time (ms)</c:v>
                </c:pt>
                <c:pt idx="1">
                  <c:v>I/O time (ms)</c:v>
                </c:pt>
              </c:strCache>
            </c:strRef>
          </c:cat>
          <c:val>
            <c:numRef>
              <c:f>Foglio1!$D$8:$E$8</c:f>
              <c:numCache>
                <c:formatCode>General</c:formatCode>
                <c:ptCount val="2"/>
                <c:pt idx="0">
                  <c:v>0.14000000000000001</c:v>
                </c:pt>
                <c:pt idx="1">
                  <c:v>2.3699999999999997</c:v>
                </c:pt>
              </c:numCache>
            </c:numRef>
          </c:val>
        </c:ser>
        <c:axId val="55200384"/>
        <c:axId val="55210368"/>
      </c:barChart>
      <c:catAx>
        <c:axId val="55200384"/>
        <c:scaling>
          <c:orientation val="minMax"/>
        </c:scaling>
        <c:axPos val="b"/>
        <c:tickLblPos val="nextTo"/>
        <c:crossAx val="55210368"/>
        <c:crosses val="autoZero"/>
        <c:auto val="1"/>
        <c:lblAlgn val="ctr"/>
        <c:lblOffset val="100"/>
      </c:catAx>
      <c:valAx>
        <c:axId val="552103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ms</a:t>
                </a:r>
              </a:p>
            </c:rich>
          </c:tx>
          <c:layout/>
        </c:title>
        <c:numFmt formatCode="General" sourceLinked="1"/>
        <c:tickLblPos val="nextTo"/>
        <c:crossAx val="55200384"/>
        <c:crosses val="autoZero"/>
        <c:crossBetween val="between"/>
      </c:valAx>
    </c:plotArea>
    <c:legend>
      <c:legendPos val="r"/>
      <c:layout/>
    </c:legend>
    <c:plotVisOnly val="1"/>
  </c:chart>
  <c:spPr>
    <a:ln>
      <a:solidFill>
        <a:srgbClr val="4F81BD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BC638-29A6-40A8-A130-B832216D2B7B}" type="datetimeFigureOut">
              <a:rPr lang="it-IT" smtClean="0"/>
              <a:pPr/>
              <a:t>27/05/2010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FAC9A-6AB5-4D0C-A6B2-3EF6523E792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AC9A-6AB5-4D0C-A6B2-3EF6523E792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8E0B8-CB1F-4110-93F9-6186ACA26E7D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8E0B8-CB1F-4110-93F9-6186ACA26E7D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8E0B8-CB1F-4110-93F9-6186ACA26E7D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8E0B8-CB1F-4110-93F9-6186ACA26E7D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8E0B8-CB1F-4110-93F9-6186ACA26E7D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5C3C1-45BC-4622-85E2-4E412F41FB68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5C3C1-45BC-4622-85E2-4E412F41FB68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5C3C1-45BC-4622-85E2-4E412F41FB68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AC9A-6AB5-4D0C-A6B2-3EF6523E792B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AC9A-6AB5-4D0C-A6B2-3EF6523E792B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AC9A-6AB5-4D0C-A6B2-3EF6523E792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5C3C1-45BC-4622-85E2-4E412F41FB68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8E0B8-CB1F-4110-93F9-6186ACA26E7D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5C3C1-45BC-4622-85E2-4E412F41FB68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5C3C1-45BC-4622-85E2-4E412F41FB68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5C3C1-45BC-4622-85E2-4E412F41FB68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5C3C1-45BC-4622-85E2-4E412F41FB68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5C3C1-45BC-4622-85E2-4E412F41FB68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5C3C1-45BC-4622-85E2-4E412F41FB68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5C3C1-45BC-4622-85E2-4E412F41FB68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5C3C1-45BC-4622-85E2-4E412F41FB68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AC9A-6AB5-4D0C-A6B2-3EF6523E792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5C3C1-45BC-4622-85E2-4E412F41FB68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A7778-E97D-43AC-BD2D-E59E4D9C02F3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A7778-E97D-43AC-BD2D-E59E4D9C02F3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A7778-E97D-43AC-BD2D-E59E4D9C02F3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A7778-E97D-43AC-BD2D-E59E4D9C02F3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A7778-E97D-43AC-BD2D-E59E4D9C02F3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A7778-E97D-43AC-BD2D-E59E4D9C02F3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A7778-E97D-43AC-BD2D-E59E4D9C02F3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A7778-E97D-43AC-BD2D-E59E4D9C02F3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A7778-E97D-43AC-BD2D-E59E4D9C02F3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AC9A-6AB5-4D0C-A6B2-3EF6523E792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A7778-E97D-43AC-BD2D-E59E4D9C02F3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AC9A-6AB5-4D0C-A6B2-3EF6523E792B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8E0B8-CB1F-4110-93F9-6186ACA26E7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8E0B8-CB1F-4110-93F9-6186ACA26E7D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8E0B8-CB1F-4110-93F9-6186ACA26E7D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8E0B8-CB1F-4110-93F9-6186ACA26E7D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8E0B8-CB1F-4110-93F9-6186ACA26E7D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219-E702-49DF-9B66-A7AB075A1630}" type="datetimeFigureOut">
              <a:rPr lang="it-IT" smtClean="0"/>
              <a:pPr/>
              <a:t>27/05/2010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0DA3-20B9-482E-A832-B73315B6E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219-E702-49DF-9B66-A7AB075A1630}" type="datetimeFigureOut">
              <a:rPr lang="it-IT" smtClean="0"/>
              <a:pPr/>
              <a:t>27/05/2010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0DA3-20B9-482E-A832-B73315B6E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219-E702-49DF-9B66-A7AB075A1630}" type="datetimeFigureOut">
              <a:rPr lang="it-IT" smtClean="0"/>
              <a:pPr/>
              <a:t>27/05/2010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0DA3-20B9-482E-A832-B73315B6E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219-E702-49DF-9B66-A7AB075A1630}" type="datetimeFigureOut">
              <a:rPr lang="it-IT" smtClean="0"/>
              <a:pPr/>
              <a:t>27/05/2010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0DA3-20B9-482E-A832-B73315B6E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219-E702-49DF-9B66-A7AB075A1630}" type="datetimeFigureOut">
              <a:rPr lang="it-IT" smtClean="0"/>
              <a:pPr/>
              <a:t>27/05/2010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0DA3-20B9-482E-A832-B73315B6E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219-E702-49DF-9B66-A7AB075A1630}" type="datetimeFigureOut">
              <a:rPr lang="it-IT" smtClean="0"/>
              <a:pPr/>
              <a:t>27/05/2010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0DA3-20B9-482E-A832-B73315B6E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219-E702-49DF-9B66-A7AB075A1630}" type="datetimeFigureOut">
              <a:rPr lang="it-IT" smtClean="0"/>
              <a:pPr/>
              <a:t>27/05/2010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0DA3-20B9-482E-A832-B73315B6E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219-E702-49DF-9B66-A7AB075A1630}" type="datetimeFigureOut">
              <a:rPr lang="it-IT" smtClean="0"/>
              <a:pPr/>
              <a:t>27/05/2010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0DA3-20B9-482E-A832-B73315B6E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219-E702-49DF-9B66-A7AB075A1630}" type="datetimeFigureOut">
              <a:rPr lang="it-IT" smtClean="0"/>
              <a:pPr/>
              <a:t>27/05/2010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0DA3-20B9-482E-A832-B73315B6E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219-E702-49DF-9B66-A7AB075A1630}" type="datetimeFigureOut">
              <a:rPr lang="it-IT" smtClean="0"/>
              <a:pPr/>
              <a:t>27/05/2010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0DA3-20B9-482E-A832-B73315B6E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219-E702-49DF-9B66-A7AB075A1630}" type="datetimeFigureOut">
              <a:rPr lang="it-IT" smtClean="0"/>
              <a:pPr/>
              <a:t>27/05/2010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0DA3-20B9-482E-A832-B73315B6E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88219-E702-49DF-9B66-A7AB075A1630}" type="datetimeFigureOut">
              <a:rPr lang="it-IT" smtClean="0"/>
              <a:pPr/>
              <a:t>27/05/2010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0DA3-20B9-482E-A832-B73315B6E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hart" Target="../charts/char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1690314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Managing Massive Time 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Series</a:t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Streams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MultiScale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it-IT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Compressed</a:t>
            </a:r>
            <a:r>
              <a:rPr lang="it-IT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Trickles</a:t>
            </a:r>
            <a:endParaRPr lang="it-IT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64381" y="3571876"/>
            <a:ext cx="7215238" cy="147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Gestione di grosse serie temporali mediante</a:t>
            </a:r>
            <a:r>
              <a:rPr kumimoji="0" lang="it-IT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compressione </a:t>
            </a:r>
            <a:r>
              <a:rPr kumimoji="0" lang="it-IT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multiscala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158682" y="3202544"/>
            <a:ext cx="896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ovvero</a:t>
            </a: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6072199" y="5429264"/>
            <a:ext cx="2840841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GRUPPO 21</a:t>
            </a:r>
          </a:p>
          <a:p>
            <a:pPr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Emanuele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Bedeschi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(Relatore) Francesco La Rota</a:t>
            </a:r>
          </a:p>
          <a:p>
            <a:pPr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Macagnino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85720" y="5997379"/>
            <a:ext cx="2192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27 – 05 – 2010</a:t>
            </a:r>
          </a:p>
          <a:p>
            <a:r>
              <a:rPr lang="it-IT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Sistemi Informativi LS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Segnale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LoF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42984"/>
            <a:ext cx="4538479" cy="11430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2000" dirty="0" smtClean="0"/>
              <a:t>      Studiando il segnale grezzo in frequenza, si nota come la maggior parte della energia sia contenuta alle basse frequenze.</a:t>
            </a:r>
          </a:p>
        </p:txBody>
      </p:sp>
      <p:pic>
        <p:nvPicPr>
          <p:cNvPr id="4" name="Immagine 3" descr="SignalSpectru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085597"/>
            <a:ext cx="3472864" cy="291490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57884" y="4169639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 Narrow" pitchFamily="34" charset="0"/>
              </a:rPr>
              <a:t>Spettro del segnale</a:t>
            </a:r>
          </a:p>
          <a:p>
            <a:pPr algn="ctr"/>
            <a:r>
              <a:rPr lang="it-IT" sz="1600" dirty="0" smtClean="0">
                <a:latin typeface="Arial Narrow" pitchFamily="34" charset="0"/>
              </a:rPr>
              <a:t>L’energia è contenuta alle basse frequenze</a:t>
            </a:r>
            <a:endParaRPr lang="it-IT" sz="1600" dirty="0">
              <a:latin typeface="Arial Narrow" pitchFamily="34" charset="0"/>
            </a:endParaRPr>
          </a:p>
        </p:txBody>
      </p:sp>
      <p:pic>
        <p:nvPicPr>
          <p:cNvPr id="6" name="Immagine 5" descr="RawSignalGraph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500306"/>
            <a:ext cx="4996471" cy="1214446"/>
          </a:xfrm>
          <a:prstGeom prst="rect">
            <a:avLst/>
          </a:prstGeom>
        </p:spPr>
      </p:pic>
      <p:pic>
        <p:nvPicPr>
          <p:cNvPr id="7" name="Immagine 6" descr="LoFSignalGraph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5" y="5143513"/>
            <a:ext cx="6000792" cy="146967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85720" y="4000504"/>
            <a:ext cx="228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 Narrow" pitchFamily="34" charset="0"/>
              </a:rPr>
              <a:t>Filtro </a:t>
            </a:r>
            <a:r>
              <a:rPr lang="it-IT" sz="1600" b="1" dirty="0" err="1" smtClean="0">
                <a:latin typeface="Arial Narrow" pitchFamily="34" charset="0"/>
              </a:rPr>
              <a:t>passabasso</a:t>
            </a:r>
            <a:endParaRPr lang="it-IT" sz="1600" b="1" dirty="0" smtClean="0">
              <a:latin typeface="Arial Narrow" pitchFamily="34" charset="0"/>
            </a:endParaRPr>
          </a:p>
          <a:p>
            <a:pPr algn="ctr"/>
            <a:r>
              <a:rPr lang="it-IT" sz="1600" dirty="0" smtClean="0">
                <a:latin typeface="Arial Narrow" pitchFamily="34" charset="0"/>
              </a:rPr>
              <a:t>Applicazione del filtro sul segnale grezzo. Si ottiene il segnale </a:t>
            </a:r>
            <a:r>
              <a:rPr lang="it-IT" sz="1600" b="1" dirty="0" err="1" smtClean="0">
                <a:latin typeface="Arial Narrow" pitchFamily="34" charset="0"/>
              </a:rPr>
              <a:t>LoF</a:t>
            </a:r>
            <a:endParaRPr lang="it-IT" sz="1600" b="1" dirty="0">
              <a:latin typeface="Arial Narrow" pitchFamily="34" charset="0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3750463" y="3643314"/>
            <a:ext cx="214314" cy="1500198"/>
          </a:xfrm>
          <a:prstGeom prst="downArrow">
            <a:avLst>
              <a:gd name="adj1" fmla="val 2888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3214678" y="4143380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pc="300" dirty="0" smtClean="0"/>
              <a:t>LOWPASS</a:t>
            </a:r>
          </a:p>
          <a:p>
            <a:pPr algn="ctr"/>
            <a:r>
              <a:rPr lang="it-IT" sz="1400" b="1" spc="300" dirty="0" smtClean="0"/>
              <a:t>FILTER</a:t>
            </a:r>
            <a:endParaRPr lang="it-IT" sz="1400" b="1" spc="300" dirty="0"/>
          </a:p>
        </p:txBody>
      </p:sp>
      <p:sp>
        <p:nvSpPr>
          <p:cNvPr id="15" name="Freccia curva 14"/>
          <p:cNvSpPr/>
          <p:nvPr/>
        </p:nvSpPr>
        <p:spPr>
          <a:xfrm>
            <a:off x="4071934" y="1571612"/>
            <a:ext cx="1357322" cy="928694"/>
          </a:xfrm>
          <a:prstGeom prst="bentArrow">
            <a:avLst>
              <a:gd name="adj1" fmla="val 7381"/>
              <a:gd name="adj2" fmla="val 11008"/>
              <a:gd name="adj3" fmla="val 17745"/>
              <a:gd name="adj4" fmla="val 6862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429124" y="1928802"/>
            <a:ext cx="542895" cy="4086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FFT</a:t>
            </a:r>
            <a:endParaRPr lang="it-IT" dirty="0"/>
          </a:p>
        </p:txBody>
      </p:sp>
      <p:sp>
        <p:nvSpPr>
          <p:cNvPr id="17" name="Anello 16"/>
          <p:cNvSpPr/>
          <p:nvPr/>
        </p:nvSpPr>
        <p:spPr>
          <a:xfrm rot="5094429">
            <a:off x="4636278" y="1977088"/>
            <a:ext cx="2812390" cy="1243462"/>
          </a:xfrm>
          <a:prstGeom prst="donut">
            <a:avLst>
              <a:gd name="adj" fmla="val 25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27" name="Picture 3" descr="C:\Programmi\AdunanzA\Incoming\Ciaccia\bassottolowpass cop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9000" y="4838700"/>
            <a:ext cx="3175000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8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Decomposizione Segnale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Programmi\AdunanzA\Incoming\Ciaccia\RawSignalGraph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214422"/>
            <a:ext cx="4214810" cy="1024455"/>
          </a:xfrm>
          <a:prstGeom prst="rect">
            <a:avLst/>
          </a:prstGeom>
          <a:noFill/>
        </p:spPr>
      </p:pic>
      <p:pic>
        <p:nvPicPr>
          <p:cNvPr id="6" name="Picture 2" descr="C:\Programmi\AdunanzA\Incoming\Ciaccia\LoFSignalGraph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428868"/>
            <a:ext cx="4214810" cy="1032263"/>
          </a:xfrm>
          <a:prstGeom prst="rect">
            <a:avLst/>
          </a:prstGeom>
          <a:noFill/>
        </p:spPr>
      </p:pic>
      <p:sp>
        <p:nvSpPr>
          <p:cNvPr id="7" name="Rettangolo arrotondato 6"/>
          <p:cNvSpPr/>
          <p:nvPr/>
        </p:nvSpPr>
        <p:spPr>
          <a:xfrm>
            <a:off x="785786" y="2668965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pc="300" dirty="0" smtClean="0"/>
              <a:t>LOWPASS</a:t>
            </a:r>
          </a:p>
          <a:p>
            <a:pPr algn="ctr"/>
            <a:r>
              <a:rPr lang="it-IT" sz="1400" b="1" spc="300" dirty="0" smtClean="0"/>
              <a:t>FILTER</a:t>
            </a:r>
            <a:endParaRPr lang="it-IT" sz="1400" b="1" spc="300" dirty="0"/>
          </a:p>
        </p:txBody>
      </p:sp>
      <p:sp>
        <p:nvSpPr>
          <p:cNvPr id="11" name="Freccia in giù 10"/>
          <p:cNvSpPr/>
          <p:nvPr/>
        </p:nvSpPr>
        <p:spPr>
          <a:xfrm rot="16200000">
            <a:off x="3347727" y="1490347"/>
            <a:ext cx="233967" cy="2786082"/>
          </a:xfrm>
          <a:prstGeom prst="downArrow">
            <a:avLst>
              <a:gd name="adj1" fmla="val 2888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ngolare in su 11"/>
          <p:cNvSpPr/>
          <p:nvPr/>
        </p:nvSpPr>
        <p:spPr>
          <a:xfrm rot="5400000">
            <a:off x="213820" y="3121550"/>
            <a:ext cx="2000264" cy="1572560"/>
          </a:xfrm>
          <a:prstGeom prst="bentUpArrow">
            <a:avLst>
              <a:gd name="adj1" fmla="val 5154"/>
              <a:gd name="adj2" fmla="val 5337"/>
              <a:gd name="adj3" fmla="val 8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nello 12"/>
          <p:cNvSpPr/>
          <p:nvPr/>
        </p:nvSpPr>
        <p:spPr>
          <a:xfrm>
            <a:off x="2033584" y="4603430"/>
            <a:ext cx="428628" cy="428628"/>
          </a:xfrm>
          <a:prstGeom prst="donut">
            <a:avLst>
              <a:gd name="adj" fmla="val 13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2162945" y="2916555"/>
            <a:ext cx="176395" cy="1655452"/>
          </a:xfrm>
          <a:prstGeom prst="downArrow">
            <a:avLst>
              <a:gd name="adj1" fmla="val 38296"/>
              <a:gd name="adj2" fmla="val 81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HiPassSignalGraph.bmp"/>
          <p:cNvPicPr>
            <a:picLocks noChangeAspect="1"/>
          </p:cNvPicPr>
          <p:nvPr/>
        </p:nvPicPr>
        <p:blipFill>
          <a:blip r:embed="rId5"/>
          <a:srcRect b="14588"/>
          <a:stretch>
            <a:fillRect/>
          </a:stretch>
        </p:blipFill>
        <p:spPr>
          <a:xfrm>
            <a:off x="4929190" y="4357694"/>
            <a:ext cx="4214810" cy="850696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2229200" y="2886359"/>
            <a:ext cx="45719" cy="82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/>
          <p:cNvSpPr/>
          <p:nvPr/>
        </p:nvSpPr>
        <p:spPr>
          <a:xfrm rot="16200000">
            <a:off x="3557105" y="3628551"/>
            <a:ext cx="207974" cy="2393320"/>
          </a:xfrm>
          <a:prstGeom prst="downArrow">
            <a:avLst>
              <a:gd name="adj1" fmla="val 3362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 rot="5400000">
            <a:off x="2452427" y="4787472"/>
            <a:ext cx="45719" cy="82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roce 20"/>
          <p:cNvSpPr/>
          <p:nvPr/>
        </p:nvSpPr>
        <p:spPr>
          <a:xfrm>
            <a:off x="1553146" y="4444364"/>
            <a:ext cx="285752" cy="285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Meno 21"/>
          <p:cNvSpPr/>
          <p:nvPr/>
        </p:nvSpPr>
        <p:spPr>
          <a:xfrm>
            <a:off x="2388132" y="4068114"/>
            <a:ext cx="285752" cy="28575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ngolare in su 22"/>
          <p:cNvSpPr/>
          <p:nvPr/>
        </p:nvSpPr>
        <p:spPr>
          <a:xfrm rot="5400000">
            <a:off x="237923" y="2452495"/>
            <a:ext cx="701557" cy="323149"/>
          </a:xfrm>
          <a:prstGeom prst="bentUpArrow">
            <a:avLst>
              <a:gd name="adj1" fmla="val 24434"/>
              <a:gd name="adj2" fmla="val 26570"/>
              <a:gd name="adj3" fmla="val 40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39663" y="2887144"/>
            <a:ext cx="57542" cy="82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4204800" y="2500306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LoF</a:t>
            </a:r>
            <a:endParaRPr lang="it-IT" b="1" dirty="0"/>
          </a:p>
        </p:txBody>
      </p:sp>
      <p:sp>
        <p:nvSpPr>
          <p:cNvPr id="25" name="Rettangolo 24"/>
          <p:cNvSpPr/>
          <p:nvPr/>
        </p:nvSpPr>
        <p:spPr>
          <a:xfrm>
            <a:off x="521285" y="2143116"/>
            <a:ext cx="1336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Raw</a:t>
            </a:r>
            <a:r>
              <a:rPr lang="it-IT" b="1" dirty="0" smtClean="0"/>
              <a:t> </a:t>
            </a:r>
            <a:r>
              <a:rPr lang="it-IT" b="1" dirty="0" err="1" smtClean="0"/>
              <a:t>Stream</a:t>
            </a:r>
            <a:endParaRPr lang="it-IT" b="1" dirty="0"/>
          </a:p>
        </p:txBody>
      </p:sp>
      <p:sp>
        <p:nvSpPr>
          <p:cNvPr id="26" name="Rettangolo 25"/>
          <p:cNvSpPr/>
          <p:nvPr/>
        </p:nvSpPr>
        <p:spPr>
          <a:xfrm>
            <a:off x="3643306" y="4429132"/>
            <a:ext cx="990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Residual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20" grpId="0" animBg="1"/>
      <p:bldP spid="19" grpId="0" animBg="1"/>
      <p:bldP spid="21" grpId="0" animBg="1"/>
      <p:bldP spid="22" grpId="0" animBg="1"/>
      <p:bldP spid="17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Segnale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Spikes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66" cy="64294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2000" dirty="0" smtClean="0"/>
              <a:t>Dal segnale </a:t>
            </a:r>
            <a:r>
              <a:rPr lang="it-IT" sz="2000" dirty="0" err="1" smtClean="0"/>
              <a:t>passaalto</a:t>
            </a:r>
            <a:r>
              <a:rPr lang="it-IT" sz="2000" dirty="0" smtClean="0"/>
              <a:t> ottenuto viene fatta una </a:t>
            </a:r>
            <a:r>
              <a:rPr lang="it-IT" sz="2000" dirty="0" err="1" smtClean="0"/>
              <a:t>sogliatura</a:t>
            </a:r>
            <a:r>
              <a:rPr lang="it-IT" sz="2000" dirty="0" smtClean="0"/>
              <a:t>, ottenendo un segnale, che chiamiamo </a:t>
            </a:r>
            <a:r>
              <a:rPr lang="it-IT" sz="2000" b="1" dirty="0" err="1" smtClean="0"/>
              <a:t>Spikes</a:t>
            </a:r>
            <a:r>
              <a:rPr lang="it-IT" sz="2000" dirty="0" smtClean="0"/>
              <a:t>, che contiene solo i campioni di valore superiore alla soglia.</a:t>
            </a:r>
            <a:endParaRPr lang="it-IT" sz="2000" dirty="0"/>
          </a:p>
        </p:txBody>
      </p:sp>
      <p:pic>
        <p:nvPicPr>
          <p:cNvPr id="4" name="Immagine 3" descr="HiPassSignalGraph.bmp"/>
          <p:cNvPicPr>
            <a:picLocks noChangeAspect="1"/>
          </p:cNvPicPr>
          <p:nvPr/>
        </p:nvPicPr>
        <p:blipFill>
          <a:blip r:embed="rId3"/>
          <a:srcRect b="14588"/>
          <a:stretch>
            <a:fillRect/>
          </a:stretch>
        </p:blipFill>
        <p:spPr>
          <a:xfrm>
            <a:off x="1214414" y="2143116"/>
            <a:ext cx="7786742" cy="1571636"/>
          </a:xfrm>
          <a:prstGeom prst="rect">
            <a:avLst/>
          </a:prstGeom>
        </p:spPr>
      </p:pic>
      <p:pic>
        <p:nvPicPr>
          <p:cNvPr id="6" name="Immagine 5" descr="HiPassSignalGraph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6" y="4857760"/>
            <a:ext cx="7786738" cy="1840077"/>
          </a:xfrm>
          <a:prstGeom prst="rect">
            <a:avLst/>
          </a:prstGeom>
        </p:spPr>
      </p:pic>
      <p:cxnSp>
        <p:nvCxnSpPr>
          <p:cNvPr id="12" name="Connettore 1 11"/>
          <p:cNvCxnSpPr/>
          <p:nvPr/>
        </p:nvCxnSpPr>
        <p:spPr>
          <a:xfrm>
            <a:off x="1643042" y="3214686"/>
            <a:ext cx="70723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643042" y="2714620"/>
            <a:ext cx="70723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57158" y="2643182"/>
            <a:ext cx="649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smtClean="0">
                <a:latin typeface="Arial Narrow" pitchFamily="34" charset="0"/>
              </a:rPr>
              <a:t>Soglia</a:t>
            </a:r>
          </a:p>
          <a:p>
            <a:pPr algn="ctr"/>
            <a:r>
              <a:rPr lang="it-IT" sz="1600" dirty="0" smtClean="0">
                <a:latin typeface="Arial Narrow" pitchFamily="34" charset="0"/>
              </a:rPr>
              <a:t>“d”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14282" y="421481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latin typeface="Arial Narrow" pitchFamily="34" charset="0"/>
              </a:rPr>
              <a:t>Sogliatura</a:t>
            </a:r>
            <a:r>
              <a:rPr lang="it-IT" sz="1600" b="1" dirty="0" smtClean="0">
                <a:latin typeface="Arial Narrow" pitchFamily="34" charset="0"/>
              </a:rPr>
              <a:t> del segnale </a:t>
            </a:r>
            <a:r>
              <a:rPr lang="it-IT" sz="1600" b="1" dirty="0" err="1" smtClean="0">
                <a:latin typeface="Arial Narrow" pitchFamily="34" charset="0"/>
              </a:rPr>
              <a:t>passaalto</a:t>
            </a:r>
            <a:endParaRPr lang="it-IT" sz="1600" b="1" dirty="0">
              <a:latin typeface="Arial Narrow" pitchFamily="34" charset="0"/>
            </a:endParaRPr>
          </a:p>
        </p:txBody>
      </p:sp>
      <p:cxnSp>
        <p:nvCxnSpPr>
          <p:cNvPr id="23" name="Connettore 1 22"/>
          <p:cNvCxnSpPr>
            <a:stCxn id="20" idx="3"/>
          </p:cNvCxnSpPr>
          <p:nvPr/>
        </p:nvCxnSpPr>
        <p:spPr>
          <a:xfrm flipV="1">
            <a:off x="1006695" y="2714620"/>
            <a:ext cx="564909" cy="220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20" idx="3"/>
          </p:cNvCxnSpPr>
          <p:nvPr/>
        </p:nvCxnSpPr>
        <p:spPr>
          <a:xfrm>
            <a:off x="1006695" y="2935570"/>
            <a:ext cx="564909" cy="279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reccia in giù 13"/>
          <p:cNvSpPr/>
          <p:nvPr/>
        </p:nvSpPr>
        <p:spPr>
          <a:xfrm>
            <a:off x="5036347" y="3714752"/>
            <a:ext cx="178595" cy="1214446"/>
          </a:xfrm>
          <a:prstGeom prst="downArrow">
            <a:avLst>
              <a:gd name="adj1" fmla="val 2888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4357686" y="4071942"/>
            <a:ext cx="157163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pc="300" dirty="0" smtClean="0"/>
              <a:t>THRESHOLD</a:t>
            </a:r>
            <a:endParaRPr lang="it-IT" sz="1400" b="1" spc="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Meno 34"/>
          <p:cNvSpPr/>
          <p:nvPr/>
        </p:nvSpPr>
        <p:spPr>
          <a:xfrm rot="4156540">
            <a:off x="3631680" y="5094362"/>
            <a:ext cx="1271537" cy="325158"/>
          </a:xfrm>
          <a:prstGeom prst="mathMinus">
            <a:avLst>
              <a:gd name="adj1" fmla="val 23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Decomposizione Segnale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Programmi\AdunanzA\Incoming\Ciaccia\RawSignalGraph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214422"/>
            <a:ext cx="4214810" cy="1024455"/>
          </a:xfrm>
          <a:prstGeom prst="rect">
            <a:avLst/>
          </a:prstGeom>
          <a:noFill/>
        </p:spPr>
      </p:pic>
      <p:pic>
        <p:nvPicPr>
          <p:cNvPr id="6" name="Picture 2" descr="C:\Programmi\AdunanzA\Incoming\Ciaccia\LoFSignalGraph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428868"/>
            <a:ext cx="4214810" cy="1032263"/>
          </a:xfrm>
          <a:prstGeom prst="rect">
            <a:avLst/>
          </a:prstGeom>
          <a:noFill/>
        </p:spPr>
      </p:pic>
      <p:sp>
        <p:nvSpPr>
          <p:cNvPr id="7" name="Rettangolo arrotondato 6"/>
          <p:cNvSpPr/>
          <p:nvPr/>
        </p:nvSpPr>
        <p:spPr>
          <a:xfrm>
            <a:off x="785786" y="2668965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pc="300" dirty="0" smtClean="0"/>
              <a:t>LOWPASS</a:t>
            </a:r>
          </a:p>
          <a:p>
            <a:pPr algn="ctr"/>
            <a:r>
              <a:rPr lang="it-IT" sz="1400" b="1" spc="300" dirty="0" smtClean="0"/>
              <a:t>FILTER</a:t>
            </a:r>
            <a:endParaRPr lang="it-IT" sz="1400" b="1" spc="300" dirty="0"/>
          </a:p>
        </p:txBody>
      </p:sp>
      <p:sp>
        <p:nvSpPr>
          <p:cNvPr id="11" name="Freccia in giù 10"/>
          <p:cNvSpPr/>
          <p:nvPr/>
        </p:nvSpPr>
        <p:spPr>
          <a:xfrm rot="16200000">
            <a:off x="3357554" y="1480521"/>
            <a:ext cx="214314" cy="2786082"/>
          </a:xfrm>
          <a:prstGeom prst="downArrow">
            <a:avLst>
              <a:gd name="adj1" fmla="val 2888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ngolare in su 11"/>
          <p:cNvSpPr/>
          <p:nvPr/>
        </p:nvSpPr>
        <p:spPr>
          <a:xfrm rot="5400000">
            <a:off x="213820" y="3121550"/>
            <a:ext cx="2000264" cy="1572560"/>
          </a:xfrm>
          <a:prstGeom prst="bentUpArrow">
            <a:avLst>
              <a:gd name="adj1" fmla="val 5154"/>
              <a:gd name="adj2" fmla="val 5337"/>
              <a:gd name="adj3" fmla="val 8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nello 12"/>
          <p:cNvSpPr/>
          <p:nvPr/>
        </p:nvSpPr>
        <p:spPr>
          <a:xfrm>
            <a:off x="2033584" y="4603430"/>
            <a:ext cx="428628" cy="428628"/>
          </a:xfrm>
          <a:prstGeom prst="donut">
            <a:avLst>
              <a:gd name="adj" fmla="val 13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2162944" y="2904792"/>
            <a:ext cx="180807" cy="1667215"/>
          </a:xfrm>
          <a:prstGeom prst="downArrow">
            <a:avLst>
              <a:gd name="adj1" fmla="val 38296"/>
              <a:gd name="adj2" fmla="val 81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2231089" y="2857780"/>
            <a:ext cx="45719" cy="82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/>
          <p:cNvSpPr/>
          <p:nvPr/>
        </p:nvSpPr>
        <p:spPr>
          <a:xfrm rot="16200000">
            <a:off x="2518084" y="4667572"/>
            <a:ext cx="214314" cy="321618"/>
          </a:xfrm>
          <a:prstGeom prst="downArrow">
            <a:avLst>
              <a:gd name="adj1" fmla="val 3362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 rot="5400000">
            <a:off x="2452427" y="4787472"/>
            <a:ext cx="45719" cy="82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roce 20"/>
          <p:cNvSpPr/>
          <p:nvPr/>
        </p:nvSpPr>
        <p:spPr>
          <a:xfrm>
            <a:off x="1553146" y="4444364"/>
            <a:ext cx="285752" cy="285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Meno 21"/>
          <p:cNvSpPr/>
          <p:nvPr/>
        </p:nvSpPr>
        <p:spPr>
          <a:xfrm>
            <a:off x="2388132" y="4068114"/>
            <a:ext cx="285752" cy="28575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ngolare in su 22"/>
          <p:cNvSpPr/>
          <p:nvPr/>
        </p:nvSpPr>
        <p:spPr>
          <a:xfrm rot="5400000">
            <a:off x="237923" y="2452495"/>
            <a:ext cx="701557" cy="323149"/>
          </a:xfrm>
          <a:prstGeom prst="bentUpArrow">
            <a:avLst>
              <a:gd name="adj1" fmla="val 24434"/>
              <a:gd name="adj2" fmla="val 26570"/>
              <a:gd name="adj3" fmla="val 40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39663" y="2887144"/>
            <a:ext cx="57542" cy="82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>
            <a:off x="2812810" y="4597612"/>
            <a:ext cx="111624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THRESHOLD</a:t>
            </a:r>
            <a:endParaRPr lang="it-IT" sz="1400" b="1" dirty="0"/>
          </a:p>
        </p:txBody>
      </p:sp>
      <p:pic>
        <p:nvPicPr>
          <p:cNvPr id="25" name="Immagine 24" descr="HiPassSignalGraph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696" y="3786190"/>
            <a:ext cx="4232304" cy="1000132"/>
          </a:xfrm>
          <a:prstGeom prst="rect">
            <a:avLst/>
          </a:prstGeom>
        </p:spPr>
      </p:pic>
      <p:pic>
        <p:nvPicPr>
          <p:cNvPr id="26" name="Immagine 25" descr="ResidualSignalGraph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5214950"/>
            <a:ext cx="4214810" cy="1009403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4204800" y="2500306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LoF</a:t>
            </a:r>
            <a:endParaRPr lang="it-IT" b="1" dirty="0"/>
          </a:p>
        </p:txBody>
      </p:sp>
      <p:sp>
        <p:nvSpPr>
          <p:cNvPr id="28" name="Rettangolo 27"/>
          <p:cNvSpPr/>
          <p:nvPr/>
        </p:nvSpPr>
        <p:spPr>
          <a:xfrm>
            <a:off x="4000496" y="3857628"/>
            <a:ext cx="78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Spikes</a:t>
            </a:r>
            <a:endParaRPr lang="it-IT" b="1" dirty="0"/>
          </a:p>
        </p:txBody>
      </p:sp>
      <p:sp>
        <p:nvSpPr>
          <p:cNvPr id="29" name="Freccia in giù 28"/>
          <p:cNvSpPr/>
          <p:nvPr/>
        </p:nvSpPr>
        <p:spPr>
          <a:xfrm rot="16200000">
            <a:off x="4566763" y="3932391"/>
            <a:ext cx="232405" cy="642939"/>
          </a:xfrm>
          <a:prstGeom prst="downArrow">
            <a:avLst>
              <a:gd name="adj1" fmla="val 30526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in giù 29"/>
          <p:cNvSpPr/>
          <p:nvPr/>
        </p:nvSpPr>
        <p:spPr>
          <a:xfrm rot="16200000">
            <a:off x="4596607" y="5382433"/>
            <a:ext cx="214314" cy="593728"/>
          </a:xfrm>
          <a:prstGeom prst="downArrow">
            <a:avLst>
              <a:gd name="adj1" fmla="val 2888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Meno 30"/>
          <p:cNvSpPr/>
          <p:nvPr/>
        </p:nvSpPr>
        <p:spPr>
          <a:xfrm>
            <a:off x="3896679" y="4636735"/>
            <a:ext cx="240981" cy="347575"/>
          </a:xfrm>
          <a:prstGeom prst="mathMinus">
            <a:avLst>
              <a:gd name="adj1" fmla="val 19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Meno 31"/>
          <p:cNvSpPr/>
          <p:nvPr/>
        </p:nvSpPr>
        <p:spPr>
          <a:xfrm rot="17834439" flipV="1">
            <a:off x="3786197" y="4369895"/>
            <a:ext cx="891681" cy="325158"/>
          </a:xfrm>
          <a:prstGeom prst="mathMinus">
            <a:avLst>
              <a:gd name="adj1" fmla="val 21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 rot="5400000">
            <a:off x="4004782" y="4722970"/>
            <a:ext cx="52395" cy="179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 rot="5400000">
            <a:off x="4374361" y="4215273"/>
            <a:ext cx="45719" cy="82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 rot="9383766">
            <a:off x="4083258" y="4806089"/>
            <a:ext cx="52395" cy="68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 rot="9383766">
            <a:off x="4395680" y="5627133"/>
            <a:ext cx="52395" cy="68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4286248" y="5715016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HiF</a:t>
            </a:r>
            <a:endParaRPr lang="it-IT" b="1" dirty="0"/>
          </a:p>
        </p:txBody>
      </p:sp>
      <p:pic>
        <p:nvPicPr>
          <p:cNvPr id="40" name="Immagine 39" descr="HiPassSignalGraph.bmp"/>
          <p:cNvPicPr>
            <a:picLocks noChangeAspect="1"/>
          </p:cNvPicPr>
          <p:nvPr/>
        </p:nvPicPr>
        <p:blipFill>
          <a:blip r:embed="rId7"/>
          <a:srcRect b="14588"/>
          <a:stretch>
            <a:fillRect/>
          </a:stretch>
        </p:blipFill>
        <p:spPr>
          <a:xfrm>
            <a:off x="142845" y="5264759"/>
            <a:ext cx="4000528" cy="807447"/>
          </a:xfrm>
          <a:prstGeom prst="rect">
            <a:avLst/>
          </a:prstGeom>
        </p:spPr>
      </p:pic>
      <p:sp>
        <p:nvSpPr>
          <p:cNvPr id="41" name="Rettangolo 40"/>
          <p:cNvSpPr/>
          <p:nvPr/>
        </p:nvSpPr>
        <p:spPr>
          <a:xfrm>
            <a:off x="2071670" y="5059932"/>
            <a:ext cx="990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Residual</a:t>
            </a:r>
            <a:endParaRPr lang="it-IT" b="1" dirty="0"/>
          </a:p>
        </p:txBody>
      </p:sp>
      <p:sp>
        <p:nvSpPr>
          <p:cNvPr id="42" name="Rettangolo 41"/>
          <p:cNvSpPr/>
          <p:nvPr/>
        </p:nvSpPr>
        <p:spPr>
          <a:xfrm>
            <a:off x="521285" y="2143116"/>
            <a:ext cx="1336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Raw</a:t>
            </a:r>
            <a:r>
              <a:rPr lang="it-IT" b="1" dirty="0" smtClean="0"/>
              <a:t> </a:t>
            </a:r>
            <a:r>
              <a:rPr lang="it-IT" b="1" dirty="0" err="1" smtClean="0"/>
              <a:t>Stream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0" grpId="0" animBg="1"/>
      <p:bldP spid="36" grpId="0" animBg="1"/>
      <p:bldP spid="38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Segnale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HiF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1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Ciò che rimane dopo la </a:t>
            </a:r>
            <a:r>
              <a:rPr lang="it-IT" sz="2400" dirty="0" err="1" smtClean="0"/>
              <a:t>sogliatura</a:t>
            </a:r>
            <a:r>
              <a:rPr lang="it-IT" sz="2400" dirty="0" smtClean="0"/>
              <a:t>, viene chiamato segnale </a:t>
            </a:r>
            <a:r>
              <a:rPr lang="it-IT" sz="2400" b="1" dirty="0" err="1" smtClean="0"/>
              <a:t>HiF</a:t>
            </a:r>
            <a:r>
              <a:rPr lang="it-IT" sz="2400" dirty="0" smtClean="0"/>
              <a:t>.</a:t>
            </a:r>
          </a:p>
          <a:p>
            <a:pPr>
              <a:buNone/>
            </a:pPr>
            <a:r>
              <a:rPr lang="it-IT" sz="2400" dirty="0" smtClean="0"/>
              <a:t>Si tratta di un </a:t>
            </a:r>
            <a:r>
              <a:rPr lang="it-IT" sz="2400" b="1" dirty="0" smtClean="0"/>
              <a:t>segnale limitato</a:t>
            </a:r>
            <a:r>
              <a:rPr lang="it-IT" sz="2400" dirty="0" smtClean="0"/>
              <a:t> come valore, ma con </a:t>
            </a:r>
            <a:r>
              <a:rPr lang="it-IT" sz="2400" b="1" dirty="0" smtClean="0"/>
              <a:t>grande banda</a:t>
            </a:r>
            <a:r>
              <a:rPr lang="it-IT" sz="2400" dirty="0" smtClean="0"/>
              <a:t> in frequenza.</a:t>
            </a:r>
            <a:endParaRPr lang="it-IT" sz="2400" dirty="0"/>
          </a:p>
        </p:txBody>
      </p:sp>
      <p:pic>
        <p:nvPicPr>
          <p:cNvPr id="4" name="Immagine 3" descr="ResidualSignalGraph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214686"/>
            <a:ext cx="8501090" cy="203592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14678" y="5429264"/>
            <a:ext cx="276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latin typeface="Arial Narrow" pitchFamily="34" charset="0"/>
              </a:rPr>
              <a:t>Segnale </a:t>
            </a:r>
            <a:r>
              <a:rPr lang="it-IT" sz="1600" b="1" dirty="0" err="1" smtClean="0">
                <a:latin typeface="Arial Narrow" pitchFamily="34" charset="0"/>
              </a:rPr>
              <a:t>HiF</a:t>
            </a:r>
            <a:endParaRPr lang="it-IT" sz="1600" b="1" dirty="0" smtClean="0">
              <a:latin typeface="Arial Narrow" pitchFamily="34" charset="0"/>
            </a:endParaRPr>
          </a:p>
          <a:p>
            <a:pPr algn="ctr"/>
            <a:r>
              <a:rPr lang="it-IT" sz="1600" dirty="0" smtClean="0">
                <a:latin typeface="Arial Narrow" pitchFamily="34" charset="0"/>
              </a:rPr>
              <a:t>Segnale residuo dopo la </a:t>
            </a:r>
            <a:r>
              <a:rPr lang="it-IT" sz="1600" dirty="0" err="1" smtClean="0">
                <a:latin typeface="Arial Narrow" pitchFamily="34" charset="0"/>
              </a:rPr>
              <a:t>sogliatura</a:t>
            </a:r>
            <a:endParaRPr lang="it-IT" sz="1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Compressione segnale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LoF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132873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dirty="0" smtClean="0"/>
              <a:t>Il segnale </a:t>
            </a:r>
            <a:r>
              <a:rPr lang="it-IT" b="1" dirty="0" err="1" smtClean="0"/>
              <a:t>LoF</a:t>
            </a:r>
            <a:r>
              <a:rPr lang="it-IT" dirty="0" smtClean="0"/>
              <a:t> è un </a:t>
            </a:r>
            <a:r>
              <a:rPr lang="it-IT" b="1" dirty="0" err="1" smtClean="0"/>
              <a:t>passabasso</a:t>
            </a:r>
            <a:r>
              <a:rPr lang="it-IT" dirty="0" smtClean="0"/>
              <a:t> </a:t>
            </a:r>
            <a:r>
              <a:rPr lang="it-IT" sz="2400" dirty="0" smtClean="0"/>
              <a:t>(ha </a:t>
            </a:r>
            <a:r>
              <a:rPr lang="it-IT" sz="2400" dirty="0" err="1" smtClean="0"/>
              <a:t>f</a:t>
            </a:r>
            <a:r>
              <a:rPr lang="it-IT" sz="2400" baseline="-25000" dirty="0" err="1" smtClean="0"/>
              <a:t>max</a:t>
            </a:r>
            <a:r>
              <a:rPr lang="it-IT" sz="2400" dirty="0" smtClean="0"/>
              <a:t> molto minore), </a:t>
            </a:r>
            <a:r>
              <a:rPr lang="it-IT" dirty="0" smtClean="0"/>
              <a:t>perciò è </a:t>
            </a:r>
            <a:r>
              <a:rPr lang="it-IT" sz="2800" dirty="0" smtClean="0"/>
              <a:t>possibile</a:t>
            </a:r>
            <a:r>
              <a:rPr lang="it-IT" dirty="0" smtClean="0"/>
              <a:t> </a:t>
            </a:r>
            <a:r>
              <a:rPr lang="it-IT" b="1" dirty="0" err="1" smtClean="0"/>
              <a:t>sottocampionarlo</a:t>
            </a:r>
            <a:r>
              <a:rPr lang="it-IT" dirty="0" smtClean="0"/>
              <a:t> senza problemi</a:t>
            </a:r>
          </a:p>
          <a:p>
            <a:pPr algn="ctr"/>
            <a:endParaRPr lang="it-IT" dirty="0"/>
          </a:p>
        </p:txBody>
      </p:sp>
      <p:pic>
        <p:nvPicPr>
          <p:cNvPr id="4" name="Immagine 3" descr="Downsampling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214686"/>
            <a:ext cx="3714776" cy="1880483"/>
          </a:xfrm>
          <a:prstGeom prst="rect">
            <a:avLst/>
          </a:prstGeom>
        </p:spPr>
      </p:pic>
      <p:pic>
        <p:nvPicPr>
          <p:cNvPr id="6" name="Immagine 5" descr="Downsampling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2407" y="3214686"/>
            <a:ext cx="3596970" cy="188048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000100" y="3429000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Arial Narrow" pitchFamily="34" charset="0"/>
              </a:rPr>
              <a:t>2880</a:t>
            </a:r>
            <a:endParaRPr lang="it-IT" sz="2000" b="1" dirty="0">
              <a:latin typeface="Arial Narrow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857884" y="3429000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Arial Narrow" pitchFamily="34" charset="0"/>
              </a:rPr>
              <a:t>144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071670" y="5357826"/>
            <a:ext cx="52149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latin typeface="Arial Narrow" pitchFamily="34" charset="0"/>
              </a:rPr>
              <a:t>Downsampling</a:t>
            </a:r>
            <a:r>
              <a:rPr lang="it-IT" sz="1600" b="1" dirty="0" smtClean="0">
                <a:latin typeface="Arial Narrow" pitchFamily="34" charset="0"/>
              </a:rPr>
              <a:t> </a:t>
            </a:r>
            <a:r>
              <a:rPr lang="it-IT" sz="1600" b="1" dirty="0" err="1" smtClean="0">
                <a:latin typeface="Arial Narrow" pitchFamily="34" charset="0"/>
              </a:rPr>
              <a:t>LoF</a:t>
            </a:r>
            <a:endParaRPr lang="it-IT" sz="1600" b="1" dirty="0" smtClean="0">
              <a:latin typeface="Arial Narrow" pitchFamily="34" charset="0"/>
            </a:endParaRPr>
          </a:p>
          <a:p>
            <a:pPr algn="ctr"/>
            <a:r>
              <a:rPr lang="it-IT" sz="1600" dirty="0" smtClean="0">
                <a:latin typeface="Arial Narrow" pitchFamily="34" charset="0"/>
              </a:rPr>
              <a:t>Viene sottocampionato il segnale. </a:t>
            </a:r>
          </a:p>
          <a:p>
            <a:pPr algn="ctr"/>
            <a:r>
              <a:rPr lang="it-IT" sz="1600" dirty="0" smtClean="0">
                <a:latin typeface="Arial Narrow" pitchFamily="34" charset="0"/>
              </a:rPr>
              <a:t>Si passa da </a:t>
            </a:r>
            <a:r>
              <a:rPr lang="it-IT" sz="1600" b="1" dirty="0" smtClean="0">
                <a:latin typeface="Arial Narrow" pitchFamily="34" charset="0"/>
              </a:rPr>
              <a:t>2880</a:t>
            </a:r>
            <a:r>
              <a:rPr lang="it-IT" sz="1600" dirty="0" smtClean="0">
                <a:latin typeface="Arial Narrow" pitchFamily="34" charset="0"/>
              </a:rPr>
              <a:t> campioni a </a:t>
            </a:r>
            <a:r>
              <a:rPr lang="it-IT" sz="1600" b="1" dirty="0" smtClean="0">
                <a:latin typeface="Arial Narrow" pitchFamily="34" charset="0"/>
              </a:rPr>
              <a:t>144</a:t>
            </a:r>
            <a:endParaRPr lang="it-IT" sz="1600" b="1" dirty="0">
              <a:latin typeface="Arial Narrow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357686" y="6215082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Arial Narrow" pitchFamily="34" charset="0"/>
              </a:rPr>
              <a:t>5%</a:t>
            </a:r>
            <a:endParaRPr lang="it-IT" sz="2800" b="1" dirty="0">
              <a:latin typeface="Arial Narrow" pitchFamily="34" charset="0"/>
            </a:endParaRPr>
          </a:p>
        </p:txBody>
      </p:sp>
      <p:sp>
        <p:nvSpPr>
          <p:cNvPr id="15" name="Freccia in giù 14"/>
          <p:cNvSpPr/>
          <p:nvPr/>
        </p:nvSpPr>
        <p:spPr>
          <a:xfrm rot="16200000">
            <a:off x="4538382" y="3409039"/>
            <a:ext cx="210112" cy="1428759"/>
          </a:xfrm>
          <a:prstGeom prst="downArrow">
            <a:avLst>
              <a:gd name="adj1" fmla="val 2888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4357686" y="3357562"/>
            <a:ext cx="57150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it-IT" sz="1400" b="1" spc="-300" dirty="0" smtClean="0"/>
              <a:t>DOWN</a:t>
            </a:r>
          </a:p>
          <a:p>
            <a:pPr algn="ctr"/>
            <a:r>
              <a:rPr lang="it-IT" sz="1400" b="1" spc="-300" dirty="0" smtClean="0"/>
              <a:t>SAMPLE</a:t>
            </a:r>
            <a:endParaRPr lang="it-IT" sz="1400" b="1" spc="-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Spikes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1000131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Il segnale </a:t>
            </a:r>
            <a:r>
              <a:rPr lang="it-IT" sz="2400" dirty="0" err="1" smtClean="0"/>
              <a:t>Spikes</a:t>
            </a:r>
            <a:r>
              <a:rPr lang="it-IT" sz="2400" dirty="0" smtClean="0"/>
              <a:t> contiene </a:t>
            </a:r>
            <a:r>
              <a:rPr lang="it-IT" sz="2400" b="1" dirty="0" smtClean="0"/>
              <a:t>solo i picchi </a:t>
            </a:r>
            <a:r>
              <a:rPr lang="it-IT" sz="2400" dirty="0" smtClean="0"/>
              <a:t>(poca informazione). Può essere salvato direttamente</a:t>
            </a:r>
          </a:p>
        </p:txBody>
      </p:sp>
      <p:pic>
        <p:nvPicPr>
          <p:cNvPr id="6" name="Immagine 5" descr="CompressSpik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000372"/>
            <a:ext cx="5286412" cy="255642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929322" y="350043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rial Narrow" pitchFamily="34" charset="0"/>
              </a:rPr>
              <a:t>Segnale </a:t>
            </a:r>
            <a:r>
              <a:rPr lang="it-IT" b="1" dirty="0" err="1" smtClean="0">
                <a:latin typeface="Arial Narrow" pitchFamily="34" charset="0"/>
              </a:rPr>
              <a:t>Spikes</a:t>
            </a:r>
            <a:endParaRPr lang="it-IT" b="1" dirty="0" smtClean="0">
              <a:latin typeface="Arial Narrow" pitchFamily="34" charset="0"/>
            </a:endParaRPr>
          </a:p>
          <a:p>
            <a:pPr algn="ctr"/>
            <a:r>
              <a:rPr lang="it-IT" dirty="0" smtClean="0">
                <a:latin typeface="Arial Narrow" pitchFamily="34" charset="0"/>
              </a:rPr>
              <a:t>Salvando solo i dati dei picchi, occupa </a:t>
            </a:r>
            <a:r>
              <a:rPr lang="it-IT" b="1" dirty="0" smtClean="0">
                <a:latin typeface="Arial Narrow" pitchFamily="34" charset="0"/>
              </a:rPr>
              <a:t>56</a:t>
            </a:r>
            <a:r>
              <a:rPr lang="it-IT" dirty="0" smtClean="0">
                <a:latin typeface="Arial Narrow" pitchFamily="34" charset="0"/>
              </a:rPr>
              <a:t> campioni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71538" y="3214686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Arial Narrow" pitchFamily="34" charset="0"/>
              </a:rPr>
              <a:t>56</a:t>
            </a:r>
            <a:endParaRPr lang="it-IT" sz="1600" b="1" dirty="0">
              <a:latin typeface="Arial Narrow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929454" y="4500570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≈ </a:t>
            </a:r>
            <a:r>
              <a:rPr lang="it-IT" sz="2800" b="1" dirty="0" smtClean="0">
                <a:latin typeface="Arial Narrow" pitchFamily="34" charset="0"/>
              </a:rPr>
              <a:t>2%</a:t>
            </a:r>
            <a:endParaRPr lang="it-IT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Hif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42844" y="1142984"/>
            <a:ext cx="8229600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segnale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HiF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dei residui invece è </a:t>
            </a:r>
            <a:r>
              <a:rPr kumimoji="0" lang="it-IT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problematico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it-IT" sz="2400" baseline="0" dirty="0" smtClean="0"/>
              <a:t>Ha</a:t>
            </a:r>
            <a:r>
              <a:rPr lang="it-IT" sz="2400" dirty="0" smtClean="0"/>
              <a:t> </a:t>
            </a:r>
            <a:r>
              <a:rPr lang="it-IT" sz="2400" b="1" dirty="0" smtClean="0"/>
              <a:t>molti dati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 un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passaalto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0" y="3929066"/>
            <a:ext cx="9144000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i="1" dirty="0" smtClean="0"/>
              <a:t>Possiamo ridurre segnali </a:t>
            </a:r>
            <a:r>
              <a:rPr lang="it-IT" sz="2400" i="1" dirty="0" err="1" smtClean="0"/>
              <a:t>HiF</a:t>
            </a:r>
            <a:r>
              <a:rPr lang="it-IT" sz="2400" i="1" dirty="0" smtClean="0"/>
              <a:t>, mantenendo inalterata la distanza tra essi?</a:t>
            </a:r>
            <a:endParaRPr lang="it-IT" sz="2400" i="1" dirty="0"/>
          </a:p>
        </p:txBody>
      </p:sp>
      <p:pic>
        <p:nvPicPr>
          <p:cNvPr id="10" name="Immagine 9" descr="ResidualSignalGraph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407" y="1754451"/>
            <a:ext cx="6097279" cy="146023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000892" y="1000108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 Narrow" pitchFamily="34" charset="0"/>
              </a:rPr>
              <a:t>Segnale </a:t>
            </a:r>
            <a:r>
              <a:rPr lang="it-IT" sz="1600" b="1" dirty="0" err="1" smtClean="0">
                <a:latin typeface="Arial Narrow" pitchFamily="34" charset="0"/>
              </a:rPr>
              <a:t>HiF</a:t>
            </a:r>
            <a:endParaRPr lang="it-IT" sz="1600" b="1" dirty="0" smtClean="0">
              <a:latin typeface="Arial Narrow" pitchFamily="34" charset="0"/>
            </a:endParaRPr>
          </a:p>
          <a:p>
            <a:pPr algn="ctr"/>
            <a:r>
              <a:rPr lang="it-IT" sz="1600" dirty="0" smtClean="0">
                <a:latin typeface="Arial Narrow" pitchFamily="34" charset="0"/>
              </a:rPr>
              <a:t>Formato da 2880 campioni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-32" y="3286124"/>
            <a:ext cx="9144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Serve         </a:t>
            </a:r>
            <a:r>
              <a:rPr lang="it-IT" sz="2800" b="1" dirty="0" smtClean="0"/>
              <a:t>correlazione</a:t>
            </a:r>
            <a:r>
              <a:rPr lang="it-IT" sz="2800" dirty="0" smtClean="0"/>
              <a:t> tra segnali </a:t>
            </a:r>
            <a:r>
              <a:rPr lang="it-IT" sz="2000" dirty="0" smtClean="0"/>
              <a:t>(dipende dalla loro </a:t>
            </a:r>
            <a:r>
              <a:rPr lang="it-IT" sz="2000" b="1" dirty="0" smtClean="0"/>
              <a:t>distanza euclidea</a:t>
            </a:r>
            <a:r>
              <a:rPr lang="it-IT" sz="2000" dirty="0" smtClean="0"/>
              <a:t>)</a:t>
            </a:r>
            <a:endParaRPr lang="it-IT" sz="2400" dirty="0" smtClean="0"/>
          </a:p>
        </p:txBody>
      </p:sp>
      <p:sp>
        <p:nvSpPr>
          <p:cNvPr id="12" name="Freccia in giù 11"/>
          <p:cNvSpPr/>
          <p:nvPr/>
        </p:nvSpPr>
        <p:spPr>
          <a:xfrm rot="16200000">
            <a:off x="1142976" y="3357562"/>
            <a:ext cx="285752" cy="428628"/>
          </a:xfrm>
          <a:prstGeom prst="downArrow">
            <a:avLst>
              <a:gd name="adj1" fmla="val 3362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2" descr="C:\Programmi\AdunanzA\Incoming\Ciaccia\Joram_Lindenstraus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500570"/>
            <a:ext cx="1455723" cy="207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/>
          <p:cNvSpPr/>
          <p:nvPr/>
        </p:nvSpPr>
        <p:spPr>
          <a:xfrm>
            <a:off x="1857356" y="4773051"/>
            <a:ext cx="5156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/>
              <a:t>Lemma</a:t>
            </a:r>
            <a:r>
              <a:rPr lang="it-IT" sz="2800" dirty="0" smtClean="0"/>
              <a:t> di </a:t>
            </a:r>
            <a:r>
              <a:rPr lang="it-IT" sz="2800" dirty="0" err="1" smtClean="0"/>
              <a:t>Johnson-Lindenstrauss</a:t>
            </a:r>
            <a:endParaRPr lang="it-IT" sz="2800" dirty="0"/>
          </a:p>
        </p:txBody>
      </p:sp>
      <p:sp>
        <p:nvSpPr>
          <p:cNvPr id="15" name="Rettangolo 14"/>
          <p:cNvSpPr/>
          <p:nvPr/>
        </p:nvSpPr>
        <p:spPr>
          <a:xfrm>
            <a:off x="285720" y="4701613"/>
            <a:ext cx="5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/>
              <a:t>Si</a:t>
            </a:r>
            <a:endParaRPr lang="it-IT" sz="3600" dirty="0"/>
          </a:p>
        </p:txBody>
      </p:sp>
      <p:sp>
        <p:nvSpPr>
          <p:cNvPr id="16" name="Freccia in giù 15"/>
          <p:cNvSpPr/>
          <p:nvPr/>
        </p:nvSpPr>
        <p:spPr>
          <a:xfrm rot="16200000">
            <a:off x="1142976" y="4701613"/>
            <a:ext cx="285752" cy="714380"/>
          </a:xfrm>
          <a:prstGeom prst="downArrow">
            <a:avLst>
              <a:gd name="adj1" fmla="val 3362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7" name="Grafico 16"/>
          <p:cNvGraphicFramePr/>
          <p:nvPr/>
        </p:nvGraphicFramePr>
        <p:xfrm>
          <a:off x="4643438" y="5357826"/>
          <a:ext cx="3214710" cy="107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Immagine 17" descr="ResidualSignalGraph.bmp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408" t="15465" r="7408" b="30407"/>
          <a:stretch>
            <a:fillRect/>
          </a:stretch>
        </p:blipFill>
        <p:spPr>
          <a:xfrm>
            <a:off x="642910" y="5857892"/>
            <a:ext cx="3286148" cy="500066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214810" y="58578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=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184130" y="5643578"/>
            <a:ext cx="4587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>
                <a:latin typeface="Monotype Corsiva" pitchFamily="66" charset="0"/>
              </a:rPr>
              <a:t>f</a:t>
            </a:r>
            <a:r>
              <a:rPr lang="it-IT" sz="2400" dirty="0" smtClean="0">
                <a:latin typeface="Monotype Corsiva" pitchFamily="66" charset="0"/>
              </a:rPr>
              <a:t>(</a:t>
            </a:r>
            <a:endParaRPr lang="it-IT" sz="2400" dirty="0">
              <a:latin typeface="Monotype Corsiva" pitchFamily="66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891380" y="5896293"/>
            <a:ext cx="251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latin typeface="Monotype Corsiva" pitchFamily="66" charset="0"/>
              </a:rPr>
              <a:t>)</a:t>
            </a:r>
            <a:endParaRPr lang="it-IT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2" grpId="0" animBg="1"/>
      <p:bldP spid="14" grpId="0"/>
      <p:bldP spid="15" grpId="0"/>
      <p:bldP spid="16" grpId="0" animBg="1"/>
      <p:bldGraphic spid="17" grpId="0">
        <p:bldAsOne/>
      </p:bldGraphic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(1/2)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28596" y="5286388"/>
            <a:ext cx="82296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lemma di </a:t>
            </a:r>
            <a:r>
              <a:rPr kumimoji="0" lang="it-IT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Johnson-Lindenstrauss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 assicura che, scegliendo un K opportuno, la correlazione rimane </a:t>
            </a:r>
            <a:r>
              <a:rPr kumimoji="0" lang="it-IT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inalterata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meno di un errore </a:t>
            </a:r>
            <a:r>
              <a:rPr kumimoji="0" lang="el-GR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ε</a:t>
            </a:r>
            <a:endParaRPr kumimoji="0" lang="it-IT" sz="24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0034" y="2000240"/>
            <a:ext cx="1214446" cy="2071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 Narrow" pitchFamily="34" charset="0"/>
              </a:rPr>
              <a:t>Matrice A</a:t>
            </a:r>
          </a:p>
          <a:p>
            <a:pPr algn="ctr"/>
            <a:endParaRPr lang="it-IT" dirty="0" smtClean="0">
              <a:latin typeface="Arial Narrow" pitchFamily="34" charset="0"/>
            </a:endParaRPr>
          </a:p>
          <a:p>
            <a:pPr algn="ctr"/>
            <a:r>
              <a:rPr lang="it-IT" dirty="0" smtClean="0">
                <a:latin typeface="Arial Narrow" pitchFamily="34" charset="0"/>
              </a:rPr>
              <a:t>K x N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59056" y="235743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928926" y="2876132"/>
            <a:ext cx="1814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rial Narrow" pitchFamily="34" charset="0"/>
              </a:rPr>
              <a:t>Segnale di </a:t>
            </a:r>
            <a:r>
              <a:rPr lang="it-IT" sz="1600" b="1" dirty="0" smtClean="0">
                <a:latin typeface="Arial Narrow" pitchFamily="34" charset="0"/>
              </a:rPr>
              <a:t>N</a:t>
            </a:r>
            <a:r>
              <a:rPr lang="it-IT" sz="1600" dirty="0" smtClean="0">
                <a:latin typeface="Arial Narrow" pitchFamily="34" charset="0"/>
              </a:rPr>
              <a:t> </a:t>
            </a:r>
            <a:r>
              <a:rPr lang="it-IT" sz="1600" dirty="0" err="1" smtClean="0">
                <a:latin typeface="Arial Narrow" pitchFamily="34" charset="0"/>
              </a:rPr>
              <a:t>samples</a:t>
            </a:r>
            <a:endParaRPr lang="it-IT" sz="1600" dirty="0">
              <a:latin typeface="Arial Narrow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715140" y="2928934"/>
            <a:ext cx="1805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Arial Narrow" pitchFamily="34" charset="0"/>
              </a:rPr>
              <a:t>Segnale di </a:t>
            </a:r>
            <a:r>
              <a:rPr lang="it-IT" sz="1600" b="1" dirty="0" smtClean="0">
                <a:latin typeface="Arial Narrow" pitchFamily="34" charset="0"/>
              </a:rPr>
              <a:t>K</a:t>
            </a:r>
            <a:r>
              <a:rPr lang="it-IT" sz="1600" dirty="0" smtClean="0">
                <a:latin typeface="Arial Narrow" pitchFamily="34" charset="0"/>
              </a:rPr>
              <a:t> </a:t>
            </a:r>
            <a:r>
              <a:rPr lang="it-IT" sz="1600" dirty="0" err="1" smtClean="0">
                <a:latin typeface="Arial Narrow" pitchFamily="34" charset="0"/>
              </a:rPr>
              <a:t>samples</a:t>
            </a:r>
            <a:endParaRPr lang="it-IT" sz="1600" dirty="0" smtClean="0">
              <a:latin typeface="Arial Narrow" pitchFamily="34" charset="0"/>
            </a:endParaRPr>
          </a:p>
          <a:p>
            <a:pPr algn="ctr"/>
            <a:r>
              <a:rPr lang="it-IT" sz="1600" dirty="0" smtClean="0">
                <a:latin typeface="Arial Narrow" pitchFamily="34" charset="0"/>
              </a:rPr>
              <a:t>chiamato </a:t>
            </a:r>
            <a:r>
              <a:rPr lang="it-IT" sz="1600" b="1" dirty="0" smtClean="0">
                <a:latin typeface="Arial Narrow" pitchFamily="34" charset="0"/>
              </a:rPr>
              <a:t>Sketch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643174" y="4226579"/>
            <a:ext cx="6394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 Narrow" pitchFamily="34" charset="0"/>
              </a:rPr>
              <a:t>Matrice generata </a:t>
            </a:r>
            <a:r>
              <a:rPr lang="it-IT" sz="2400" b="1" dirty="0" smtClean="0">
                <a:latin typeface="Arial Narrow" pitchFamily="34" charset="0"/>
              </a:rPr>
              <a:t>casualmente</a:t>
            </a:r>
            <a:r>
              <a:rPr lang="it-IT" sz="2400" dirty="0" smtClean="0">
                <a:latin typeface="Arial Narrow" pitchFamily="34" charset="0"/>
              </a:rPr>
              <a:t> </a:t>
            </a:r>
            <a:r>
              <a:rPr lang="it-IT" sz="1600" dirty="0" smtClean="0">
                <a:latin typeface="Arial Narrow" pitchFamily="34" charset="0"/>
              </a:rPr>
              <a:t>(mediante distribuzione Gaussiana)</a:t>
            </a:r>
            <a:endParaRPr lang="it-IT" sz="1600" b="1" dirty="0" smtClean="0">
              <a:latin typeface="Arial Narrow" pitchFamily="34" charset="0"/>
            </a:endParaRPr>
          </a:p>
        </p:txBody>
      </p:sp>
      <p:graphicFrame>
        <p:nvGraphicFramePr>
          <p:cNvPr id="22" name="Grafico 21"/>
          <p:cNvGraphicFramePr/>
          <p:nvPr/>
        </p:nvGraphicFramePr>
        <p:xfrm>
          <a:off x="6215074" y="1785926"/>
          <a:ext cx="3214710" cy="107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Immagine 22" descr="ResidualSignalGraph.bmp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408" t="15465" r="7408" b="30407"/>
          <a:stretch>
            <a:fillRect/>
          </a:stretch>
        </p:blipFill>
        <p:spPr>
          <a:xfrm>
            <a:off x="2214546" y="2285992"/>
            <a:ext cx="3286148" cy="500066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5786446" y="2285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=</a:t>
            </a:r>
            <a:endParaRPr lang="it-IT" dirty="0"/>
          </a:p>
        </p:txBody>
      </p:sp>
      <p:sp>
        <p:nvSpPr>
          <p:cNvPr id="25" name="Freccia in giù 24"/>
          <p:cNvSpPr/>
          <p:nvPr/>
        </p:nvSpPr>
        <p:spPr>
          <a:xfrm rot="6620048">
            <a:off x="2088571" y="3908899"/>
            <a:ext cx="280088" cy="683274"/>
          </a:xfrm>
          <a:prstGeom prst="downArrow">
            <a:avLst>
              <a:gd name="adj1" fmla="val 3362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mi\AdunanzA\Incoming\Ciaccia\3d computer servers in a data ce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090" y="0"/>
            <a:ext cx="921009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142860"/>
            <a:ext cx="8229600" cy="1143000"/>
          </a:xfrm>
        </p:spPr>
        <p:txBody>
          <a:bodyPr/>
          <a:lstStyle/>
          <a:p>
            <a:pPr algn="l"/>
            <a:r>
              <a:rPr lang="it-I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 cosa stiamo parlando …</a:t>
            </a:r>
            <a:endParaRPr lang="it-IT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14282" y="5572140"/>
            <a:ext cx="7429552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Grandi serie temporali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357158" y="2500306"/>
            <a:ext cx="71438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Utilizzo di risorse nel tempo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57158" y="1714488"/>
            <a:ext cx="364333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it-IT" sz="3200" b="1" i="0" u="none" strike="noStrike" kern="120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Cluster di Server</a:t>
            </a:r>
            <a:endParaRPr kumimoji="0" lang="it-IT" sz="3200" b="1" i="0" u="none" strike="noStrike" kern="120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57158" y="3929066"/>
            <a:ext cx="71438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Frequenti rilevazioni</a:t>
            </a:r>
          </a:p>
        </p:txBody>
      </p:sp>
      <p:sp>
        <p:nvSpPr>
          <p:cNvPr id="14" name="Freccia in giù 13"/>
          <p:cNvSpPr/>
          <p:nvPr/>
        </p:nvSpPr>
        <p:spPr>
          <a:xfrm rot="251926">
            <a:off x="1094410" y="3839186"/>
            <a:ext cx="1214695" cy="2620696"/>
          </a:xfrm>
          <a:prstGeom prst="downArrow">
            <a:avLst/>
          </a:prstGeom>
          <a:solidFill>
            <a:srgbClr val="282828"/>
          </a:solidFill>
          <a:scene3d>
            <a:camera prst="isometricOffAxis1Top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357158" y="3214686"/>
            <a:ext cx="71438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Temperatura di esercizio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7" grpId="0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(2/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 descr="RandomProjectionErro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205997"/>
            <a:ext cx="8747467" cy="315182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7158" y="1071546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Si è </a:t>
            </a:r>
            <a:r>
              <a:rPr lang="it-IT" sz="2400" b="1" dirty="0" smtClean="0"/>
              <a:t>verificato sperimentalmente </a:t>
            </a:r>
            <a:r>
              <a:rPr lang="it-IT" sz="2400" dirty="0" smtClean="0"/>
              <a:t>che la probabilità di errore della </a:t>
            </a:r>
            <a:r>
              <a:rPr lang="it-IT" sz="2400" dirty="0" err="1" smtClean="0"/>
              <a:t>Random</a:t>
            </a:r>
            <a:r>
              <a:rPr lang="it-IT" sz="2400" dirty="0" smtClean="0"/>
              <a:t> </a:t>
            </a:r>
            <a:r>
              <a:rPr lang="it-IT" sz="2400" dirty="0" err="1" smtClean="0"/>
              <a:t>Projection</a:t>
            </a:r>
            <a:r>
              <a:rPr lang="it-IT" sz="2400" dirty="0" smtClean="0"/>
              <a:t> non dipende dalla </a:t>
            </a:r>
            <a:r>
              <a:rPr lang="it-IT" sz="2400" b="1" dirty="0" smtClean="0"/>
              <a:t>natura del segnale</a:t>
            </a:r>
            <a:endParaRPr lang="it-IT" sz="2400" b="1" dirty="0"/>
          </a:p>
        </p:txBody>
      </p:sp>
      <p:sp>
        <p:nvSpPr>
          <p:cNvPr id="7" name="Rettangolo 6"/>
          <p:cNvSpPr/>
          <p:nvPr/>
        </p:nvSpPr>
        <p:spPr>
          <a:xfrm>
            <a:off x="3841202" y="5572140"/>
            <a:ext cx="3647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massima ottenuta </a:t>
            </a:r>
            <a:r>
              <a:rPr lang="it-IT" b="1" dirty="0" smtClean="0"/>
              <a:t>matematicamente</a:t>
            </a:r>
            <a:endParaRPr lang="it-IT" b="1" dirty="0"/>
          </a:p>
        </p:txBody>
      </p:sp>
      <p:sp>
        <p:nvSpPr>
          <p:cNvPr id="8" name="Rettangolo 7"/>
          <p:cNvSpPr/>
          <p:nvPr/>
        </p:nvSpPr>
        <p:spPr>
          <a:xfrm>
            <a:off x="3841202" y="5929330"/>
            <a:ext cx="3017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sperimentale</a:t>
            </a:r>
            <a:r>
              <a:rPr lang="it-IT" dirty="0" smtClean="0"/>
              <a:t> </a:t>
            </a:r>
            <a:r>
              <a:rPr lang="it-IT" sz="1400" dirty="0" smtClean="0"/>
              <a:t>(</a:t>
            </a:r>
            <a:r>
              <a:rPr lang="it-IT" sz="1400" dirty="0" err="1" smtClean="0"/>
              <a:t>Random</a:t>
            </a:r>
            <a:r>
              <a:rPr lang="it-IT" sz="1400" dirty="0" smtClean="0"/>
              <a:t> </a:t>
            </a:r>
            <a:r>
              <a:rPr lang="it-IT" sz="1400" dirty="0" err="1" smtClean="0"/>
              <a:t>Projection</a:t>
            </a:r>
            <a:r>
              <a:rPr lang="it-IT" sz="1400" dirty="0" smtClean="0"/>
              <a:t> )</a:t>
            </a:r>
            <a:endParaRPr lang="it-IT" sz="1400" dirty="0"/>
          </a:p>
        </p:txBody>
      </p:sp>
      <p:sp>
        <p:nvSpPr>
          <p:cNvPr id="9" name="Rettangolo 8"/>
          <p:cNvSpPr/>
          <p:nvPr/>
        </p:nvSpPr>
        <p:spPr>
          <a:xfrm>
            <a:off x="3841202" y="6274354"/>
            <a:ext cx="530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di un altro sistema di compressione </a:t>
            </a:r>
            <a:r>
              <a:rPr lang="it-IT" sz="1400" dirty="0" smtClean="0"/>
              <a:t>(il </a:t>
            </a:r>
            <a:r>
              <a:rPr lang="it-IT" sz="1400" dirty="0" err="1" smtClean="0"/>
              <a:t>sottocampionameno</a:t>
            </a:r>
            <a:r>
              <a:rPr lang="it-IT" sz="1400" dirty="0" smtClean="0"/>
              <a:t>)</a:t>
            </a:r>
            <a:endParaRPr lang="it-IT" sz="1400" dirty="0"/>
          </a:p>
        </p:txBody>
      </p:sp>
      <p:sp>
        <p:nvSpPr>
          <p:cNvPr id="10" name="Rettangolo 9"/>
          <p:cNvSpPr/>
          <p:nvPr/>
        </p:nvSpPr>
        <p:spPr>
          <a:xfrm>
            <a:off x="-32" y="5917188"/>
            <a:ext cx="2066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Probabilità di errore</a:t>
            </a:r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2500298" y="6143644"/>
            <a:ext cx="128588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500298" y="5786454"/>
            <a:ext cx="1285884" cy="1588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500298" y="6500834"/>
            <a:ext cx="128588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Parentesi graffa aperta 15"/>
          <p:cNvSpPr/>
          <p:nvPr/>
        </p:nvSpPr>
        <p:spPr>
          <a:xfrm>
            <a:off x="2143108" y="5643578"/>
            <a:ext cx="142876" cy="100013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nello 16"/>
          <p:cNvSpPr/>
          <p:nvPr/>
        </p:nvSpPr>
        <p:spPr>
          <a:xfrm rot="21199176">
            <a:off x="1164680" y="2131106"/>
            <a:ext cx="1205227" cy="443478"/>
          </a:xfrm>
          <a:prstGeom prst="donut">
            <a:avLst>
              <a:gd name="adj" fmla="val 25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Anello 17"/>
          <p:cNvSpPr/>
          <p:nvPr/>
        </p:nvSpPr>
        <p:spPr>
          <a:xfrm rot="21199176">
            <a:off x="3954479" y="2039594"/>
            <a:ext cx="1702560" cy="536405"/>
          </a:xfrm>
          <a:prstGeom prst="donut">
            <a:avLst>
              <a:gd name="adj" fmla="val 25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Anello 18"/>
          <p:cNvSpPr/>
          <p:nvPr/>
        </p:nvSpPr>
        <p:spPr>
          <a:xfrm rot="249071">
            <a:off x="7015186" y="2140865"/>
            <a:ext cx="1179379" cy="437634"/>
          </a:xfrm>
          <a:prstGeom prst="donut">
            <a:avLst>
              <a:gd name="adj" fmla="val 25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Componenti di compressione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ccia in giù 10"/>
          <p:cNvSpPr/>
          <p:nvPr/>
        </p:nvSpPr>
        <p:spPr>
          <a:xfrm rot="16200000">
            <a:off x="4847925" y="448238"/>
            <a:ext cx="233967" cy="3214710"/>
          </a:xfrm>
          <a:prstGeom prst="downArrow">
            <a:avLst>
              <a:gd name="adj1" fmla="val 2888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Picture 2" descr="C:\Programmi\AdunanzA\Incoming\Ciaccia\LoFSignalGraph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98403"/>
            <a:ext cx="3286148" cy="804821"/>
          </a:xfrm>
          <a:prstGeom prst="rect">
            <a:avLst/>
          </a:prstGeom>
          <a:noFill/>
        </p:spPr>
      </p:pic>
      <p:pic>
        <p:nvPicPr>
          <p:cNvPr id="28" name="Immagine 27" descr="HiPassSignalGraph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50" y="3055725"/>
            <a:ext cx="3299787" cy="779770"/>
          </a:xfrm>
          <a:prstGeom prst="rect">
            <a:avLst/>
          </a:prstGeom>
        </p:spPr>
      </p:pic>
      <p:pic>
        <p:nvPicPr>
          <p:cNvPr id="29" name="Immagine 28" descr="ResidualSignalGraph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484486"/>
            <a:ext cx="3286148" cy="786998"/>
          </a:xfrm>
          <a:prstGeom prst="rect">
            <a:avLst/>
          </a:prstGeom>
        </p:spPr>
      </p:pic>
      <p:sp>
        <p:nvSpPr>
          <p:cNvPr id="30" name="Rettangolo 29"/>
          <p:cNvSpPr/>
          <p:nvPr/>
        </p:nvSpPr>
        <p:spPr>
          <a:xfrm>
            <a:off x="3571868" y="1626965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LoF</a:t>
            </a:r>
            <a:endParaRPr lang="it-IT" b="1" dirty="0"/>
          </a:p>
        </p:txBody>
      </p:sp>
      <p:sp>
        <p:nvSpPr>
          <p:cNvPr id="31" name="Rettangolo 30"/>
          <p:cNvSpPr/>
          <p:nvPr/>
        </p:nvSpPr>
        <p:spPr>
          <a:xfrm>
            <a:off x="3357554" y="2984287"/>
            <a:ext cx="78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Spikes</a:t>
            </a:r>
            <a:endParaRPr lang="it-IT" b="1" dirty="0"/>
          </a:p>
        </p:txBody>
      </p:sp>
      <p:sp>
        <p:nvSpPr>
          <p:cNvPr id="32" name="Rettangolo 31"/>
          <p:cNvSpPr/>
          <p:nvPr/>
        </p:nvSpPr>
        <p:spPr>
          <a:xfrm>
            <a:off x="3500430" y="4413047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HiF</a:t>
            </a:r>
            <a:endParaRPr lang="it-IT" b="1" dirty="0"/>
          </a:p>
        </p:txBody>
      </p:sp>
      <p:sp>
        <p:nvSpPr>
          <p:cNvPr id="7" name="Rettangolo arrotondato 6"/>
          <p:cNvSpPr/>
          <p:nvPr/>
        </p:nvSpPr>
        <p:spPr>
          <a:xfrm>
            <a:off x="4393405" y="1841279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pc="300" dirty="0" smtClean="0"/>
              <a:t>DOWN SAMPLE</a:t>
            </a:r>
            <a:endParaRPr lang="it-IT" sz="1400" b="1" spc="300" dirty="0"/>
          </a:p>
        </p:txBody>
      </p:sp>
      <p:sp>
        <p:nvSpPr>
          <p:cNvPr id="33" name="Freccia in giù 32"/>
          <p:cNvSpPr/>
          <p:nvPr/>
        </p:nvSpPr>
        <p:spPr>
          <a:xfrm rot="16200000">
            <a:off x="4883645" y="1841278"/>
            <a:ext cx="233967" cy="3143273"/>
          </a:xfrm>
          <a:prstGeom prst="downArrow">
            <a:avLst>
              <a:gd name="adj1" fmla="val 2888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arrotondato 33"/>
          <p:cNvSpPr/>
          <p:nvPr/>
        </p:nvSpPr>
        <p:spPr>
          <a:xfrm>
            <a:off x="4143372" y="3198601"/>
            <a:ext cx="178595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pc="300" dirty="0" smtClean="0"/>
              <a:t>LOSSLESS COMPRESSION</a:t>
            </a:r>
          </a:p>
        </p:txBody>
      </p:sp>
      <p:sp>
        <p:nvSpPr>
          <p:cNvPr id="35" name="Freccia in giù 34"/>
          <p:cNvSpPr/>
          <p:nvPr/>
        </p:nvSpPr>
        <p:spPr>
          <a:xfrm rot="16200000">
            <a:off x="4883645" y="3270039"/>
            <a:ext cx="233967" cy="3143273"/>
          </a:xfrm>
          <a:prstGeom prst="downArrow">
            <a:avLst>
              <a:gd name="adj1" fmla="val 2888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4250529" y="4627361"/>
            <a:ext cx="157163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pc="300" dirty="0" smtClean="0"/>
              <a:t>RANDOM PROJECTION</a:t>
            </a:r>
            <a:endParaRPr lang="it-IT" sz="1400" b="1" spc="300" dirty="0"/>
          </a:p>
        </p:txBody>
      </p:sp>
      <p:pic>
        <p:nvPicPr>
          <p:cNvPr id="37" name="Immagine 36" descr="Downsampling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1428736"/>
            <a:ext cx="2428860" cy="1269799"/>
          </a:xfrm>
          <a:prstGeom prst="rect">
            <a:avLst/>
          </a:prstGeom>
        </p:spPr>
      </p:pic>
      <p:sp>
        <p:nvSpPr>
          <p:cNvPr id="38" name="CasellaDiTesto 37"/>
          <p:cNvSpPr txBox="1"/>
          <p:nvPr/>
        </p:nvSpPr>
        <p:spPr>
          <a:xfrm>
            <a:off x="6858016" y="1555527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Arial Narrow" pitchFamily="34" charset="0"/>
              </a:rPr>
              <a:t>144</a:t>
            </a:r>
          </a:p>
        </p:txBody>
      </p:sp>
      <p:pic>
        <p:nvPicPr>
          <p:cNvPr id="4098" name="Picture 2" descr="C:\Programmi\AdunanzA\Incoming\Ciaccia\Sketch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198733"/>
            <a:ext cx="2500298" cy="1200521"/>
          </a:xfrm>
          <a:prstGeom prst="rect">
            <a:avLst/>
          </a:prstGeom>
          <a:noFill/>
        </p:spPr>
      </p:pic>
      <p:sp>
        <p:nvSpPr>
          <p:cNvPr id="39" name="CasellaDiTesto 38"/>
          <p:cNvSpPr txBox="1"/>
          <p:nvPr/>
        </p:nvSpPr>
        <p:spPr>
          <a:xfrm>
            <a:off x="6858016" y="4198733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Arial Narrow" pitchFamily="34" charset="0"/>
              </a:rPr>
              <a:t>200</a:t>
            </a:r>
          </a:p>
        </p:txBody>
      </p:sp>
      <p:pic>
        <p:nvPicPr>
          <p:cNvPr id="40" name="Immagine 39" descr="CompressSpikes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2769973"/>
            <a:ext cx="2428860" cy="1174559"/>
          </a:xfrm>
          <a:prstGeom prst="rect">
            <a:avLst/>
          </a:prstGeom>
        </p:spPr>
      </p:pic>
      <p:sp>
        <p:nvSpPr>
          <p:cNvPr id="41" name="CasellaDiTesto 40"/>
          <p:cNvSpPr txBox="1"/>
          <p:nvPr/>
        </p:nvSpPr>
        <p:spPr>
          <a:xfrm>
            <a:off x="6858016" y="2841411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Arial Narrow" pitchFamily="34" charset="0"/>
              </a:rPr>
              <a:t>56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2285984" y="5857892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Arial Narrow" pitchFamily="34" charset="0"/>
              </a:rPr>
              <a:t>2880</a:t>
            </a:r>
            <a:endParaRPr lang="it-IT" sz="2800" b="1" dirty="0">
              <a:latin typeface="Arial Narrow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929454" y="5857892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Arial Narrow" pitchFamily="34" charset="0"/>
              </a:rPr>
              <a:t>400</a:t>
            </a:r>
          </a:p>
        </p:txBody>
      </p:sp>
      <p:sp>
        <p:nvSpPr>
          <p:cNvPr id="45" name="Freccia in giù 44"/>
          <p:cNvSpPr/>
          <p:nvPr/>
        </p:nvSpPr>
        <p:spPr>
          <a:xfrm rot="16200000">
            <a:off x="4883645" y="4546115"/>
            <a:ext cx="233967" cy="3143273"/>
          </a:xfrm>
          <a:prstGeom prst="downArrow">
            <a:avLst>
              <a:gd name="adj1" fmla="val 2888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4429124" y="5548986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Arial Narrow" pitchFamily="34" charset="0"/>
              </a:rPr>
              <a:t>-86,1%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Programmi\AdunanzA\Incoming\Ciaccia\cipress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2413" cy="6096000"/>
          </a:xfrm>
          <a:prstGeom prst="rect">
            <a:avLst/>
          </a:prstGeom>
          <a:noFill/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428596" y="4500570"/>
            <a:ext cx="5786446" cy="2071678"/>
          </a:xfrm>
        </p:spPr>
        <p:txBody>
          <a:bodyPr>
            <a:normAutofit/>
          </a:bodyPr>
          <a:lstStyle/>
          <a:p>
            <a:pPr algn="l"/>
            <a:r>
              <a:rPr lang="it-IT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Valutazione del</a:t>
            </a:r>
            <a:br>
              <a:rPr lang="it-IT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it-IT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framework</a:t>
            </a:r>
            <a:r>
              <a:rPr lang="it-IT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6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Cypress</a:t>
            </a:r>
            <a:endParaRPr lang="it-IT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2021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Galen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Reeves	-	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Liu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	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Nath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	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Feng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Zhao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Programmi\AdunanzA\Incoming\Ciaccia\cipress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2413" cy="6096000"/>
          </a:xfrm>
          <a:prstGeom prst="rect">
            <a:avLst/>
          </a:prstGeom>
          <a:noFill/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4000504"/>
            <a:ext cx="9144000" cy="2857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-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Tempo di compressione</a:t>
            </a:r>
          </a:p>
          <a:p>
            <a:pPr marL="742950" lvl="0" indent="-742950">
              <a:lnSpc>
                <a:spcPct val="130000"/>
              </a:lnSpc>
              <a:spcBef>
                <a:spcPct val="0"/>
              </a:spcBef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- Fattore compressione</a:t>
            </a:r>
          </a:p>
          <a:p>
            <a:pPr marL="742950" lvl="0" indent="-742950">
              <a:lnSpc>
                <a:spcPct val="130000"/>
              </a:lnSpc>
              <a:spcBef>
                <a:spcPct val="0"/>
              </a:spcBef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- Accuratezza istogrammi</a:t>
            </a:r>
          </a:p>
          <a:p>
            <a:pPr marL="742950" lvl="0" indent="-742950">
              <a:lnSpc>
                <a:spcPct val="130000"/>
              </a:lnSpc>
              <a:spcBef>
                <a:spcPct val="0"/>
              </a:spcBef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- Correlazione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di studio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Considerati </a:t>
            </a:r>
            <a:r>
              <a:rPr lang="it-IT" b="1" dirty="0" smtClean="0"/>
              <a:t>800 </a:t>
            </a:r>
            <a:r>
              <a:rPr lang="it-IT" b="1" dirty="0" err="1" smtClean="0"/>
              <a:t>streams</a:t>
            </a:r>
            <a:r>
              <a:rPr lang="it-IT" dirty="0" smtClean="0"/>
              <a:t> di dati</a:t>
            </a:r>
          </a:p>
          <a:p>
            <a:r>
              <a:rPr lang="it-IT" dirty="0" smtClean="0"/>
              <a:t>Ogni </a:t>
            </a:r>
            <a:r>
              <a:rPr lang="it-IT" dirty="0" err="1" smtClean="0"/>
              <a:t>stream</a:t>
            </a:r>
            <a:r>
              <a:rPr lang="it-IT" dirty="0" smtClean="0"/>
              <a:t> composto da </a:t>
            </a:r>
            <a:r>
              <a:rPr lang="it-IT" b="1" dirty="0" smtClean="0"/>
              <a:t>2880 </a:t>
            </a:r>
            <a:r>
              <a:rPr lang="it-IT" b="1" dirty="0" err="1" smtClean="0"/>
              <a:t>samples</a:t>
            </a:r>
            <a:r>
              <a:rPr lang="it-IT" dirty="0" smtClean="0"/>
              <a:t> per giorno</a:t>
            </a:r>
          </a:p>
          <a:p>
            <a:r>
              <a:rPr lang="it-IT" dirty="0" smtClean="0"/>
              <a:t>Collezionati gli </a:t>
            </a:r>
            <a:r>
              <a:rPr lang="it-IT" dirty="0" err="1" smtClean="0"/>
              <a:t>streams</a:t>
            </a:r>
            <a:r>
              <a:rPr lang="it-IT" dirty="0" smtClean="0"/>
              <a:t> per una settimana</a:t>
            </a:r>
          </a:p>
          <a:p>
            <a:r>
              <a:rPr lang="it-IT" dirty="0" smtClean="0"/>
              <a:t>Totale: più di </a:t>
            </a:r>
            <a:r>
              <a:rPr lang="it-IT" b="1" dirty="0" smtClean="0"/>
              <a:t>16 milioni</a:t>
            </a:r>
            <a:r>
              <a:rPr lang="it-IT" dirty="0" smtClean="0"/>
              <a:t> di </a:t>
            </a:r>
            <a:r>
              <a:rPr lang="it-IT" dirty="0" err="1" smtClean="0"/>
              <a:t>records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ccia in giù 7"/>
          <p:cNvSpPr/>
          <p:nvPr/>
        </p:nvSpPr>
        <p:spPr>
          <a:xfrm rot="16200000">
            <a:off x="2658932" y="-230063"/>
            <a:ext cx="571506" cy="5889369"/>
          </a:xfrm>
          <a:prstGeom prst="downArrow">
            <a:avLst>
              <a:gd name="adj1" fmla="val 2888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di compressione (1/2)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4643446"/>
            <a:ext cx="8229600" cy="107157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calcolo dei segnali </a:t>
            </a:r>
            <a:r>
              <a:rPr lang="it-IT" sz="2000" b="1" dirty="0" err="1" smtClean="0"/>
              <a:t>LoF</a:t>
            </a:r>
            <a:r>
              <a:rPr lang="it-IT" sz="2000" dirty="0" smtClean="0"/>
              <a:t> e </a:t>
            </a:r>
            <a:r>
              <a:rPr lang="it-IT" sz="2000" b="1" dirty="0" err="1" smtClean="0"/>
              <a:t>Spikes</a:t>
            </a:r>
            <a:r>
              <a:rPr lang="it-IT" sz="2000" dirty="0" smtClean="0"/>
              <a:t> può essere eseguito direttamente sullo </a:t>
            </a:r>
            <a:r>
              <a:rPr lang="it-IT" sz="2000" dirty="0" err="1" smtClean="0"/>
              <a:t>stream</a:t>
            </a:r>
            <a:r>
              <a:rPr lang="it-IT" sz="2000" dirty="0" smtClean="0"/>
              <a:t> con </a:t>
            </a:r>
            <a:r>
              <a:rPr lang="it-IT" sz="2000" b="1" dirty="0" smtClean="0"/>
              <a:t>qualche dozzina</a:t>
            </a:r>
            <a:r>
              <a:rPr lang="it-IT" sz="2000" dirty="0" smtClean="0"/>
              <a:t> di moltiplicazioni, somme e comparazioni per ogni sample.</a:t>
            </a:r>
          </a:p>
        </p:txBody>
      </p:sp>
      <p:pic>
        <p:nvPicPr>
          <p:cNvPr id="6147" name="Picture 3" descr="C:\Programmi\AdunanzA\Incoming\Ciaccia\cab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1428736"/>
            <a:ext cx="3382864" cy="2571768"/>
          </a:xfrm>
          <a:prstGeom prst="rect">
            <a:avLst/>
          </a:prstGeom>
          <a:noFill/>
        </p:spPr>
      </p:pic>
      <p:pic>
        <p:nvPicPr>
          <p:cNvPr id="9" name="Immagine 8" descr="Downsampling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428736"/>
            <a:ext cx="2428860" cy="1269799"/>
          </a:xfrm>
          <a:prstGeom prst="rect">
            <a:avLst/>
          </a:prstGeom>
        </p:spPr>
      </p:pic>
      <p:pic>
        <p:nvPicPr>
          <p:cNvPr id="10" name="Immagine 9" descr="CompressSpike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2769973"/>
            <a:ext cx="2428860" cy="1174559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000760" y="1857364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LoF</a:t>
            </a:r>
            <a:endParaRPr lang="it-IT" b="1" dirty="0"/>
          </a:p>
        </p:txBody>
      </p:sp>
      <p:sp>
        <p:nvSpPr>
          <p:cNvPr id="12" name="Rettangolo 11"/>
          <p:cNvSpPr/>
          <p:nvPr/>
        </p:nvSpPr>
        <p:spPr>
          <a:xfrm>
            <a:off x="5786446" y="3143248"/>
            <a:ext cx="78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Spikes</a:t>
            </a:r>
            <a:endParaRPr lang="it-IT" b="1" dirty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28596" y="5715016"/>
            <a:ext cx="2071702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Caso di studio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reccia in giù 13"/>
          <p:cNvSpPr/>
          <p:nvPr/>
        </p:nvSpPr>
        <p:spPr>
          <a:xfrm rot="16200000">
            <a:off x="2990538" y="5419436"/>
            <a:ext cx="233967" cy="1071572"/>
          </a:xfrm>
          <a:prstGeom prst="downArrow">
            <a:avLst>
              <a:gd name="adj1" fmla="val 2888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857620" y="5691862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/>
              <a:t>1.66 sec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1428759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Più complicato il calcolo degli </a:t>
            </a:r>
            <a:r>
              <a:rPr lang="it-IT" sz="2000" b="1" dirty="0" err="1" smtClean="0"/>
              <a:t>sketches</a:t>
            </a:r>
            <a:r>
              <a:rPr lang="it-IT" sz="2000" dirty="0" smtClean="0"/>
              <a:t> per vari motivi</a:t>
            </a:r>
          </a:p>
          <a:p>
            <a:pPr lvl="1"/>
            <a:r>
              <a:rPr lang="it-IT" sz="1600" dirty="0" smtClean="0"/>
              <a:t>Non può essere eseguito sullo </a:t>
            </a:r>
            <a:r>
              <a:rPr lang="it-IT" sz="1600" dirty="0" err="1" smtClean="0"/>
              <a:t>stream</a:t>
            </a:r>
            <a:endParaRPr lang="it-IT" sz="1600" dirty="0" smtClean="0"/>
          </a:p>
          <a:p>
            <a:pPr lvl="1"/>
            <a:r>
              <a:rPr lang="it-IT" sz="1600" dirty="0" smtClean="0"/>
              <a:t>La matrice di proiezione casuale è densa </a:t>
            </a:r>
          </a:p>
          <a:p>
            <a:pPr lvl="1"/>
            <a:r>
              <a:rPr lang="it-IT" sz="1600" dirty="0" smtClean="0"/>
              <a:t>Una singola proiezione comporta un numero </a:t>
            </a:r>
            <a:r>
              <a:rPr lang="it-IT" sz="1600" b="1" dirty="0" smtClean="0"/>
              <a:t>molto elevato </a:t>
            </a:r>
            <a:r>
              <a:rPr lang="it-IT" sz="1600" dirty="0" smtClean="0"/>
              <a:t>di moltiplicazioni e somme.</a:t>
            </a:r>
          </a:p>
          <a:p>
            <a:endParaRPr lang="it-IT" sz="2000" dirty="0"/>
          </a:p>
        </p:txBody>
      </p:sp>
      <p:pic>
        <p:nvPicPr>
          <p:cNvPr id="4" name="Immagine 3" descr="ExecutionTim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714620"/>
            <a:ext cx="5066144" cy="2929635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di compressione (2/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Programmi\AdunanzA\Incoming\Ciaccia\ra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714884"/>
            <a:ext cx="3810000" cy="2000250"/>
          </a:xfrm>
          <a:prstGeom prst="rect">
            <a:avLst/>
          </a:prstGeom>
          <a:noFill/>
        </p:spPr>
      </p:pic>
      <p:sp>
        <p:nvSpPr>
          <p:cNvPr id="9" name="Anello 8"/>
          <p:cNvSpPr/>
          <p:nvPr/>
        </p:nvSpPr>
        <p:spPr>
          <a:xfrm rot="20937901">
            <a:off x="846414" y="4324732"/>
            <a:ext cx="1221055" cy="751435"/>
          </a:xfrm>
          <a:prstGeom prst="donut">
            <a:avLst>
              <a:gd name="adj" fmla="val 70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428596" y="5929330"/>
            <a:ext cx="2071702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Caso di studio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reccia in giù 11"/>
          <p:cNvSpPr/>
          <p:nvPr/>
        </p:nvSpPr>
        <p:spPr>
          <a:xfrm rot="16200000">
            <a:off x="2990538" y="5633750"/>
            <a:ext cx="233967" cy="1071572"/>
          </a:xfrm>
          <a:prstGeom prst="downArrow">
            <a:avLst>
              <a:gd name="adj1" fmla="val 2888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857620" y="5906176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/>
              <a:t>≈ </a:t>
            </a:r>
            <a:r>
              <a:rPr lang="it-IT" sz="2800" b="1" dirty="0" smtClean="0"/>
              <a:t>8 sec</a:t>
            </a:r>
            <a:endParaRPr lang="it-IT" sz="2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643570" y="335756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Narrow" pitchFamily="34" charset="0"/>
              </a:rPr>
              <a:t>Il salto tra le lunghezze 160 e 320 probabilmente è dato dallo </a:t>
            </a:r>
            <a:r>
              <a:rPr lang="it-IT" dirty="0" err="1" smtClean="0">
                <a:latin typeface="Arial Narrow" pitchFamily="34" charset="0"/>
              </a:rPr>
              <a:t>swapping</a:t>
            </a:r>
            <a:endParaRPr lang="it-IT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ccia in su 12"/>
          <p:cNvSpPr/>
          <p:nvPr/>
        </p:nvSpPr>
        <p:spPr>
          <a:xfrm flipV="1">
            <a:off x="4000496" y="4786322"/>
            <a:ext cx="1000132" cy="1643074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su 11"/>
          <p:cNvSpPr/>
          <p:nvPr/>
        </p:nvSpPr>
        <p:spPr>
          <a:xfrm flipV="1">
            <a:off x="7000892" y="4786322"/>
            <a:ext cx="1000132" cy="164307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su 10"/>
          <p:cNvSpPr/>
          <p:nvPr/>
        </p:nvSpPr>
        <p:spPr>
          <a:xfrm>
            <a:off x="1000100" y="4786322"/>
            <a:ext cx="1000132" cy="164307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Fattore compressione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61435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Test effettuato con finestra di un solo giorno</a:t>
            </a:r>
            <a:endParaRPr lang="it-IT" sz="28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31357" y="2000242"/>
          <a:ext cx="7798295" cy="24288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59659"/>
                <a:gridCol w="1882555"/>
                <a:gridCol w="1236764"/>
                <a:gridCol w="1715623"/>
                <a:gridCol w="1403694"/>
              </a:tblGrid>
              <a:tr h="4048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it-IT" sz="2000" baseline="-250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 smtClean="0">
                          <a:solidFill>
                            <a:schemeClr val="tx1"/>
                          </a:solidFill>
                        </a:rPr>
                        <a:t>LoF</a:t>
                      </a:r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dirty="0" err="1" smtClean="0">
                          <a:solidFill>
                            <a:schemeClr val="tx1"/>
                          </a:solidFill>
                        </a:rPr>
                        <a:t>Storage</a:t>
                      </a:r>
                      <a:endParaRPr lang="it-IT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Spike </a:t>
                      </a:r>
                      <a:r>
                        <a:rPr lang="it-IT" sz="2000" dirty="0" err="1" smtClean="0">
                          <a:solidFill>
                            <a:schemeClr val="tx1"/>
                          </a:solidFill>
                        </a:rPr>
                        <a:t>Storage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</a:tr>
              <a:tr h="404815"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it-IT" sz="2000" baseline="0" dirty="0" smtClean="0">
                          <a:solidFill>
                            <a:schemeClr val="tx1"/>
                          </a:solidFill>
                        </a:rPr>
                        <a:t> = 0,1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it-IT" sz="2000" baseline="0" dirty="0" smtClean="0">
                          <a:solidFill>
                            <a:schemeClr val="tx1"/>
                          </a:solidFill>
                        </a:rPr>
                        <a:t> = 0,08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d = 0,05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</a:tr>
              <a:tr h="404815">
                <a:tc>
                  <a:txBody>
                    <a:bodyPr/>
                    <a:lstStyle/>
                    <a:p>
                      <a:pPr algn="ctr"/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it-IT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1,67%</a:t>
                      </a:r>
                      <a:endParaRPr lang="it-IT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5,3%</a:t>
                      </a: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10,3%</a:t>
                      </a:r>
                      <a:endParaRPr lang="it-IT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it-IT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817" marR="99817" marT="49909" marB="49909"/>
                </a:tc>
              </a:tr>
              <a:tr h="404815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3,3%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4,7%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9,6%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24%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</a:tr>
              <a:tr h="404815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6,6%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4,4%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9,4%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23,5%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</a:tr>
              <a:tr h="404815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384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13,2%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3,8%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6,6%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21,7%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817" marR="99817" marT="49909" marB="49909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000364" y="5068685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rial Narrow" pitchFamily="34" charset="0"/>
              </a:rPr>
              <a:t>Fattore di compressione </a:t>
            </a:r>
          </a:p>
          <a:p>
            <a:pPr algn="ctr"/>
            <a:r>
              <a:rPr lang="it-IT" dirty="0" smtClean="0">
                <a:latin typeface="Arial Narrow" pitchFamily="34" charset="0"/>
              </a:rPr>
              <a:t>Dati originali / Dati compressi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2910" y="5425875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Narrow" pitchFamily="34" charset="0"/>
              </a:rPr>
              <a:t>Numero di campioni di </a:t>
            </a:r>
            <a:r>
              <a:rPr lang="it-IT" dirty="0" err="1" smtClean="0">
                <a:latin typeface="Arial Narrow" pitchFamily="34" charset="0"/>
              </a:rPr>
              <a:t>Lof</a:t>
            </a:r>
            <a:r>
              <a:rPr lang="it-IT" dirty="0" smtClean="0">
                <a:latin typeface="Arial Narrow" pitchFamily="34" charset="0"/>
              </a:rPr>
              <a:t> (</a:t>
            </a:r>
            <a:r>
              <a:rPr lang="it-IT" dirty="0" smtClean="0"/>
              <a:t>N</a:t>
            </a:r>
            <a:r>
              <a:rPr lang="it-IT" baseline="-25000" dirty="0" smtClean="0"/>
              <a:t>F</a:t>
            </a:r>
            <a:r>
              <a:rPr lang="it-IT" dirty="0" smtClean="0">
                <a:latin typeface="Arial Narrow" pitchFamily="34" charset="0"/>
              </a:rPr>
              <a:t>)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572264" y="5068685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Narrow" pitchFamily="34" charset="0"/>
              </a:rPr>
              <a:t>Soglia per</a:t>
            </a:r>
            <a:br>
              <a:rPr lang="it-IT" dirty="0" smtClean="0">
                <a:latin typeface="Arial Narrow" pitchFamily="34" charset="0"/>
              </a:rPr>
            </a:br>
            <a:r>
              <a:rPr lang="it-IT" dirty="0" smtClean="0">
                <a:latin typeface="Arial Narrow" pitchFamily="34" charset="0"/>
              </a:rPr>
              <a:t>gli Spike (</a:t>
            </a:r>
            <a:r>
              <a:rPr lang="it-IT" dirty="0" smtClean="0"/>
              <a:t>d</a:t>
            </a:r>
            <a:r>
              <a:rPr lang="it-IT" dirty="0" smtClean="0">
                <a:latin typeface="Arial Narrow" pitchFamily="34" charset="0"/>
              </a:rPr>
              <a:t>)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14" name="Anello 13"/>
          <p:cNvSpPr/>
          <p:nvPr/>
        </p:nvSpPr>
        <p:spPr>
          <a:xfrm rot="4620381">
            <a:off x="373854" y="3107315"/>
            <a:ext cx="2033369" cy="1075486"/>
          </a:xfrm>
          <a:prstGeom prst="donut">
            <a:avLst>
              <a:gd name="adj" fmla="val 45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Anello 14"/>
          <p:cNvSpPr/>
          <p:nvPr/>
        </p:nvSpPr>
        <p:spPr>
          <a:xfrm rot="21446645">
            <a:off x="3993508" y="2230650"/>
            <a:ext cx="4337104" cy="816298"/>
          </a:xfrm>
          <a:prstGeom prst="donut">
            <a:avLst>
              <a:gd name="adj" fmla="val 45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Accuratezza istogrammi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1000132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Confronto</a:t>
            </a:r>
            <a:r>
              <a:rPr lang="it-IT" sz="2400" dirty="0" smtClean="0"/>
              <a:t> tra l’istogramma generato dai dati compressi e quello dei dati originali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00628" y="2854107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rial Narrow" pitchFamily="34" charset="0"/>
              </a:rPr>
              <a:t>Istogramma dati originali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000628" y="514351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rial Narrow" pitchFamily="34" charset="0"/>
              </a:rPr>
              <a:t>Istogramma </a:t>
            </a:r>
            <a:r>
              <a:rPr lang="it-IT" b="1" dirty="0" err="1" smtClean="0">
                <a:latin typeface="Arial Narrow" pitchFamily="34" charset="0"/>
              </a:rPr>
              <a:t>LoF</a:t>
            </a:r>
            <a:r>
              <a:rPr lang="it-IT" b="1" dirty="0" smtClean="0">
                <a:latin typeface="Arial Narrow" pitchFamily="34" charset="0"/>
              </a:rPr>
              <a:t> + </a:t>
            </a:r>
            <a:r>
              <a:rPr lang="it-IT" b="1" dirty="0" err="1" smtClean="0">
                <a:latin typeface="Arial Narrow" pitchFamily="34" charset="0"/>
              </a:rPr>
              <a:t>spikes</a:t>
            </a:r>
            <a:endParaRPr lang="it-IT" b="1" dirty="0" smtClean="0">
              <a:latin typeface="Arial Narrow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86578" y="3143248"/>
            <a:ext cx="20717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latin typeface="Arial Narrow" pitchFamily="34" charset="0"/>
              </a:rPr>
              <a:t>La </a:t>
            </a:r>
            <a:r>
              <a:rPr lang="it-IT" sz="1600" b="1" dirty="0" smtClean="0">
                <a:latin typeface="Arial Narrow" pitchFamily="34" charset="0"/>
              </a:rPr>
              <a:t>somiglianza</a:t>
            </a:r>
            <a:r>
              <a:rPr lang="it-IT" sz="1600" dirty="0" smtClean="0">
                <a:latin typeface="Arial Narrow" pitchFamily="34" charset="0"/>
              </a:rPr>
              <a:t> tra gli istogrammi viene calcolata con l’indice </a:t>
            </a:r>
            <a:r>
              <a:rPr lang="it-IT" sz="1600" b="1" dirty="0" smtClean="0">
                <a:latin typeface="Arial Narrow" pitchFamily="34" charset="0"/>
              </a:rPr>
              <a:t>HER</a:t>
            </a:r>
            <a:r>
              <a:rPr lang="it-IT" sz="1600" dirty="0" smtClean="0">
                <a:latin typeface="Arial Narrow" pitchFamily="34" charset="0"/>
              </a:rPr>
              <a:t>: un valore che indica l’errore percentuale del secondo istogramma rispetto al primo.</a:t>
            </a:r>
          </a:p>
        </p:txBody>
      </p:sp>
      <p:pic>
        <p:nvPicPr>
          <p:cNvPr id="11" name="Immagine 10" descr="RawHistogram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357430"/>
            <a:ext cx="4857784" cy="1796542"/>
          </a:xfrm>
          <a:prstGeom prst="rect">
            <a:avLst/>
          </a:prstGeom>
        </p:spPr>
      </p:pic>
      <p:pic>
        <p:nvPicPr>
          <p:cNvPr id="12" name="Immagine 11" descr="RawHistogram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643446"/>
            <a:ext cx="4857784" cy="177215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786446" y="4071942"/>
            <a:ext cx="617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latin typeface="Arial Narrow" pitchFamily="34" charset="0"/>
              </a:rPr>
              <a:t>HER</a:t>
            </a:r>
          </a:p>
          <a:p>
            <a:pPr algn="ctr"/>
            <a:r>
              <a:rPr lang="it-IT" b="1" dirty="0" smtClean="0">
                <a:latin typeface="Arial Narrow" pitchFamily="34" charset="0"/>
              </a:rPr>
              <a:t>6,4%</a:t>
            </a:r>
            <a:endParaRPr lang="it-IT" dirty="0"/>
          </a:p>
        </p:txBody>
      </p:sp>
      <p:sp>
        <p:nvSpPr>
          <p:cNvPr id="22" name="Diverso da 21"/>
          <p:cNvSpPr/>
          <p:nvPr/>
        </p:nvSpPr>
        <p:spPr>
          <a:xfrm>
            <a:off x="5000628" y="4214818"/>
            <a:ext cx="785818" cy="428628"/>
          </a:xfrm>
          <a:prstGeom prst="mathNotEqual">
            <a:avLst>
              <a:gd name="adj1" fmla="val 13063"/>
              <a:gd name="adj2" fmla="val 6496647"/>
              <a:gd name="adj3" fmla="val 20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Correlazione</a:t>
            </a:r>
            <a:r>
              <a:rPr lang="it-IT" dirty="0" smtClean="0"/>
              <a:t> (1/2)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1285884"/>
          </a:xfrm>
        </p:spPr>
        <p:txBody>
          <a:bodyPr>
            <a:noAutofit/>
          </a:bodyPr>
          <a:lstStyle/>
          <a:p>
            <a:r>
              <a:rPr lang="it-IT" sz="2400" dirty="0" smtClean="0"/>
              <a:t>La correlazione tra </a:t>
            </a:r>
            <a:r>
              <a:rPr lang="it-IT" sz="2400" dirty="0" err="1" smtClean="0"/>
              <a:t>sketches</a:t>
            </a:r>
            <a:r>
              <a:rPr lang="it-IT" sz="2400" dirty="0" smtClean="0"/>
              <a:t> risulta </a:t>
            </a:r>
            <a:r>
              <a:rPr lang="it-IT" sz="2400" b="1" dirty="0" smtClean="0"/>
              <a:t>molto più veloce</a:t>
            </a:r>
            <a:r>
              <a:rPr lang="it-IT" sz="2400" dirty="0" smtClean="0"/>
              <a:t> rispetto a quella sul segnale originale, perché gli </a:t>
            </a:r>
            <a:r>
              <a:rPr lang="it-IT" sz="2400" dirty="0" err="1" smtClean="0"/>
              <a:t>sketches</a:t>
            </a:r>
            <a:r>
              <a:rPr lang="it-IT" sz="2400" dirty="0" smtClean="0"/>
              <a:t> sono </a:t>
            </a:r>
            <a:r>
              <a:rPr lang="it-IT" sz="2400" b="1" dirty="0" smtClean="0"/>
              <a:t>notevolmente più corti</a:t>
            </a:r>
            <a:endParaRPr lang="it-IT" sz="2400" b="1" dirty="0"/>
          </a:p>
        </p:txBody>
      </p:sp>
      <p:pic>
        <p:nvPicPr>
          <p:cNvPr id="4" name="Immagine 3" descr="Throughtpu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43248"/>
            <a:ext cx="5347623" cy="335758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72066" y="3143248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latin typeface="Arial Narrow" pitchFamily="34" charset="0"/>
              </a:rPr>
              <a:t>Throughtput</a:t>
            </a:r>
            <a:endParaRPr lang="it-IT" b="1" dirty="0" smtClean="0">
              <a:latin typeface="Arial Narrow" pitchFamily="34" charset="0"/>
            </a:endParaRPr>
          </a:p>
          <a:p>
            <a:pPr algn="ctr"/>
            <a:r>
              <a:rPr lang="it-IT" dirty="0" smtClean="0">
                <a:latin typeface="Arial Narrow" pitchFamily="34" charset="0"/>
              </a:rPr>
              <a:t>Numero di correlazioni tra coppie di </a:t>
            </a:r>
            <a:r>
              <a:rPr lang="it-IT" dirty="0" err="1" smtClean="0">
                <a:latin typeface="Arial Narrow" pitchFamily="34" charset="0"/>
              </a:rPr>
              <a:t>sketches</a:t>
            </a:r>
            <a:r>
              <a:rPr lang="it-IT" dirty="0" smtClean="0">
                <a:latin typeface="Arial Narrow" pitchFamily="34" charset="0"/>
              </a:rPr>
              <a:t> calcolati al secondo con diverse lunghezze.</a:t>
            </a:r>
          </a:p>
          <a:p>
            <a:pPr algn="ctr"/>
            <a:r>
              <a:rPr lang="it-IT" dirty="0" smtClean="0">
                <a:latin typeface="Arial Narrow" pitchFamily="34" charset="0"/>
              </a:rPr>
              <a:t>Notare il caso di lunghezza 2880, pari al segnale non compresso</a:t>
            </a:r>
          </a:p>
        </p:txBody>
      </p:sp>
      <p:sp>
        <p:nvSpPr>
          <p:cNvPr id="9" name="Anello 8"/>
          <p:cNvSpPr/>
          <p:nvPr/>
        </p:nvSpPr>
        <p:spPr>
          <a:xfrm rot="4620381">
            <a:off x="4649605" y="5289942"/>
            <a:ext cx="1052500" cy="556686"/>
          </a:xfrm>
          <a:prstGeom prst="donut">
            <a:avLst>
              <a:gd name="adj" fmla="val 45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Programmi\AdunanzA\Incoming\Ciaccia\pi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0546">
            <a:off x="0" y="571457"/>
            <a:ext cx="3341476" cy="6286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357554" y="214290"/>
            <a:ext cx="5929322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Alcune problematiche</a:t>
            </a:r>
            <a:endParaRPr lang="it-IT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500430" y="1500174"/>
            <a:ext cx="592932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normalizeH="0" baseline="0" noProof="0" dirty="0" smtClean="0"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it-IT" sz="2800" i="0" u="none" strike="noStrike" kern="1200" normalizeH="0" noProof="0" dirty="0" smtClean="0">
                <a:uLnTx/>
                <a:uFillTx/>
                <a:latin typeface="+mj-lt"/>
                <a:ea typeface="+mj-ea"/>
                <a:cs typeface="+mj-cs"/>
              </a:rPr>
              <a:t> Alto volume di dati da memorizzare</a:t>
            </a:r>
            <a:endParaRPr kumimoji="0" lang="it-IT" sz="2800" i="0" u="none" strike="noStrike" kern="1200" normalizeH="0" baseline="0" noProof="0" dirty="0" smtClean="0"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9" name="Picture 5" descr="C:\Programmi\AdunanzA\Incoming\Ciaccia\h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787">
            <a:off x="5857884" y="4926940"/>
            <a:ext cx="2889851" cy="1694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5715008" y="2071678"/>
            <a:ext cx="3357586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it-IT" sz="2400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50</a:t>
            </a:r>
            <a:r>
              <a:rPr lang="it-IT" sz="2400" dirty="0" smtClean="0"/>
              <a:t>´</a:t>
            </a:r>
            <a:r>
              <a:rPr kumimoji="0" lang="it-IT" sz="2400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000</a:t>
            </a:r>
            <a:r>
              <a:rPr kumimoji="0" lang="it-IT" sz="2000" i="0" u="none" strike="noStrike" kern="1200" normalizeH="0" baseline="0" noProof="0" dirty="0" smtClean="0"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i="0" u="none" strike="noStrike" kern="1200" normalizeH="0" baseline="0" noProof="0" dirty="0" smtClean="0">
                <a:uLnTx/>
                <a:uFillTx/>
                <a:latin typeface="+mj-lt"/>
                <a:ea typeface="+mj-ea"/>
                <a:cs typeface="+mj-cs"/>
              </a:rPr>
              <a:t>server</a:t>
            </a:r>
            <a:endParaRPr kumimoji="0" lang="it-IT" sz="2000" i="0" u="none" strike="noStrike" kern="1200" normalizeH="0" baseline="0" noProof="0" dirty="0" smtClean="0"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+mj-lt"/>
                <a:ea typeface="+mj-ea"/>
                <a:cs typeface="+mj-cs"/>
              </a:rPr>
              <a:t>   </a:t>
            </a:r>
            <a:r>
              <a:rPr lang="it-IT" sz="2400" dirty="0" smtClean="0">
                <a:latin typeface="+mj-lt"/>
                <a:ea typeface="+mj-ea"/>
                <a:cs typeface="+mj-cs"/>
              </a:rPr>
              <a:t>55</a:t>
            </a:r>
            <a:r>
              <a:rPr lang="it-IT" sz="2400" dirty="0" smtClean="0"/>
              <a:t>´</a:t>
            </a:r>
            <a:r>
              <a:rPr lang="it-IT" sz="2400" dirty="0" smtClean="0">
                <a:latin typeface="+mj-lt"/>
                <a:ea typeface="+mj-ea"/>
                <a:cs typeface="+mj-cs"/>
              </a:rPr>
              <a:t>000</a:t>
            </a:r>
            <a:r>
              <a:rPr lang="it-IT" sz="2400" dirty="0" smtClean="0"/>
              <a:t>´</a:t>
            </a:r>
            <a:r>
              <a:rPr lang="it-IT" sz="2400" dirty="0" err="1" smtClean="0">
                <a:latin typeface="+mj-lt"/>
                <a:ea typeface="+mj-ea"/>
                <a:cs typeface="+mj-cs"/>
              </a:rPr>
              <a:t>000</a:t>
            </a:r>
            <a:r>
              <a:rPr lang="it-IT" sz="2000" dirty="0" smtClean="0">
                <a:latin typeface="+mj-lt"/>
                <a:ea typeface="+mj-ea"/>
                <a:cs typeface="+mj-cs"/>
              </a:rPr>
              <a:t> </a:t>
            </a:r>
            <a:r>
              <a:rPr lang="it-IT" dirty="0" smtClean="0">
                <a:latin typeface="+mj-lt"/>
                <a:ea typeface="+mj-ea"/>
                <a:cs typeface="+mj-cs"/>
              </a:rPr>
              <a:t>data </a:t>
            </a:r>
            <a:r>
              <a:rPr lang="it-IT" dirty="0" err="1" smtClean="0">
                <a:latin typeface="+mj-lt"/>
                <a:ea typeface="+mj-ea"/>
                <a:cs typeface="+mj-cs"/>
              </a:rPr>
              <a:t>stream</a:t>
            </a:r>
            <a:endParaRPr lang="it-IT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it-IT" sz="2000" dirty="0" smtClean="0"/>
              <a:t>      </a:t>
            </a:r>
            <a:r>
              <a:rPr kumimoji="0" lang="it-IT" i="0" u="none" strike="noStrike" kern="1200" normalizeH="0" baseline="0" noProof="0" dirty="0" smtClean="0">
                <a:uLnTx/>
                <a:uFillTx/>
                <a:latin typeface="+mj-lt"/>
                <a:ea typeface="+mj-ea"/>
                <a:cs typeface="+mj-cs"/>
              </a:rPr>
              <a:t>30-sec</a:t>
            </a:r>
            <a:r>
              <a:rPr lang="it-IT" baseline="0" dirty="0" err="1" smtClean="0">
                <a:latin typeface="+mj-lt"/>
                <a:ea typeface="+mj-ea"/>
                <a:cs typeface="+mj-cs"/>
              </a:rPr>
              <a:t>ond</a:t>
            </a:r>
            <a:r>
              <a:rPr lang="it-IT" dirty="0" smtClean="0">
                <a:latin typeface="+mj-lt"/>
                <a:ea typeface="+mj-ea"/>
                <a:cs typeface="+mj-cs"/>
              </a:rPr>
              <a:t> </a:t>
            </a:r>
            <a:r>
              <a:rPr lang="it-IT" dirty="0" err="1" smtClean="0">
                <a:latin typeface="+mj-lt"/>
                <a:ea typeface="+mj-ea"/>
                <a:cs typeface="+mj-cs"/>
              </a:rPr>
              <a:t>sampling</a:t>
            </a:r>
            <a:r>
              <a:rPr lang="it-IT" dirty="0" smtClean="0">
                <a:latin typeface="+mj-lt"/>
                <a:ea typeface="+mj-ea"/>
                <a:cs typeface="+mj-cs"/>
              </a:rPr>
              <a:t> rate</a:t>
            </a:r>
            <a:endParaRPr lang="it-IT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it-IT" sz="2000" i="0" u="none" strike="noStrike" kern="1200" normalizeH="0" baseline="0" noProof="0" dirty="0" smtClean="0"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kumimoji="0" lang="it-IT" sz="2400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15</a:t>
            </a:r>
            <a:r>
              <a:rPr lang="it-IT" sz="2400" dirty="0" smtClean="0"/>
              <a:t>´</a:t>
            </a:r>
            <a:r>
              <a:rPr kumimoji="0" lang="it-IT" sz="2400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000</a:t>
            </a:r>
            <a:r>
              <a:rPr lang="it-IT" sz="2400" dirty="0" smtClean="0"/>
              <a:t>´</a:t>
            </a:r>
            <a:r>
              <a:rPr kumimoji="0" lang="it-IT" sz="2400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000</a:t>
            </a:r>
            <a:r>
              <a:rPr lang="it-IT" sz="2400" dirty="0" smtClean="0"/>
              <a:t>´</a:t>
            </a:r>
            <a:r>
              <a:rPr kumimoji="0" lang="it-IT" sz="2400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000</a:t>
            </a:r>
            <a:r>
              <a:rPr kumimoji="0" lang="it-IT" sz="2000" i="0" u="none" strike="noStrike" kern="1200" normalizeH="0" noProof="0" dirty="0" smtClean="0"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i="0" u="none" strike="noStrike" kern="1200" normalizeH="0" noProof="0" dirty="0" smtClean="0">
                <a:uLnTx/>
                <a:uFillTx/>
                <a:latin typeface="+mj-lt"/>
                <a:ea typeface="+mj-ea"/>
                <a:cs typeface="+mj-cs"/>
              </a:rPr>
              <a:t>record</a:t>
            </a:r>
            <a:endParaRPr kumimoji="0" lang="it-IT" sz="2000" i="0" u="none" strike="noStrike" kern="1200" normalizeH="0" noProof="0" dirty="0" smtClean="0"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+mj-lt"/>
                <a:ea typeface="+mj-ea"/>
                <a:cs typeface="+mj-cs"/>
              </a:rPr>
              <a:t>            </a:t>
            </a:r>
            <a:r>
              <a:rPr lang="it-IT" sz="2400" dirty="0" smtClean="0">
                <a:latin typeface="+mj-lt"/>
                <a:ea typeface="+mj-ea"/>
                <a:cs typeface="+mj-cs"/>
              </a:rPr>
              <a:t>1 </a:t>
            </a:r>
            <a:r>
              <a:rPr lang="it-IT" sz="2400" dirty="0" err="1" smtClean="0">
                <a:latin typeface="+mj-lt"/>
                <a:ea typeface="+mj-ea"/>
                <a:cs typeface="+mj-cs"/>
              </a:rPr>
              <a:t>TB</a:t>
            </a:r>
            <a:r>
              <a:rPr lang="it-IT" dirty="0" err="1" smtClean="0">
                <a:latin typeface="+mj-lt"/>
                <a:ea typeface="+mj-ea"/>
                <a:cs typeface="+mj-cs"/>
              </a:rPr>
              <a:t>-day</a:t>
            </a:r>
            <a:endParaRPr kumimoji="0" lang="it-IT" sz="2000" i="0" u="none" strike="noStrike" kern="1200" normalizeH="0" baseline="0" noProof="0" dirty="0" smtClean="0"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214678" y="4071942"/>
            <a:ext cx="592932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normalizeH="0" baseline="0" noProof="0" dirty="0" smtClean="0"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it-IT" sz="2800" i="0" u="none" strike="noStrike" kern="1200" normalizeH="0" noProof="0" dirty="0" smtClean="0">
                <a:uLnTx/>
                <a:uFillTx/>
                <a:latin typeface="+mj-lt"/>
                <a:ea typeface="+mj-ea"/>
                <a:cs typeface="+mj-cs"/>
              </a:rPr>
              <a:t> Elevati e costosi accessi alla memoria</a:t>
            </a:r>
            <a:endParaRPr kumimoji="0" lang="it-IT" sz="2800" i="0" u="none" strike="noStrike" kern="1200" normalizeH="0" baseline="0" noProof="0" dirty="0" smtClean="0"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Correlazione (2/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114420"/>
          </a:xfrm>
        </p:spPr>
        <p:txBody>
          <a:bodyPr>
            <a:normAutofit/>
          </a:bodyPr>
          <a:lstStyle/>
          <a:p>
            <a:pPr lvl="0"/>
            <a:r>
              <a:rPr lang="it-IT" sz="2400" dirty="0" smtClean="0"/>
              <a:t>La velocità di esecuzione della correlazione dipende fortemente dai </a:t>
            </a:r>
            <a:r>
              <a:rPr lang="it-IT" sz="2400" b="1" dirty="0" smtClean="0"/>
              <a:t>tempi di I/O</a:t>
            </a:r>
          </a:p>
          <a:p>
            <a:pPr>
              <a:buNone/>
            </a:pPr>
            <a:endParaRPr lang="it-IT" sz="2400" dirty="0"/>
          </a:p>
        </p:txBody>
      </p:sp>
      <p:graphicFrame>
        <p:nvGraphicFramePr>
          <p:cNvPr id="4" name="Grafico 3"/>
          <p:cNvGraphicFramePr/>
          <p:nvPr/>
        </p:nvGraphicFramePr>
        <p:xfrm>
          <a:off x="500034" y="2285992"/>
          <a:ext cx="392909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/>
          <p:nvPr/>
        </p:nvGraphicFramePr>
        <p:xfrm>
          <a:off x="4786314" y="4286256"/>
          <a:ext cx="4000528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857752" y="2500306"/>
            <a:ext cx="3448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 Narrow" pitchFamily="34" charset="0"/>
              </a:rPr>
              <a:t>Ripartizione del tempo</a:t>
            </a:r>
          </a:p>
          <a:p>
            <a:pPr algn="ctr"/>
            <a:r>
              <a:rPr lang="it-IT" sz="1600" dirty="0" smtClean="0">
                <a:latin typeface="Arial Narrow" pitchFamily="34" charset="0"/>
              </a:rPr>
              <a:t>Il tempo è notevolmente sbilanciato sul I/O. Nella legenda la lunghezza degli </a:t>
            </a:r>
            <a:r>
              <a:rPr lang="it-IT" sz="1600" dirty="0" err="1" smtClean="0">
                <a:latin typeface="Arial Narrow" pitchFamily="34" charset="0"/>
              </a:rPr>
              <a:t>sketches</a:t>
            </a:r>
            <a:r>
              <a:rPr lang="it-IT" sz="1600" dirty="0" smtClean="0">
                <a:latin typeface="Arial Narrow" pitchFamily="34" charset="0"/>
              </a:rPr>
              <a:t> correlati</a:t>
            </a:r>
            <a:endParaRPr lang="it-IT" sz="1600" dirty="0">
              <a:latin typeface="Arial Narrow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85786" y="5429264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 Narrow" pitchFamily="34" charset="0"/>
              </a:rPr>
              <a:t>Grafico dei tempi</a:t>
            </a:r>
          </a:p>
          <a:p>
            <a:pPr algn="ctr"/>
            <a:r>
              <a:rPr lang="it-IT" sz="1600" dirty="0" smtClean="0">
                <a:latin typeface="Arial Narrow" pitchFamily="34" charset="0"/>
              </a:rPr>
              <a:t>Più le serie si allungano, più il tempo di I/O diventa rilevante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omniauto.it/awpImages/photogallery/2009/8957/photos1280/toro-rosso-str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664" y="0"/>
            <a:ext cx="9172664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5214950"/>
            <a:ext cx="7772400" cy="1470025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su dati reali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00430" y="1000108"/>
            <a:ext cx="6400800" cy="1752600"/>
          </a:xfrm>
        </p:spPr>
        <p:txBody>
          <a:bodyPr/>
          <a:lstStyle/>
          <a:p>
            <a:r>
              <a:rPr lang="it-IT" dirty="0" smtClean="0"/>
              <a:t>STR</a:t>
            </a:r>
          </a:p>
          <a:p>
            <a:r>
              <a:rPr lang="it-IT" dirty="0" smtClean="0"/>
              <a:t>Scuderia Toro Rosso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Situazione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6846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 smtClean="0"/>
              <a:t>Server di pista che riceve i dati della telemetria dal circuito.</a:t>
            </a:r>
          </a:p>
          <a:p>
            <a:pPr>
              <a:buNone/>
            </a:pPr>
            <a:r>
              <a:rPr lang="it-IT" dirty="0" smtClean="0"/>
              <a:t>Filtra i dati, gli elabora e spedisce i risultati ad altri server</a:t>
            </a:r>
          </a:p>
          <a:p>
            <a:pPr>
              <a:buNone/>
            </a:pPr>
            <a:r>
              <a:rPr lang="it-IT" dirty="0" smtClean="0"/>
              <a:t>È stata eseguita una </a:t>
            </a:r>
            <a:r>
              <a:rPr lang="it-IT" b="1" dirty="0" smtClean="0"/>
              <a:t>campionatura</a:t>
            </a:r>
            <a:r>
              <a:rPr lang="it-IT" dirty="0" smtClean="0"/>
              <a:t> del </a:t>
            </a:r>
            <a:r>
              <a:rPr lang="it-IT" b="1" dirty="0" smtClean="0"/>
              <a:t>traffico di rete </a:t>
            </a:r>
            <a:r>
              <a:rPr lang="it-IT" dirty="0" smtClean="0"/>
              <a:t>in ingresso e in uscita</a:t>
            </a:r>
            <a:endParaRPr lang="it-IT" dirty="0"/>
          </a:p>
        </p:txBody>
      </p:sp>
      <p:pic>
        <p:nvPicPr>
          <p:cNvPr id="4" name="Picture 2" descr="C:\Programmi\AdunanzA\Incoming\Ciaccia\clu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14488"/>
            <a:ext cx="1143008" cy="1619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Connettore 2 5"/>
          <p:cNvCxnSpPr/>
          <p:nvPr/>
        </p:nvCxnSpPr>
        <p:spPr>
          <a:xfrm>
            <a:off x="5500694" y="2214554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571604" y="2214554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857620" y="3500438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Arial Narrow" pitchFamily="34" charset="0"/>
              </a:rPr>
              <a:t>Server di pista</a:t>
            </a:r>
            <a:endParaRPr lang="it-IT" dirty="0">
              <a:latin typeface="Arial Narrow" pitchFamily="34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5500694" y="1571612"/>
            <a:ext cx="207170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500694" y="2214554"/>
            <a:ext cx="2071702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n.png"/>
          <p:cNvPicPr>
            <a:picLocks noChangeAspect="1"/>
          </p:cNvPicPr>
          <p:nvPr/>
        </p:nvPicPr>
        <p:blipFill>
          <a:blip r:embed="rId3"/>
          <a:srcRect l="9727" t="3488" r="7316" b="6976"/>
          <a:stretch>
            <a:fillRect/>
          </a:stretch>
        </p:blipFill>
        <p:spPr>
          <a:xfrm>
            <a:off x="1592942" y="988201"/>
            <a:ext cx="5622264" cy="4810160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28596" y="5715016"/>
            <a:ext cx="8229600" cy="6254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000" b="1" dirty="0" smtClean="0">
                <a:latin typeface="Arial Narrow" pitchFamily="34" charset="0"/>
              </a:rPr>
              <a:t>Serie temporale traffico in ingresso</a:t>
            </a:r>
            <a:endParaRPr lang="it-IT" sz="2000" b="1" dirty="0">
              <a:latin typeface="Arial Narrow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Spagna 2010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Out.png"/>
          <p:cNvPicPr>
            <a:picLocks noChangeAspect="1"/>
          </p:cNvPicPr>
          <p:nvPr/>
        </p:nvPicPr>
        <p:blipFill>
          <a:blip r:embed="rId3"/>
          <a:srcRect l="10080" t="4166" r="7636" b="7291"/>
          <a:stretch>
            <a:fillRect/>
          </a:stretch>
        </p:blipFill>
        <p:spPr>
          <a:xfrm>
            <a:off x="1643042" y="1071546"/>
            <a:ext cx="5602420" cy="4714908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28596" y="5715016"/>
            <a:ext cx="8229600" cy="6254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000" b="1" dirty="0" smtClean="0">
                <a:latin typeface="Arial Narrow" pitchFamily="34" charset="0"/>
              </a:rPr>
              <a:t>Serie temporale traffico in uscita</a:t>
            </a:r>
            <a:endParaRPr lang="it-IT" sz="2000" b="1" dirty="0">
              <a:latin typeface="Arial Narrow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Spagna 2010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in frequenza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 descr="InFFT1.png"/>
          <p:cNvPicPr>
            <a:picLocks noChangeAspect="1"/>
          </p:cNvPicPr>
          <p:nvPr/>
        </p:nvPicPr>
        <p:blipFill>
          <a:blip r:embed="rId3"/>
          <a:srcRect l="9166" t="6678" r="6808" b="6513"/>
          <a:stretch>
            <a:fillRect/>
          </a:stretch>
        </p:blipFill>
        <p:spPr>
          <a:xfrm>
            <a:off x="500034" y="1571612"/>
            <a:ext cx="3929090" cy="27860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 descr="InFFT1.png"/>
          <p:cNvPicPr>
            <a:picLocks noChangeAspect="1"/>
          </p:cNvPicPr>
          <p:nvPr/>
        </p:nvPicPr>
        <p:blipFill>
          <a:blip r:embed="rId4"/>
          <a:srcRect l="7279" t="4222" r="7244" b="2902"/>
          <a:stretch>
            <a:fillRect/>
          </a:stretch>
        </p:blipFill>
        <p:spPr>
          <a:xfrm>
            <a:off x="4572000" y="3214686"/>
            <a:ext cx="4214842" cy="3143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C:\Programmi\AdunanzA\Incoming\Ciaccia\cas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786322"/>
            <a:ext cx="2438400" cy="1627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Segnale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LoF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 descr="InLoF.png"/>
          <p:cNvPicPr>
            <a:picLocks noChangeAspect="1"/>
          </p:cNvPicPr>
          <p:nvPr/>
        </p:nvPicPr>
        <p:blipFill>
          <a:blip r:embed="rId3"/>
          <a:srcRect l="7812" t="5406" r="7812" b="5405"/>
          <a:stretch>
            <a:fillRect/>
          </a:stretch>
        </p:blipFill>
        <p:spPr>
          <a:xfrm>
            <a:off x="785786" y="1357298"/>
            <a:ext cx="5500726" cy="427834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715140" y="2571744"/>
            <a:ext cx="189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Lowpass</a:t>
            </a:r>
            <a:r>
              <a:rPr lang="it-IT" dirty="0" smtClean="0"/>
              <a:t> a 0.01 Hz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02492" y="3643314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Arial Narrow" pitchFamily="34" charset="0"/>
              </a:rPr>
              <a:t>100 </a:t>
            </a:r>
            <a:r>
              <a:rPr lang="it-IT" sz="2400" dirty="0" smtClean="0">
                <a:latin typeface="Arial Narrow" pitchFamily="34" charset="0"/>
              </a:rPr>
              <a:t>campioni</a:t>
            </a:r>
            <a:endParaRPr lang="it-IT" sz="2400" dirty="0">
              <a:latin typeface="Arial Narrow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82303" y="6000768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Arial Narrow" pitchFamily="34" charset="0"/>
              </a:rPr>
              <a:t>4300</a:t>
            </a:r>
            <a:endParaRPr lang="it-IT" sz="2800" b="1" dirty="0">
              <a:latin typeface="Arial Narrow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25773" y="6000768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Arial Narrow" pitchFamily="34" charset="0"/>
              </a:rPr>
              <a:t>100</a:t>
            </a:r>
            <a:endParaRPr lang="it-IT" sz="2800" b="1" dirty="0" smtClean="0">
              <a:latin typeface="Arial Narrow" pitchFamily="34" charset="0"/>
            </a:endParaRPr>
          </a:p>
        </p:txBody>
      </p:sp>
      <p:sp>
        <p:nvSpPr>
          <p:cNvPr id="9" name="Freccia in giù 8"/>
          <p:cNvSpPr/>
          <p:nvPr/>
        </p:nvSpPr>
        <p:spPr>
          <a:xfrm rot="16200000">
            <a:off x="4779964" y="4688991"/>
            <a:ext cx="233967" cy="3143273"/>
          </a:xfrm>
          <a:prstGeom prst="downArrow">
            <a:avLst>
              <a:gd name="adj1" fmla="val 2888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325443" y="5691862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Arial Narrow" pitchFamily="34" charset="0"/>
              </a:rPr>
              <a:t>2,32%</a:t>
            </a:r>
            <a:endParaRPr lang="it-IT" sz="28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Segnale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Spikes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 descr="InSpikes.png"/>
          <p:cNvPicPr>
            <a:picLocks noChangeAspect="1"/>
          </p:cNvPicPr>
          <p:nvPr/>
        </p:nvPicPr>
        <p:blipFill>
          <a:blip r:embed="rId3"/>
          <a:srcRect l="9375" t="4351" r="7812" b="7544"/>
          <a:stretch>
            <a:fillRect/>
          </a:stretch>
        </p:blipFill>
        <p:spPr>
          <a:xfrm>
            <a:off x="857224" y="1285861"/>
            <a:ext cx="5643602" cy="431256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286644" y="3143248"/>
            <a:ext cx="139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Soglia </a:t>
            </a:r>
          </a:p>
          <a:p>
            <a:pPr algn="ctr"/>
            <a:r>
              <a:rPr lang="it-IT" dirty="0" smtClean="0"/>
              <a:t>10´000 </a:t>
            </a:r>
            <a:r>
              <a:rPr lang="it-IT" dirty="0" err="1" smtClean="0"/>
              <a:t>bytes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82303" y="6000768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Arial Narrow" pitchFamily="34" charset="0"/>
              </a:rPr>
              <a:t>4300</a:t>
            </a:r>
            <a:endParaRPr lang="it-IT" sz="2800" b="1" dirty="0">
              <a:latin typeface="Arial Narrow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5773" y="6000768"/>
            <a:ext cx="51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Arial Narrow" pitchFamily="34" charset="0"/>
              </a:rPr>
              <a:t>83</a:t>
            </a:r>
            <a:endParaRPr lang="it-IT" sz="2800" b="1" dirty="0" smtClean="0">
              <a:latin typeface="Arial Narrow" pitchFamily="34" charset="0"/>
            </a:endParaRPr>
          </a:p>
        </p:txBody>
      </p:sp>
      <p:sp>
        <p:nvSpPr>
          <p:cNvPr id="8" name="Freccia in giù 7"/>
          <p:cNvSpPr/>
          <p:nvPr/>
        </p:nvSpPr>
        <p:spPr>
          <a:xfrm rot="16200000">
            <a:off x="4779964" y="4688991"/>
            <a:ext cx="233967" cy="3143273"/>
          </a:xfrm>
          <a:prstGeom prst="downArrow">
            <a:avLst>
              <a:gd name="adj1" fmla="val 2888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325443" y="5691862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Arial Narrow" pitchFamily="34" charset="0"/>
              </a:rPr>
              <a:t>1,9%</a:t>
            </a:r>
            <a:endParaRPr lang="it-IT" sz="28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Segnale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HiF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 descr="InHif.png"/>
          <p:cNvPicPr>
            <a:picLocks noChangeAspect="1"/>
          </p:cNvPicPr>
          <p:nvPr/>
        </p:nvPicPr>
        <p:blipFill>
          <a:blip r:embed="rId3"/>
          <a:srcRect l="8594" t="5393" r="7812" b="7240"/>
          <a:stretch>
            <a:fillRect/>
          </a:stretch>
        </p:blipFill>
        <p:spPr>
          <a:xfrm>
            <a:off x="1643042" y="1285860"/>
            <a:ext cx="5715040" cy="432635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82303" y="6000768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Arial Narrow" pitchFamily="34" charset="0"/>
              </a:rPr>
              <a:t>4300</a:t>
            </a:r>
            <a:endParaRPr lang="it-IT" sz="2800" b="1" dirty="0">
              <a:latin typeface="Arial Narrow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25773" y="6000768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Arial Narrow" pitchFamily="34" charset="0"/>
              </a:rPr>
              <a:t>430</a:t>
            </a:r>
            <a:endParaRPr lang="it-IT" sz="2800" b="1" dirty="0" smtClean="0">
              <a:latin typeface="Arial Narrow" pitchFamily="34" charset="0"/>
            </a:endParaRPr>
          </a:p>
        </p:txBody>
      </p:sp>
      <p:sp>
        <p:nvSpPr>
          <p:cNvPr id="7" name="Freccia in giù 6"/>
          <p:cNvSpPr/>
          <p:nvPr/>
        </p:nvSpPr>
        <p:spPr>
          <a:xfrm rot="16200000">
            <a:off x="4779964" y="4688991"/>
            <a:ext cx="233967" cy="3143273"/>
          </a:xfrm>
          <a:prstGeom prst="downArrow">
            <a:avLst>
              <a:gd name="adj1" fmla="val 28887"/>
              <a:gd name="adj2" fmla="val 7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325443" y="5691862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Arial Narrow" pitchFamily="34" charset="0"/>
              </a:rPr>
              <a:t>10%</a:t>
            </a:r>
            <a:endParaRPr lang="it-IT" sz="28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Istogramma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 descr="InHistRaw.png"/>
          <p:cNvPicPr>
            <a:picLocks noChangeAspect="1"/>
          </p:cNvPicPr>
          <p:nvPr/>
        </p:nvPicPr>
        <p:blipFill>
          <a:blip r:embed="rId3"/>
          <a:srcRect l="8594" t="5239" r="7812" b="4657"/>
          <a:stretch>
            <a:fillRect/>
          </a:stretch>
        </p:blipFill>
        <p:spPr>
          <a:xfrm>
            <a:off x="285720" y="1285860"/>
            <a:ext cx="4143404" cy="3330212"/>
          </a:xfrm>
          <a:prstGeom prst="rect">
            <a:avLst/>
          </a:prstGeom>
        </p:spPr>
      </p:pic>
      <p:pic>
        <p:nvPicPr>
          <p:cNvPr id="5" name="Immagine 4" descr="InHistLofSpikes.png"/>
          <p:cNvPicPr>
            <a:picLocks noChangeAspect="1"/>
          </p:cNvPicPr>
          <p:nvPr/>
        </p:nvPicPr>
        <p:blipFill>
          <a:blip r:embed="rId4"/>
          <a:srcRect l="9375" t="5100" r="8593" b="5100"/>
          <a:stretch>
            <a:fillRect/>
          </a:stretch>
        </p:blipFill>
        <p:spPr>
          <a:xfrm>
            <a:off x="4572000" y="3214686"/>
            <a:ext cx="4286280" cy="342902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572000" y="1357298"/>
            <a:ext cx="252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Istogramma dati originali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928794" y="5929330"/>
            <a:ext cx="246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Istogramma </a:t>
            </a:r>
            <a:r>
              <a:rPr lang="it-IT" dirty="0" err="1" smtClean="0"/>
              <a:t>LoF</a:t>
            </a:r>
            <a:r>
              <a:rPr lang="it-IT" dirty="0" smtClean="0"/>
              <a:t> + </a:t>
            </a:r>
            <a:r>
              <a:rPr lang="it-IT" dirty="0" err="1" smtClean="0"/>
              <a:t>spikes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215074" y="2428868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HER: 5,72%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Programmi\AdunanzA\Incoming\Ciaccia\RawSignalGraph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9144000" cy="2222548"/>
          </a:xfrm>
          <a:prstGeom prst="rect">
            <a:avLst/>
          </a:prstGeom>
          <a:noFill/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42844" y="214290"/>
            <a:ext cx="8858312" cy="1071570"/>
          </a:xfrm>
          <a:prstGeom prst="wedgeEllipseCallout">
            <a:avLst>
              <a:gd name="adj1" fmla="val -32683"/>
              <a:gd name="adj2" fmla="val 8487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400" i="1" dirty="0" smtClean="0"/>
              <a:t>Qual è il fattore di crescita medio del carico CPU negli ultimi 3 mesi?</a:t>
            </a:r>
          </a:p>
        </p:txBody>
      </p:sp>
      <p:sp>
        <p:nvSpPr>
          <p:cNvPr id="9" name="Fumetto 3 8"/>
          <p:cNvSpPr/>
          <p:nvPr/>
        </p:nvSpPr>
        <p:spPr>
          <a:xfrm>
            <a:off x="142844" y="3974973"/>
            <a:ext cx="8858280" cy="1168539"/>
          </a:xfrm>
          <a:prstGeom prst="wedgeEllipseCallout">
            <a:avLst>
              <a:gd name="adj1" fmla="val 43792"/>
              <a:gd name="adj2" fmla="val 7309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i="1" dirty="0" smtClean="0"/>
              <a:t>Quanti server hanno raggiunto un utilizzo dell'80% durante l'ultima stagione natalizia?</a:t>
            </a:r>
          </a:p>
        </p:txBody>
      </p:sp>
      <p:sp>
        <p:nvSpPr>
          <p:cNvPr id="10" name="Fumetto 3 9"/>
          <p:cNvSpPr/>
          <p:nvPr/>
        </p:nvSpPr>
        <p:spPr>
          <a:xfrm>
            <a:off x="500034" y="5357826"/>
            <a:ext cx="8143932" cy="1168539"/>
          </a:xfrm>
          <a:prstGeom prst="wedgeEllipseCallout">
            <a:avLst>
              <a:gd name="adj1" fmla="val -44342"/>
              <a:gd name="adj2" fmla="val 6739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i="1" dirty="0" smtClean="0"/>
              <a:t>I server appartenenti ad un cluster ricevono carichi bilanciati?</a:t>
            </a:r>
            <a:endParaRPr lang="it-IT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Correlazione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Lower</a:t>
            </a:r>
            <a:r>
              <a:rPr lang="it-IT" sz="2800" dirty="0" smtClean="0"/>
              <a:t> </a:t>
            </a:r>
            <a:r>
              <a:rPr lang="it-IT" sz="2800" dirty="0" err="1" smtClean="0"/>
              <a:t>Bound</a:t>
            </a:r>
            <a:r>
              <a:rPr lang="it-IT" sz="2800" dirty="0" smtClean="0"/>
              <a:t> K ≈ 428, </a:t>
            </a:r>
            <a:r>
              <a:rPr lang="el-GR" sz="2800" dirty="0" smtClean="0"/>
              <a:t>ε</a:t>
            </a:r>
            <a:r>
              <a:rPr lang="it-IT" sz="2800" dirty="0" smtClean="0"/>
              <a:t> = 0.1</a:t>
            </a:r>
          </a:p>
          <a:p>
            <a:r>
              <a:rPr lang="it-IT" sz="2800" dirty="0" smtClean="0"/>
              <a:t>Scelto </a:t>
            </a:r>
            <a:r>
              <a:rPr lang="it-IT" sz="2800" b="1" dirty="0" smtClean="0"/>
              <a:t>K = 430</a:t>
            </a:r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Norma segnali </a:t>
            </a:r>
            <a:r>
              <a:rPr lang="it-IT" sz="2800" b="1" dirty="0" err="1" smtClean="0"/>
              <a:t>Hif</a:t>
            </a:r>
            <a:r>
              <a:rPr lang="it-IT" sz="2800" dirty="0" smtClean="0"/>
              <a:t> non compressi: 1.3263</a:t>
            </a:r>
          </a:p>
          <a:p>
            <a:pPr>
              <a:buNone/>
            </a:pPr>
            <a:r>
              <a:rPr lang="it-IT" sz="2800" dirty="0" smtClean="0"/>
              <a:t>Norma segnali compressi: 1.3006</a:t>
            </a:r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Differenza: 0.0257 &lt; </a:t>
            </a:r>
            <a:r>
              <a:rPr lang="el-GR" sz="2800" dirty="0" smtClean="0"/>
              <a:t>ε</a:t>
            </a: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42898" y="1500182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</a:t>
            </a:r>
            <a:endParaRPr lang="it-IT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42898" y="44291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GRUPPO 21</a:t>
            </a:r>
            <a:endParaRPr kumimoji="0" lang="it-IT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Planning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Programmi\AdunanzA\Incoming\Ciaccia\RawSignalGraph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9144000" cy="2222548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42844" y="1000108"/>
            <a:ext cx="885831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400" i="1" dirty="0" smtClean="0"/>
              <a:t>Qual è il fattore di crescita medio del carico CPU negli ultimi 3 mesi?</a:t>
            </a:r>
          </a:p>
        </p:txBody>
      </p:sp>
      <p:pic>
        <p:nvPicPr>
          <p:cNvPr id="5122" name="Picture 2" descr="C:\Programmi\AdunanzA\Incoming\Ciaccia\LoFSignalGraph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75661"/>
            <a:ext cx="9144000" cy="2239487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1000100" y="4143380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Arial Narrow" pitchFamily="34" charset="0"/>
                <a:ea typeface="Verdana" pitchFamily="34" charset="0"/>
                <a:cs typeface="Verdana" pitchFamily="34" charset="0"/>
              </a:rPr>
              <a:t>Carico CPU “smussato” per evidenziare l’andamento principale</a:t>
            </a:r>
            <a:endParaRPr lang="it-IT" b="1" dirty="0"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Programmi\AdunanzA\Incoming\Ciaccia\RawSignalGraph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9144000" cy="2222548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1000100" y="4143380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Arial Narrow" pitchFamily="34" charset="0"/>
                <a:ea typeface="Verdana" pitchFamily="34" charset="0"/>
                <a:cs typeface="Verdana" pitchFamily="34" charset="0"/>
              </a:rPr>
              <a:t>Picchi di carico</a:t>
            </a:r>
            <a:endParaRPr lang="it-IT" b="1" dirty="0"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Server provisioning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42860" y="928670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i="1" dirty="0" smtClean="0"/>
              <a:t>Quanti server hanno raggiunto un utilizzo dell'80% durante l'ultima stagione natalizia?</a:t>
            </a:r>
          </a:p>
        </p:txBody>
      </p:sp>
      <p:pic>
        <p:nvPicPr>
          <p:cNvPr id="6146" name="Picture 2" descr="C:\Programmi\AdunanzA\Incoming\Ciaccia\SpikesSignalGraph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906922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correlazione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po 9"/>
          <p:cNvGrpSpPr/>
          <p:nvPr/>
        </p:nvGrpSpPr>
        <p:grpSpPr>
          <a:xfrm>
            <a:off x="3929058" y="5072074"/>
            <a:ext cx="5143504" cy="1642323"/>
            <a:chOff x="604204" y="4929198"/>
            <a:chExt cx="4863758" cy="1553000"/>
          </a:xfrm>
        </p:grpSpPr>
        <p:pic>
          <p:nvPicPr>
            <p:cNvPr id="8" name="Immagine 7" descr="LoFSignalGraph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204" y="4929198"/>
              <a:ext cx="4863758" cy="1164819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1214414" y="6143644"/>
              <a:ext cx="3571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latin typeface="Arial Narrow" pitchFamily="34" charset="0"/>
                  <a:ea typeface="Verdana" pitchFamily="34" charset="0"/>
                  <a:cs typeface="Verdana" pitchFamily="34" charset="0"/>
                </a:rPr>
                <a:t>Rumore residuo</a:t>
              </a:r>
              <a:endParaRPr lang="it-IT" sz="1600" b="1" dirty="0">
                <a:latin typeface="Arial Narrow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>
            <a:off x="500034" y="1000108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i="1" dirty="0" smtClean="0"/>
              <a:t>I server appartenenti ad un cluster ricevono carichi bilanciati?</a:t>
            </a:r>
            <a:endParaRPr lang="it-IT" sz="2400" i="1" dirty="0"/>
          </a:p>
        </p:txBody>
      </p:sp>
      <p:pic>
        <p:nvPicPr>
          <p:cNvPr id="18" name="Immagine 17" descr="CorrelationRaw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571612"/>
            <a:ext cx="3357586" cy="3361836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571868" y="2071678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 Narrow" pitchFamily="34" charset="0"/>
              </a:rPr>
              <a:t>Correlazione tra dati grezzi </a:t>
            </a:r>
            <a:r>
              <a:rPr lang="it-IT" sz="1600" dirty="0" smtClean="0"/>
              <a:t>dei 150 server (1 server – 1 </a:t>
            </a:r>
            <a:r>
              <a:rPr lang="it-IT" sz="1600" dirty="0" err="1" smtClean="0"/>
              <a:t>px</a:t>
            </a:r>
            <a:r>
              <a:rPr lang="it-IT" sz="1600" dirty="0" smtClean="0"/>
              <a:t>).</a:t>
            </a:r>
          </a:p>
          <a:p>
            <a:r>
              <a:rPr lang="it-IT" sz="1600" dirty="0" smtClean="0">
                <a:latin typeface="Arial Narrow" pitchFamily="34" charset="0"/>
              </a:rPr>
              <a:t>Ogni </a:t>
            </a:r>
            <a:r>
              <a:rPr lang="it-IT" sz="1600" dirty="0" err="1" smtClean="0">
                <a:latin typeface="Arial Narrow" pitchFamily="34" charset="0"/>
              </a:rPr>
              <a:t>px</a:t>
            </a:r>
            <a:r>
              <a:rPr lang="it-IT" sz="1600" dirty="0" smtClean="0">
                <a:latin typeface="Arial Narrow" pitchFamily="34" charset="0"/>
              </a:rPr>
              <a:t> rappresenta il valore della correlazione fra i due server.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196370" y="4693581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Occorre tenere conto anche del segnale residuo</a:t>
            </a:r>
            <a:endParaRPr lang="it-IT" dirty="0"/>
          </a:p>
        </p:txBody>
      </p:sp>
      <p:grpSp>
        <p:nvGrpSpPr>
          <p:cNvPr id="25" name="Gruppo 24"/>
          <p:cNvGrpSpPr/>
          <p:nvPr/>
        </p:nvGrpSpPr>
        <p:grpSpPr>
          <a:xfrm>
            <a:off x="6429388" y="1847208"/>
            <a:ext cx="2198133" cy="2510486"/>
            <a:chOff x="6429388" y="1847208"/>
            <a:chExt cx="2198133" cy="2510486"/>
          </a:xfrm>
        </p:grpSpPr>
        <p:sp>
          <p:nvSpPr>
            <p:cNvPr id="11" name="Rettangolo 10"/>
            <p:cNvSpPr/>
            <p:nvPr/>
          </p:nvSpPr>
          <p:spPr>
            <a:xfrm>
              <a:off x="7000892" y="3500438"/>
              <a:ext cx="3177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/>
                <a:t>A</a:t>
              </a:r>
              <a:endParaRPr lang="it-IT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7686376" y="2132960"/>
              <a:ext cx="3177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/>
                <a:t>B</a:t>
              </a:r>
              <a:endParaRPr lang="it-IT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7646167" y="2877232"/>
              <a:ext cx="3177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/>
                <a:t>C</a:t>
              </a:r>
              <a:endParaRPr lang="it-IT" dirty="0"/>
            </a:p>
          </p:txBody>
        </p:sp>
        <p:pic>
          <p:nvPicPr>
            <p:cNvPr id="7170" name="Picture 2" descr="C:\Programmi\AdunanzA\Incoming\Ciaccia\cluste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9388" y="3429000"/>
              <a:ext cx="655393" cy="9286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Picture 2" descr="C:\Programmi\AdunanzA\Incoming\Ciaccia\cluste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72128" y="1847208"/>
              <a:ext cx="655393" cy="9286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Picture 2" descr="C:\Programmi\AdunanzA\Incoming\Ciaccia\cluste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7605" y="3162984"/>
              <a:ext cx="655393" cy="9286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Rettangolo 22"/>
            <p:cNvSpPr/>
            <p:nvPr/>
          </p:nvSpPr>
          <p:spPr>
            <a:xfrm>
              <a:off x="6572264" y="2500306"/>
              <a:ext cx="954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>
                  <a:latin typeface="Arial Narrow" pitchFamily="34" charset="0"/>
                </a:rPr>
                <a:t>3 cluster </a:t>
              </a:r>
              <a:endParaRPr lang="it-IT" dirty="0"/>
            </a:p>
          </p:txBody>
        </p:sp>
      </p:grpSp>
      <p:sp>
        <p:nvSpPr>
          <p:cNvPr id="24" name="Rettangolo 23"/>
          <p:cNvSpPr/>
          <p:nvPr/>
        </p:nvSpPr>
        <p:spPr>
          <a:xfrm>
            <a:off x="285688" y="5072074"/>
            <a:ext cx="357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it-IT" sz="1600" dirty="0" smtClean="0"/>
              <a:t> Più l'elemento ha un colore che tende al nero, più i due server sono correlati.</a:t>
            </a:r>
          </a:p>
          <a:p>
            <a:pPr>
              <a:buFontTx/>
              <a:buChar char="-"/>
            </a:pPr>
            <a:r>
              <a:rPr lang="it-IT" sz="1600" dirty="0" smtClean="0"/>
              <a:t> La matrice è simmetrica e sulla diagonale gli elementi sono tutti neri.</a:t>
            </a:r>
          </a:p>
          <a:p>
            <a:pPr>
              <a:buFontTx/>
              <a:buChar char="-"/>
            </a:pPr>
            <a:r>
              <a:rPr lang="it-IT" sz="1600" dirty="0" smtClean="0"/>
              <a:t> Le linee bianche sono server non in funzione.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 di correlazione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po 20"/>
          <p:cNvGrpSpPr/>
          <p:nvPr/>
        </p:nvGrpSpPr>
        <p:grpSpPr>
          <a:xfrm>
            <a:off x="785786" y="4312515"/>
            <a:ext cx="2214578" cy="2402633"/>
            <a:chOff x="500034" y="4143380"/>
            <a:chExt cx="2214578" cy="2402633"/>
          </a:xfrm>
        </p:grpSpPr>
        <p:pic>
          <p:nvPicPr>
            <p:cNvPr id="13" name="Immagine 12" descr="CorrelationRaw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24" y="4143380"/>
              <a:ext cx="1500198" cy="1520750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500034" y="5715016"/>
              <a:ext cx="22145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latin typeface="Arial Narrow" pitchFamily="34" charset="0"/>
                </a:rPr>
                <a:t>Correlazione tra gli andamenti. </a:t>
              </a:r>
              <a:r>
                <a:rPr lang="it-IT" sz="1600" dirty="0" smtClean="0">
                  <a:latin typeface="Arial Narrow" pitchFamily="34" charset="0"/>
                </a:rPr>
                <a:t>Cluster A e B più correlati rispetto a C</a:t>
              </a:r>
              <a:endParaRPr lang="it-IT" sz="1600" dirty="0">
                <a:latin typeface="Arial Narrow" pitchFamily="34" charset="0"/>
              </a:endParaRPr>
            </a:p>
          </p:txBody>
        </p:sp>
      </p:grpSp>
      <p:grpSp>
        <p:nvGrpSpPr>
          <p:cNvPr id="7" name="Gruppo 19"/>
          <p:cNvGrpSpPr/>
          <p:nvPr/>
        </p:nvGrpSpPr>
        <p:grpSpPr>
          <a:xfrm>
            <a:off x="3500430" y="4312515"/>
            <a:ext cx="2214578" cy="2402633"/>
            <a:chOff x="3071802" y="4143380"/>
            <a:chExt cx="2214578" cy="2402633"/>
          </a:xfrm>
        </p:grpSpPr>
        <p:pic>
          <p:nvPicPr>
            <p:cNvPr id="15" name="Immagine 14" descr="CorrelationRaw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6023" y="4143380"/>
              <a:ext cx="1486135" cy="1520750"/>
            </a:xfrm>
            <a:prstGeom prst="rect">
              <a:avLst/>
            </a:prstGeom>
          </p:spPr>
        </p:pic>
        <p:sp>
          <p:nvSpPr>
            <p:cNvPr id="16" name="CasellaDiTesto 15"/>
            <p:cNvSpPr txBox="1"/>
            <p:nvPr/>
          </p:nvSpPr>
          <p:spPr>
            <a:xfrm>
              <a:off x="3071802" y="5715016"/>
              <a:ext cx="22145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latin typeface="Arial Narrow" pitchFamily="34" charset="0"/>
                </a:rPr>
                <a:t>Correlazione tra i picchi. </a:t>
              </a:r>
              <a:r>
                <a:rPr lang="it-IT" sz="1600" dirty="0" smtClean="0">
                  <a:latin typeface="Arial Narrow" pitchFamily="34" charset="0"/>
                </a:rPr>
                <a:t>Cluster B e C presentano correlazione tra i picchi</a:t>
              </a:r>
              <a:endParaRPr lang="it-IT" sz="1600" dirty="0">
                <a:latin typeface="Arial Narrow" pitchFamily="34" charset="0"/>
              </a:endParaRPr>
            </a:p>
          </p:txBody>
        </p:sp>
      </p:grpSp>
      <p:grpSp>
        <p:nvGrpSpPr>
          <p:cNvPr id="8" name="Gruppo 18"/>
          <p:cNvGrpSpPr/>
          <p:nvPr/>
        </p:nvGrpSpPr>
        <p:grpSpPr>
          <a:xfrm>
            <a:off x="6215074" y="4312515"/>
            <a:ext cx="2214578" cy="2402633"/>
            <a:chOff x="5572132" y="4143380"/>
            <a:chExt cx="2214578" cy="2402633"/>
          </a:xfrm>
        </p:grpSpPr>
        <p:pic>
          <p:nvPicPr>
            <p:cNvPr id="17" name="Immagine 16" descr="CorrelationRaw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1777" y="4143380"/>
              <a:ext cx="1495288" cy="1520750"/>
            </a:xfrm>
            <a:prstGeom prst="rect">
              <a:avLst/>
            </a:prstGeom>
          </p:spPr>
        </p:pic>
        <p:sp>
          <p:nvSpPr>
            <p:cNvPr id="18" name="CasellaDiTesto 17"/>
            <p:cNvSpPr txBox="1"/>
            <p:nvPr/>
          </p:nvSpPr>
          <p:spPr>
            <a:xfrm>
              <a:off x="5572132" y="5715016"/>
              <a:ext cx="22145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latin typeface="Arial Narrow" pitchFamily="34" charset="0"/>
                </a:rPr>
                <a:t>Correlazione tra il rumore. </a:t>
              </a:r>
              <a:r>
                <a:rPr lang="it-IT" sz="1600" dirty="0" smtClean="0">
                  <a:latin typeface="Arial Narrow" pitchFamily="34" charset="0"/>
                </a:rPr>
                <a:t>Il cluster B ha un carico bilanciato</a:t>
              </a:r>
              <a:endParaRPr lang="it-IT" sz="1600" dirty="0">
                <a:latin typeface="Arial Narrow" pitchFamily="34" charset="0"/>
              </a:endParaRPr>
            </a:p>
          </p:txBody>
        </p:sp>
      </p:grpSp>
      <p:sp>
        <p:nvSpPr>
          <p:cNvPr id="20" name="Segnaposto contenuto 2"/>
          <p:cNvSpPr>
            <a:spLocks noGrp="1"/>
          </p:cNvSpPr>
          <p:nvPr>
            <p:ph idx="1"/>
          </p:nvPr>
        </p:nvSpPr>
        <p:spPr>
          <a:xfrm>
            <a:off x="500034" y="1071546"/>
            <a:ext cx="8401080" cy="342902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Dependency analysis: </a:t>
            </a:r>
            <a:r>
              <a:rPr lang="it-IT" sz="2400" i="1" dirty="0" smtClean="0"/>
              <a:t>quali comportamenti dei server di tipo A sono correlati a comportamenti di server di tipo B?</a:t>
            </a:r>
          </a:p>
          <a:p>
            <a:pPr lvl="1"/>
            <a:r>
              <a:rPr lang="it-IT" sz="2000" dirty="0" smtClean="0"/>
              <a:t>Ricavabile dal confronto degli andamenti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Anomaly detection: </a:t>
            </a:r>
            <a:r>
              <a:rPr lang="it-IT" sz="2400" i="1" dirty="0" smtClean="0"/>
              <a:t>un certo pattern di picchi di utilizzo di un server è presente anche in altri server?</a:t>
            </a:r>
          </a:p>
          <a:p>
            <a:pPr lvl="1"/>
            <a:r>
              <a:rPr lang="it-IT" sz="2000" dirty="0" smtClean="0"/>
              <a:t>Ricavabile dal confronto tra i picchi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Load balancing: </a:t>
            </a:r>
            <a:r>
              <a:rPr lang="it-IT" sz="2400" i="1" dirty="0" smtClean="0"/>
              <a:t>i server appartenenti ad un cluster ricevono carichi bilanciati?</a:t>
            </a:r>
          </a:p>
          <a:p>
            <a:pPr lvl="1"/>
            <a:r>
              <a:rPr lang="it-IT" sz="2000" dirty="0" smtClean="0"/>
              <a:t>Ricavabile dai dati di rumore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Decomposizione Segnale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1335</Words>
  <Application>Microsoft Office PowerPoint</Application>
  <PresentationFormat>Presentazione su schermo (4:3)</PresentationFormat>
  <Paragraphs>314</Paragraphs>
  <Slides>41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Tema di Office</vt:lpstr>
      <vt:lpstr>Managing Massive Time Series Streams with MultiScale Compressed Trickles</vt:lpstr>
      <vt:lpstr>Di cosa stiamo parlando …</vt:lpstr>
      <vt:lpstr>Alcune problematiche</vt:lpstr>
      <vt:lpstr>Diapositiva 4</vt:lpstr>
      <vt:lpstr>Capacity Planning</vt:lpstr>
      <vt:lpstr>Diapositiva 6</vt:lpstr>
      <vt:lpstr>Query di correlazione</vt:lpstr>
      <vt:lpstr>Esempi di correlazione</vt:lpstr>
      <vt:lpstr>Decomposizione Segnale</vt:lpstr>
      <vt:lpstr>Segnale LoF</vt:lpstr>
      <vt:lpstr>Decomposizione Segnale</vt:lpstr>
      <vt:lpstr>Segnale Spikes</vt:lpstr>
      <vt:lpstr>Decomposizione Segnale</vt:lpstr>
      <vt:lpstr>Segnale HiF</vt:lpstr>
      <vt:lpstr>Compressione</vt:lpstr>
      <vt:lpstr>Compressione segnale LoF</vt:lpstr>
      <vt:lpstr>Compressione Spikes</vt:lpstr>
      <vt:lpstr>Compressione Hif</vt:lpstr>
      <vt:lpstr>Random Projection (1/2)</vt:lpstr>
      <vt:lpstr>Random Projection (2/2)</vt:lpstr>
      <vt:lpstr>Componenti di compressione</vt:lpstr>
      <vt:lpstr>Valutazione del framework Cypress</vt:lpstr>
      <vt:lpstr>Diapositiva 23</vt:lpstr>
      <vt:lpstr>Caso di studio</vt:lpstr>
      <vt:lpstr>Tempo di compressione (1/2)</vt:lpstr>
      <vt:lpstr>Tempo di compressione (2/2)</vt:lpstr>
      <vt:lpstr>Fattore compressione</vt:lpstr>
      <vt:lpstr>Accuratezza istogrammi</vt:lpstr>
      <vt:lpstr>Correlazione (1/2)</vt:lpstr>
      <vt:lpstr>Correlazione (2/2)</vt:lpstr>
      <vt:lpstr>Esempio su dati reali</vt:lpstr>
      <vt:lpstr>Situazione</vt:lpstr>
      <vt:lpstr>Spagna 2010</vt:lpstr>
      <vt:lpstr>Spagna 2010</vt:lpstr>
      <vt:lpstr>Analisi in frequenza</vt:lpstr>
      <vt:lpstr>Segnale LoF</vt:lpstr>
      <vt:lpstr>Segnale Spikes</vt:lpstr>
      <vt:lpstr>Segnale HiF</vt:lpstr>
      <vt:lpstr>Istogramma</vt:lpstr>
      <vt:lpstr>Correlazione</vt:lpstr>
      <vt:lpstr>Grazie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Massive Time Series Streams with MultiScale Compressed Trickles</dc:title>
  <dc:creator>Emanuele</dc:creator>
  <cp:lastModifiedBy>Emanuele</cp:lastModifiedBy>
  <cp:revision>151</cp:revision>
  <dcterms:created xsi:type="dcterms:W3CDTF">2010-05-25T14:07:42Z</dcterms:created>
  <dcterms:modified xsi:type="dcterms:W3CDTF">2010-05-27T09:42:54Z</dcterms:modified>
</cp:coreProperties>
</file>