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7" r:id="rId3"/>
    <p:sldId id="294" r:id="rId4"/>
    <p:sldId id="295" r:id="rId5"/>
    <p:sldId id="278" r:id="rId6"/>
    <p:sldId id="297" r:id="rId7"/>
    <p:sldId id="299" r:id="rId8"/>
    <p:sldId id="298" r:id="rId9"/>
    <p:sldId id="293" r:id="rId10"/>
    <p:sldId id="268" r:id="rId11"/>
    <p:sldId id="269" r:id="rId12"/>
    <p:sldId id="271" r:id="rId13"/>
    <p:sldId id="300" r:id="rId14"/>
    <p:sldId id="301" r:id="rId15"/>
    <p:sldId id="302" r:id="rId16"/>
    <p:sldId id="272" r:id="rId17"/>
    <p:sldId id="270" r:id="rId18"/>
    <p:sldId id="273" r:id="rId19"/>
    <p:sldId id="274" r:id="rId20"/>
    <p:sldId id="275" r:id="rId21"/>
    <p:sldId id="276" r:id="rId22"/>
    <p:sldId id="303" r:id="rId23"/>
    <p:sldId id="277" r:id="rId24"/>
    <p:sldId id="305" r:id="rId25"/>
    <p:sldId id="304" r:id="rId26"/>
    <p:sldId id="280" r:id="rId27"/>
    <p:sldId id="281" r:id="rId28"/>
    <p:sldId id="306" r:id="rId29"/>
    <p:sldId id="307" r:id="rId30"/>
    <p:sldId id="308" r:id="rId31"/>
    <p:sldId id="309" r:id="rId32"/>
    <p:sldId id="310" r:id="rId33"/>
    <p:sldId id="282" r:id="rId34"/>
    <p:sldId id="284" r:id="rId35"/>
    <p:sldId id="311" r:id="rId36"/>
    <p:sldId id="314" r:id="rId37"/>
    <p:sldId id="315" r:id="rId38"/>
    <p:sldId id="316" r:id="rId39"/>
    <p:sldId id="283" r:id="rId40"/>
    <p:sldId id="286" r:id="rId41"/>
    <p:sldId id="287" r:id="rId42"/>
    <p:sldId id="288" r:id="rId43"/>
    <p:sldId id="290" r:id="rId44"/>
    <p:sldId id="291" r:id="rId45"/>
    <p:sldId id="292" r:id="rId46"/>
    <p:sldId id="289" r:id="rId47"/>
    <p:sldId id="296" r:id="rId4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86" autoAdjust="0"/>
    <p:restoredTop sz="93833" autoAdjust="0"/>
  </p:normalViewPr>
  <p:slideViewPr>
    <p:cSldViewPr snapToGrid="0">
      <p:cViewPr>
        <p:scale>
          <a:sx n="70" d="100"/>
          <a:sy n="70" d="100"/>
        </p:scale>
        <p:origin x="-148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E7CC7-F487-3E41-94A5-9A1CDF2277AA}" type="datetimeFigureOut">
              <a:rPr lang="it-IT" smtClean="0"/>
              <a:pPr/>
              <a:t>17/05/2010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F973-F6C8-1146-A0DE-FF6EA40868B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809D-F44D-49ED-B45A-238D56475B56}" type="datetimeFigureOut">
              <a:rPr lang="it-IT" smtClean="0"/>
              <a:pPr/>
              <a:t>17/05/2010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D28C-30D1-4C36-B6B2-1916E31D86E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Ricordati di dire</a:t>
            </a:r>
            <a:r>
              <a:rPr lang="it-IT" baseline="0" dirty="0" smtClean="0"/>
              <a:t> BAUUUUUUUUUUUUUUUUUUUU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Ricordati di dire</a:t>
            </a:r>
            <a:r>
              <a:rPr lang="it-IT" baseline="0" dirty="0" smtClean="0"/>
              <a:t> BAUUUUUUUUUUUUUUUUUUUU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Ricordati di</a:t>
            </a:r>
            <a:r>
              <a:rPr lang="it-IT" baseline="0" dirty="0" smtClean="0"/>
              <a:t> dire che Bi vanno messi tutti a zero, se B=0!!!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DIMENTICARTI LE COSE!</a:t>
            </a:r>
          </a:p>
          <a:p>
            <a:r>
              <a:rPr lang="it-IT" dirty="0" smtClean="0"/>
              <a:t>Ricorda di far notare i parametri dell’oggetto -&gt;</a:t>
            </a:r>
            <a:r>
              <a:rPr lang="it-IT" smtClean="0"/>
              <a:t>ordine dei</a:t>
            </a:r>
            <a:r>
              <a:rPr lang="it-IT" baseline="0" smtClean="0"/>
              <a:t> 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chi assegnare</a:t>
            </a:r>
            <a:r>
              <a:rPr lang="it-IT" baseline="0" dirty="0" smtClean="0"/>
              <a:t> l’oggetto?</a:t>
            </a:r>
          </a:p>
          <a:p>
            <a:r>
              <a:rPr lang="it-IT" dirty="0" smtClean="0"/>
              <a:t>Gli altri utenti che risultato avranno?</a:t>
            </a:r>
          </a:p>
          <a:p>
            <a:r>
              <a:rPr lang="it-IT" dirty="0" smtClean="0"/>
              <a:t>Obviously this is makkeronic inglish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39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mtClean="0"/>
              <a:t>FAMEEEEEEEEEEEEEEEEEEEEEEEEEEEEEEEEEE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40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41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chi assegnare</a:t>
            </a:r>
            <a:r>
              <a:rPr lang="it-IT" baseline="0" dirty="0" smtClean="0"/>
              <a:t> l’oggetto?</a:t>
            </a:r>
          </a:p>
          <a:p>
            <a:r>
              <a:rPr lang="it-IT" dirty="0" smtClean="0"/>
              <a:t>Gli altri utenti che risultato avranno?</a:t>
            </a:r>
          </a:p>
          <a:p>
            <a:r>
              <a:rPr lang="it-IT" dirty="0" smtClean="0"/>
              <a:t>Obviously this is makkeronic inglish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44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PAUSAAAAAAAAAAAAAAAAAAAAAAAAAAAAAA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45</a:t>
            </a:fld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46</a:t>
            </a:fld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Fine!!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47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ASSAINGMENT!!!!!!!!!!!!!!!!!!!!!!!!!!!!!!!!!!!!!!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Ricordati di dire</a:t>
            </a:r>
            <a:r>
              <a:rPr lang="it-IT" baseline="0" dirty="0" smtClean="0"/>
              <a:t> BAUUUUUUUUUUUUUUUUUUUU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FD28C-30D1-4C36-B6B2-1916E31D86E8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5E3957-E728-4761-80C2-78278826B4D0}" type="datetime1">
              <a:rPr lang="it-IT" smtClean="0"/>
              <a:pPr/>
              <a:t>17/05/2010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056588-504E-4CCE-BFF8-79B673A0C44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12" name="Immagine 2" descr="handsha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42966"/>
            <a:ext cx="9144000" cy="6926808"/>
          </a:xfrm>
          <a:prstGeom prst="rect">
            <a:avLst/>
          </a:prstGeom>
        </p:spPr>
      </p:pic>
      <p:sp>
        <p:nvSpPr>
          <p:cNvPr id="13" name="Titolo 3"/>
          <p:cNvSpPr txBox="1">
            <a:spLocks/>
          </p:cNvSpPr>
          <p:nvPr/>
        </p:nvSpPr>
        <p:spPr bwMode="auto">
          <a:xfrm>
            <a:off x="0" y="5143512"/>
            <a:ext cx="9144000" cy="75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FAIR ASSIGNMENT FOR MULTIPLE PREFERENCE QUERIES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Leong Hou U, Nikos Mamoulis,  Kyriakos Mouratidis</a:t>
            </a:r>
            <a:endParaRPr kumimoji="0" lang="it-IT" sz="11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ttangolo 4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CasellaDiTesto 5"/>
          <p:cNvSpPr txBox="1"/>
          <p:nvPr/>
        </p:nvSpPr>
        <p:spPr>
          <a:xfrm>
            <a:off x="0" y="642939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bg1"/>
                </a:solidFill>
              </a:rPr>
              <a:t>Gruppo 10: </a:t>
            </a:r>
            <a:r>
              <a:rPr lang="it-IT" sz="1400" smtClean="0">
                <a:solidFill>
                  <a:schemeClr val="bg1"/>
                </a:solidFill>
              </a:rPr>
              <a:t>Paolo Barboni, </a:t>
            </a:r>
            <a:r>
              <a:rPr lang="it-IT" sz="1400" dirty="0" smtClean="0">
                <a:solidFill>
                  <a:schemeClr val="bg1"/>
                </a:solidFill>
              </a:rPr>
              <a:t>Tommaso Campanella, Simone Manco</a:t>
            </a:r>
            <a:endParaRPr lang="it-IT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Spatial Assignment Problem – Chain Algorithm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Its goal is to find a stable pair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Its preference function is based on Euclidean distance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a </a:t>
            </a:r>
            <a:r>
              <a:rPr lang="en-GB" sz="2000" dirty="0" smtClean="0">
                <a:latin typeface="Corbel" pitchFamily="34" charset="0"/>
              </a:rPr>
              <a:t>prefers </a:t>
            </a:r>
            <a:r>
              <a:rPr lang="en-GB" sz="2000" i="1" dirty="0" smtClean="0">
                <a:latin typeface="Corbel" pitchFamily="34" charset="0"/>
              </a:rPr>
              <a:t>b’ </a:t>
            </a:r>
            <a:r>
              <a:rPr lang="en-GB" sz="2000" dirty="0" smtClean="0">
                <a:latin typeface="Corbel" pitchFamily="34" charset="0"/>
              </a:rPr>
              <a:t>to </a:t>
            </a:r>
            <a:r>
              <a:rPr lang="en-GB" sz="2000" i="1" dirty="0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 if </a:t>
            </a:r>
            <a:r>
              <a:rPr lang="en-GB" sz="2000" i="1" dirty="0" smtClean="0">
                <a:latin typeface="Corbel" pitchFamily="34" charset="0"/>
              </a:rPr>
              <a:t>dist(</a:t>
            </a:r>
            <a:r>
              <a:rPr lang="en-GB" sz="2000" i="1" dirty="0" err="1" smtClean="0">
                <a:latin typeface="Corbel" pitchFamily="34" charset="0"/>
              </a:rPr>
              <a:t>a,b</a:t>
            </a:r>
            <a:r>
              <a:rPr lang="en-GB" sz="2000" i="1" dirty="0" smtClean="0">
                <a:latin typeface="Corbel" pitchFamily="34" charset="0"/>
              </a:rPr>
              <a:t>’) &lt; dist(</a:t>
            </a:r>
            <a:r>
              <a:rPr lang="en-GB" sz="2000" i="1" dirty="0" err="1" smtClean="0">
                <a:latin typeface="Corbel" pitchFamily="34" charset="0"/>
              </a:rPr>
              <a:t>a,b</a:t>
            </a:r>
            <a:r>
              <a:rPr lang="en-GB" sz="2000" i="1" dirty="0" smtClean="0">
                <a:latin typeface="Corbel" pitchFamily="34" charset="0"/>
              </a:rPr>
              <a:t>)</a:t>
            </a:r>
          </a:p>
          <a:p>
            <a:pPr lvl="2" algn="just"/>
            <a:r>
              <a:rPr lang="en-GB" sz="2000" dirty="0" smtClean="0">
                <a:latin typeface="Corbel" pitchFamily="34" charset="0"/>
              </a:rPr>
              <a:t>A pair </a:t>
            </a:r>
            <a:r>
              <a:rPr lang="en-GB" sz="2000" i="1" dirty="0" smtClean="0">
                <a:latin typeface="Corbel" pitchFamily="34" charset="0"/>
              </a:rPr>
              <a:t>(</a:t>
            </a:r>
            <a:r>
              <a:rPr lang="en-GB" sz="2000" i="1" dirty="0" err="1" smtClean="0">
                <a:latin typeface="Corbel" pitchFamily="34" charset="0"/>
              </a:rPr>
              <a:t>a,b</a:t>
            </a:r>
            <a:r>
              <a:rPr lang="en-GB" sz="2000" i="1" dirty="0" smtClean="0">
                <a:latin typeface="Corbel" pitchFamily="34" charset="0"/>
              </a:rPr>
              <a:t>) </a:t>
            </a:r>
            <a:r>
              <a:rPr lang="en-GB" sz="2000" dirty="0" smtClean="0">
                <a:latin typeface="Corbel" pitchFamily="34" charset="0"/>
              </a:rPr>
              <a:t>is stable if and only if </a:t>
            </a:r>
            <a:r>
              <a:rPr lang="en-GB" sz="2000" i="1" dirty="0" err="1" smtClean="0">
                <a:latin typeface="Corbel" pitchFamily="34" charset="0"/>
              </a:rPr>
              <a:t>a</a:t>
            </a:r>
            <a:r>
              <a:rPr lang="en-GB" sz="2000" dirty="0" err="1" smtClean="0">
                <a:latin typeface="Corbel" pitchFamily="34" charset="0"/>
              </a:rPr>
              <a:t>’s</a:t>
            </a:r>
            <a:r>
              <a:rPr lang="en-GB" sz="2000" dirty="0" smtClean="0">
                <a:latin typeface="Corbel" pitchFamily="34" charset="0"/>
              </a:rPr>
              <a:t> closest object is </a:t>
            </a:r>
            <a:r>
              <a:rPr lang="en-GB" sz="2000" i="1" dirty="0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 and </a:t>
            </a:r>
            <a:r>
              <a:rPr lang="en-GB" sz="2000" i="1" dirty="0" err="1" smtClean="0">
                <a:latin typeface="Corbel" pitchFamily="34" charset="0"/>
              </a:rPr>
              <a:t>b</a:t>
            </a:r>
            <a:r>
              <a:rPr lang="en-GB" sz="2000" dirty="0" err="1" smtClean="0">
                <a:latin typeface="Corbel" pitchFamily="34" charset="0"/>
              </a:rPr>
              <a:t>’s</a:t>
            </a:r>
            <a:r>
              <a:rPr lang="en-GB" sz="2000" dirty="0" smtClean="0">
                <a:latin typeface="Corbel" pitchFamily="34" charset="0"/>
              </a:rPr>
              <a:t> closest object is </a:t>
            </a:r>
            <a:r>
              <a:rPr lang="en-GB" sz="2000" i="1" dirty="0" smtClean="0">
                <a:latin typeface="Corbel" pitchFamily="34" charset="0"/>
              </a:rPr>
              <a:t>a</a:t>
            </a:r>
            <a:r>
              <a:rPr lang="en-GB" sz="2000" dirty="0" smtClean="0">
                <a:latin typeface="Corbel" pitchFamily="34" charset="0"/>
              </a:rPr>
              <a:t>, where </a:t>
            </a:r>
            <a:r>
              <a:rPr lang="en-GB" sz="2000" i="1" dirty="0" smtClean="0">
                <a:latin typeface="Corbel" pitchFamily="34" charset="0"/>
              </a:rPr>
              <a:t>a</a:t>
            </a:r>
            <a:r>
              <a:rPr lang="en-GB" sz="2000" dirty="0" smtClean="0">
                <a:latin typeface="Corbel" pitchFamily="34" charset="0"/>
              </a:rPr>
              <a:t> and </a:t>
            </a:r>
            <a:r>
              <a:rPr lang="en-GB" sz="2000" i="1" dirty="0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 are among the unassigned (remaining) objects in A and B</a:t>
            </a:r>
          </a:p>
          <a:p>
            <a:pPr lvl="2" algn="just"/>
            <a:endParaRPr lang="en-GB" sz="2000" dirty="0" smtClean="0">
              <a:latin typeface="Corbel" pitchFamily="34" charset="0"/>
            </a:endParaRPr>
          </a:p>
          <a:p>
            <a:pPr algn="just">
              <a:buFont typeface="Courier New"/>
              <a:buChar char="o"/>
            </a:pPr>
            <a:r>
              <a:rPr lang="en-GB" sz="2000" b="1" dirty="0" smtClean="0">
                <a:latin typeface="Corbel" pitchFamily="34" charset="0"/>
              </a:rPr>
              <a:t>Chain algorithm: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pick an object from A (randomly) or Q;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find the NN (Nearest Neighbour) of </a:t>
            </a:r>
            <a:r>
              <a:rPr lang="en-GB" sz="2000" i="1" dirty="0" smtClean="0">
                <a:latin typeface="Corbel" pitchFamily="34" charset="0"/>
              </a:rPr>
              <a:t>a∈ A (</a:t>
            </a:r>
            <a:r>
              <a:rPr lang="en-GB" sz="2000" i="1" dirty="0" err="1" smtClean="0">
                <a:latin typeface="Corbel" pitchFamily="34" charset="0"/>
              </a:rPr>
              <a:t>a</a:t>
            </a:r>
            <a:r>
              <a:rPr lang="en-GB" sz="2000" i="1" baseline="-25000" dirty="0" err="1" smtClean="0">
                <a:latin typeface="Corbel" pitchFamily="34" charset="0"/>
              </a:rPr>
              <a:t>B</a:t>
            </a:r>
            <a:r>
              <a:rPr lang="en-GB" sz="2000" i="1" dirty="0" smtClean="0">
                <a:latin typeface="Corbel" pitchFamily="34" charset="0"/>
              </a:rPr>
              <a:t>∈ B)</a:t>
            </a:r>
            <a:r>
              <a:rPr lang="en-GB" sz="2000" dirty="0" smtClean="0">
                <a:latin typeface="Corbel" pitchFamily="34" charset="0"/>
              </a:rPr>
              <a:t>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find the NN a’</a:t>
            </a:r>
            <a:r>
              <a:rPr lang="en-GB" sz="2000" i="1" dirty="0" smtClean="0">
                <a:latin typeface="Corbel" pitchFamily="34" charset="0"/>
              </a:rPr>
              <a:t> ∈ A </a:t>
            </a:r>
            <a:r>
              <a:rPr lang="en-GB" sz="2000" dirty="0" smtClean="0">
                <a:latin typeface="Corbel" pitchFamily="34" charset="0"/>
              </a:rPr>
              <a:t>of </a:t>
            </a:r>
            <a:r>
              <a:rPr lang="en-GB" sz="2000" dirty="0" err="1" smtClean="0">
                <a:latin typeface="Corbel" pitchFamily="34" charset="0"/>
              </a:rPr>
              <a:t>a</a:t>
            </a:r>
            <a:r>
              <a:rPr lang="en-GB" sz="2000" baseline="-25000" dirty="0" err="1" smtClean="0">
                <a:latin typeface="Corbel" pitchFamily="34" charset="0"/>
              </a:rPr>
              <a:t>B</a:t>
            </a:r>
            <a:r>
              <a:rPr lang="en-GB" sz="2000" i="1" dirty="0" smtClean="0">
                <a:latin typeface="Corbel" pitchFamily="34" charset="0"/>
              </a:rPr>
              <a:t>∈ B</a:t>
            </a:r>
            <a:r>
              <a:rPr lang="en-GB" sz="2000" dirty="0" smtClean="0">
                <a:latin typeface="Corbel" pitchFamily="34" charset="0"/>
              </a:rPr>
              <a:t>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if a ≠ a’, </a:t>
            </a:r>
            <a:r>
              <a:rPr lang="en-GB" sz="2000" dirty="0" err="1" smtClean="0">
                <a:latin typeface="Corbel" pitchFamily="34" charset="0"/>
              </a:rPr>
              <a:t>a</a:t>
            </a:r>
            <a:r>
              <a:rPr lang="en-GB" sz="2000" baseline="-25000" dirty="0" err="1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is pushed into a queue Q; otherwise pair (</a:t>
            </a:r>
            <a:r>
              <a:rPr lang="en-GB" sz="2000" dirty="0" err="1" smtClean="0">
                <a:latin typeface="Corbel" pitchFamily="34" charset="0"/>
              </a:rPr>
              <a:t>a,a</a:t>
            </a:r>
            <a:r>
              <a:rPr lang="en-GB" sz="2000" baseline="-25000" dirty="0" err="1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) is output as the result pair and a, </a:t>
            </a:r>
            <a:r>
              <a:rPr lang="en-GB" sz="2000" dirty="0" err="1" smtClean="0">
                <a:latin typeface="Corbel" pitchFamily="34" charset="0"/>
              </a:rPr>
              <a:t>a</a:t>
            </a:r>
            <a:r>
              <a:rPr lang="en-GB" sz="2000" baseline="-25000" dirty="0" err="1" smtClean="0">
                <a:latin typeface="Corbel" pitchFamily="34" charset="0"/>
              </a:rPr>
              <a:t>B</a:t>
            </a:r>
            <a:r>
              <a:rPr lang="en-GB" sz="2000" dirty="0" smtClean="0">
                <a:latin typeface="Corbel" pitchFamily="34" charset="0"/>
              </a:rPr>
              <a:t> are removed from A and B.</a:t>
            </a:r>
            <a:endParaRPr lang="en-GB" sz="20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Skyline Queries – BBS Algorithm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A different approach exploits the set’s skyline concept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skyline of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consists of all points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∈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that are not dominated by any other point in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.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It’s faster if the objects are indexed by an R-Tree</a:t>
            </a:r>
          </a:p>
          <a:p>
            <a:pPr algn="just"/>
            <a:endParaRPr lang="en-GB" sz="2000" dirty="0" smtClean="0">
              <a:latin typeface="Corbel" pitchFamily="34" charset="0"/>
            </a:endParaRPr>
          </a:p>
          <a:p>
            <a:pPr algn="just"/>
            <a:endParaRPr lang="en-GB" sz="2000" dirty="0" smtClean="0">
              <a:latin typeface="Corbel" pitchFamily="34" charset="0"/>
            </a:endParaRPr>
          </a:p>
          <a:p>
            <a:pPr algn="just">
              <a:buFont typeface="Courier New"/>
              <a:buChar char="o"/>
            </a:pPr>
            <a:r>
              <a:rPr lang="en-GB" sz="2000" b="1" dirty="0" smtClean="0">
                <a:latin typeface="Corbel" pitchFamily="34" charset="0"/>
              </a:rPr>
              <a:t>BBS algorithm:</a:t>
            </a:r>
          </a:p>
          <a:p>
            <a:pPr marL="741600" lvl="1" indent="-2844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Compute the skyline of O by accessing the minimum number of R-tree nodes           it is I/O optimal</a:t>
            </a:r>
          </a:p>
          <a:p>
            <a:pPr marL="741600" lvl="1" indent="-2844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Access the node of the tree in ascending distance order from the sky point</a:t>
            </a:r>
          </a:p>
          <a:p>
            <a:pPr marL="1144800" lvl="2" indent="-230400" algn="just">
              <a:buFont typeface="Wingdings" pitchFamily="2" charset="2"/>
              <a:buChar char="ü"/>
            </a:pPr>
            <a:r>
              <a:rPr lang="en-GB" sz="2000" dirty="0" smtClean="0">
                <a:latin typeface="Corbel" pitchFamily="34" charset="0"/>
              </a:rPr>
              <a:t>Sky point is the (imaginary) most preferable object possible.</a:t>
            </a:r>
          </a:p>
          <a:p>
            <a:pPr marL="741600" lvl="1" indent="-2844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Once a data object is found, it is added to the skyline and all R-tree nodes/</a:t>
            </a:r>
            <a:r>
              <a:rPr lang="en-GB" sz="2000" dirty="0" err="1" smtClean="0">
                <a:latin typeface="Corbel" pitchFamily="34" charset="0"/>
              </a:rPr>
              <a:t>subtrees</a:t>
            </a:r>
            <a:r>
              <a:rPr lang="en-GB" sz="2000" dirty="0" smtClean="0">
                <a:latin typeface="Corbel" pitchFamily="34" charset="0"/>
              </a:rPr>
              <a:t> dominated by it are pruned.</a:t>
            </a:r>
          </a:p>
          <a:p>
            <a:pPr lvl="1" algn="just">
              <a:buFont typeface="Courier New"/>
              <a:buChar char="o"/>
            </a:pPr>
            <a:endParaRPr lang="en-GB" sz="2000" dirty="0" smtClean="0">
              <a:latin typeface="Corbel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92151" y="3860469"/>
            <a:ext cx="374650" cy="1968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BBS </a:t>
            </a:r>
            <a:r>
              <a:rPr lang="it-IT" dirty="0" err="1" smtClean="0"/>
              <a:t>Algorithm</a:t>
            </a:r>
            <a:r>
              <a:rPr lang="en-US" dirty="0" smtClean="0"/>
              <a:t>–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12</a:t>
            </a:fld>
            <a:endParaRPr lang="it-IT" dirty="0"/>
          </a:p>
        </p:txBody>
      </p:sp>
      <p:cxnSp>
        <p:nvCxnSpPr>
          <p:cNvPr id="6" name="Connettore 1 18"/>
          <p:cNvCxnSpPr/>
          <p:nvPr/>
        </p:nvCxnSpPr>
        <p:spPr>
          <a:xfrm rot="5400000">
            <a:off x="-1267657" y="39290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9"/>
          <p:cNvCxnSpPr/>
          <p:nvPr/>
        </p:nvCxnSpPr>
        <p:spPr>
          <a:xfrm rot="10800000">
            <a:off x="519087" y="57150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e 20"/>
          <p:cNvSpPr/>
          <p:nvPr/>
        </p:nvSpPr>
        <p:spPr>
          <a:xfrm>
            <a:off x="661963" y="52863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21"/>
          <p:cNvSpPr/>
          <p:nvPr/>
        </p:nvSpPr>
        <p:spPr>
          <a:xfrm>
            <a:off x="661963" y="328136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22"/>
          <p:cNvSpPr/>
          <p:nvPr/>
        </p:nvSpPr>
        <p:spPr>
          <a:xfrm>
            <a:off x="1033440" y="3671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23"/>
          <p:cNvSpPr/>
          <p:nvPr/>
        </p:nvSpPr>
        <p:spPr>
          <a:xfrm>
            <a:off x="3481367" y="364332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24"/>
          <p:cNvSpPr/>
          <p:nvPr/>
        </p:nvSpPr>
        <p:spPr>
          <a:xfrm>
            <a:off x="1576369" y="45910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25"/>
          <p:cNvSpPr/>
          <p:nvPr/>
        </p:nvSpPr>
        <p:spPr>
          <a:xfrm>
            <a:off x="1914507" y="3438529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26"/>
          <p:cNvSpPr/>
          <p:nvPr/>
        </p:nvSpPr>
        <p:spPr>
          <a:xfrm>
            <a:off x="2133585" y="29908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27"/>
          <p:cNvSpPr/>
          <p:nvPr/>
        </p:nvSpPr>
        <p:spPr>
          <a:xfrm>
            <a:off x="1804971" y="26431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28"/>
          <p:cNvSpPr/>
          <p:nvPr/>
        </p:nvSpPr>
        <p:spPr>
          <a:xfrm>
            <a:off x="2786052" y="3143253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29"/>
          <p:cNvSpPr/>
          <p:nvPr/>
        </p:nvSpPr>
        <p:spPr>
          <a:xfrm>
            <a:off x="3838571" y="2800351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30"/>
          <p:cNvSpPr/>
          <p:nvPr/>
        </p:nvSpPr>
        <p:spPr>
          <a:xfrm>
            <a:off x="2590789" y="36433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31"/>
          <p:cNvSpPr/>
          <p:nvPr/>
        </p:nvSpPr>
        <p:spPr>
          <a:xfrm>
            <a:off x="3038468" y="45577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32"/>
          <p:cNvSpPr/>
          <p:nvPr/>
        </p:nvSpPr>
        <p:spPr>
          <a:xfrm>
            <a:off x="2052624" y="405766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105"/>
          <p:cNvSpPr/>
          <p:nvPr/>
        </p:nvSpPr>
        <p:spPr>
          <a:xfrm>
            <a:off x="4376739" y="20716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106"/>
          <p:cNvSpPr txBox="1"/>
          <p:nvPr/>
        </p:nvSpPr>
        <p:spPr>
          <a:xfrm>
            <a:off x="4448177" y="18573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  <p:sp>
        <p:nvSpPr>
          <p:cNvPr id="24" name="Rectangle 23"/>
          <p:cNvSpPr/>
          <p:nvPr/>
        </p:nvSpPr>
        <p:spPr>
          <a:xfrm>
            <a:off x="657225" y="4591050"/>
            <a:ext cx="1152525" cy="93345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47875" y="4057650"/>
            <a:ext cx="1200150" cy="7334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8176" y="4038600"/>
            <a:ext cx="2628899" cy="1504951"/>
          </a:xfrm>
          <a:prstGeom prst="rect">
            <a:avLst/>
          </a:prstGeom>
          <a:noFill/>
          <a:ln w="19050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7225" y="3295649"/>
            <a:ext cx="600075" cy="6000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9650" y="2847976"/>
            <a:ext cx="371475" cy="2286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176" y="2828925"/>
            <a:ext cx="762000" cy="10858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14526" y="3438525"/>
            <a:ext cx="895349" cy="4286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09751" y="2647950"/>
            <a:ext cx="1200150" cy="7239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76625" y="2809875"/>
            <a:ext cx="581025" cy="10572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81175" y="2619375"/>
            <a:ext cx="2305051" cy="12763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800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00350" y="5181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26384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6800" y="5086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m5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7450" y="43529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m4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8415" y="282721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m7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9150" y="33813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m6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0775" y="26955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2650" y="3505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32194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2624" y="26670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52624" y="29146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86049" y="29432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00249" y="35433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09824" y="3629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9499" y="35909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71899" y="29813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7699" y="345757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8674" y="36385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38349" y="42386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33699" y="4391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90674" y="4772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9624" y="52959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1977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381750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4372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62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324475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864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532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m4</a:t>
            </a:r>
            <a:endParaRPr lang="it-IT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1056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810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629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62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g h</a:t>
            </a:r>
            <a:endParaRPr lang="it-IT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324475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a c 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8864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 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532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j l</a:t>
            </a:r>
            <a:endParaRPr lang="it-IT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56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k 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10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b 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629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...</a:t>
            </a:r>
          </a:p>
        </p:txBody>
      </p:sp>
      <p:cxnSp>
        <p:nvCxnSpPr>
          <p:cNvPr id="78" name="Straight Arrow Connector 77"/>
          <p:cNvCxnSpPr>
            <a:stCxn id="59" idx="2"/>
            <a:endCxn id="64" idx="0"/>
          </p:cNvCxnSpPr>
          <p:nvPr/>
        </p:nvCxnSpPr>
        <p:spPr>
          <a:xfrm rot="5400000">
            <a:off x="5643950" y="2100650"/>
            <a:ext cx="408801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2"/>
          </p:cNvCxnSpPr>
          <p:nvPr/>
        </p:nvCxnSpPr>
        <p:spPr>
          <a:xfrm rot="16200000" flipH="1">
            <a:off x="6672650" y="2129224"/>
            <a:ext cx="418325" cy="447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2"/>
          </p:cNvCxnSpPr>
          <p:nvPr/>
        </p:nvCxnSpPr>
        <p:spPr>
          <a:xfrm rot="16200000" flipH="1">
            <a:off x="7601337" y="1762512"/>
            <a:ext cx="389750" cy="1152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3" idx="2"/>
            <a:endCxn id="70" idx="0"/>
          </p:cNvCxnSpPr>
          <p:nvPr/>
        </p:nvCxnSpPr>
        <p:spPr>
          <a:xfrm rot="5400000">
            <a:off x="487718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54296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991612" y="300076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6869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72203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934712" y="298171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487162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895850" y="4229100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INN Heap = {M1, M2,M3}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1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94" grpId="0"/>
      <p:bldP spid="9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BBS </a:t>
            </a:r>
            <a:r>
              <a:rPr lang="it-IT" dirty="0" err="1" smtClean="0"/>
              <a:t>Algorithm</a:t>
            </a:r>
            <a:r>
              <a:rPr lang="en-US" dirty="0" smtClean="0"/>
              <a:t>–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13</a:t>
            </a:fld>
            <a:endParaRPr lang="it-IT" dirty="0"/>
          </a:p>
        </p:txBody>
      </p:sp>
      <p:cxnSp>
        <p:nvCxnSpPr>
          <p:cNvPr id="6" name="Connettore 1 18"/>
          <p:cNvCxnSpPr/>
          <p:nvPr/>
        </p:nvCxnSpPr>
        <p:spPr>
          <a:xfrm rot="5400000">
            <a:off x="-1267657" y="39290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9"/>
          <p:cNvCxnSpPr/>
          <p:nvPr/>
        </p:nvCxnSpPr>
        <p:spPr>
          <a:xfrm rot="10800000">
            <a:off x="519087" y="57150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e 20"/>
          <p:cNvSpPr/>
          <p:nvPr/>
        </p:nvSpPr>
        <p:spPr>
          <a:xfrm>
            <a:off x="661963" y="52863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21"/>
          <p:cNvSpPr/>
          <p:nvPr/>
        </p:nvSpPr>
        <p:spPr>
          <a:xfrm>
            <a:off x="661963" y="328136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22"/>
          <p:cNvSpPr/>
          <p:nvPr/>
        </p:nvSpPr>
        <p:spPr>
          <a:xfrm>
            <a:off x="1033440" y="3671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23"/>
          <p:cNvSpPr/>
          <p:nvPr/>
        </p:nvSpPr>
        <p:spPr>
          <a:xfrm>
            <a:off x="3481367" y="364332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24"/>
          <p:cNvSpPr/>
          <p:nvPr/>
        </p:nvSpPr>
        <p:spPr>
          <a:xfrm>
            <a:off x="1576369" y="45910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25"/>
          <p:cNvSpPr/>
          <p:nvPr/>
        </p:nvSpPr>
        <p:spPr>
          <a:xfrm>
            <a:off x="1914507" y="3438529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26"/>
          <p:cNvSpPr/>
          <p:nvPr/>
        </p:nvSpPr>
        <p:spPr>
          <a:xfrm>
            <a:off x="2133585" y="29908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27"/>
          <p:cNvSpPr/>
          <p:nvPr/>
        </p:nvSpPr>
        <p:spPr>
          <a:xfrm>
            <a:off x="1804971" y="26431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28"/>
          <p:cNvSpPr/>
          <p:nvPr/>
        </p:nvSpPr>
        <p:spPr>
          <a:xfrm>
            <a:off x="2786052" y="3143253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29"/>
          <p:cNvSpPr/>
          <p:nvPr/>
        </p:nvSpPr>
        <p:spPr>
          <a:xfrm>
            <a:off x="3838571" y="2800351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30"/>
          <p:cNvSpPr/>
          <p:nvPr/>
        </p:nvSpPr>
        <p:spPr>
          <a:xfrm>
            <a:off x="2590789" y="36433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31"/>
          <p:cNvSpPr/>
          <p:nvPr/>
        </p:nvSpPr>
        <p:spPr>
          <a:xfrm>
            <a:off x="3038468" y="45577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32"/>
          <p:cNvSpPr/>
          <p:nvPr/>
        </p:nvSpPr>
        <p:spPr>
          <a:xfrm>
            <a:off x="2052624" y="405766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105"/>
          <p:cNvSpPr/>
          <p:nvPr/>
        </p:nvSpPr>
        <p:spPr>
          <a:xfrm>
            <a:off x="4376739" y="20716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106"/>
          <p:cNvSpPr txBox="1"/>
          <p:nvPr/>
        </p:nvSpPr>
        <p:spPr>
          <a:xfrm>
            <a:off x="4448177" y="18573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  <p:sp>
        <p:nvSpPr>
          <p:cNvPr id="24" name="Rectangle 23"/>
          <p:cNvSpPr/>
          <p:nvPr/>
        </p:nvSpPr>
        <p:spPr>
          <a:xfrm>
            <a:off x="657225" y="4591050"/>
            <a:ext cx="1152525" cy="93345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47875" y="4057650"/>
            <a:ext cx="1200150" cy="7334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8176" y="4038600"/>
            <a:ext cx="2628899" cy="1504951"/>
          </a:xfrm>
          <a:prstGeom prst="rect">
            <a:avLst/>
          </a:prstGeom>
          <a:noFill/>
          <a:ln w="19050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7225" y="3295649"/>
            <a:ext cx="600075" cy="6000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9650" y="2847976"/>
            <a:ext cx="371475" cy="2286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176" y="2828925"/>
            <a:ext cx="762000" cy="10858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14526" y="3438525"/>
            <a:ext cx="895349" cy="4286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09751" y="2647950"/>
            <a:ext cx="1200150" cy="7239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76625" y="2809875"/>
            <a:ext cx="581025" cy="10572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81175" y="2619375"/>
            <a:ext cx="2305051" cy="12763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800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00350" y="5181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26384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6800" y="5086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m5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7450" y="43529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m4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8415" y="282721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m7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9150" y="33813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m6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0775" y="26955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2650" y="3505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32194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2624" y="26670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52624" y="29146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86049" y="29432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00249" y="35433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09824" y="3629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9499" y="35909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71899" y="29813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7699" y="345757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8674" y="36385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38349" y="42386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33699" y="4391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90674" y="4772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9624" y="52959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1977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381750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4372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62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324475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864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532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m4</a:t>
            </a:r>
            <a:endParaRPr lang="it-IT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1056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810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629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62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g h</a:t>
            </a:r>
            <a:endParaRPr lang="it-IT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324475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a c 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886450" y="3152776"/>
            <a:ext cx="552450" cy="2769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 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532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j l</a:t>
            </a:r>
            <a:endParaRPr lang="it-IT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56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k 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10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b 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629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...</a:t>
            </a:r>
          </a:p>
        </p:txBody>
      </p:sp>
      <p:cxnSp>
        <p:nvCxnSpPr>
          <p:cNvPr id="78" name="Straight Arrow Connector 77"/>
          <p:cNvCxnSpPr>
            <a:stCxn id="59" idx="2"/>
            <a:endCxn id="64" idx="0"/>
          </p:cNvCxnSpPr>
          <p:nvPr/>
        </p:nvCxnSpPr>
        <p:spPr>
          <a:xfrm rot="5400000">
            <a:off x="5643950" y="2100650"/>
            <a:ext cx="408801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2"/>
          </p:cNvCxnSpPr>
          <p:nvPr/>
        </p:nvCxnSpPr>
        <p:spPr>
          <a:xfrm rot="16200000" flipH="1">
            <a:off x="6672650" y="2129224"/>
            <a:ext cx="418325" cy="447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2"/>
          </p:cNvCxnSpPr>
          <p:nvPr/>
        </p:nvCxnSpPr>
        <p:spPr>
          <a:xfrm rot="16200000" flipH="1">
            <a:off x="7601337" y="1762512"/>
            <a:ext cx="389750" cy="1152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3" idx="2"/>
            <a:endCxn id="70" idx="0"/>
          </p:cNvCxnSpPr>
          <p:nvPr/>
        </p:nvCxnSpPr>
        <p:spPr>
          <a:xfrm rot="5400000">
            <a:off x="487718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54296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991612" y="300076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6869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72203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934712" y="298171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487162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895850" y="4092620"/>
            <a:ext cx="365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INN Heap = {e, i, m1, m2, M2,M3}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"/>
                            </p:stCondLst>
                            <p:childTnLst>
                              <p:par>
                                <p:cTn id="30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96" grpId="0"/>
      <p:bldP spid="9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BBS </a:t>
            </a:r>
            <a:r>
              <a:rPr lang="it-IT" dirty="0" err="1" smtClean="0"/>
              <a:t>Algorithm</a:t>
            </a:r>
            <a:r>
              <a:rPr lang="en-US" dirty="0" smtClean="0"/>
              <a:t>–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14</a:t>
            </a:fld>
            <a:endParaRPr lang="it-IT" dirty="0"/>
          </a:p>
        </p:txBody>
      </p:sp>
      <p:cxnSp>
        <p:nvCxnSpPr>
          <p:cNvPr id="6" name="Connettore 1 18"/>
          <p:cNvCxnSpPr/>
          <p:nvPr/>
        </p:nvCxnSpPr>
        <p:spPr>
          <a:xfrm rot="5400000">
            <a:off x="-1267657" y="39290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9"/>
          <p:cNvCxnSpPr/>
          <p:nvPr/>
        </p:nvCxnSpPr>
        <p:spPr>
          <a:xfrm rot="10800000">
            <a:off x="519087" y="57150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e 20"/>
          <p:cNvSpPr/>
          <p:nvPr/>
        </p:nvSpPr>
        <p:spPr>
          <a:xfrm>
            <a:off x="661963" y="52863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21"/>
          <p:cNvSpPr/>
          <p:nvPr/>
        </p:nvSpPr>
        <p:spPr>
          <a:xfrm>
            <a:off x="661963" y="328136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22"/>
          <p:cNvSpPr/>
          <p:nvPr/>
        </p:nvSpPr>
        <p:spPr>
          <a:xfrm>
            <a:off x="1033440" y="3671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23"/>
          <p:cNvSpPr/>
          <p:nvPr/>
        </p:nvSpPr>
        <p:spPr>
          <a:xfrm>
            <a:off x="3481367" y="364332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24"/>
          <p:cNvSpPr/>
          <p:nvPr/>
        </p:nvSpPr>
        <p:spPr>
          <a:xfrm>
            <a:off x="1576369" y="45910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25"/>
          <p:cNvSpPr/>
          <p:nvPr/>
        </p:nvSpPr>
        <p:spPr>
          <a:xfrm>
            <a:off x="1914507" y="3438529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26"/>
          <p:cNvSpPr/>
          <p:nvPr/>
        </p:nvSpPr>
        <p:spPr>
          <a:xfrm>
            <a:off x="2133585" y="29908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27"/>
          <p:cNvSpPr/>
          <p:nvPr/>
        </p:nvSpPr>
        <p:spPr>
          <a:xfrm>
            <a:off x="1804971" y="26431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28"/>
          <p:cNvSpPr/>
          <p:nvPr/>
        </p:nvSpPr>
        <p:spPr>
          <a:xfrm>
            <a:off x="2786052" y="3143253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29"/>
          <p:cNvSpPr/>
          <p:nvPr/>
        </p:nvSpPr>
        <p:spPr>
          <a:xfrm>
            <a:off x="3838571" y="2800351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30"/>
          <p:cNvSpPr/>
          <p:nvPr/>
        </p:nvSpPr>
        <p:spPr>
          <a:xfrm>
            <a:off x="2590789" y="36433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31"/>
          <p:cNvSpPr/>
          <p:nvPr/>
        </p:nvSpPr>
        <p:spPr>
          <a:xfrm>
            <a:off x="3038468" y="45577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32"/>
          <p:cNvSpPr/>
          <p:nvPr/>
        </p:nvSpPr>
        <p:spPr>
          <a:xfrm>
            <a:off x="2052624" y="405766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105"/>
          <p:cNvSpPr/>
          <p:nvPr/>
        </p:nvSpPr>
        <p:spPr>
          <a:xfrm>
            <a:off x="4376739" y="20716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106"/>
          <p:cNvSpPr txBox="1"/>
          <p:nvPr/>
        </p:nvSpPr>
        <p:spPr>
          <a:xfrm>
            <a:off x="4448177" y="18573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  <p:sp>
        <p:nvSpPr>
          <p:cNvPr id="24" name="Rectangle 23"/>
          <p:cNvSpPr/>
          <p:nvPr/>
        </p:nvSpPr>
        <p:spPr>
          <a:xfrm>
            <a:off x="657225" y="4591050"/>
            <a:ext cx="1152525" cy="93345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47875" y="4057650"/>
            <a:ext cx="1200150" cy="7334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8176" y="4038600"/>
            <a:ext cx="2628899" cy="1504951"/>
          </a:xfrm>
          <a:prstGeom prst="rect">
            <a:avLst/>
          </a:prstGeom>
          <a:noFill/>
          <a:ln w="19050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7225" y="3295649"/>
            <a:ext cx="600075" cy="6000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9650" y="2847976"/>
            <a:ext cx="371475" cy="2286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176" y="2828925"/>
            <a:ext cx="762000" cy="10858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14526" y="3438525"/>
            <a:ext cx="895349" cy="4286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09751" y="2647950"/>
            <a:ext cx="1200150" cy="7239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76625" y="2809875"/>
            <a:ext cx="581025" cy="10572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81175" y="2619375"/>
            <a:ext cx="2305051" cy="12763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800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00350" y="5181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26384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6800" y="5086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m5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7450" y="43529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m4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8415" y="282721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m7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9150" y="33813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m6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0775" y="26955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2650" y="3505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32194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2624" y="26670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52624" y="29146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86049" y="29432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00249" y="35433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09824" y="3629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9499" y="35909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71899" y="29813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7699" y="345757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8674" y="36385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38349" y="42386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33699" y="4391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90674" y="4772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9624" y="52959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1977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381750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4372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62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324475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864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532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m4</a:t>
            </a:r>
            <a:endParaRPr lang="it-IT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1056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810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629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62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g h</a:t>
            </a:r>
            <a:endParaRPr lang="it-IT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58864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 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532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j l</a:t>
            </a:r>
            <a:endParaRPr lang="it-IT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56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k 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10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b 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629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...</a:t>
            </a:r>
          </a:p>
        </p:txBody>
      </p:sp>
      <p:cxnSp>
        <p:nvCxnSpPr>
          <p:cNvPr id="78" name="Straight Arrow Connector 77"/>
          <p:cNvCxnSpPr>
            <a:stCxn id="59" idx="2"/>
            <a:endCxn id="64" idx="0"/>
          </p:cNvCxnSpPr>
          <p:nvPr/>
        </p:nvCxnSpPr>
        <p:spPr>
          <a:xfrm rot="5400000">
            <a:off x="5643950" y="2100650"/>
            <a:ext cx="408801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2"/>
          </p:cNvCxnSpPr>
          <p:nvPr/>
        </p:nvCxnSpPr>
        <p:spPr>
          <a:xfrm rot="16200000" flipH="1">
            <a:off x="6672650" y="2129224"/>
            <a:ext cx="418325" cy="447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2"/>
          </p:cNvCxnSpPr>
          <p:nvPr/>
        </p:nvCxnSpPr>
        <p:spPr>
          <a:xfrm rot="16200000" flipH="1">
            <a:off x="7601337" y="1762512"/>
            <a:ext cx="389750" cy="1152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3" idx="2"/>
            <a:endCxn id="70" idx="0"/>
          </p:cNvCxnSpPr>
          <p:nvPr/>
        </p:nvCxnSpPr>
        <p:spPr>
          <a:xfrm rot="5400000">
            <a:off x="487718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54296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991612" y="300076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6869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72203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934712" y="298171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487162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14350" y="2800350"/>
            <a:ext cx="3543300" cy="2905125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TextBox 93"/>
          <p:cNvSpPr txBox="1"/>
          <p:nvPr/>
        </p:nvSpPr>
        <p:spPr>
          <a:xfrm>
            <a:off x="4895850" y="4229100"/>
            <a:ext cx="186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INN Heap = </a:t>
            </a:r>
            <a:r>
              <a:rPr lang="it-IT" dirty="0" smtClean="0"/>
              <a:t>{</a:t>
            </a:r>
            <a:r>
              <a:rPr lang="it-IT" dirty="0" smtClean="0"/>
              <a:t>m</a:t>
            </a:r>
            <a:r>
              <a:rPr lang="it-IT" dirty="0" smtClean="0"/>
              <a:t>2}</a:t>
            </a:r>
            <a:endParaRPr lang="it-IT" dirty="0"/>
          </a:p>
        </p:txBody>
      </p:sp>
      <p:sp>
        <p:nvSpPr>
          <p:cNvPr id="97" name="TextBox 96"/>
          <p:cNvSpPr txBox="1"/>
          <p:nvPr/>
        </p:nvSpPr>
        <p:spPr>
          <a:xfrm>
            <a:off x="4895850" y="493395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</a:t>
            </a:r>
            <a:r>
              <a:rPr lang="it-IT" baseline="-25000" dirty="0" smtClean="0"/>
              <a:t>sky</a:t>
            </a:r>
            <a:r>
              <a:rPr lang="it-IT" dirty="0" smtClean="0"/>
              <a:t> = {e}</a:t>
            </a:r>
            <a:endParaRPr lang="it-IT" dirty="0"/>
          </a:p>
        </p:txBody>
      </p:sp>
      <p:sp>
        <p:nvSpPr>
          <p:cNvPr id="92" name="Freccia a destra 91"/>
          <p:cNvSpPr/>
          <p:nvPr/>
        </p:nvSpPr>
        <p:spPr>
          <a:xfrm>
            <a:off x="6741994" y="4367284"/>
            <a:ext cx="368490" cy="109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1" name="TextBox 93"/>
          <p:cNvSpPr txBox="1"/>
          <p:nvPr/>
        </p:nvSpPr>
        <p:spPr>
          <a:xfrm>
            <a:off x="7068154" y="4231372"/>
            <a:ext cx="167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INN Heap = </a:t>
            </a:r>
            <a:r>
              <a:rPr lang="it-IT" dirty="0" smtClean="0"/>
              <a:t>{a}</a:t>
            </a:r>
            <a:endParaRPr lang="it-IT" dirty="0"/>
          </a:p>
        </p:txBody>
      </p:sp>
      <p:sp>
        <p:nvSpPr>
          <p:cNvPr id="71" name="TextBox 70"/>
          <p:cNvSpPr txBox="1"/>
          <p:nvPr/>
        </p:nvSpPr>
        <p:spPr>
          <a:xfrm>
            <a:off x="5324475" y="3152776"/>
            <a:ext cx="552450" cy="27699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a c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00"/>
                            </p:stCondLst>
                            <p:childTnLst>
                              <p:par>
                                <p:cTn id="31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00"/>
                            </p:stCondLst>
                            <p:childTnLst>
                              <p:par>
                                <p:cTn id="3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2000"/>
                            </p:stCondLst>
                            <p:childTnLst>
                              <p:par>
                                <p:cTn id="35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93" grpId="0" animBg="1"/>
      <p:bldP spid="93" grpId="1" animBg="1"/>
      <p:bldP spid="94" grpId="0"/>
      <p:bldP spid="94" grpId="1"/>
      <p:bldP spid="97" grpId="0"/>
      <p:bldP spid="97" grpId="1"/>
      <p:bldP spid="101" grpId="0"/>
      <p:bldP spid="101" grpId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BBS </a:t>
            </a:r>
            <a:r>
              <a:rPr lang="it-IT" dirty="0" err="1" smtClean="0"/>
              <a:t>Algorithm</a:t>
            </a:r>
            <a:r>
              <a:rPr lang="en-US" dirty="0" smtClean="0"/>
              <a:t>–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15</a:t>
            </a:fld>
            <a:endParaRPr lang="it-IT" dirty="0"/>
          </a:p>
        </p:txBody>
      </p:sp>
      <p:cxnSp>
        <p:nvCxnSpPr>
          <p:cNvPr id="6" name="Connettore 1 18"/>
          <p:cNvCxnSpPr/>
          <p:nvPr/>
        </p:nvCxnSpPr>
        <p:spPr>
          <a:xfrm rot="5400000">
            <a:off x="-1267657" y="39290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9"/>
          <p:cNvCxnSpPr/>
          <p:nvPr/>
        </p:nvCxnSpPr>
        <p:spPr>
          <a:xfrm rot="10800000">
            <a:off x="519087" y="57150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e 20"/>
          <p:cNvSpPr/>
          <p:nvPr/>
        </p:nvSpPr>
        <p:spPr>
          <a:xfrm>
            <a:off x="661963" y="52863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21"/>
          <p:cNvSpPr/>
          <p:nvPr/>
        </p:nvSpPr>
        <p:spPr>
          <a:xfrm>
            <a:off x="661963" y="328136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22"/>
          <p:cNvSpPr/>
          <p:nvPr/>
        </p:nvSpPr>
        <p:spPr>
          <a:xfrm>
            <a:off x="1033440" y="3671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23"/>
          <p:cNvSpPr/>
          <p:nvPr/>
        </p:nvSpPr>
        <p:spPr>
          <a:xfrm>
            <a:off x="3481367" y="3643325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24"/>
          <p:cNvSpPr/>
          <p:nvPr/>
        </p:nvSpPr>
        <p:spPr>
          <a:xfrm>
            <a:off x="1576369" y="45910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25"/>
          <p:cNvSpPr/>
          <p:nvPr/>
        </p:nvSpPr>
        <p:spPr>
          <a:xfrm>
            <a:off x="1914507" y="3438529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26"/>
          <p:cNvSpPr/>
          <p:nvPr/>
        </p:nvSpPr>
        <p:spPr>
          <a:xfrm>
            <a:off x="2133585" y="29908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27"/>
          <p:cNvSpPr/>
          <p:nvPr/>
        </p:nvSpPr>
        <p:spPr>
          <a:xfrm>
            <a:off x="1804971" y="2643186"/>
            <a:ext cx="214314" cy="21431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28"/>
          <p:cNvSpPr/>
          <p:nvPr/>
        </p:nvSpPr>
        <p:spPr>
          <a:xfrm>
            <a:off x="2786052" y="3143253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29"/>
          <p:cNvSpPr/>
          <p:nvPr/>
        </p:nvSpPr>
        <p:spPr>
          <a:xfrm>
            <a:off x="3838571" y="2800351"/>
            <a:ext cx="214314" cy="214314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30"/>
          <p:cNvSpPr/>
          <p:nvPr/>
        </p:nvSpPr>
        <p:spPr>
          <a:xfrm>
            <a:off x="2590789" y="36433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31"/>
          <p:cNvSpPr/>
          <p:nvPr/>
        </p:nvSpPr>
        <p:spPr>
          <a:xfrm>
            <a:off x="3038468" y="45577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32"/>
          <p:cNvSpPr/>
          <p:nvPr/>
        </p:nvSpPr>
        <p:spPr>
          <a:xfrm>
            <a:off x="2052624" y="405766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105"/>
          <p:cNvSpPr/>
          <p:nvPr/>
        </p:nvSpPr>
        <p:spPr>
          <a:xfrm>
            <a:off x="4376739" y="20716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106"/>
          <p:cNvSpPr txBox="1"/>
          <p:nvPr/>
        </p:nvSpPr>
        <p:spPr>
          <a:xfrm>
            <a:off x="4448177" y="18573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  <p:sp>
        <p:nvSpPr>
          <p:cNvPr id="24" name="Rectangle 23"/>
          <p:cNvSpPr/>
          <p:nvPr/>
        </p:nvSpPr>
        <p:spPr>
          <a:xfrm>
            <a:off x="657225" y="4591050"/>
            <a:ext cx="1152525" cy="93345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47875" y="4057650"/>
            <a:ext cx="1200150" cy="7334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8176" y="4038600"/>
            <a:ext cx="2628899" cy="1504951"/>
          </a:xfrm>
          <a:prstGeom prst="rect">
            <a:avLst/>
          </a:prstGeom>
          <a:noFill/>
          <a:ln w="19050"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7225" y="3295649"/>
            <a:ext cx="600075" cy="6000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9650" y="2847976"/>
            <a:ext cx="371475" cy="228600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176" y="2828925"/>
            <a:ext cx="762000" cy="10858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14526" y="3438525"/>
            <a:ext cx="895349" cy="42862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09751" y="2647950"/>
            <a:ext cx="1200150" cy="7239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76625" y="2809875"/>
            <a:ext cx="581025" cy="1057275"/>
          </a:xfrm>
          <a:prstGeom prst="rect">
            <a:avLst/>
          </a:prstGeom>
          <a:noFill/>
          <a:ln w="1905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81175" y="2619375"/>
            <a:ext cx="2305051" cy="1276350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600" y="2800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00350" y="51816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26384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66800" y="50863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m5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7450" y="435292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m4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8415" y="282721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m7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9150" y="33813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m6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90775" y="269557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m2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52650" y="3505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m1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321945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chemeClr val="accent1"/>
                </a:solidFill>
              </a:rPr>
              <a:t>m3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52624" y="26670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52624" y="29146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86049" y="29432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00249" y="35433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09824" y="3629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9499" y="35909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71899" y="29813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7699" y="345757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8674" y="363855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38349" y="42386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33699" y="4391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90674" y="4772025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09624" y="5295900"/>
            <a:ext cx="20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1977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381750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43725" y="18669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62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m1</a:t>
            </a:r>
            <a:endParaRPr lang="it-IT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324475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8864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532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m4</a:t>
            </a:r>
            <a:endParaRPr lang="it-IT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1056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81050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362950" y="2552701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m7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62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g h</a:t>
            </a:r>
            <a:endParaRPr lang="it-IT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324475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a c 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8864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 i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532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j l</a:t>
            </a:r>
            <a:endParaRPr lang="it-IT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1056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k 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1050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b 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362950" y="3152776"/>
            <a:ext cx="552450" cy="27699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...</a:t>
            </a:r>
          </a:p>
        </p:txBody>
      </p:sp>
      <p:cxnSp>
        <p:nvCxnSpPr>
          <p:cNvPr id="78" name="Straight Arrow Connector 77"/>
          <p:cNvCxnSpPr>
            <a:stCxn id="59" idx="2"/>
            <a:endCxn id="64" idx="0"/>
          </p:cNvCxnSpPr>
          <p:nvPr/>
        </p:nvCxnSpPr>
        <p:spPr>
          <a:xfrm rot="5400000">
            <a:off x="5643950" y="2100650"/>
            <a:ext cx="408801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1" idx="2"/>
          </p:cNvCxnSpPr>
          <p:nvPr/>
        </p:nvCxnSpPr>
        <p:spPr>
          <a:xfrm rot="16200000" flipH="1">
            <a:off x="6672650" y="2129224"/>
            <a:ext cx="418325" cy="447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2" idx="2"/>
          </p:cNvCxnSpPr>
          <p:nvPr/>
        </p:nvCxnSpPr>
        <p:spPr>
          <a:xfrm rot="16200000" flipH="1">
            <a:off x="7601337" y="1762512"/>
            <a:ext cx="389750" cy="1152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3" idx="2"/>
            <a:endCxn id="70" idx="0"/>
          </p:cNvCxnSpPr>
          <p:nvPr/>
        </p:nvCxnSpPr>
        <p:spPr>
          <a:xfrm rot="5400000">
            <a:off x="487718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54296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991612" y="300076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66869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7220337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934712" y="2981713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8487162" y="2991238"/>
            <a:ext cx="3230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895850" y="4229100"/>
            <a:ext cx="1572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INN Heap = </a:t>
            </a:r>
            <a:r>
              <a:rPr lang="it-IT" dirty="0" smtClean="0"/>
              <a:t>{}</a:t>
            </a:r>
            <a:endParaRPr lang="it-IT" dirty="0"/>
          </a:p>
        </p:txBody>
      </p:sp>
      <p:sp>
        <p:nvSpPr>
          <p:cNvPr id="97" name="TextBox 96"/>
          <p:cNvSpPr txBox="1"/>
          <p:nvPr/>
        </p:nvSpPr>
        <p:spPr>
          <a:xfrm>
            <a:off x="4895850" y="4933950"/>
            <a:ext cx="129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</a:t>
            </a:r>
            <a:r>
              <a:rPr lang="it-IT" baseline="-25000" dirty="0" smtClean="0"/>
              <a:t>sky</a:t>
            </a:r>
            <a:r>
              <a:rPr lang="it-IT" dirty="0" smtClean="0"/>
              <a:t> = </a:t>
            </a:r>
            <a:r>
              <a:rPr lang="it-IT" dirty="0" smtClean="0"/>
              <a:t>{e, a}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94" grpId="0"/>
      <p:bldP spid="94" grpId="1"/>
      <p:bldP spid="97" grpId="0"/>
      <p:bldP spid="9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Skyline Queries </a:t>
            </a:r>
            <a:r>
              <a:rPr lang="en-US" dirty="0" smtClean="0"/>
              <a:t>–</a:t>
            </a:r>
            <a:r>
              <a:rPr lang="en-GB" dirty="0" err="1" smtClean="0"/>
              <a:t>DeltaSky</a:t>
            </a:r>
            <a:r>
              <a:rPr lang="en-GB" dirty="0" smtClean="0"/>
              <a:t> Algorithm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735132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Is used in a </a:t>
            </a:r>
            <a:r>
              <a:rPr lang="en-GB" sz="2000" dirty="0" err="1" smtClean="0">
                <a:latin typeface="Corbel" pitchFamily="34" charset="0"/>
              </a:rPr>
              <a:t>dinamic</a:t>
            </a:r>
            <a:r>
              <a:rPr lang="en-GB" sz="2000" dirty="0" smtClean="0">
                <a:latin typeface="Corbel" pitchFamily="34" charset="0"/>
              </a:rPr>
              <a:t> dataset, where objects can be added/removed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It determines the intersection between MBR and EDR without </a:t>
            </a:r>
            <a:r>
              <a:rPr lang="en-GB" sz="2000" dirty="0" err="1" smtClean="0">
                <a:latin typeface="Corbel" pitchFamily="34" charset="0"/>
              </a:rPr>
              <a:t>explicity</a:t>
            </a:r>
            <a:r>
              <a:rPr lang="en-GB" sz="2000" dirty="0" smtClean="0">
                <a:latin typeface="Corbel" pitchFamily="34" charset="0"/>
              </a:rPr>
              <a:t> calculating the EDR itself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357562"/>
            <a:ext cx="2952405" cy="29591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85720" y="3905252"/>
            <a:ext cx="414340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GB" sz="2000" dirty="0" smtClean="0">
                <a:latin typeface="Corbel" pitchFamily="34" charset="0"/>
              </a:rPr>
              <a:t>For each deletion in Osky, </a:t>
            </a:r>
            <a:r>
              <a:rPr lang="en-GB" sz="2000" dirty="0" err="1" smtClean="0">
                <a:latin typeface="Corbel" pitchFamily="34" charset="0"/>
              </a:rPr>
              <a:t>DeltaSky</a:t>
            </a:r>
            <a:r>
              <a:rPr lang="en-GB" sz="2000" dirty="0" smtClean="0">
                <a:latin typeface="Corbel" pitchFamily="34" charset="0"/>
              </a:rPr>
              <a:t> traverse </a:t>
            </a:r>
            <a:r>
              <a:rPr lang="en-GB" sz="2000" dirty="0" smtClean="0">
                <a:latin typeface="Corbel" pitchFamily="34" charset="0"/>
              </a:rPr>
              <a:t>the R-Tree once</a:t>
            </a:r>
          </a:p>
          <a:p>
            <a:pPr marL="274320" indent="-274320" algn="just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GB" sz="2000" dirty="0" smtClean="0">
                <a:latin typeface="Corbel" pitchFamily="34" charset="0"/>
              </a:rPr>
              <a:t>If more deletion are </a:t>
            </a:r>
            <a:r>
              <a:rPr lang="en-GB" sz="2000" dirty="0" smtClean="0">
                <a:latin typeface="Corbel" pitchFamily="34" charset="0"/>
              </a:rPr>
              <a:t>performed, </a:t>
            </a:r>
            <a:r>
              <a:rPr lang="en-GB" sz="2000" dirty="0" err="1" smtClean="0">
                <a:latin typeface="Corbel" pitchFamily="34" charset="0"/>
              </a:rPr>
              <a:t>D</a:t>
            </a:r>
            <a:r>
              <a:rPr lang="en-GB" sz="2000" dirty="0" err="1" smtClean="0">
                <a:latin typeface="Corbel" pitchFamily="34" charset="0"/>
              </a:rPr>
              <a:t>eltaSky</a:t>
            </a:r>
            <a:r>
              <a:rPr lang="en-GB" sz="2000" dirty="0" smtClean="0">
                <a:latin typeface="Corbel" pitchFamily="34" charset="0"/>
              </a:rPr>
              <a:t> </a:t>
            </a:r>
            <a:r>
              <a:rPr lang="en-GB" sz="2000" dirty="0" smtClean="0">
                <a:latin typeface="Corbel" pitchFamily="34" charset="0"/>
              </a:rPr>
              <a:t>incurs in high I/O cost</a:t>
            </a:r>
          </a:p>
          <a:p>
            <a:endParaRPr lang="en-GB" sz="1600" dirty="0">
              <a:latin typeface="Corbe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57158" y="2412905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orbel" pitchFamily="34" charset="0"/>
              </a:rPr>
              <a:t> EDR: Exclusive Dominance Region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orbel" pitchFamily="34" charset="0"/>
              </a:rPr>
              <a:t> MBR: Minimum Bounding </a:t>
            </a:r>
            <a:r>
              <a:rPr lang="en-GB" sz="2000" dirty="0" smtClean="0">
                <a:solidFill>
                  <a:schemeClr val="accent1"/>
                </a:solidFill>
                <a:latin typeface="Corbel" pitchFamily="34" charset="0"/>
              </a:rPr>
              <a:t>Rectangle</a:t>
            </a:r>
            <a:endParaRPr lang="en-GB" sz="2000" dirty="0" smtClean="0">
              <a:solidFill>
                <a:schemeClr val="accent1"/>
              </a:solidFill>
              <a:latin typeface="Corbel" pitchFamily="34" charset="0"/>
            </a:endParaRPr>
          </a:p>
        </p:txBody>
      </p:sp>
      <p:sp>
        <p:nvSpPr>
          <p:cNvPr id="10" name="Ovale 9"/>
          <p:cNvSpPr/>
          <p:nvPr/>
        </p:nvSpPr>
        <p:spPr>
          <a:xfrm>
            <a:off x="1193800" y="2407508"/>
            <a:ext cx="3670300" cy="4191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/>
          <p:cNvSpPr/>
          <p:nvPr/>
        </p:nvSpPr>
        <p:spPr>
          <a:xfrm>
            <a:off x="1479460" y="2743415"/>
            <a:ext cx="3644900" cy="39846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/>
          <p:cNvSpPr/>
          <p:nvPr/>
        </p:nvSpPr>
        <p:spPr>
          <a:xfrm>
            <a:off x="7500958" y="4214818"/>
            <a:ext cx="785818" cy="5715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/>
          <p:cNvSpPr/>
          <p:nvPr/>
        </p:nvSpPr>
        <p:spPr>
          <a:xfrm>
            <a:off x="6000760" y="5143512"/>
            <a:ext cx="1143008" cy="1000132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Connettore 2 14"/>
          <p:cNvCxnSpPr>
            <a:stCxn id="11" idx="5"/>
            <a:endCxn id="13" idx="1"/>
          </p:cNvCxnSpPr>
          <p:nvPr/>
        </p:nvCxnSpPr>
        <p:spPr>
          <a:xfrm rot="16200000" flipH="1">
            <a:off x="4276138" y="3397965"/>
            <a:ext cx="2206451" cy="157757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0" idx="6"/>
            <a:endCxn id="12" idx="0"/>
          </p:cNvCxnSpPr>
          <p:nvPr/>
        </p:nvCxnSpPr>
        <p:spPr>
          <a:xfrm>
            <a:off x="4864100" y="2617058"/>
            <a:ext cx="3029767" cy="1597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Top-</a:t>
            </a:r>
            <a:r>
              <a:rPr lang="en-GB" i="1" smtClean="0"/>
              <a:t>k search – Threshold Algorithm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O is a collection of </a:t>
            </a:r>
            <a:r>
              <a:rPr lang="en-GB" sz="2000" i="1" dirty="0" smtClean="0">
                <a:latin typeface="Corbel" pitchFamily="34" charset="0"/>
              </a:rPr>
              <a:t>n </a:t>
            </a:r>
            <a:r>
              <a:rPr lang="en-GB" sz="2000" dirty="0" smtClean="0">
                <a:latin typeface="Corbel" pitchFamily="34" charset="0"/>
              </a:rPr>
              <a:t>objects, an object </a:t>
            </a:r>
            <a:r>
              <a:rPr lang="en-GB" sz="2000" i="1" dirty="0" smtClean="0">
                <a:latin typeface="Corbel" pitchFamily="34" charset="0"/>
              </a:rPr>
              <a:t>o </a:t>
            </a:r>
            <a:r>
              <a:rPr lang="en-GB" sz="2000" dirty="0" smtClean="0">
                <a:latin typeface="Corbel" pitchFamily="34" charset="0"/>
              </a:rPr>
              <a:t>has D attributes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D S</a:t>
            </a:r>
            <a:r>
              <a:rPr lang="en-GB" sz="2000" baseline="-25000" dirty="0" smtClean="0">
                <a:latin typeface="Corbel" pitchFamily="34" charset="0"/>
              </a:rPr>
              <a:t>1</a:t>
            </a:r>
            <a:r>
              <a:rPr lang="en-GB" sz="2000" dirty="0" smtClean="0">
                <a:latin typeface="Corbel" pitchFamily="34" charset="0"/>
              </a:rPr>
              <a:t>, S</a:t>
            </a:r>
            <a:r>
              <a:rPr lang="en-GB" sz="2000" baseline="-25000" dirty="0" smtClean="0">
                <a:latin typeface="Corbel" pitchFamily="34" charset="0"/>
              </a:rPr>
              <a:t>2</a:t>
            </a:r>
            <a:r>
              <a:rPr lang="en-GB" sz="2000" dirty="0" smtClean="0">
                <a:latin typeface="Corbel" pitchFamily="34" charset="0"/>
              </a:rPr>
              <a:t>, …, S</a:t>
            </a:r>
            <a:r>
              <a:rPr lang="en-GB" sz="2000" baseline="-25000" dirty="0" smtClean="0">
                <a:latin typeface="Corbel" pitchFamily="34" charset="0"/>
              </a:rPr>
              <a:t>D</a:t>
            </a:r>
            <a:r>
              <a:rPr lang="en-GB" sz="2000" dirty="0" smtClean="0">
                <a:latin typeface="Corbel" pitchFamily="34" charset="0"/>
              </a:rPr>
              <a:t> sorted lists, one for each attribute, ordered by the atomic scores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A top-k query, based on an aggregate function </a:t>
            </a:r>
            <a:r>
              <a:rPr lang="en-GB" sz="2000" i="1" dirty="0" smtClean="0">
                <a:latin typeface="Corbel" pitchFamily="34" charset="0"/>
              </a:rPr>
              <a:t>f</a:t>
            </a:r>
            <a:r>
              <a:rPr lang="en-GB" sz="2000" dirty="0" smtClean="0">
                <a:latin typeface="Corbel" pitchFamily="34" charset="0"/>
              </a:rPr>
              <a:t>, retrieves a k-subset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topk</a:t>
            </a:r>
            <a:r>
              <a:rPr lang="en-GB" sz="2000" dirty="0" smtClean="0">
                <a:latin typeface="Corbel" pitchFamily="34" charset="0"/>
              </a:rPr>
              <a:t> of O (</a:t>
            </a:r>
            <a:r>
              <a:rPr lang="en-GB" sz="2000" i="1" dirty="0" smtClean="0">
                <a:latin typeface="Corbel" pitchFamily="34" charset="0"/>
              </a:rPr>
              <a:t>k</a:t>
            </a:r>
            <a:r>
              <a:rPr lang="en-GB" sz="2000" dirty="0" smtClean="0">
                <a:latin typeface="Corbel" pitchFamily="34" charset="0"/>
              </a:rPr>
              <a:t>&lt;</a:t>
            </a:r>
            <a:r>
              <a:rPr lang="en-GB" sz="2000" i="1" dirty="0" smtClean="0">
                <a:latin typeface="Corbel" pitchFamily="34" charset="0"/>
              </a:rPr>
              <a:t>n</a:t>
            </a:r>
            <a:r>
              <a:rPr lang="en-GB" sz="2000" dirty="0" smtClean="0">
                <a:latin typeface="Corbel" pitchFamily="34" charset="0"/>
              </a:rPr>
              <a:t>), such that f(o) ≥ f(o’), ∀o ∈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topk</a:t>
            </a:r>
            <a:r>
              <a:rPr lang="en-GB" sz="2000" dirty="0" smtClean="0">
                <a:latin typeface="Corbel" pitchFamily="34" charset="0"/>
              </a:rPr>
              <a:t>, o ∈ (O−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topk</a:t>
            </a:r>
            <a:r>
              <a:rPr lang="en-GB" sz="2000" dirty="0" smtClean="0">
                <a:latin typeface="Corbel" pitchFamily="34" charset="0"/>
              </a:rPr>
              <a:t>)</a:t>
            </a:r>
          </a:p>
          <a:p>
            <a:pPr algn="just"/>
            <a:endParaRPr lang="en-GB" sz="2000" dirty="0" smtClean="0">
              <a:latin typeface="Corbel" pitchFamily="34" charset="0"/>
            </a:endParaRPr>
          </a:p>
          <a:p>
            <a:pPr algn="just">
              <a:buNone/>
            </a:pPr>
            <a:endParaRPr lang="en-GB" sz="2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The most used algorithm for top-k queries is Threshold Algorithm (TA)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pops objects form the sorted lists in round-robin fashion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for each object o, f(o) is computed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set of k objects with the highest score is maintained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search terminates when the k-</a:t>
            </a:r>
            <a:r>
              <a:rPr lang="en-GB" sz="2000" dirty="0" err="1" smtClean="0">
                <a:latin typeface="Corbel" pitchFamily="34" charset="0"/>
              </a:rPr>
              <a:t>th</a:t>
            </a:r>
            <a:r>
              <a:rPr lang="en-GB" sz="2000" dirty="0" smtClean="0">
                <a:latin typeface="Corbel" pitchFamily="34" charset="0"/>
              </a:rPr>
              <a:t> score is greater than or equal to threshold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Top-</a:t>
            </a:r>
            <a:r>
              <a:rPr lang="en-GB" i="1" smtClean="0"/>
              <a:t>k search - BRS &amp; Onion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765584" cy="5545138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Branch-and-bound Ranked Search: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Visit R-tree nodes in an order determined by a preference function </a:t>
            </a:r>
            <a:r>
              <a:rPr lang="en-GB" sz="2000" i="1" dirty="0" smtClean="0">
                <a:latin typeface="Corbel" pitchFamily="34" charset="0"/>
              </a:rPr>
              <a:t>f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i="1" dirty="0" err="1" smtClean="0">
                <a:latin typeface="Corbel" pitchFamily="34" charset="0"/>
              </a:rPr>
              <a:t>Maxscore</a:t>
            </a:r>
            <a:r>
              <a:rPr lang="en-GB" sz="2000" i="1" dirty="0" smtClean="0">
                <a:latin typeface="Corbel" pitchFamily="34" charset="0"/>
              </a:rPr>
              <a:t>(M):</a:t>
            </a:r>
            <a:r>
              <a:rPr lang="en-GB" sz="2000" dirty="0" smtClean="0">
                <a:latin typeface="Corbel" pitchFamily="34" charset="0"/>
              </a:rPr>
              <a:t> is an upper bound of the score for any object inside the MBR M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Nodes are accessed in descending </a:t>
            </a:r>
            <a:r>
              <a:rPr lang="en-GB" sz="2000" i="1" dirty="0" err="1" smtClean="0">
                <a:latin typeface="Corbel" pitchFamily="34" charset="0"/>
              </a:rPr>
              <a:t>maxscore</a:t>
            </a:r>
            <a:r>
              <a:rPr lang="en-GB" sz="2000" dirty="0" smtClean="0">
                <a:latin typeface="Corbel" pitchFamily="34" charset="0"/>
              </a:rPr>
              <a:t> order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Terminate when the score of the k-</a:t>
            </a:r>
            <a:r>
              <a:rPr lang="en-GB" sz="2000" dirty="0" err="1" smtClean="0">
                <a:latin typeface="Corbel" pitchFamily="34" charset="0"/>
              </a:rPr>
              <a:t>th</a:t>
            </a:r>
            <a:r>
              <a:rPr lang="en-GB" sz="2000" dirty="0" smtClean="0">
                <a:latin typeface="Corbel" pitchFamily="34" charset="0"/>
              </a:rPr>
              <a:t> best object is no smaller than the next node’s </a:t>
            </a:r>
            <a:r>
              <a:rPr lang="en-GB" sz="2000" i="1" dirty="0" err="1" smtClean="0">
                <a:latin typeface="Corbel" pitchFamily="34" charset="0"/>
              </a:rPr>
              <a:t>maxscore</a:t>
            </a:r>
            <a:r>
              <a:rPr lang="en-GB" sz="2000" dirty="0" smtClean="0">
                <a:latin typeface="Corbel" pitchFamily="34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endParaRPr lang="en-GB" sz="2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Onion: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Compute the convex hull of the data objects and set it as the layer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dirty="0" smtClean="0">
                <a:latin typeface="Corbel" pitchFamily="34" charset="0"/>
              </a:rPr>
              <a:t>Remove the hull object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GB" sz="2000" i="1" dirty="0" smtClean="0">
                <a:latin typeface="Corbel" pitchFamily="34" charset="0"/>
              </a:rPr>
              <a:t>Expand the layers from the first one moving inwards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Problem Statement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A set of user preference function </a:t>
            </a:r>
            <a:r>
              <a:rPr lang="en-GB" sz="2000" i="1" dirty="0" smtClean="0">
                <a:latin typeface="Corbel" pitchFamily="34" charset="0"/>
              </a:rPr>
              <a:t>F </a:t>
            </a:r>
            <a:r>
              <a:rPr lang="en-GB" sz="2000" dirty="0" smtClean="0">
                <a:latin typeface="Corbel" pitchFamily="34" charset="0"/>
              </a:rPr>
              <a:t>over a set of multidimensional objects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.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The score </a:t>
            </a:r>
            <a:r>
              <a:rPr lang="en-GB" sz="2000" i="1" dirty="0" smtClean="0">
                <a:latin typeface="Corbel" pitchFamily="34" charset="0"/>
              </a:rPr>
              <a:t>f(o)</a:t>
            </a:r>
            <a:r>
              <a:rPr lang="en-GB" sz="2000" dirty="0" smtClean="0">
                <a:latin typeface="Corbel" pitchFamily="34" charset="0"/>
              </a:rPr>
              <a:t> of an object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is:</a:t>
            </a: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  <a:p>
            <a:pPr algn="just">
              <a:buNone/>
            </a:pPr>
            <a:r>
              <a:rPr lang="it-IT" sz="2000" dirty="0" smtClean="0">
                <a:latin typeface="Corbel" pitchFamily="34" charset="0"/>
              </a:rPr>
              <a:t/>
            </a:r>
            <a:br>
              <a:rPr lang="it-IT" sz="2000" dirty="0" smtClean="0">
                <a:latin typeface="Corbel" pitchFamily="34" charset="0"/>
              </a:rPr>
            </a:br>
            <a:endParaRPr lang="it-IT" sz="2000" dirty="0" smtClean="0">
              <a:latin typeface="Corbel" pitchFamily="34" charset="0"/>
            </a:endParaRP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Our goal is to find stable 1-1 matching between </a:t>
            </a:r>
            <a:r>
              <a:rPr lang="en-GB" sz="2000" i="1" dirty="0" smtClean="0">
                <a:latin typeface="Corbel" pitchFamily="34" charset="0"/>
              </a:rPr>
              <a:t>F</a:t>
            </a:r>
            <a:r>
              <a:rPr lang="en-GB" sz="2000" dirty="0" smtClean="0">
                <a:latin typeface="Corbel" pitchFamily="34" charset="0"/>
              </a:rPr>
              <a:t> and </a:t>
            </a:r>
            <a:r>
              <a:rPr lang="en-GB" sz="2000" i="1" dirty="0" smtClean="0">
                <a:latin typeface="Corbel" pitchFamily="34" charset="0"/>
              </a:rPr>
              <a:t>O</a:t>
            </a:r>
          </a:p>
          <a:p>
            <a:pPr algn="just"/>
            <a:r>
              <a:rPr lang="en-GB" sz="2000" i="1" dirty="0" smtClean="0">
                <a:latin typeface="Corbel" pitchFamily="34" charset="0"/>
              </a:rPr>
              <a:t>A function-object pair (f, o) in F × O is stable, if there is no function f ∈ F, f’ ≠ f, f’(o) &gt; f(o) and there is no object o’ ∈ O, o’ ≠ o, f(o’) &gt; f(o), where F and O are the sets of the unassigned (remaining) functions and objects.</a:t>
            </a: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90875" y="2524905"/>
            <a:ext cx="2762250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Scenario</a:t>
            </a:r>
            <a:endParaRPr lang="en-GB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Some users want to select objects with specific features, based on their preferences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These requests are performed as database queries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Queries express users’ preferences by different weights on the attributes of the searched objects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These are the so-called </a:t>
            </a:r>
            <a:r>
              <a:rPr lang="en-GB" sz="2000" b="1" dirty="0" smtClean="0">
                <a:latin typeface="Corbel" pitchFamily="34" charset="0"/>
              </a:rPr>
              <a:t>Preference Queries</a:t>
            </a:r>
            <a:endParaRPr lang="en-GB" sz="2000" b="1" dirty="0" smtClean="0">
              <a:latin typeface="Corbe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520" y="3507872"/>
            <a:ext cx="40100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C:\Programmi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9059" y="4550664"/>
            <a:ext cx="1869034" cy="1773936"/>
          </a:xfrm>
          <a:prstGeom prst="rect">
            <a:avLst/>
          </a:prstGeom>
          <a:noFill/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Algorithms – Brute Force Search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2000" b="1" dirty="0" smtClean="0">
                <a:latin typeface="Corbel" pitchFamily="34" charset="0"/>
              </a:rPr>
              <a:t>Assumption: </a:t>
            </a:r>
            <a:r>
              <a:rPr lang="en-GB" sz="2000" i="1" dirty="0" smtClean="0">
                <a:latin typeface="Corbel" pitchFamily="34" charset="0"/>
              </a:rPr>
              <a:t>F kept in memory, O indexed by an R-tree (R</a:t>
            </a:r>
            <a:r>
              <a:rPr lang="en-GB" sz="2000" i="1" baseline="-25000" dirty="0" smtClean="0">
                <a:latin typeface="Corbel" pitchFamily="34" charset="0"/>
              </a:rPr>
              <a:t>o</a:t>
            </a:r>
            <a:r>
              <a:rPr lang="en-GB" sz="2000" i="1" dirty="0" smtClean="0">
                <a:latin typeface="Corbel" pitchFamily="34" charset="0"/>
              </a:rPr>
              <a:t>) on the disk</a:t>
            </a:r>
            <a:endParaRPr lang="en-GB" sz="2000" b="1" dirty="0" smtClean="0">
              <a:latin typeface="Corbel" pitchFamily="34" charset="0"/>
            </a:endParaRPr>
          </a:p>
          <a:p>
            <a:pPr algn="just"/>
            <a:endParaRPr lang="en-GB" sz="2000" i="1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Progressive technique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Issue top-1 queries against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, one for every function in </a:t>
            </a:r>
            <a:r>
              <a:rPr lang="en-GB" sz="2000" i="1" dirty="0" smtClean="0">
                <a:latin typeface="Corbel" pitchFamily="34" charset="0"/>
              </a:rPr>
              <a:t>F </a:t>
            </a:r>
            <a:r>
              <a:rPr lang="en-GB" sz="2000" dirty="0" smtClean="0">
                <a:latin typeface="Corbel" pitchFamily="34" charset="0"/>
              </a:rPr>
              <a:t>(|F| pairs)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The pair </a:t>
            </a:r>
            <a:r>
              <a:rPr lang="en-GB" sz="2000" i="1" dirty="0" smtClean="0">
                <a:latin typeface="Corbel" pitchFamily="34" charset="0"/>
              </a:rPr>
              <a:t>(</a:t>
            </a:r>
            <a:r>
              <a:rPr lang="en-GB" sz="2000" i="1" dirty="0" err="1" smtClean="0">
                <a:latin typeface="Corbel" pitchFamily="34" charset="0"/>
              </a:rPr>
              <a:t>f,o</a:t>
            </a:r>
            <a:r>
              <a:rPr lang="en-GB" sz="2000" i="1" dirty="0" smtClean="0">
                <a:latin typeface="Corbel" pitchFamily="34" charset="0"/>
              </a:rPr>
              <a:t>)</a:t>
            </a:r>
            <a:r>
              <a:rPr lang="en-GB" sz="2000" dirty="0" smtClean="0">
                <a:latin typeface="Corbel" pitchFamily="34" charset="0"/>
              </a:rPr>
              <a:t> with the highest </a:t>
            </a:r>
            <a:r>
              <a:rPr lang="en-GB" sz="2000" i="1" dirty="0" err="1" smtClean="0">
                <a:latin typeface="Corbel" pitchFamily="34" charset="0"/>
              </a:rPr>
              <a:t>f(o</a:t>
            </a:r>
            <a:r>
              <a:rPr lang="en-GB" sz="2000" i="1" dirty="0" smtClean="0">
                <a:latin typeface="Corbel" pitchFamily="34" charset="0"/>
              </a:rPr>
              <a:t>)</a:t>
            </a:r>
            <a:r>
              <a:rPr lang="en-GB" sz="2000" dirty="0" smtClean="0">
                <a:latin typeface="Corbel" pitchFamily="34" charset="0"/>
              </a:rPr>
              <a:t> value should be stable</a:t>
            </a:r>
          </a:p>
          <a:p>
            <a:pPr lvl="1" algn="just"/>
            <a:r>
              <a:rPr lang="en-GB" sz="2000" i="1" dirty="0" err="1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is the top-1 preference of 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endParaRPr lang="en-GB" sz="2000" i="1" dirty="0" smtClean="0">
              <a:latin typeface="Corbel" pitchFamily="34" charset="0"/>
            </a:endParaRPr>
          </a:p>
          <a:p>
            <a:pPr lvl="1" algn="just"/>
            <a:r>
              <a:rPr lang="en-GB" sz="2000" i="1" dirty="0" err="1" smtClean="0">
                <a:latin typeface="Corbel" pitchFamily="34" charset="0"/>
              </a:rPr>
              <a:t>f’(o</a:t>
            </a:r>
            <a:r>
              <a:rPr lang="en-GB" sz="2000" i="1" dirty="0" smtClean="0">
                <a:latin typeface="Corbel" pitchFamily="34" charset="0"/>
              </a:rPr>
              <a:t>) </a:t>
            </a:r>
            <a:r>
              <a:rPr lang="en-GB" sz="2000" dirty="0" smtClean="0">
                <a:latin typeface="Corbel" pitchFamily="34" charset="0"/>
              </a:rPr>
              <a:t>cannot be greater than </a:t>
            </a:r>
            <a:r>
              <a:rPr lang="en-GB" sz="2000" i="1" dirty="0" err="1" smtClean="0">
                <a:latin typeface="Corbel" pitchFamily="34" charset="0"/>
              </a:rPr>
              <a:t>f(o</a:t>
            </a:r>
            <a:r>
              <a:rPr lang="en-GB" sz="2000" i="1" dirty="0" smtClean="0">
                <a:latin typeface="Corbel" pitchFamily="34" charset="0"/>
              </a:rPr>
              <a:t>) </a:t>
            </a:r>
            <a:r>
              <a:rPr lang="en-GB" sz="2000" dirty="0" smtClean="0">
                <a:latin typeface="Corbel" pitchFamily="34" charset="0"/>
              </a:rPr>
              <a:t>for any function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r>
              <a:rPr lang="en-GB" sz="2000" i="1" dirty="0" smtClean="0">
                <a:latin typeface="Corbel" pitchFamily="34" charset="0"/>
              </a:rPr>
              <a:t>’ ≠ 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endParaRPr lang="en-GB" sz="2000" i="1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After the pair (</a:t>
            </a:r>
            <a:r>
              <a:rPr lang="en-GB" sz="2000" dirty="0" err="1" smtClean="0">
                <a:latin typeface="Corbel" pitchFamily="34" charset="0"/>
              </a:rPr>
              <a:t>f,o</a:t>
            </a:r>
            <a:r>
              <a:rPr lang="en-GB" sz="2000" dirty="0" smtClean="0">
                <a:latin typeface="Corbel" pitchFamily="34" charset="0"/>
              </a:rPr>
              <a:t>) is added to the query result</a:t>
            </a:r>
          </a:p>
          <a:p>
            <a:pPr lvl="1" algn="just"/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is removed from </a:t>
            </a:r>
            <a:r>
              <a:rPr lang="en-GB" sz="2000" i="1" dirty="0" smtClean="0">
                <a:latin typeface="Corbel" pitchFamily="34" charset="0"/>
              </a:rPr>
              <a:t>R</a:t>
            </a:r>
            <a:r>
              <a:rPr lang="en-GB" sz="2000" i="1" baseline="-25000" dirty="0" smtClean="0">
                <a:latin typeface="Corbel" pitchFamily="34" charset="0"/>
              </a:rPr>
              <a:t>o</a:t>
            </a:r>
            <a:endParaRPr lang="en-GB" sz="2000" dirty="0" smtClean="0">
              <a:latin typeface="Corbel" pitchFamily="34" charset="0"/>
            </a:endParaRPr>
          </a:p>
          <a:p>
            <a:pPr lvl="1" algn="just"/>
            <a:r>
              <a:rPr lang="en-GB" sz="2000" dirty="0" smtClean="0">
                <a:latin typeface="Corbel" pitchFamily="34" charset="0"/>
              </a:rPr>
              <a:t>If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was the top-1 object for another function 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r>
              <a:rPr lang="en-GB" sz="2000" i="1" dirty="0" smtClean="0">
                <a:latin typeface="Corbel" pitchFamily="34" charset="0"/>
              </a:rPr>
              <a:t>’ ≠ 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r>
              <a:rPr lang="en-GB" sz="2000" i="1" dirty="0" smtClean="0">
                <a:latin typeface="Corbel" pitchFamily="34" charset="0"/>
              </a:rPr>
              <a:t>, </a:t>
            </a:r>
            <a:r>
              <a:rPr lang="en-GB" sz="2000" dirty="0" smtClean="0">
                <a:latin typeface="Corbel" pitchFamily="34" charset="0"/>
              </a:rPr>
              <a:t>top-1 search must be re-applied for </a:t>
            </a:r>
            <a:r>
              <a:rPr lang="en-GB" sz="2000" i="1" dirty="0" err="1" smtClean="0">
                <a:latin typeface="Corbel" pitchFamily="34" charset="0"/>
              </a:rPr>
              <a:t>f</a:t>
            </a:r>
            <a:r>
              <a:rPr lang="en-GB" sz="2000" i="1" dirty="0" smtClean="0">
                <a:latin typeface="Corbel" pitchFamily="34" charset="0"/>
              </a:rPr>
              <a:t>’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Improvements: maintaining the search heap for each top-1 query, the search can resume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Drawback: large amount of memory!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Algorithms – Skyline-Based Search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592256"/>
          </a:xfrm>
        </p:spPr>
        <p:txBody>
          <a:bodyPr/>
          <a:lstStyle/>
          <a:p>
            <a:pPr algn="just"/>
            <a:r>
              <a:rPr lang="en-GB" sz="2000" b="1" dirty="0" smtClean="0">
                <a:latin typeface="Corbel" pitchFamily="34" charset="0"/>
              </a:rPr>
              <a:t>Assumption</a:t>
            </a:r>
            <a:r>
              <a:rPr lang="en-GB" sz="2000" dirty="0" smtClean="0">
                <a:latin typeface="Corbel" pitchFamily="34" charset="0"/>
              </a:rPr>
              <a:t>: if </a:t>
            </a:r>
            <a:r>
              <a:rPr lang="en-GB" sz="2000" i="1" dirty="0" smtClean="0">
                <a:latin typeface="Corbel" pitchFamily="34" charset="0"/>
              </a:rPr>
              <a:t>F</a:t>
            </a:r>
            <a:r>
              <a:rPr lang="en-GB" sz="2000" dirty="0" smtClean="0">
                <a:latin typeface="Corbel" pitchFamily="34" charset="0"/>
              </a:rPr>
              <a:t> contains only monotone function, than the top-1 objects should be in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Stable function-object pairs between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and F are found and output</a:t>
            </a:r>
          </a:p>
          <a:p>
            <a:pPr lvl="1" algn="just"/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is computed and maintained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305966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First we compute the skyline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baseline="-25000" dirty="0" err="1" smtClean="0">
                <a:solidFill>
                  <a:srgbClr val="FF0000"/>
                </a:solidFill>
                <a:latin typeface="Corbel" pitchFamily="34" charset="0"/>
              </a:rPr>
              <a:t>sky</a:t>
            </a:r>
            <a:endParaRPr lang="en-GB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57752" y="246696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SB(set F, R-tree R</a:t>
            </a:r>
            <a:r>
              <a:rPr lang="en-GB" baseline="-25000" dirty="0" smtClean="0"/>
              <a:t>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289559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 := ∅</a:t>
            </a:r>
          </a:p>
          <a:p>
            <a:r>
              <a:rPr lang="en-GB" b="1" dirty="0" smtClean="0"/>
              <a:t>while </a:t>
            </a:r>
            <a:r>
              <a:rPr lang="en-GB" dirty="0" smtClean="0"/>
              <a:t>|F| &gt; 0 </a:t>
            </a:r>
            <a:r>
              <a:rPr lang="en-GB" b="1" dirty="0" smtClean="0"/>
              <a:t>do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3609976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Then while there are unassigned functions the pair (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f,o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) with the highest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f(o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) score is found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857752" y="3895515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(</a:t>
            </a:r>
            <a:r>
              <a:rPr lang="en-GB" dirty="0" err="1" smtClean="0"/>
              <a:t>f,o</a:t>
            </a:r>
            <a:r>
              <a:rPr lang="en-GB" dirty="0" smtClean="0"/>
              <a:t>):=</a:t>
            </a:r>
            <a:r>
              <a:rPr lang="en-GB" dirty="0" err="1" smtClean="0"/>
              <a:t>BestPair(F</a:t>
            </a:r>
            <a:r>
              <a:rPr lang="en-GB" dirty="0" smtClean="0"/>
              <a:t>,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)</a:t>
            </a:r>
          </a:p>
          <a:p>
            <a:r>
              <a:rPr lang="en-GB" dirty="0" smtClean="0"/>
              <a:t>      Output (</a:t>
            </a:r>
            <a:r>
              <a:rPr lang="en-GB" dirty="0" err="1" smtClean="0"/>
              <a:t>f,o</a:t>
            </a:r>
            <a:r>
              <a:rPr lang="en-GB" dirty="0" smtClean="0"/>
              <a:t>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214942" y="352489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O</a:t>
            </a:r>
            <a:r>
              <a:rPr lang="en-GB" baseline="-25000" dirty="0" smtClean="0"/>
              <a:t>sky </a:t>
            </a:r>
            <a:r>
              <a:rPr lang="en-GB" dirty="0" smtClean="0"/>
              <a:t> := </a:t>
            </a:r>
            <a:r>
              <a:rPr lang="en-GB" dirty="0" err="1" smtClean="0"/>
              <a:t>ComputeSkyline</a:t>
            </a:r>
            <a:r>
              <a:rPr lang="en-GB" dirty="0" smtClean="0"/>
              <a:t>(R</a:t>
            </a:r>
            <a:r>
              <a:rPr lang="en-GB" baseline="-25000" dirty="0" smtClean="0"/>
              <a:t>O</a:t>
            </a:r>
            <a:r>
              <a:rPr lang="en-GB" dirty="0" smtClean="0"/>
              <a:t>)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214942" y="45757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 := F-</a:t>
            </a:r>
            <a:r>
              <a:rPr lang="en-GB" dirty="0" err="1" smtClean="0"/>
              <a:t>f</a:t>
            </a:r>
            <a:r>
              <a:rPr lang="en-GB" dirty="0" smtClean="0"/>
              <a:t>; O := O-</a:t>
            </a:r>
            <a:r>
              <a:rPr lang="en-GB" dirty="0" err="1" smtClean="0"/>
              <a:t>o</a:t>
            </a:r>
            <a:r>
              <a:rPr lang="en-GB" dirty="0" smtClean="0"/>
              <a:t>;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:=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err="1" smtClean="0"/>
              <a:t>-o</a:t>
            </a:r>
            <a:endParaRPr lang="en-GB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214282" y="460534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Finally,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 and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 are removed from F and O, and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baseline="-25000" dirty="0" err="1" smtClean="0">
                <a:solidFill>
                  <a:srgbClr val="FF0000"/>
                </a:solidFill>
                <a:latin typeface="Corbel" pitchFamily="34" charset="0"/>
              </a:rPr>
              <a:t>sky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is updated</a:t>
            </a:r>
            <a:endParaRPr lang="en-GB" baseline="-25000" dirty="0" smtClean="0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11" grpId="0"/>
      <p:bldP spid="11" grpId="1"/>
      <p:bldP spid="14" grpId="0"/>
      <p:bldP spid="15" grpId="0"/>
      <p:bldP spid="15" grpId="1"/>
      <p:bldP spid="16" grpId="0"/>
      <p:bldP spid="17" grpId="0"/>
      <p:bldP spid="1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Algorithms – Skyline-Based Search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592256"/>
          </a:xfrm>
        </p:spPr>
        <p:txBody>
          <a:bodyPr/>
          <a:lstStyle/>
          <a:p>
            <a:pPr algn="just"/>
            <a:r>
              <a:rPr lang="en-GB" sz="2000" b="1" dirty="0" smtClean="0">
                <a:latin typeface="Corbel" pitchFamily="34" charset="0"/>
              </a:rPr>
              <a:t>Assumption</a:t>
            </a:r>
            <a:r>
              <a:rPr lang="en-GB" sz="2000" dirty="0" smtClean="0">
                <a:latin typeface="Corbel" pitchFamily="34" charset="0"/>
              </a:rPr>
              <a:t>: if </a:t>
            </a:r>
            <a:r>
              <a:rPr lang="en-GB" sz="2000" i="1" dirty="0" smtClean="0">
                <a:latin typeface="Corbel" pitchFamily="34" charset="0"/>
              </a:rPr>
              <a:t>F</a:t>
            </a:r>
            <a:r>
              <a:rPr lang="en-GB" sz="2000" dirty="0" smtClean="0">
                <a:latin typeface="Corbel" pitchFamily="34" charset="0"/>
              </a:rPr>
              <a:t> contains only monotone function, than the top-1 objects should be in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Stable function-object pairs between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and F are found and output</a:t>
            </a:r>
          </a:p>
          <a:p>
            <a:pPr lvl="1" algn="just"/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is computed and maintained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305966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First we compute the skyline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baseline="-25000" dirty="0" err="1" smtClean="0">
                <a:solidFill>
                  <a:srgbClr val="FF0000"/>
                </a:solidFill>
                <a:latin typeface="Corbel" pitchFamily="34" charset="0"/>
              </a:rPr>
              <a:t>sky</a:t>
            </a:r>
            <a:endParaRPr lang="en-GB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57752" y="246696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SB(set F, R-tree R</a:t>
            </a:r>
            <a:r>
              <a:rPr lang="en-GB" baseline="-25000" dirty="0" smtClean="0"/>
              <a:t>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289559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 := ∅</a:t>
            </a:r>
          </a:p>
          <a:p>
            <a:r>
              <a:rPr lang="en-GB" b="1" dirty="0" smtClean="0"/>
              <a:t>while </a:t>
            </a:r>
            <a:r>
              <a:rPr lang="en-GB" dirty="0" smtClean="0"/>
              <a:t>|F| &gt; 0 </a:t>
            </a:r>
            <a:r>
              <a:rPr lang="en-GB" b="1" dirty="0" smtClean="0"/>
              <a:t>do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286380" y="353853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UpdateSkyline(O</a:t>
            </a:r>
            <a:r>
              <a:rPr lang="en-GB" baseline="-25000" smtClean="0">
                <a:solidFill>
                  <a:srgbClr val="FF0000"/>
                </a:solidFill>
              </a:rPr>
              <a:t>sky</a:t>
            </a:r>
            <a:r>
              <a:rPr lang="en-GB" smtClean="0">
                <a:solidFill>
                  <a:srgbClr val="FF0000"/>
                </a:solidFill>
              </a:rPr>
              <a:t>, o, R</a:t>
            </a:r>
            <a:r>
              <a:rPr lang="en-GB" baseline="-25000" smtClean="0">
                <a:solidFill>
                  <a:srgbClr val="FF0000"/>
                </a:solidFill>
              </a:rPr>
              <a:t>O</a:t>
            </a:r>
            <a:r>
              <a:rPr lang="en-GB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14282" y="3609976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Then while there are unassigned functions the pair (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f,o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) with the highest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f(o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) score is found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857752" y="3895515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(</a:t>
            </a:r>
            <a:r>
              <a:rPr lang="en-GB" dirty="0" err="1" smtClean="0"/>
              <a:t>f,o</a:t>
            </a:r>
            <a:r>
              <a:rPr lang="en-GB" dirty="0" smtClean="0"/>
              <a:t>):=</a:t>
            </a:r>
            <a:r>
              <a:rPr lang="en-GB" dirty="0" err="1" smtClean="0"/>
              <a:t>BestPair(F</a:t>
            </a:r>
            <a:r>
              <a:rPr lang="en-GB" dirty="0" smtClean="0"/>
              <a:t>,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)</a:t>
            </a:r>
          </a:p>
          <a:p>
            <a:r>
              <a:rPr lang="en-GB" dirty="0" smtClean="0"/>
              <a:t>      Output (</a:t>
            </a:r>
            <a:r>
              <a:rPr lang="en-GB" dirty="0" err="1" smtClean="0"/>
              <a:t>f,o</a:t>
            </a:r>
            <a:r>
              <a:rPr lang="en-GB" dirty="0" smtClean="0"/>
              <a:t>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214942" y="457574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 := F-</a:t>
            </a:r>
            <a:r>
              <a:rPr lang="en-GB" dirty="0" err="1" smtClean="0"/>
              <a:t>f</a:t>
            </a:r>
            <a:r>
              <a:rPr lang="en-GB" dirty="0" smtClean="0"/>
              <a:t>; O := O-</a:t>
            </a:r>
            <a:r>
              <a:rPr lang="en-GB" dirty="0" err="1" smtClean="0"/>
              <a:t>o</a:t>
            </a:r>
            <a:r>
              <a:rPr lang="en-GB" dirty="0" smtClean="0"/>
              <a:t>;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smtClean="0"/>
              <a:t>:= </a:t>
            </a:r>
            <a:r>
              <a:rPr lang="en-GB" dirty="0" err="1" smtClean="0"/>
              <a:t>O</a:t>
            </a:r>
            <a:r>
              <a:rPr lang="en-GB" baseline="-25000" dirty="0" err="1" smtClean="0"/>
              <a:t>sky</a:t>
            </a:r>
            <a:r>
              <a:rPr lang="en-GB" dirty="0" err="1" smtClean="0"/>
              <a:t>-o</a:t>
            </a:r>
            <a:endParaRPr lang="en-GB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214282" y="460534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Finally,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f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 and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 are removed from F and O, and </a:t>
            </a:r>
            <a:r>
              <a:rPr lang="en-GB" dirty="0" err="1" smtClean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lang="en-GB" baseline="-25000" dirty="0" err="1" smtClean="0">
                <a:solidFill>
                  <a:srgbClr val="FF0000"/>
                </a:solidFill>
                <a:latin typeface="Corbel" pitchFamily="34" charset="0"/>
              </a:rPr>
              <a:t>sky</a:t>
            </a:r>
            <a:r>
              <a:rPr lang="en-GB" dirty="0" smtClean="0">
                <a:solidFill>
                  <a:srgbClr val="FF0000"/>
                </a:solidFill>
                <a:latin typeface="Corbel" pitchFamily="34" charset="0"/>
              </a:rPr>
              <a:t>is updated</a:t>
            </a:r>
            <a:endParaRPr lang="en-GB" baseline="-25000" dirty="0" smtClean="0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10" grpId="0"/>
      <p:bldP spid="11" grpId="0"/>
      <p:bldP spid="11" grpId="1"/>
      <p:bldP spid="14" grpId="0"/>
      <p:bldP spid="16" grpId="0"/>
      <p:bldP spid="17" grpId="0"/>
      <p:bldP spid="1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4786314" y="26431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Algorithms</a:t>
            </a:r>
            <a:r>
              <a:rPr lang="it-IT" dirty="0" smtClean="0"/>
              <a:t> – </a:t>
            </a:r>
            <a:r>
              <a:rPr lang="it-IT" dirty="0" err="1" smtClean="0"/>
              <a:t>Skyline-BasedSearch</a:t>
            </a:r>
            <a:r>
              <a:rPr lang="it-IT" dirty="0" smtClean="0"/>
              <a:t> (</a:t>
            </a:r>
            <a:r>
              <a:rPr lang="it-IT" dirty="0" err="1" smtClean="0"/>
              <a:t>Example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23</a:t>
            </a:fld>
            <a:endParaRPr lang="it-IT" dirty="0"/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858082" y="45005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71538" y="5857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071538" y="378619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1357290" y="407194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643042" y="521495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1928794" y="48577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2000232" y="400050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2428860" y="37147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214546" y="32146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3071802" y="385762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4000496" y="357187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3000364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571868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643174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928662" y="3187390"/>
            <a:ext cx="1500198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251059" y="3365191"/>
            <a:ext cx="356396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2428860" y="3544580"/>
            <a:ext cx="178595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2858282" y="4901108"/>
            <a:ext cx="2714644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16200000" flipH="1">
            <a:off x="3786182" y="1714488"/>
            <a:ext cx="2071702" cy="1928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rot="16200000" flipH="1">
            <a:off x="3714744" y="2357430"/>
            <a:ext cx="2357454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4857752" y="24288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18519E-6 L -0.07864 0.13658 " pathEditMode="relative" ptsTypes="AA">
                                      <p:cBhvr>
                                        <p:cTn id="8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1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4786314" y="26431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Algorithms</a:t>
            </a:r>
            <a:r>
              <a:rPr lang="it-IT" dirty="0" smtClean="0"/>
              <a:t> – </a:t>
            </a:r>
            <a:r>
              <a:rPr lang="it-IT" dirty="0" err="1" smtClean="0"/>
              <a:t>Skyline-BasedSearch</a:t>
            </a:r>
            <a:r>
              <a:rPr lang="it-IT" dirty="0" smtClean="0"/>
              <a:t> (</a:t>
            </a:r>
            <a:r>
              <a:rPr lang="it-IT" dirty="0" err="1" smtClean="0"/>
              <a:t>Example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24</a:t>
            </a:fld>
            <a:endParaRPr lang="it-IT" dirty="0"/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858082" y="45005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71538" y="5857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071538" y="378619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1357290" y="407194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643042" y="521495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1928794" y="48577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2000232" y="400050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2428860" y="37147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214546" y="32146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3071802" y="385762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4000496" y="357187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3000364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571868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643174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928662" y="3187390"/>
            <a:ext cx="1500198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251059" y="3365191"/>
            <a:ext cx="356396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2428860" y="3544580"/>
            <a:ext cx="178595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2858282" y="4901108"/>
            <a:ext cx="2714644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16200000" flipH="1">
            <a:off x="3786182" y="1714488"/>
            <a:ext cx="2071702" cy="1928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rot="16200000" flipH="1">
            <a:off x="2813991" y="2903341"/>
            <a:ext cx="2357454" cy="928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4857752" y="24288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18519E-6 L -0.07864 0.13658 " pathEditMode="relative" ptsTypes="AA">
                                      <p:cBhvr>
                                        <p:cTn id="8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1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4786314" y="2643182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Algorithms</a:t>
            </a:r>
            <a:r>
              <a:rPr lang="it-IT" dirty="0" smtClean="0"/>
              <a:t> – </a:t>
            </a:r>
            <a:r>
              <a:rPr lang="it-IT" dirty="0" err="1" smtClean="0"/>
              <a:t>Skyline-BasedSearch</a:t>
            </a:r>
            <a:r>
              <a:rPr lang="it-IT" dirty="0" smtClean="0"/>
              <a:t> (</a:t>
            </a:r>
            <a:r>
              <a:rPr lang="it-IT" dirty="0" err="1" smtClean="0"/>
              <a:t>Example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25</a:t>
            </a:fld>
            <a:endParaRPr lang="it-IT" dirty="0"/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858082" y="4500570"/>
            <a:ext cx="35726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3929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071538" y="585789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071538" y="378619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1357290" y="407194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643042" y="521495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1928794" y="485776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2000232" y="400050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2428860" y="371475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2214546" y="321468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3071802" y="385762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3000364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3571868" y="421481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2643174" y="514351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928662" y="3214686"/>
            <a:ext cx="1500198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251059" y="3392487"/>
            <a:ext cx="356396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rot="16200000" flipH="1">
            <a:off x="3786182" y="1714488"/>
            <a:ext cx="2071702" cy="1928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928662" y="3214686"/>
            <a:ext cx="1500198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2428860" y="3714752"/>
            <a:ext cx="214314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>
            <a:off x="3286116" y="4214818"/>
            <a:ext cx="50006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rot="16200000" flipH="1">
            <a:off x="2751125" y="5249875"/>
            <a:ext cx="207170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 rot="5400000" flipH="1" flipV="1">
            <a:off x="3106727" y="4036223"/>
            <a:ext cx="357984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rot="5400000" flipH="1" flipV="1">
            <a:off x="2179621" y="3463925"/>
            <a:ext cx="50006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 rot="5400000">
            <a:off x="2572530" y="3785396"/>
            <a:ext cx="14287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2643174" y="3857628"/>
            <a:ext cx="64294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4857752" y="242886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sky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1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 - BestPair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5222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1800" dirty="0" smtClean="0">
                <a:latin typeface="Corbel" pitchFamily="34" charset="0"/>
              </a:rPr>
              <a:t>A brute force implementation is not efficient:</a:t>
            </a:r>
          </a:p>
          <a:p>
            <a:pPr lvl="1" algn="just"/>
            <a:r>
              <a:rPr lang="en-GB" sz="1800" dirty="0" smtClean="0">
                <a:latin typeface="Corbel" pitchFamily="34" charset="0"/>
              </a:rPr>
              <a:t>Requires |F| • |</a:t>
            </a:r>
            <a:r>
              <a:rPr lang="en-GB" sz="1800" dirty="0" err="1" smtClean="0">
                <a:latin typeface="Corbel" pitchFamily="34" charset="0"/>
              </a:rPr>
              <a:t>O</a:t>
            </a:r>
            <a:r>
              <a:rPr lang="en-GB" sz="1800" baseline="-25000" dirty="0" err="1" smtClean="0">
                <a:latin typeface="Corbel" pitchFamily="34" charset="0"/>
              </a:rPr>
              <a:t>sky</a:t>
            </a:r>
            <a:r>
              <a:rPr lang="en-GB" sz="1800" dirty="0" smtClean="0">
                <a:latin typeface="Corbel" pitchFamily="34" charset="0"/>
              </a:rPr>
              <a:t>| comparisons (cross product F x </a:t>
            </a:r>
            <a:r>
              <a:rPr lang="en-GB" sz="1800" dirty="0" err="1" smtClean="0">
                <a:latin typeface="Corbel" pitchFamily="34" charset="0"/>
              </a:rPr>
              <a:t>O</a:t>
            </a:r>
            <a:r>
              <a:rPr lang="en-GB" sz="1800" baseline="-25000" dirty="0" err="1" smtClean="0">
                <a:latin typeface="Corbel" pitchFamily="34" charset="0"/>
              </a:rPr>
              <a:t>sky</a:t>
            </a:r>
            <a:r>
              <a:rPr lang="en-GB" sz="1800" dirty="0" smtClean="0">
                <a:latin typeface="Corbel" pitchFamily="34" charset="0"/>
              </a:rPr>
              <a:t>)</a:t>
            </a:r>
          </a:p>
          <a:p>
            <a:pPr algn="just"/>
            <a:r>
              <a:rPr lang="en-GB" sz="1800" dirty="0" smtClean="0">
                <a:latin typeface="Corbel" pitchFamily="34" charset="0"/>
              </a:rPr>
              <a:t>Another approach is to index either F or </a:t>
            </a:r>
            <a:r>
              <a:rPr lang="en-GB" sz="1800" dirty="0" err="1" smtClean="0">
                <a:latin typeface="Corbel" pitchFamily="34" charset="0"/>
              </a:rPr>
              <a:t>O</a:t>
            </a:r>
            <a:r>
              <a:rPr lang="en-GB" sz="1800" baseline="-25000" dirty="0" err="1" smtClean="0">
                <a:latin typeface="Corbel" pitchFamily="34" charset="0"/>
              </a:rPr>
              <a:t>sky</a:t>
            </a:r>
            <a:endParaRPr lang="en-GB" sz="1800" dirty="0" smtClean="0">
              <a:latin typeface="Corbel" pitchFamily="34" charset="0"/>
            </a:endParaRPr>
          </a:p>
          <a:p>
            <a:pPr lvl="1" algn="just"/>
            <a:r>
              <a:rPr lang="en-GB" sz="1800" dirty="0" smtClean="0">
                <a:latin typeface="Corbel" pitchFamily="34" charset="0"/>
              </a:rPr>
              <a:t>The indexing of </a:t>
            </a:r>
            <a:r>
              <a:rPr lang="en-GB" sz="1800" dirty="0" err="1" smtClean="0">
                <a:latin typeface="Corbel" pitchFamily="34" charset="0"/>
              </a:rPr>
              <a:t>O</a:t>
            </a:r>
            <a:r>
              <a:rPr lang="en-GB" sz="1800" baseline="-25000" dirty="0" err="1" smtClean="0">
                <a:latin typeface="Corbel" pitchFamily="34" charset="0"/>
              </a:rPr>
              <a:t>sky</a:t>
            </a:r>
            <a:r>
              <a:rPr lang="en-GB" sz="1800" dirty="0" smtClean="0">
                <a:latin typeface="Corbel" pitchFamily="34" charset="0"/>
              </a:rPr>
              <a:t>is not practical (number of updates)</a:t>
            </a:r>
          </a:p>
          <a:p>
            <a:pPr lvl="1" algn="just"/>
            <a:r>
              <a:rPr lang="en-GB" sz="1800" dirty="0" smtClean="0">
                <a:latin typeface="Corbel" pitchFamily="34" charset="0"/>
              </a:rPr>
              <a:t>F is indexed since only one deletion is performed in it at each loop</a:t>
            </a:r>
          </a:p>
          <a:p>
            <a:pPr lvl="2" algn="just">
              <a:buFont typeface="Wingdings" pitchFamily="2" charset="2"/>
              <a:buChar char="ü"/>
            </a:pPr>
            <a:r>
              <a:rPr lang="en-GB" sz="1800" dirty="0" smtClean="0">
                <a:latin typeface="Corbel" pitchFamily="34" charset="0"/>
              </a:rPr>
              <a:t>Functions are indexed as sorted lists, one for each coefficient</a:t>
            </a:r>
          </a:p>
          <a:p>
            <a:pPr algn="just"/>
            <a:r>
              <a:rPr lang="en-GB" sz="1800" dirty="0" smtClean="0">
                <a:latin typeface="Corbel" pitchFamily="34" charset="0"/>
              </a:rPr>
              <a:t>It’s applied a reverse top-1 search on the lists, where the roles of objects and functions are swapped</a:t>
            </a:r>
          </a:p>
          <a:p>
            <a:pPr algn="just"/>
            <a:r>
              <a:rPr lang="en-GB" sz="1800" dirty="0" smtClean="0">
                <a:latin typeface="Corbel" pitchFamily="34" charset="0"/>
              </a:rPr>
              <a:t>Each list L</a:t>
            </a:r>
            <a:r>
              <a:rPr lang="en-GB" sz="1800" baseline="-25000" dirty="0" smtClean="0">
                <a:latin typeface="Corbel" pitchFamily="34" charset="0"/>
              </a:rPr>
              <a:t>1</a:t>
            </a:r>
            <a:r>
              <a:rPr lang="en-GB" sz="1800" dirty="0" smtClean="0">
                <a:latin typeface="Corbel" pitchFamily="34" charset="0"/>
              </a:rPr>
              <a:t>,…, L</a:t>
            </a:r>
            <a:r>
              <a:rPr lang="en-GB" sz="1800" baseline="-25000" dirty="0" smtClean="0">
                <a:latin typeface="Corbel" pitchFamily="34" charset="0"/>
              </a:rPr>
              <a:t>D</a:t>
            </a:r>
            <a:r>
              <a:rPr lang="en-GB" sz="1800" dirty="0" smtClean="0">
                <a:latin typeface="Corbel" pitchFamily="34" charset="0"/>
              </a:rPr>
              <a:t> (D is the dimensionality) holds the (</a:t>
            </a:r>
            <a:r>
              <a:rPr lang="en-GB" sz="1800" i="1" dirty="0" err="1" smtClean="0">
                <a:latin typeface="Corbel" pitchFamily="34" charset="0"/>
              </a:rPr>
              <a:t>f.α</a:t>
            </a:r>
            <a:r>
              <a:rPr lang="en-GB" sz="1800" i="1" baseline="-25000" dirty="0" err="1" smtClean="0">
                <a:latin typeface="Corbel" pitchFamily="34" charset="0"/>
              </a:rPr>
              <a:t>i</a:t>
            </a:r>
            <a:r>
              <a:rPr lang="en-GB" sz="1800" i="1" dirty="0" err="1" smtClean="0">
                <a:latin typeface="Corbel" pitchFamily="34" charset="0"/>
              </a:rPr>
              <a:t>,f</a:t>
            </a:r>
            <a:r>
              <a:rPr lang="en-GB" sz="1800" dirty="0" smtClean="0">
                <a:latin typeface="Corbel" pitchFamily="34" charset="0"/>
              </a:rPr>
              <a:t>) pairs of all functions </a:t>
            </a:r>
            <a:r>
              <a:rPr lang="en-GB" sz="1800" i="1" dirty="0" err="1" smtClean="0">
                <a:latin typeface="Corbel" pitchFamily="34" charset="0"/>
              </a:rPr>
              <a:t>f</a:t>
            </a:r>
            <a:r>
              <a:rPr lang="en-GB" sz="1800" dirty="0" smtClean="0">
                <a:latin typeface="Corbel" pitchFamily="34" charset="0"/>
              </a:rPr>
              <a:t>∈ F</a:t>
            </a:r>
            <a:r>
              <a:rPr lang="en-GB" sz="1800" i="1" dirty="0" smtClean="0">
                <a:latin typeface="Corbel" pitchFamily="34" charset="0"/>
              </a:rPr>
              <a:t>, </a:t>
            </a:r>
            <a:r>
              <a:rPr lang="en-GB" sz="1800" dirty="0" smtClean="0">
                <a:latin typeface="Corbel" pitchFamily="34" charset="0"/>
              </a:rPr>
              <a:t>sorted on </a:t>
            </a:r>
            <a:r>
              <a:rPr lang="en-GB" sz="1800" i="1" dirty="0" err="1" smtClean="0">
                <a:latin typeface="Corbel" pitchFamily="34" charset="0"/>
              </a:rPr>
              <a:t>f.α</a:t>
            </a:r>
            <a:r>
              <a:rPr lang="en-GB" sz="1800" i="1" baseline="-25000" dirty="0" err="1" smtClean="0">
                <a:latin typeface="Corbel" pitchFamily="34" charset="0"/>
              </a:rPr>
              <a:t>i</a:t>
            </a:r>
            <a:r>
              <a:rPr lang="en-GB" sz="1800" dirty="0" smtClean="0">
                <a:latin typeface="Corbel" pitchFamily="34" charset="0"/>
              </a:rPr>
              <a:t>in descending order</a:t>
            </a:r>
          </a:p>
          <a:p>
            <a:pPr algn="just"/>
            <a:r>
              <a:rPr lang="en-GB" sz="1800" dirty="0" smtClean="0">
                <a:latin typeface="Corbel" pitchFamily="34" charset="0"/>
              </a:rPr>
              <a:t>The threshold T can be calculated as </a:t>
            </a:r>
          </a:p>
          <a:p>
            <a:pPr lvl="1" algn="just"/>
            <a:r>
              <a:rPr lang="en-GB" sz="1800" dirty="0" smtClean="0">
                <a:latin typeface="Corbel" pitchFamily="34" charset="0"/>
              </a:rPr>
              <a:t>The sum of the coefficients could be greater than 1, then a normalization of the function is required </a:t>
            </a:r>
          </a:p>
          <a:p>
            <a:pPr algn="just">
              <a:buNone/>
            </a:pPr>
            <a:r>
              <a:rPr lang="en-GB" sz="1800" dirty="0" smtClean="0">
                <a:latin typeface="Corbel" pitchFamily="34" charset="0"/>
              </a:rPr>
              <a:t>	Normalization algorithm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800" dirty="0" smtClean="0">
                <a:latin typeface="Corbel" pitchFamily="34" charset="0"/>
              </a:rPr>
              <a:t>Rank dimensions in descending order based on </a:t>
            </a:r>
            <a:r>
              <a:rPr lang="en-GB" sz="1800" dirty="0" err="1" smtClean="0">
                <a:latin typeface="Corbel" pitchFamily="34" charset="0"/>
              </a:rPr>
              <a:t>o’s</a:t>
            </a:r>
            <a:r>
              <a:rPr lang="en-GB" sz="1800" dirty="0" smtClean="0">
                <a:latin typeface="Corbel" pitchFamily="34" charset="0"/>
              </a:rPr>
              <a:t> corresponding values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800" dirty="0" smtClean="0">
                <a:latin typeface="Corbel" pitchFamily="34" charset="0"/>
              </a:rPr>
              <a:t>B=1 , for each dimension </a:t>
            </a:r>
            <a:r>
              <a:rPr lang="en-GB" sz="1800" dirty="0" err="1" smtClean="0">
                <a:latin typeface="Corbel" pitchFamily="34" charset="0"/>
              </a:rPr>
              <a:t>i</a:t>
            </a:r>
            <a:r>
              <a:rPr lang="en-GB" sz="1800" dirty="0" smtClean="0">
                <a:latin typeface="Corbel" pitchFamily="34" charset="0"/>
              </a:rPr>
              <a:t>: </a:t>
            </a:r>
            <a:r>
              <a:rPr lang="en-GB" sz="1800" dirty="0" err="1" smtClean="0">
                <a:latin typeface="Corbel" pitchFamily="34" charset="0"/>
              </a:rPr>
              <a:t>β</a:t>
            </a:r>
            <a:r>
              <a:rPr lang="en-GB" sz="1800" baseline="-25000" dirty="0" err="1" smtClean="0">
                <a:latin typeface="Corbel" pitchFamily="34" charset="0"/>
              </a:rPr>
              <a:t>i</a:t>
            </a:r>
            <a:r>
              <a:rPr lang="en-GB" sz="1800" dirty="0" smtClean="0">
                <a:latin typeface="Corbel" pitchFamily="34" charset="0"/>
              </a:rPr>
              <a:t> = min{</a:t>
            </a:r>
            <a:r>
              <a:rPr lang="en-GB" sz="1800" dirty="0" err="1" smtClean="0">
                <a:latin typeface="Corbel" pitchFamily="34" charset="0"/>
              </a:rPr>
              <a:t>B,l</a:t>
            </a:r>
            <a:r>
              <a:rPr lang="en-GB" sz="1800" baseline="-25000" dirty="0" err="1" smtClean="0">
                <a:latin typeface="Corbel" pitchFamily="34" charset="0"/>
              </a:rPr>
              <a:t>i</a:t>
            </a:r>
            <a:r>
              <a:rPr lang="en-GB" sz="1800" dirty="0" smtClean="0">
                <a:latin typeface="Corbel" pitchFamily="34" charset="0"/>
              </a:rPr>
              <a:t>} , B = </a:t>
            </a:r>
            <a:r>
              <a:rPr lang="en-GB" sz="1800" dirty="0" smtClean="0">
                <a:latin typeface="Corbel" pitchFamily="34" charset="0"/>
              </a:rPr>
              <a:t>B-</a:t>
            </a:r>
            <a:r>
              <a:rPr lang="en-GB" sz="1800" dirty="0" err="1" smtClean="0">
                <a:latin typeface="Corbel" pitchFamily="34" charset="0"/>
              </a:rPr>
              <a:t>β</a:t>
            </a:r>
            <a:r>
              <a:rPr lang="en-GB" sz="1800" baseline="-25000" dirty="0" err="1" smtClean="0">
                <a:latin typeface="Corbel" pitchFamily="34" charset="0"/>
              </a:rPr>
              <a:t>i</a:t>
            </a:r>
            <a:endParaRPr lang="en-GB" sz="1800" baseline="-25000" dirty="0" smtClean="0">
              <a:latin typeface="Corbel" pitchFamily="34" charset="0"/>
            </a:endParaRPr>
          </a:p>
          <a:p>
            <a:pPr marL="525780" indent="-342900" algn="just"/>
            <a:r>
              <a:rPr lang="en-GB" sz="2100" baseline="-25000" dirty="0" smtClean="0">
                <a:latin typeface="Corbel" pitchFamily="34" charset="0"/>
              </a:rPr>
              <a:t> </a:t>
            </a:r>
            <a:r>
              <a:rPr lang="en-GB" sz="2100" dirty="0" smtClean="0">
                <a:latin typeface="Corbel" pitchFamily="34" charset="0"/>
              </a:rPr>
              <a:t> </a:t>
            </a:r>
            <a:endParaRPr lang="en-GB" sz="2100" baseline="-25000" dirty="0" smtClean="0">
              <a:latin typeface="Corbel" pitchFamily="34" charset="0"/>
            </a:endParaRPr>
          </a:p>
          <a:p>
            <a:pPr marL="525780" indent="-342900" algn="just"/>
            <a:endParaRPr lang="en-GB" sz="1800" dirty="0">
              <a:latin typeface="Corbe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4437" y="5722397"/>
            <a:ext cx="1681501" cy="511761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703" y="3994362"/>
            <a:ext cx="1169582" cy="458758"/>
          </a:xfrm>
          <a:prstGeom prst="rect">
            <a:avLst/>
          </a:prstGeom>
          <a:noFill/>
        </p:spPr>
      </p:pic>
      <p:sp>
        <p:nvSpPr>
          <p:cNvPr id="12" name="Right Arrow 11"/>
          <p:cNvSpPr/>
          <p:nvPr/>
        </p:nvSpPr>
        <p:spPr>
          <a:xfrm>
            <a:off x="504018" y="4968734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Freccia in su 9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786314" y="4181982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(o)=9.4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4929190" y="168165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6215074" y="311041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7500958" y="275322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su 44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1"/>
      <p:bldP spid="11" grpId="2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Freccia in su 14"/>
          <p:cNvSpPr/>
          <p:nvPr/>
        </p:nvSpPr>
        <p:spPr>
          <a:xfrm>
            <a:off x="6500826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6215074" y="168165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7500958" y="311041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4929190" y="275322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6100798" y="416984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(o)=6.8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reccia in su 15"/>
          <p:cNvSpPr/>
          <p:nvPr/>
        </p:nvSpPr>
        <p:spPr>
          <a:xfrm>
            <a:off x="7786710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386682" y="416984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(o)=7.8</a:t>
            </a:r>
            <a:endParaRPr lang="it-IT" dirty="0"/>
          </a:p>
        </p:txBody>
      </p:sp>
      <p:sp>
        <p:nvSpPr>
          <p:cNvPr id="22" name="Ovale 21"/>
          <p:cNvSpPr/>
          <p:nvPr/>
        </p:nvSpPr>
        <p:spPr>
          <a:xfrm>
            <a:off x="4929190" y="311041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7500958" y="168165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215074" y="275322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</a:t>
            </a:r>
            <a:endParaRPr lang="en-GB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54993"/>
            <a:ext cx="8642350" cy="2292350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The result of a preference query is the object in the database with the highest aggregate score</a:t>
            </a:r>
          </a:p>
          <a:p>
            <a:pPr algn="just"/>
            <a:r>
              <a:rPr lang="en-GB" sz="2000" dirty="0" smtClean="0">
                <a:latin typeface="Corbel" pitchFamily="34" charset="0"/>
              </a:rPr>
              <a:t>If multiple preference queries are issued simultaneously, an object may be the best solution for many of them: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Who will be coupled to the object?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Which results will receive other users?</a:t>
            </a:r>
          </a:p>
          <a:p>
            <a:pPr lvl="1" algn="just"/>
            <a:endParaRPr lang="en-GB" sz="2000" dirty="0" smtClean="0">
              <a:latin typeface="Corbel" pitchFamily="34" charset="0"/>
            </a:endParaRPr>
          </a:p>
        </p:txBody>
      </p:sp>
      <p:sp>
        <p:nvSpPr>
          <p:cNvPr id="10" name="CasellaDiTesto 13"/>
          <p:cNvSpPr txBox="1"/>
          <p:nvPr/>
        </p:nvSpPr>
        <p:spPr>
          <a:xfrm>
            <a:off x="444015" y="4367109"/>
            <a:ext cx="8277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i="1" dirty="0" smtClean="0">
                <a:solidFill>
                  <a:schemeClr val="accent1"/>
                </a:solidFill>
              </a:rPr>
              <a:t>A FAIR ASSIGNMENT PROBLEM</a:t>
            </a:r>
            <a:endParaRPr lang="it-IT" sz="3000" b="1" i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357422" y="30389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best</a:t>
            </a:r>
            <a:r>
              <a:rPr lang="it-IT" dirty="0" smtClean="0"/>
              <a:t> = f</a:t>
            </a:r>
            <a:r>
              <a:rPr lang="it-IT" baseline="-25000" dirty="0" smtClean="0"/>
              <a:t>a</a:t>
            </a:r>
            <a:r>
              <a:rPr lang="it-IT" dirty="0" smtClean="0"/>
              <a:t> = 9.4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>
          <a:xfrm>
            <a:off x="4929190" y="1681652"/>
            <a:ext cx="3357586" cy="3571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214414" y="503923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</a:t>
            </a:r>
            <a:r>
              <a:rPr lang="it-IT" baseline="-25000" dirty="0" smtClean="0"/>
              <a:t>1</a:t>
            </a:r>
            <a:r>
              <a:rPr lang="it-IT" dirty="0" smtClean="0"/>
              <a:t>=0.8, l</a:t>
            </a:r>
            <a:r>
              <a:rPr lang="it-IT" baseline="-25000" dirty="0" smtClean="0"/>
              <a:t>2</a:t>
            </a:r>
            <a:r>
              <a:rPr lang="it-IT" dirty="0" smtClean="0"/>
              <a:t>=0.8, l</a:t>
            </a:r>
            <a:r>
              <a:rPr lang="it-IT" baseline="-25000" dirty="0" smtClean="0"/>
              <a:t>3</a:t>
            </a:r>
            <a:r>
              <a:rPr lang="it-IT" dirty="0" smtClean="0"/>
              <a:t>=0.9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1214414" y="5039238"/>
            <a:ext cx="2357454" cy="3571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642910" y="5682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B=1</a:t>
            </a:r>
            <a:endParaRPr lang="it-IT" dirty="0"/>
          </a:p>
        </p:txBody>
      </p:sp>
      <p:sp>
        <p:nvSpPr>
          <p:cNvPr id="31" name="Freccia a destra 30"/>
          <p:cNvSpPr/>
          <p:nvPr/>
        </p:nvSpPr>
        <p:spPr>
          <a:xfrm>
            <a:off x="1214414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1563193" y="5670038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1 </a:t>
            </a:r>
            <a:r>
              <a:rPr lang="it-IT" dirty="0" smtClean="0"/>
              <a:t>= min{B,l</a:t>
            </a:r>
            <a:r>
              <a:rPr lang="it-IT" baseline="-25000" dirty="0" smtClean="0"/>
              <a:t>1</a:t>
            </a:r>
            <a:r>
              <a:rPr lang="it-IT" dirty="0" smtClean="0"/>
              <a:t>} = 0.8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929058" y="567003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 = B-0.8 = 0.2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992349" y="5670038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3 </a:t>
            </a:r>
            <a:r>
              <a:rPr lang="it-IT" dirty="0" smtClean="0"/>
              <a:t>= min{B,l</a:t>
            </a:r>
            <a:r>
              <a:rPr lang="it-IT" baseline="-25000" dirty="0" smtClean="0"/>
              <a:t>3</a:t>
            </a:r>
            <a:r>
              <a:rPr lang="it-IT" dirty="0" smtClean="0"/>
              <a:t>} = 0.2</a:t>
            </a:r>
            <a:endParaRPr lang="it-IT" dirty="0"/>
          </a:p>
        </p:txBody>
      </p:sp>
      <p:sp>
        <p:nvSpPr>
          <p:cNvPr id="37" name="Freccia a destra 36"/>
          <p:cNvSpPr/>
          <p:nvPr/>
        </p:nvSpPr>
        <p:spPr>
          <a:xfrm>
            <a:off x="3643306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>
            <a:off x="5643570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8358214" y="5682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B=0</a:t>
            </a:r>
            <a:endParaRPr lang="it-IT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5500694" y="502709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1</a:t>
            </a:r>
            <a:r>
              <a:rPr lang="it-IT" dirty="0" smtClean="0"/>
              <a:t>= </a:t>
            </a:r>
            <a:r>
              <a:rPr lang="it-IT" dirty="0" err="1" smtClean="0"/>
              <a:t>0.8</a:t>
            </a:r>
            <a:r>
              <a:rPr lang="it-IT" dirty="0" smtClean="0"/>
              <a:t> , </a:t>
            </a:r>
            <a:r>
              <a:rPr lang="el-GR" dirty="0" smtClean="0"/>
              <a:t>β</a:t>
            </a:r>
            <a:r>
              <a:rPr lang="it-IT" baseline="-25000" dirty="0" smtClean="0"/>
              <a:t>2</a:t>
            </a:r>
            <a:r>
              <a:rPr lang="it-IT" dirty="0" smtClean="0"/>
              <a:t>= </a:t>
            </a:r>
            <a:r>
              <a:rPr lang="it-IT" dirty="0" err="1" smtClean="0"/>
              <a:t>0</a:t>
            </a:r>
            <a:r>
              <a:rPr lang="it-IT" dirty="0" smtClean="0"/>
              <a:t> , </a:t>
            </a:r>
            <a:r>
              <a:rPr lang="el-GR" dirty="0" smtClean="0"/>
              <a:t>β</a:t>
            </a:r>
            <a:r>
              <a:rPr lang="it-IT" baseline="-25000" dirty="0" smtClean="0"/>
              <a:t>3</a:t>
            </a:r>
            <a:r>
              <a:rPr lang="it-IT" dirty="0" smtClean="0"/>
              <a:t>= 0.2</a:t>
            </a:r>
            <a:endParaRPr lang="it-IT" dirty="0"/>
          </a:p>
        </p:txBody>
      </p:sp>
      <p:sp>
        <p:nvSpPr>
          <p:cNvPr id="61" name="Freccia a destra 60"/>
          <p:cNvSpPr/>
          <p:nvPr/>
        </p:nvSpPr>
        <p:spPr>
          <a:xfrm>
            <a:off x="8072462" y="5765760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Ovale 65"/>
          <p:cNvSpPr/>
          <p:nvPr/>
        </p:nvSpPr>
        <p:spPr>
          <a:xfrm>
            <a:off x="214282" y="1324462"/>
            <a:ext cx="1428760" cy="4286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Rettangolo 66"/>
          <p:cNvSpPr/>
          <p:nvPr/>
        </p:nvSpPr>
        <p:spPr>
          <a:xfrm>
            <a:off x="2143108" y="3753354"/>
            <a:ext cx="1143008" cy="5000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>
            <a:off x="2214546" y="38247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</a:t>
            </a:r>
            <a:r>
              <a:rPr lang="it-IT" baseline="-25000" dirty="0" err="1" smtClean="0"/>
              <a:t>tight</a:t>
            </a:r>
            <a:r>
              <a:rPr lang="it-IT" dirty="0" smtClean="0"/>
              <a:t> = 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 animBg="1"/>
      <p:bldP spid="25" grpId="1" animBg="1"/>
      <p:bldP spid="26" grpId="0"/>
      <p:bldP spid="26" grpId="1"/>
      <p:bldP spid="27" grpId="0" animBg="1"/>
      <p:bldP spid="30" grpId="0"/>
      <p:bldP spid="30" grpId="1"/>
      <p:bldP spid="31" grpId="0" animBg="1"/>
      <p:bldP spid="31" grpId="1" animBg="1"/>
      <p:bldP spid="33" grpId="0"/>
      <p:bldP spid="33" grpId="1"/>
      <p:bldP spid="35" grpId="0"/>
      <p:bldP spid="35" grpId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40" grpId="0"/>
      <p:bldP spid="40" grpId="1"/>
      <p:bldP spid="42" grpId="0"/>
      <p:bldP spid="42" grpId="1"/>
      <p:bldP spid="42" grpId="2"/>
      <p:bldP spid="61" grpId="0" animBg="1"/>
      <p:bldP spid="66" grpId="0" animBg="1"/>
      <p:bldP spid="66" grpId="1" animBg="1"/>
      <p:bldP spid="67" grpId="0" animBg="1"/>
      <p:bldP spid="68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357422" y="30389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best</a:t>
            </a:r>
            <a:r>
              <a:rPr lang="it-IT" dirty="0" smtClean="0"/>
              <a:t> = f</a:t>
            </a:r>
            <a:r>
              <a:rPr lang="it-IT" baseline="-25000" dirty="0" smtClean="0"/>
              <a:t>a</a:t>
            </a:r>
            <a:r>
              <a:rPr lang="it-IT" dirty="0" smtClean="0"/>
              <a:t> = 9.4</a:t>
            </a:r>
            <a:endParaRPr lang="it-IT" dirty="0"/>
          </a:p>
        </p:txBody>
      </p:sp>
      <p:sp>
        <p:nvSpPr>
          <p:cNvPr id="10" name="Freccia in su 9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1214414" y="5039238"/>
            <a:ext cx="2357454" cy="3571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/>
          <p:cNvSpPr txBox="1"/>
          <p:nvPr/>
        </p:nvSpPr>
        <p:spPr>
          <a:xfrm>
            <a:off x="2143108" y="38247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</a:t>
            </a:r>
            <a:r>
              <a:rPr lang="it-IT" baseline="-25000" dirty="0" err="1" smtClean="0"/>
              <a:t>tight</a:t>
            </a:r>
            <a:r>
              <a:rPr lang="it-IT" dirty="0" smtClean="0"/>
              <a:t> = 9.6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2143108" y="3753354"/>
            <a:ext cx="1143008" cy="5000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su 44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4929190" y="203884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6215074" y="239603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7500958" y="239603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4786314" y="414103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(o)=8.2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1214414" y="502709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</a:t>
            </a:r>
            <a:r>
              <a:rPr lang="it-IT" baseline="-25000" dirty="0" smtClean="0"/>
              <a:t>1</a:t>
            </a:r>
            <a:r>
              <a:rPr lang="it-IT" dirty="0" smtClean="0"/>
              <a:t>=0.5, l</a:t>
            </a:r>
            <a:r>
              <a:rPr lang="it-IT" baseline="-25000" dirty="0" smtClean="0"/>
              <a:t>2</a:t>
            </a:r>
            <a:r>
              <a:rPr lang="it-IT" dirty="0" smtClean="0"/>
              <a:t>=0.8, l</a:t>
            </a:r>
            <a:r>
              <a:rPr lang="it-IT" baseline="-25000" dirty="0" smtClean="0"/>
              <a:t>3</a:t>
            </a:r>
            <a:r>
              <a:rPr lang="it-IT" dirty="0" smtClean="0"/>
              <a:t>=0.9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27" grpId="0" animBg="1"/>
      <p:bldP spid="43" grpId="0" build="allAtOnce"/>
      <p:bldP spid="43" grpId="1" build="allAtOnce"/>
      <p:bldP spid="44" grpId="0" animBg="1"/>
      <p:bldP spid="45" grpId="0" animBg="1"/>
      <p:bldP spid="49" grpId="0" animBg="1"/>
      <p:bldP spid="50" grpId="0" animBg="1"/>
      <p:bldP spid="51" grpId="0" animBg="1"/>
      <p:bldP spid="52" grpId="0"/>
      <p:bldP spid="5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r>
              <a:rPr lang="it-IT" dirty="0" smtClean="0"/>
              <a:t> - BestPair (Example)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324462"/>
            <a:ext cx="1463655" cy="449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o = (10,6,8)</a:t>
            </a:r>
          </a:p>
          <a:p>
            <a:pPr>
              <a:buNone/>
            </a:pPr>
            <a:endParaRPr lang="it-IT" sz="1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6729" y="1324462"/>
            <a:ext cx="25609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</a:t>
            </a:r>
            <a:r>
              <a:rPr lang="it-IT" baseline="-25000" dirty="0" smtClean="0"/>
              <a:t>a</a:t>
            </a:r>
            <a:r>
              <a:rPr lang="it-IT" dirty="0" smtClean="0"/>
              <a:t> = 0.8X + 0.1Y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b</a:t>
            </a:r>
            <a:r>
              <a:rPr lang="it-IT" dirty="0" smtClean="0"/>
              <a:t> = 0.2X + 0.8Y + 0.0Z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 = 0.5X + 0.4Y + 0.1Z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d</a:t>
            </a:r>
            <a:r>
              <a:rPr lang="it-IT" dirty="0" smtClean="0"/>
              <a:t> = 0.0X + 0.1Y + 0.9Z</a:t>
            </a:r>
          </a:p>
          <a:p>
            <a:r>
              <a:rPr lang="it-IT" dirty="0" err="1" smtClean="0"/>
              <a:t>f</a:t>
            </a:r>
            <a:r>
              <a:rPr lang="it-IT" baseline="-25000" dirty="0" err="1" smtClean="0"/>
              <a:t>e</a:t>
            </a:r>
            <a:r>
              <a:rPr lang="it-IT" dirty="0" smtClean="0"/>
              <a:t> = 0.2X + 0.4Y + 0.4Z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714876" y="1324462"/>
          <a:ext cx="3809982" cy="2194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69994"/>
                <a:gridCol w="1269994"/>
                <a:gridCol w="1269994"/>
              </a:tblGrid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</a:t>
                      </a:r>
                      <a:r>
                        <a:rPr lang="it-IT" baseline="-25000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(0.9)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(0.5)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e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(0.4)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c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(0.2)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d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</a:t>
                      </a:r>
                      <a:r>
                        <a:rPr lang="it-IT" baseline="-25000" dirty="0" smtClean="0"/>
                        <a:t>a</a:t>
                      </a:r>
                      <a:r>
                        <a:rPr lang="it-IT" dirty="0" smtClean="0"/>
                        <a:t>(0.1)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f</a:t>
                      </a:r>
                      <a:r>
                        <a:rPr lang="it-IT" baseline="-25000" dirty="0" err="1" smtClean="0"/>
                        <a:t>b</a:t>
                      </a:r>
                      <a:r>
                        <a:rPr lang="it-IT" dirty="0" smtClean="0"/>
                        <a:t>(0.0)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357422" y="30389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best</a:t>
            </a:r>
            <a:r>
              <a:rPr lang="it-IT" dirty="0" smtClean="0"/>
              <a:t> = f</a:t>
            </a:r>
            <a:r>
              <a:rPr lang="it-IT" baseline="-25000" dirty="0" smtClean="0"/>
              <a:t>a</a:t>
            </a:r>
            <a:r>
              <a:rPr lang="it-IT" dirty="0" smtClean="0"/>
              <a:t> = 9.4</a:t>
            </a:r>
            <a:endParaRPr lang="it-IT" dirty="0"/>
          </a:p>
        </p:txBody>
      </p:sp>
      <p:sp>
        <p:nvSpPr>
          <p:cNvPr id="10" name="Freccia in su 9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1214414" y="503923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</a:t>
            </a:r>
            <a:r>
              <a:rPr lang="it-IT" baseline="-25000" dirty="0" smtClean="0"/>
              <a:t>1</a:t>
            </a:r>
            <a:r>
              <a:rPr lang="it-IT" dirty="0" smtClean="0"/>
              <a:t>=0.5, </a:t>
            </a:r>
            <a:r>
              <a:rPr lang="it-IT" dirty="0" smtClean="0"/>
              <a:t>l</a:t>
            </a:r>
            <a:r>
              <a:rPr lang="it-IT" baseline="-25000" dirty="0" smtClean="0"/>
              <a:t>2</a:t>
            </a:r>
            <a:r>
              <a:rPr lang="it-IT" dirty="0" smtClean="0"/>
              <a:t>=0.8, l</a:t>
            </a:r>
            <a:r>
              <a:rPr lang="it-IT" baseline="-25000" dirty="0" smtClean="0"/>
              <a:t>3</a:t>
            </a:r>
            <a:r>
              <a:rPr lang="it-IT" dirty="0" smtClean="0"/>
              <a:t>=0.9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>
          <a:xfrm>
            <a:off x="1214414" y="5039238"/>
            <a:ext cx="2357454" cy="3571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642910" y="5682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B=1</a:t>
            </a:r>
            <a:endParaRPr lang="it-IT" dirty="0"/>
          </a:p>
        </p:txBody>
      </p:sp>
      <p:sp>
        <p:nvSpPr>
          <p:cNvPr id="31" name="Freccia a destra 30"/>
          <p:cNvSpPr/>
          <p:nvPr/>
        </p:nvSpPr>
        <p:spPr>
          <a:xfrm>
            <a:off x="1214414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1563193" y="567003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1 </a:t>
            </a:r>
            <a:r>
              <a:rPr lang="it-IT" dirty="0" smtClean="0"/>
              <a:t>= min{B,l</a:t>
            </a:r>
            <a:r>
              <a:rPr lang="it-IT" baseline="-25000" dirty="0" smtClean="0"/>
              <a:t>1</a:t>
            </a:r>
            <a:r>
              <a:rPr lang="it-IT" dirty="0" smtClean="0"/>
              <a:t>} = </a:t>
            </a:r>
            <a:r>
              <a:rPr lang="it-IT" dirty="0" smtClean="0"/>
              <a:t>0.5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929058" y="5670038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 = </a:t>
            </a:r>
            <a:r>
              <a:rPr lang="it-IT" dirty="0" smtClean="0"/>
              <a:t>B-0.5 </a:t>
            </a:r>
            <a:r>
              <a:rPr lang="it-IT" dirty="0" smtClean="0"/>
              <a:t>= </a:t>
            </a:r>
            <a:r>
              <a:rPr lang="it-IT" dirty="0" smtClean="0"/>
              <a:t>0.5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992349" y="567003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3 </a:t>
            </a:r>
            <a:r>
              <a:rPr lang="it-IT" dirty="0" smtClean="0"/>
              <a:t>= min{B,l</a:t>
            </a:r>
            <a:r>
              <a:rPr lang="it-IT" baseline="-25000" dirty="0" smtClean="0"/>
              <a:t>3</a:t>
            </a:r>
            <a:r>
              <a:rPr lang="it-IT" dirty="0" smtClean="0"/>
              <a:t>} = </a:t>
            </a:r>
            <a:r>
              <a:rPr lang="it-IT" dirty="0" smtClean="0"/>
              <a:t>0.5</a:t>
            </a:r>
            <a:endParaRPr lang="it-IT" dirty="0"/>
          </a:p>
        </p:txBody>
      </p:sp>
      <p:sp>
        <p:nvSpPr>
          <p:cNvPr id="37" name="Freccia a destra 36"/>
          <p:cNvSpPr/>
          <p:nvPr/>
        </p:nvSpPr>
        <p:spPr>
          <a:xfrm>
            <a:off x="3643306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/>
          <p:cNvSpPr/>
          <p:nvPr/>
        </p:nvSpPr>
        <p:spPr>
          <a:xfrm>
            <a:off x="5643570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a destra 38"/>
          <p:cNvSpPr/>
          <p:nvPr/>
        </p:nvSpPr>
        <p:spPr>
          <a:xfrm>
            <a:off x="8072462" y="5753618"/>
            <a:ext cx="357190" cy="2143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8358214" y="56821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B=0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143108" y="38247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</a:t>
            </a:r>
            <a:r>
              <a:rPr lang="it-IT" baseline="-25000" dirty="0" err="1" smtClean="0"/>
              <a:t>tight</a:t>
            </a:r>
            <a:r>
              <a:rPr lang="it-IT" dirty="0" smtClean="0"/>
              <a:t> = </a:t>
            </a:r>
            <a:r>
              <a:rPr lang="it-IT" dirty="0" smtClean="0"/>
              <a:t>9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2143108" y="3753354"/>
            <a:ext cx="1143008" cy="5000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su 44"/>
          <p:cNvSpPr/>
          <p:nvPr/>
        </p:nvSpPr>
        <p:spPr>
          <a:xfrm>
            <a:off x="5214942" y="3610478"/>
            <a:ext cx="214314" cy="50006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4929190" y="203884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6215074" y="239603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7500958" y="2396032"/>
            <a:ext cx="785818" cy="42862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CasellaDiTesto 51"/>
          <p:cNvSpPr txBox="1"/>
          <p:nvPr/>
        </p:nvSpPr>
        <p:spPr>
          <a:xfrm>
            <a:off x="4786314" y="4168334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baseline="-25000" dirty="0" err="1" smtClean="0"/>
              <a:t>c</a:t>
            </a:r>
            <a:r>
              <a:rPr lang="it-IT" dirty="0" smtClean="0"/>
              <a:t>(o)=8.2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5432453" y="502709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it-IT" baseline="-25000" dirty="0" smtClean="0"/>
              <a:t>1</a:t>
            </a:r>
            <a:r>
              <a:rPr lang="it-IT" dirty="0" smtClean="0"/>
              <a:t>= 0.5 , </a:t>
            </a:r>
            <a:r>
              <a:rPr lang="el-GR" dirty="0" smtClean="0"/>
              <a:t>β</a:t>
            </a:r>
            <a:r>
              <a:rPr lang="it-IT" baseline="-25000" dirty="0" smtClean="0"/>
              <a:t>2</a:t>
            </a:r>
            <a:r>
              <a:rPr lang="it-IT" dirty="0" smtClean="0"/>
              <a:t>= 0 , </a:t>
            </a:r>
            <a:r>
              <a:rPr lang="el-GR" dirty="0" smtClean="0"/>
              <a:t>β</a:t>
            </a:r>
            <a:r>
              <a:rPr lang="it-IT" baseline="-25000" dirty="0" smtClean="0"/>
              <a:t>3</a:t>
            </a:r>
            <a:r>
              <a:rPr lang="it-IT" dirty="0" smtClean="0"/>
              <a:t>= 0.5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0" grpId="1" animBg="1"/>
      <p:bldP spid="26" grpId="0"/>
      <p:bldP spid="26" grpId="1"/>
      <p:bldP spid="27" grpId="0" animBg="1"/>
      <p:bldP spid="30" grpId="0"/>
      <p:bldP spid="30" grpId="1"/>
      <p:bldP spid="31" grpId="0" animBg="1"/>
      <p:bldP spid="31" grpId="1" animBg="1"/>
      <p:bldP spid="33" grpId="0"/>
      <p:bldP spid="33" grpId="1"/>
      <p:bldP spid="35" grpId="0"/>
      <p:bldP spid="35" grpId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/>
      <p:bldP spid="40" grpId="1"/>
      <p:bldP spid="43" grpId="0" build="allAtOnce"/>
      <p:bldP spid="43" grpId="1" build="allAtOnce"/>
      <p:bldP spid="44" grpId="0" animBg="1"/>
      <p:bldP spid="45" grpId="0" animBg="1"/>
      <p:bldP spid="49" grpId="0" animBg="1"/>
      <p:bldP spid="50" grpId="0" animBg="1"/>
      <p:bldP spid="51" grpId="0" animBg="1"/>
      <p:bldP spid="52" grpId="0"/>
      <p:bldP spid="6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- BestPair (Improvements)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TA access order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accessing order changes from Round-Robin to l</a:t>
            </a:r>
            <a:r>
              <a:rPr lang="en-GB" sz="2000" baseline="-25000" dirty="0" smtClean="0">
                <a:latin typeface="Corbel" pitchFamily="34" charset="0"/>
              </a:rPr>
              <a:t>i</a:t>
            </a:r>
            <a:r>
              <a:rPr lang="en-GB" sz="2000" dirty="0" smtClean="0">
                <a:latin typeface="Corbel" pitchFamily="34" charset="0"/>
              </a:rPr>
              <a:t>*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i</a:t>
            </a:r>
            <a:r>
              <a:rPr lang="en-GB" sz="2000" dirty="0" smtClean="0">
                <a:latin typeface="Corbel" pitchFamily="34" charset="0"/>
              </a:rPr>
              <a:t> descending values order (l</a:t>
            </a:r>
            <a:r>
              <a:rPr lang="en-GB" sz="2000" baseline="-25000" dirty="0" smtClean="0">
                <a:latin typeface="Corbel" pitchFamily="34" charset="0"/>
              </a:rPr>
              <a:t>i</a:t>
            </a:r>
            <a:r>
              <a:rPr lang="en-GB" sz="2000" dirty="0" smtClean="0">
                <a:latin typeface="Corbel" pitchFamily="34" charset="0"/>
              </a:rPr>
              <a:t> is the last value seen in each L</a:t>
            </a:r>
            <a:r>
              <a:rPr lang="en-GB" sz="2000" baseline="-25000" dirty="0" smtClean="0">
                <a:latin typeface="Corbel" pitchFamily="34" charset="0"/>
              </a:rPr>
              <a:t>i</a:t>
            </a:r>
            <a:r>
              <a:rPr lang="en-GB" sz="2000" dirty="0" smtClean="0">
                <a:latin typeface="Corbel" pitchFamily="34" charset="0"/>
              </a:rPr>
              <a:t>) </a:t>
            </a:r>
          </a:p>
          <a:p>
            <a:pPr algn="just">
              <a:buNone/>
            </a:pPr>
            <a:endParaRPr lang="en-GB" sz="2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Resuming search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state of the previous applied search for the object in </a:t>
            </a:r>
            <a:r>
              <a:rPr lang="en-GB" sz="2000" dirty="0" err="1" smtClean="0">
                <a:latin typeface="Corbel" pitchFamily="34" charset="0"/>
              </a:rPr>
              <a:t>O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is stored and the search can be resumed, if necessary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The drawback of this method is the extra memory required</a:t>
            </a:r>
          </a:p>
          <a:p>
            <a:pPr lvl="2" algn="just"/>
            <a:r>
              <a:rPr lang="en-GB" sz="2000" dirty="0" smtClean="0">
                <a:latin typeface="Corbel" pitchFamily="34" charset="0"/>
              </a:rPr>
              <a:t>Iterative solution: the queue’s maximum capacity is set to </a:t>
            </a:r>
          </a:p>
          <a:p>
            <a:pPr lvl="2" algn="just">
              <a:buNone/>
            </a:pPr>
            <a:r>
              <a:rPr lang="en-GB" sz="2000" dirty="0" smtClean="0">
                <a:latin typeface="Corbel" pitchFamily="34" charset="0"/>
              </a:rPr>
              <a:t>	Ω = ω * |F|</a:t>
            </a:r>
          </a:p>
          <a:p>
            <a:pPr lvl="3" algn="just"/>
            <a:r>
              <a:rPr lang="en-GB" sz="2000" dirty="0" smtClean="0">
                <a:latin typeface="Corbel" pitchFamily="34" charset="0"/>
              </a:rPr>
              <a:t>the queue stores only the top-Ω functions</a:t>
            </a:r>
          </a:p>
          <a:p>
            <a:pPr lvl="3" algn="just"/>
            <a:r>
              <a:rPr lang="en-GB" sz="2000" dirty="0" smtClean="0">
                <a:latin typeface="Corbel" pitchFamily="34" charset="0"/>
              </a:rPr>
              <a:t>Ω is decreased by 1 when an element is popped from the queue; if Ω=0, its value is reset to ω * |F|</a:t>
            </a:r>
          </a:p>
          <a:p>
            <a:pPr lvl="3" algn="just"/>
            <a:r>
              <a:rPr lang="en-GB" sz="2000" dirty="0" smtClean="0">
                <a:latin typeface="Corbel" pitchFamily="34" charset="0"/>
              </a:rPr>
              <a:t>this allow to control the tradeoff between execution time and memory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Implementation – UpdateSkyline (Example)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65009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To minimize the tree traversal cost during skyline maintenance, the dominated objects by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are pruned and these entries are added to the </a:t>
            </a:r>
            <a:r>
              <a:rPr lang="en-GB" sz="2000" i="1" dirty="0" smtClean="0">
                <a:latin typeface="Corbel" pitchFamily="34" charset="0"/>
              </a:rPr>
              <a:t>pruned list o.plist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To minimize the required memory, each pruned object is kept in the </a:t>
            </a:r>
            <a:r>
              <a:rPr lang="en-GB" sz="2000" i="1" dirty="0" err="1" smtClean="0">
                <a:latin typeface="Corbel" pitchFamily="34" charset="0"/>
              </a:rPr>
              <a:t>plist</a:t>
            </a:r>
            <a:r>
              <a:rPr lang="en-GB" sz="2000" dirty="0" smtClean="0">
                <a:latin typeface="Corbel" pitchFamily="34" charset="0"/>
              </a:rPr>
              <a:t>of only one skyline object</a:t>
            </a:r>
          </a:p>
        </p:txBody>
      </p:sp>
      <p:cxnSp>
        <p:nvCxnSpPr>
          <p:cNvPr id="19" name="Connettore 1 18"/>
          <p:cNvCxnSpPr/>
          <p:nvPr/>
        </p:nvCxnSpPr>
        <p:spPr>
          <a:xfrm rot="16200000" flipH="1">
            <a:off x="-673123" y="4279923"/>
            <a:ext cx="3086914" cy="13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 flipV="1">
            <a:off x="877862" y="5829300"/>
            <a:ext cx="3281388" cy="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969938" y="346234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/>
          <p:cNvSpPr/>
          <p:nvPr/>
        </p:nvSpPr>
        <p:spPr>
          <a:xfrm>
            <a:off x="2270110" y="3619502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/>
          <p:cNvSpPr/>
          <p:nvPr/>
        </p:nvSpPr>
        <p:spPr>
          <a:xfrm>
            <a:off x="1731946" y="337343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/>
          <p:cNvSpPr/>
          <p:nvPr/>
        </p:nvSpPr>
        <p:spPr>
          <a:xfrm>
            <a:off x="3536946" y="351472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Connettore 1 36"/>
          <p:cNvCxnSpPr>
            <a:stCxn id="28" idx="6"/>
          </p:cNvCxnSpPr>
          <p:nvPr/>
        </p:nvCxnSpPr>
        <p:spPr>
          <a:xfrm>
            <a:off x="1946260" y="3480593"/>
            <a:ext cx="1806590" cy="555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V="1">
            <a:off x="877862" y="3352800"/>
            <a:ext cx="1065238" cy="158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2"/>
          <p:cNvCxnSpPr/>
          <p:nvPr/>
        </p:nvCxnSpPr>
        <p:spPr>
          <a:xfrm rot="5400000">
            <a:off x="2584450" y="4654550"/>
            <a:ext cx="2355850" cy="63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91"/>
          <p:cNvCxnSpPr/>
          <p:nvPr/>
        </p:nvCxnSpPr>
        <p:spPr>
          <a:xfrm rot="5400000">
            <a:off x="1880380" y="3410746"/>
            <a:ext cx="14287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946150" y="4648200"/>
            <a:ext cx="1308100" cy="1104900"/>
          </a:xfrm>
          <a:prstGeom prst="rect">
            <a:avLst/>
          </a:prstGeom>
          <a:noFill/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181100" y="3860800"/>
            <a:ext cx="914400" cy="425450"/>
          </a:xfrm>
          <a:prstGeom prst="rect">
            <a:avLst/>
          </a:prstGeom>
          <a:noFill/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2825750" y="3765550"/>
            <a:ext cx="806450" cy="584200"/>
          </a:xfrm>
          <a:prstGeom prst="rect">
            <a:avLst/>
          </a:prstGeom>
          <a:noFill/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3175000" y="3765550"/>
            <a:ext cx="4518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smtClean="0"/>
              <a:t>m1</a:t>
            </a:r>
            <a:endParaRPr lang="en-GB" sz="1500"/>
          </a:p>
        </p:txBody>
      </p:sp>
      <p:sp>
        <p:nvSpPr>
          <p:cNvPr id="94" name="TextBox 93"/>
          <p:cNvSpPr txBox="1"/>
          <p:nvPr/>
        </p:nvSpPr>
        <p:spPr>
          <a:xfrm>
            <a:off x="1625600" y="39497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M2</a:t>
            </a:r>
            <a:endParaRPr lang="en-GB" sz="1600"/>
          </a:p>
        </p:txBody>
      </p:sp>
      <p:sp>
        <p:nvSpPr>
          <p:cNvPr id="95" name="TextBox 94"/>
          <p:cNvSpPr txBox="1"/>
          <p:nvPr/>
        </p:nvSpPr>
        <p:spPr>
          <a:xfrm>
            <a:off x="1841500" y="4648200"/>
            <a:ext cx="48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M3</a:t>
            </a:r>
            <a:endParaRPr lang="en-GB" sz="1600"/>
          </a:p>
        </p:txBody>
      </p:sp>
      <p:sp>
        <p:nvSpPr>
          <p:cNvPr id="97" name="TextBox 96"/>
          <p:cNvSpPr txBox="1"/>
          <p:nvPr/>
        </p:nvSpPr>
        <p:spPr>
          <a:xfrm>
            <a:off x="2057400" y="35115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49" name="TextBox 48"/>
          <p:cNvSpPr txBox="1"/>
          <p:nvPr/>
        </p:nvSpPr>
        <p:spPr>
          <a:xfrm>
            <a:off x="5156200" y="2743200"/>
            <a:ext cx="3503533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 ∅</a:t>
            </a:r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UpdateSkyline</a:t>
            </a:r>
            <a:r>
              <a:rPr lang="en-GB" sz="1100" dirty="0" smtClean="0"/>
              <a:t>(set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, object </a:t>
            </a:r>
            <a:r>
              <a:rPr lang="en-GB" sz="1100" dirty="0" err="1" smtClean="0"/>
              <a:t>o,R</a:t>
            </a:r>
            <a:r>
              <a:rPr lang="en-GB" sz="1100" dirty="0" smtClean="0"/>
              <a:t>-tree R</a:t>
            </a:r>
            <a:r>
              <a:rPr lang="en-GB" sz="1100" baseline="-25000" dirty="0" smtClean="0"/>
              <a:t>O</a:t>
            </a:r>
            <a:r>
              <a:rPr lang="en-GB" sz="1100" dirty="0" smtClean="0"/>
              <a:t>)</a:t>
            </a:r>
          </a:p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:={E|E ∈ o.plist, E </a:t>
            </a:r>
            <a:r>
              <a:rPr lang="en-GB" sz="1100" dirty="0" smtClean="0">
                <a:latin typeface="AppleSymbols"/>
              </a:rPr>
              <a:t>∉</a:t>
            </a:r>
            <a:r>
              <a:rPr lang="en-GB" sz="1100" dirty="0" err="1" smtClean="0"/>
              <a:t>o’.plist</a:t>
            </a:r>
            <a:r>
              <a:rPr lang="en-GB" sz="1100" dirty="0" smtClean="0"/>
              <a:t>, ∀o’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}</a:t>
            </a:r>
          </a:p>
          <a:p>
            <a:r>
              <a:rPr lang="en-GB" sz="1100" dirty="0" smtClean="0"/>
              <a:t>new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ResumeSkyline(S</a:t>
            </a:r>
            <a:r>
              <a:rPr lang="en-GB" sz="1100" baseline="-25000" dirty="0" err="1" smtClean="0"/>
              <a:t>cand</a:t>
            </a:r>
            <a:r>
              <a:rPr lang="en-GB" sz="1100" dirty="0" smtClean="0"/>
              <a:t> ,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ResumeSkyline(set</a:t>
            </a:r>
            <a:r>
              <a:rPr lang="en-GB" sz="1100" dirty="0" smtClean="0"/>
              <a:t> 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, 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r>
              <a:rPr lang="en-GB" sz="1100" b="1" dirty="0" smtClean="0"/>
              <a:t>while</a:t>
            </a:r>
            <a:r>
              <a:rPr lang="en-GB" sz="1100" dirty="0" smtClean="0"/>
              <a:t> Q is not empty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de-heap top entry E of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dominated by any o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add E to o.plist</a:t>
            </a:r>
          </a:p>
          <a:p>
            <a:r>
              <a:rPr lang="en-GB" sz="1100" b="1" dirty="0" smtClean="0"/>
              <a:t>else</a:t>
            </a:r>
            <a:r>
              <a:rPr lang="en-GB" sz="1100" dirty="0" smtClean="0"/>
              <a:t>	⊳ not dominated by any skyline object</a:t>
            </a:r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non-leaf entry 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   visit node N pointed by E</a:t>
            </a:r>
          </a:p>
          <a:p>
            <a:r>
              <a:rPr lang="en-GB" sz="1100" b="1" dirty="0" smtClean="0"/>
              <a:t>for all</a:t>
            </a:r>
            <a:r>
              <a:rPr lang="en-GB" sz="1100" dirty="0" smtClean="0"/>
              <a:t> entries E’ ∈ N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           push E’ into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else</a:t>
            </a:r>
          </a:p>
          <a:p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∪ E</a:t>
            </a:r>
          </a:p>
        </p:txBody>
      </p:sp>
      <p:sp>
        <p:nvSpPr>
          <p:cNvPr id="60" name="TextBox 102"/>
          <p:cNvSpPr txBox="1"/>
          <p:nvPr/>
        </p:nvSpPr>
        <p:spPr>
          <a:xfrm>
            <a:off x="1085850" y="5956300"/>
            <a:ext cx="269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cand</a:t>
            </a:r>
            <a:r>
              <a:rPr lang="en-GB" dirty="0" smtClean="0"/>
              <a:t> = </a:t>
            </a:r>
            <a:r>
              <a:rPr lang="en-GB" dirty="0" smtClean="0"/>
              <a:t>{</a:t>
            </a:r>
            <a:r>
              <a:rPr lang="en-GB" dirty="0" smtClean="0"/>
              <a:t>m1</a:t>
            </a:r>
            <a:r>
              <a:rPr lang="en-GB" dirty="0" smtClean="0"/>
              <a:t>, c, </a:t>
            </a:r>
            <a:r>
              <a:rPr lang="en-GB" dirty="0" smtClean="0"/>
              <a:t>M2</a:t>
            </a:r>
            <a:r>
              <a:rPr lang="en-GB" dirty="0" smtClean="0"/>
              <a:t>, M3}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91" grpId="0" animBg="1"/>
      <p:bldP spid="93" grpId="0"/>
      <p:bldP spid="93" grpId="1"/>
      <p:bldP spid="94" grpId="0"/>
      <p:bldP spid="95" grpId="0"/>
      <p:bldP spid="97" grpId="0"/>
      <p:bldP spid="60" grpId="0"/>
      <p:bldP spid="6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Implementation – UpdateSkyline (Example)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65009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To minimize the tree traversal cost during skyline maintenance, the dominated objects by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are pruned and these entries are added to the </a:t>
            </a:r>
            <a:r>
              <a:rPr lang="en-GB" sz="2000" i="1" dirty="0" smtClean="0">
                <a:latin typeface="Corbel" pitchFamily="34" charset="0"/>
              </a:rPr>
              <a:t>pruned list o.plist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To minimize the required memory, each pruned object is kept in the </a:t>
            </a:r>
            <a:r>
              <a:rPr lang="en-GB" sz="2000" i="1" dirty="0" err="1" smtClean="0">
                <a:latin typeface="Corbel" pitchFamily="34" charset="0"/>
              </a:rPr>
              <a:t>plist</a:t>
            </a:r>
            <a:r>
              <a:rPr lang="en-GB" sz="2000" dirty="0" smtClean="0">
                <a:latin typeface="Corbel" pitchFamily="34" charset="0"/>
              </a:rPr>
              <a:t>of only one skyline object</a:t>
            </a:r>
          </a:p>
        </p:txBody>
      </p:sp>
      <p:cxnSp>
        <p:nvCxnSpPr>
          <p:cNvPr id="19" name="Connettore 1 18"/>
          <p:cNvCxnSpPr/>
          <p:nvPr/>
        </p:nvCxnSpPr>
        <p:spPr>
          <a:xfrm rot="16200000" flipH="1">
            <a:off x="-673123" y="4279923"/>
            <a:ext cx="3086914" cy="13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 flipV="1">
            <a:off x="877862" y="5829300"/>
            <a:ext cx="3281388" cy="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969938" y="346234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/>
          <p:cNvSpPr/>
          <p:nvPr/>
        </p:nvSpPr>
        <p:spPr>
          <a:xfrm>
            <a:off x="2270110" y="361950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/>
          <p:cNvSpPr/>
          <p:nvPr/>
        </p:nvSpPr>
        <p:spPr>
          <a:xfrm>
            <a:off x="1731946" y="337343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/>
          <p:cNvSpPr/>
          <p:nvPr/>
        </p:nvSpPr>
        <p:spPr>
          <a:xfrm>
            <a:off x="2913052" y="376237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/>
          <p:cNvSpPr/>
          <p:nvPr/>
        </p:nvSpPr>
        <p:spPr>
          <a:xfrm>
            <a:off x="2841614" y="411956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/>
          <p:cNvSpPr/>
          <p:nvPr/>
        </p:nvSpPr>
        <p:spPr>
          <a:xfrm>
            <a:off x="3413118" y="411956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946150" y="4648200"/>
            <a:ext cx="1308100" cy="1104900"/>
          </a:xfrm>
          <a:prstGeom prst="rect">
            <a:avLst/>
          </a:prstGeom>
          <a:noFill/>
          <a:ln w="222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181100" y="3860800"/>
            <a:ext cx="914400" cy="425450"/>
          </a:xfrm>
          <a:prstGeom prst="rect">
            <a:avLst/>
          </a:prstGeom>
          <a:noFill/>
          <a:ln w="222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2825750" y="3765550"/>
            <a:ext cx="806450" cy="58420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3175000" y="3765550"/>
            <a:ext cx="4518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smtClean="0"/>
              <a:t>m1</a:t>
            </a:r>
            <a:endParaRPr lang="en-GB" sz="1500"/>
          </a:p>
        </p:txBody>
      </p:sp>
      <p:sp>
        <p:nvSpPr>
          <p:cNvPr id="94" name="TextBox 93"/>
          <p:cNvSpPr txBox="1"/>
          <p:nvPr/>
        </p:nvSpPr>
        <p:spPr>
          <a:xfrm>
            <a:off x="1625600" y="39497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M2</a:t>
            </a:r>
            <a:endParaRPr lang="en-GB" sz="1600"/>
          </a:p>
        </p:txBody>
      </p:sp>
      <p:sp>
        <p:nvSpPr>
          <p:cNvPr id="95" name="TextBox 94"/>
          <p:cNvSpPr txBox="1"/>
          <p:nvPr/>
        </p:nvSpPr>
        <p:spPr>
          <a:xfrm>
            <a:off x="1841500" y="4648200"/>
            <a:ext cx="48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M3</a:t>
            </a:r>
            <a:endParaRPr lang="en-GB" sz="1600"/>
          </a:p>
        </p:txBody>
      </p:sp>
      <p:sp>
        <p:nvSpPr>
          <p:cNvPr id="97" name="TextBox 96"/>
          <p:cNvSpPr txBox="1"/>
          <p:nvPr/>
        </p:nvSpPr>
        <p:spPr>
          <a:xfrm>
            <a:off x="2057400" y="35115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98" name="TextBox 97"/>
          <p:cNvSpPr txBox="1"/>
          <p:nvPr/>
        </p:nvSpPr>
        <p:spPr>
          <a:xfrm>
            <a:off x="3352800" y="4216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99" name="TextBox 98"/>
          <p:cNvSpPr txBox="1"/>
          <p:nvPr/>
        </p:nvSpPr>
        <p:spPr>
          <a:xfrm>
            <a:off x="2829828" y="350652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44800" y="42481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101" name="TextBox 100"/>
          <p:cNvSpPr txBox="1"/>
          <p:nvPr/>
        </p:nvSpPr>
        <p:spPr>
          <a:xfrm>
            <a:off x="1085850" y="5956300"/>
            <a:ext cx="25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cand</a:t>
            </a:r>
            <a:r>
              <a:rPr lang="en-GB" dirty="0" smtClean="0"/>
              <a:t> = </a:t>
            </a:r>
            <a:r>
              <a:rPr lang="en-GB" dirty="0" smtClean="0"/>
              <a:t>{c, M2</a:t>
            </a:r>
            <a:r>
              <a:rPr lang="en-GB" dirty="0" smtClean="0"/>
              <a:t>, </a:t>
            </a:r>
            <a:r>
              <a:rPr lang="en-GB" dirty="0" smtClean="0"/>
              <a:t>M3, a, b, d}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156200" y="2743200"/>
            <a:ext cx="3503533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 ∅</a:t>
            </a:r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UpdateSkyline</a:t>
            </a:r>
            <a:r>
              <a:rPr lang="en-GB" sz="1100" dirty="0" smtClean="0"/>
              <a:t>(set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, object </a:t>
            </a:r>
            <a:r>
              <a:rPr lang="en-GB" sz="1100" dirty="0" err="1" smtClean="0"/>
              <a:t>o,R</a:t>
            </a:r>
            <a:r>
              <a:rPr lang="en-GB" sz="1100" dirty="0" smtClean="0"/>
              <a:t>-tree R</a:t>
            </a:r>
            <a:r>
              <a:rPr lang="en-GB" sz="1100" baseline="-25000" dirty="0" smtClean="0"/>
              <a:t>O</a:t>
            </a:r>
            <a:r>
              <a:rPr lang="en-GB" sz="1100" dirty="0" smtClean="0"/>
              <a:t>)</a:t>
            </a:r>
          </a:p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:={E|E ∈ o.plist, E </a:t>
            </a:r>
            <a:r>
              <a:rPr lang="en-GB" sz="1100" dirty="0" smtClean="0">
                <a:latin typeface="AppleSymbols"/>
              </a:rPr>
              <a:t>∉</a:t>
            </a:r>
            <a:r>
              <a:rPr lang="en-GB" sz="1100" dirty="0" err="1" smtClean="0"/>
              <a:t>o’.plist</a:t>
            </a:r>
            <a:r>
              <a:rPr lang="en-GB" sz="1100" dirty="0" smtClean="0"/>
              <a:t>, ∀o’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}</a:t>
            </a:r>
          </a:p>
          <a:p>
            <a:r>
              <a:rPr lang="en-GB" sz="1100" dirty="0" smtClean="0"/>
              <a:t>new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ResumeSkyline(S</a:t>
            </a:r>
            <a:r>
              <a:rPr lang="en-GB" sz="1100" baseline="-25000" dirty="0" err="1" smtClean="0"/>
              <a:t>cand</a:t>
            </a:r>
            <a:r>
              <a:rPr lang="en-GB" sz="1100" dirty="0" smtClean="0"/>
              <a:t> ,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ResumeSkyline(set</a:t>
            </a:r>
            <a:r>
              <a:rPr lang="en-GB" sz="1100" dirty="0" smtClean="0"/>
              <a:t> 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, 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r>
              <a:rPr lang="en-GB" sz="1100" b="1" dirty="0" smtClean="0"/>
              <a:t>while</a:t>
            </a:r>
            <a:r>
              <a:rPr lang="en-GB" sz="1100" dirty="0" smtClean="0"/>
              <a:t> Q is not empty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de-heap top entry E of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dominated by any o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add E to o.plist</a:t>
            </a:r>
          </a:p>
          <a:p>
            <a:r>
              <a:rPr lang="en-GB" sz="1100" b="1" dirty="0" smtClean="0"/>
              <a:t>else</a:t>
            </a:r>
            <a:r>
              <a:rPr lang="en-GB" sz="1100" dirty="0" smtClean="0"/>
              <a:t>	⊳ not dominated by any skyline object</a:t>
            </a:r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non-leaf entry 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   visit node N pointed by E</a:t>
            </a:r>
          </a:p>
          <a:p>
            <a:r>
              <a:rPr lang="en-GB" sz="1100" b="1" dirty="0" smtClean="0"/>
              <a:t>for all</a:t>
            </a:r>
            <a:r>
              <a:rPr lang="en-GB" sz="1100" dirty="0" smtClean="0"/>
              <a:t> entries E’ ∈ N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           push E’ into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else</a:t>
            </a:r>
          </a:p>
          <a:p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∪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91" grpId="0" animBg="1"/>
      <p:bldP spid="93" grpId="0"/>
      <p:bldP spid="93" grpId="1"/>
      <p:bldP spid="94" grpId="0"/>
      <p:bldP spid="95" grpId="0"/>
      <p:bldP spid="97" grpId="0"/>
      <p:bldP spid="98" grpId="0"/>
      <p:bldP spid="101" grpId="0"/>
      <p:bldP spid="101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Implementation – UpdateSkyline (Example)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65009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To minimize the tree traversal cost during skyline maintenance, the dominated objects by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are pruned and these entries are added to the </a:t>
            </a:r>
            <a:r>
              <a:rPr lang="en-GB" sz="2000" i="1" dirty="0" smtClean="0">
                <a:latin typeface="Corbel" pitchFamily="34" charset="0"/>
              </a:rPr>
              <a:t>pruned list o.plist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To minimize the required memory, each pruned object is kept in the </a:t>
            </a:r>
            <a:r>
              <a:rPr lang="en-GB" sz="2000" i="1" dirty="0" err="1" smtClean="0">
                <a:latin typeface="Corbel" pitchFamily="34" charset="0"/>
              </a:rPr>
              <a:t>plist</a:t>
            </a:r>
            <a:r>
              <a:rPr lang="en-GB" sz="2000" dirty="0" smtClean="0">
                <a:latin typeface="Corbel" pitchFamily="34" charset="0"/>
              </a:rPr>
              <a:t>of only one skyline object</a:t>
            </a:r>
          </a:p>
        </p:txBody>
      </p:sp>
      <p:cxnSp>
        <p:nvCxnSpPr>
          <p:cNvPr id="19" name="Connettore 1 18"/>
          <p:cNvCxnSpPr/>
          <p:nvPr/>
        </p:nvCxnSpPr>
        <p:spPr>
          <a:xfrm rot="16200000" flipH="1">
            <a:off x="-673123" y="4279923"/>
            <a:ext cx="3086914" cy="13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 flipV="1">
            <a:off x="877862" y="5829300"/>
            <a:ext cx="3281388" cy="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969938" y="346234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/>
          <p:cNvSpPr/>
          <p:nvPr/>
        </p:nvSpPr>
        <p:spPr>
          <a:xfrm>
            <a:off x="2270110" y="361950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/>
          <p:cNvSpPr/>
          <p:nvPr/>
        </p:nvSpPr>
        <p:spPr>
          <a:xfrm>
            <a:off x="1731946" y="337343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/>
          <p:cNvSpPr/>
          <p:nvPr/>
        </p:nvSpPr>
        <p:spPr>
          <a:xfrm>
            <a:off x="2913052" y="376237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/>
          <p:cNvSpPr/>
          <p:nvPr/>
        </p:nvSpPr>
        <p:spPr>
          <a:xfrm>
            <a:off x="2841614" y="411956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/>
          <p:cNvSpPr/>
          <p:nvPr/>
        </p:nvSpPr>
        <p:spPr>
          <a:xfrm>
            <a:off x="3413118" y="411956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946150" y="4648200"/>
            <a:ext cx="1308100" cy="110490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181100" y="3860800"/>
            <a:ext cx="914400" cy="42545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1625600" y="39497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M2</a:t>
            </a:r>
            <a:endParaRPr lang="en-GB" sz="1600"/>
          </a:p>
        </p:txBody>
      </p:sp>
      <p:sp>
        <p:nvSpPr>
          <p:cNvPr id="95" name="TextBox 94"/>
          <p:cNvSpPr txBox="1"/>
          <p:nvPr/>
        </p:nvSpPr>
        <p:spPr>
          <a:xfrm>
            <a:off x="1841500" y="4648200"/>
            <a:ext cx="48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M3</a:t>
            </a:r>
            <a:endParaRPr lang="en-GB" sz="1600"/>
          </a:p>
        </p:txBody>
      </p:sp>
      <p:sp>
        <p:nvSpPr>
          <p:cNvPr id="97" name="TextBox 96"/>
          <p:cNvSpPr txBox="1"/>
          <p:nvPr/>
        </p:nvSpPr>
        <p:spPr>
          <a:xfrm>
            <a:off x="2057400" y="35115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98" name="TextBox 97"/>
          <p:cNvSpPr txBox="1"/>
          <p:nvPr/>
        </p:nvSpPr>
        <p:spPr>
          <a:xfrm>
            <a:off x="3352800" y="4216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99" name="TextBox 98"/>
          <p:cNvSpPr txBox="1"/>
          <p:nvPr/>
        </p:nvSpPr>
        <p:spPr>
          <a:xfrm>
            <a:off x="2829828" y="350652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44800" y="42481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101" name="TextBox 100"/>
          <p:cNvSpPr txBox="1"/>
          <p:nvPr/>
        </p:nvSpPr>
        <p:spPr>
          <a:xfrm>
            <a:off x="1085850" y="5956300"/>
            <a:ext cx="25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cand</a:t>
            </a:r>
            <a:r>
              <a:rPr lang="en-GB" dirty="0" smtClean="0"/>
              <a:t> = </a:t>
            </a:r>
            <a:r>
              <a:rPr lang="en-GB" dirty="0" smtClean="0"/>
              <a:t>{a, b, d}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156200" y="2743200"/>
            <a:ext cx="3503533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 ∅</a:t>
            </a:r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UpdateSkyline</a:t>
            </a:r>
            <a:r>
              <a:rPr lang="en-GB" sz="1100" dirty="0" smtClean="0"/>
              <a:t>(set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, object </a:t>
            </a:r>
            <a:r>
              <a:rPr lang="en-GB" sz="1100" dirty="0" err="1" smtClean="0"/>
              <a:t>o,R</a:t>
            </a:r>
            <a:r>
              <a:rPr lang="en-GB" sz="1100" dirty="0" smtClean="0"/>
              <a:t>-tree R</a:t>
            </a:r>
            <a:r>
              <a:rPr lang="en-GB" sz="1100" baseline="-25000" dirty="0" smtClean="0"/>
              <a:t>O</a:t>
            </a:r>
            <a:r>
              <a:rPr lang="en-GB" sz="1100" dirty="0" smtClean="0"/>
              <a:t>)</a:t>
            </a:r>
          </a:p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:={E|E ∈ o.plist, E </a:t>
            </a:r>
            <a:r>
              <a:rPr lang="en-GB" sz="1100" dirty="0" smtClean="0">
                <a:latin typeface="AppleSymbols"/>
              </a:rPr>
              <a:t>∉</a:t>
            </a:r>
            <a:r>
              <a:rPr lang="en-GB" sz="1100" dirty="0" err="1" smtClean="0"/>
              <a:t>o’.plist</a:t>
            </a:r>
            <a:r>
              <a:rPr lang="en-GB" sz="1100" dirty="0" smtClean="0"/>
              <a:t>, ∀o’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}</a:t>
            </a:r>
          </a:p>
          <a:p>
            <a:r>
              <a:rPr lang="en-GB" sz="1100" dirty="0" smtClean="0"/>
              <a:t>new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ResumeSkyline(S</a:t>
            </a:r>
            <a:r>
              <a:rPr lang="en-GB" sz="1100" baseline="-25000" dirty="0" err="1" smtClean="0"/>
              <a:t>cand</a:t>
            </a:r>
            <a:r>
              <a:rPr lang="en-GB" sz="1100" dirty="0" smtClean="0"/>
              <a:t> ,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ResumeSkyline(set</a:t>
            </a:r>
            <a:r>
              <a:rPr lang="en-GB" sz="1100" dirty="0" smtClean="0"/>
              <a:t> 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, 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r>
              <a:rPr lang="en-GB" sz="1100" b="1" dirty="0" smtClean="0"/>
              <a:t>while</a:t>
            </a:r>
            <a:r>
              <a:rPr lang="en-GB" sz="1100" dirty="0" smtClean="0"/>
              <a:t> Q is not empty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de-heap top entry E of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dominated by any o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add E to o.plist</a:t>
            </a:r>
          </a:p>
          <a:p>
            <a:r>
              <a:rPr lang="en-GB" sz="1100" b="1" dirty="0" smtClean="0"/>
              <a:t>else</a:t>
            </a:r>
            <a:r>
              <a:rPr lang="en-GB" sz="1100" dirty="0" smtClean="0"/>
              <a:t>	⊳ not dominated by any skyline object</a:t>
            </a:r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non-leaf entry 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   visit node N pointed by E</a:t>
            </a:r>
          </a:p>
          <a:p>
            <a:r>
              <a:rPr lang="en-GB" sz="1100" b="1" dirty="0" smtClean="0"/>
              <a:t>for all</a:t>
            </a:r>
            <a:r>
              <a:rPr lang="en-GB" sz="1100" dirty="0" smtClean="0"/>
              <a:t> entries E’ ∈ N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           push E’ into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else</a:t>
            </a:r>
          </a:p>
          <a:p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∪ E</a:t>
            </a:r>
          </a:p>
        </p:txBody>
      </p:sp>
      <p:sp>
        <p:nvSpPr>
          <p:cNvPr id="25" name="TextBox 112"/>
          <p:cNvSpPr txBox="1"/>
          <p:nvPr/>
        </p:nvSpPr>
        <p:spPr>
          <a:xfrm>
            <a:off x="5429250" y="5943600"/>
            <a:ext cx="172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r>
              <a:rPr lang="en-GB" baseline="-25000" dirty="0" smtClean="0"/>
              <a:t>sky</a:t>
            </a:r>
            <a:r>
              <a:rPr lang="en-GB" dirty="0" smtClean="0"/>
              <a:t> = </a:t>
            </a:r>
            <a:r>
              <a:rPr lang="en-GB" dirty="0" smtClean="0"/>
              <a:t>{c</a:t>
            </a: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6" name="TextBox 115"/>
          <p:cNvSpPr txBox="1"/>
          <p:nvPr/>
        </p:nvSpPr>
        <p:spPr>
          <a:xfrm>
            <a:off x="1093949" y="6330950"/>
            <a:ext cx="16577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 smtClean="0"/>
              <a:t>c.plist</a:t>
            </a:r>
            <a:r>
              <a:rPr lang="en-GB" sz="1500" dirty="0" smtClean="0"/>
              <a:t> = {M2, M3}</a:t>
            </a:r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94" grpId="0"/>
      <p:bldP spid="95" grpId="0"/>
      <p:bldP spid="97" grpId="0"/>
      <p:bldP spid="98" grpId="0"/>
      <p:bldP spid="101" grpId="0"/>
      <p:bldP spid="101" grpId="1"/>
      <p:bldP spid="25" grpId="0"/>
      <p:bldP spid="2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Implementation – UpdateSkyline (Example)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65009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To minimize the tree traversal cost during skyline maintenance, the dominated objects by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are pruned and these entries are added to the </a:t>
            </a:r>
            <a:r>
              <a:rPr lang="en-GB" sz="2000" i="1" dirty="0" smtClean="0">
                <a:latin typeface="Corbel" pitchFamily="34" charset="0"/>
              </a:rPr>
              <a:t>pruned list o.plist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To minimize the required memory, each pruned object is kept in the </a:t>
            </a:r>
            <a:r>
              <a:rPr lang="en-GB" sz="2000" i="1" dirty="0" err="1" smtClean="0">
                <a:latin typeface="Corbel" pitchFamily="34" charset="0"/>
              </a:rPr>
              <a:t>plist</a:t>
            </a:r>
            <a:r>
              <a:rPr lang="en-GB" sz="2000" dirty="0" smtClean="0">
                <a:latin typeface="Corbel" pitchFamily="34" charset="0"/>
              </a:rPr>
              <a:t>of only one skyline object</a:t>
            </a:r>
          </a:p>
        </p:txBody>
      </p:sp>
      <p:cxnSp>
        <p:nvCxnSpPr>
          <p:cNvPr id="19" name="Connettore 1 18"/>
          <p:cNvCxnSpPr/>
          <p:nvPr/>
        </p:nvCxnSpPr>
        <p:spPr>
          <a:xfrm rot="16200000" flipH="1">
            <a:off x="-673123" y="4279923"/>
            <a:ext cx="3086914" cy="13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 flipV="1">
            <a:off x="877862" y="5829300"/>
            <a:ext cx="3281388" cy="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969938" y="346234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/>
          <p:cNvSpPr/>
          <p:nvPr/>
        </p:nvSpPr>
        <p:spPr>
          <a:xfrm>
            <a:off x="2270110" y="361950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/>
          <p:cNvSpPr/>
          <p:nvPr/>
        </p:nvSpPr>
        <p:spPr>
          <a:xfrm>
            <a:off x="1731946" y="337343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/>
          <p:cNvSpPr/>
          <p:nvPr/>
        </p:nvSpPr>
        <p:spPr>
          <a:xfrm>
            <a:off x="2913052" y="37623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/>
          <p:cNvSpPr/>
          <p:nvPr/>
        </p:nvSpPr>
        <p:spPr>
          <a:xfrm>
            <a:off x="2841614" y="411956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/>
          <p:cNvSpPr/>
          <p:nvPr/>
        </p:nvSpPr>
        <p:spPr>
          <a:xfrm>
            <a:off x="3413118" y="411956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946150" y="4648200"/>
            <a:ext cx="1308100" cy="1104900"/>
          </a:xfrm>
          <a:prstGeom prst="rect">
            <a:avLst/>
          </a:prstGeom>
          <a:noFill/>
          <a:ln w="222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181100" y="3860800"/>
            <a:ext cx="914400" cy="425450"/>
          </a:xfrm>
          <a:prstGeom prst="rect">
            <a:avLst/>
          </a:prstGeom>
          <a:noFill/>
          <a:ln w="222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1625600" y="39497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M2</a:t>
            </a:r>
            <a:endParaRPr lang="en-GB" sz="1600"/>
          </a:p>
        </p:txBody>
      </p:sp>
      <p:sp>
        <p:nvSpPr>
          <p:cNvPr id="95" name="TextBox 94"/>
          <p:cNvSpPr txBox="1"/>
          <p:nvPr/>
        </p:nvSpPr>
        <p:spPr>
          <a:xfrm>
            <a:off x="1841500" y="4648200"/>
            <a:ext cx="48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M3</a:t>
            </a:r>
            <a:endParaRPr lang="en-GB" sz="1600"/>
          </a:p>
        </p:txBody>
      </p:sp>
      <p:sp>
        <p:nvSpPr>
          <p:cNvPr id="97" name="TextBox 96"/>
          <p:cNvSpPr txBox="1"/>
          <p:nvPr/>
        </p:nvSpPr>
        <p:spPr>
          <a:xfrm>
            <a:off x="2057400" y="35115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98" name="TextBox 97"/>
          <p:cNvSpPr txBox="1"/>
          <p:nvPr/>
        </p:nvSpPr>
        <p:spPr>
          <a:xfrm>
            <a:off x="3352800" y="4216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99" name="TextBox 98"/>
          <p:cNvSpPr txBox="1"/>
          <p:nvPr/>
        </p:nvSpPr>
        <p:spPr>
          <a:xfrm>
            <a:off x="2829828" y="350652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44800" y="42481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101" name="TextBox 100"/>
          <p:cNvSpPr txBox="1"/>
          <p:nvPr/>
        </p:nvSpPr>
        <p:spPr>
          <a:xfrm>
            <a:off x="1085850" y="5956300"/>
            <a:ext cx="25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cand</a:t>
            </a:r>
            <a:r>
              <a:rPr lang="en-GB" dirty="0" smtClean="0"/>
              <a:t> = </a:t>
            </a:r>
            <a:r>
              <a:rPr lang="en-GB" dirty="0" smtClean="0"/>
              <a:t>{}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156200" y="2743200"/>
            <a:ext cx="3503533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 ∅</a:t>
            </a:r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UpdateSkyline</a:t>
            </a:r>
            <a:r>
              <a:rPr lang="en-GB" sz="1100" dirty="0" smtClean="0"/>
              <a:t>(set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, object </a:t>
            </a:r>
            <a:r>
              <a:rPr lang="en-GB" sz="1100" dirty="0" err="1" smtClean="0"/>
              <a:t>o,R</a:t>
            </a:r>
            <a:r>
              <a:rPr lang="en-GB" sz="1100" dirty="0" smtClean="0"/>
              <a:t>-tree R</a:t>
            </a:r>
            <a:r>
              <a:rPr lang="en-GB" sz="1100" baseline="-25000" dirty="0" smtClean="0"/>
              <a:t>O</a:t>
            </a:r>
            <a:r>
              <a:rPr lang="en-GB" sz="1100" dirty="0" smtClean="0"/>
              <a:t>)</a:t>
            </a:r>
          </a:p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:={E|E ∈ o.plist, E </a:t>
            </a:r>
            <a:r>
              <a:rPr lang="en-GB" sz="1100" dirty="0" smtClean="0">
                <a:latin typeface="AppleSymbols"/>
              </a:rPr>
              <a:t>∉</a:t>
            </a:r>
            <a:r>
              <a:rPr lang="en-GB" sz="1100" dirty="0" err="1" smtClean="0"/>
              <a:t>o’.plist</a:t>
            </a:r>
            <a:r>
              <a:rPr lang="en-GB" sz="1100" dirty="0" smtClean="0"/>
              <a:t>, ∀o’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}</a:t>
            </a:r>
          </a:p>
          <a:p>
            <a:r>
              <a:rPr lang="en-GB" sz="1100" dirty="0" smtClean="0"/>
              <a:t>new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ResumeSkyline(S</a:t>
            </a:r>
            <a:r>
              <a:rPr lang="en-GB" sz="1100" baseline="-25000" dirty="0" err="1" smtClean="0"/>
              <a:t>cand</a:t>
            </a:r>
            <a:r>
              <a:rPr lang="en-GB" sz="1100" dirty="0" smtClean="0"/>
              <a:t> ,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ResumeSkyline(set</a:t>
            </a:r>
            <a:r>
              <a:rPr lang="en-GB" sz="1100" dirty="0" smtClean="0"/>
              <a:t> 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, 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r>
              <a:rPr lang="en-GB" sz="1100" b="1" dirty="0" smtClean="0"/>
              <a:t>while</a:t>
            </a:r>
            <a:r>
              <a:rPr lang="en-GB" sz="1100" dirty="0" smtClean="0"/>
              <a:t> Q is not empty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de-heap top entry E of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dominated by any o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add E to o.plist</a:t>
            </a:r>
          </a:p>
          <a:p>
            <a:r>
              <a:rPr lang="en-GB" sz="1100" b="1" dirty="0" smtClean="0"/>
              <a:t>else</a:t>
            </a:r>
            <a:r>
              <a:rPr lang="en-GB" sz="1100" dirty="0" smtClean="0"/>
              <a:t>	⊳ not dominated by any skyline object</a:t>
            </a:r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non-leaf entry 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   visit node N pointed by E</a:t>
            </a:r>
          </a:p>
          <a:p>
            <a:r>
              <a:rPr lang="en-GB" sz="1100" b="1" dirty="0" smtClean="0"/>
              <a:t>for all</a:t>
            </a:r>
            <a:r>
              <a:rPr lang="en-GB" sz="1100" dirty="0" smtClean="0"/>
              <a:t> entries E’ ∈ N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           push E’ into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else</a:t>
            </a:r>
          </a:p>
          <a:p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∪ E</a:t>
            </a:r>
          </a:p>
        </p:txBody>
      </p:sp>
      <p:sp>
        <p:nvSpPr>
          <p:cNvPr id="25" name="TextBox 112"/>
          <p:cNvSpPr txBox="1"/>
          <p:nvPr/>
        </p:nvSpPr>
        <p:spPr>
          <a:xfrm>
            <a:off x="5429250" y="5943600"/>
            <a:ext cx="172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r>
              <a:rPr lang="en-GB" baseline="-25000" dirty="0" smtClean="0"/>
              <a:t>sky</a:t>
            </a:r>
            <a:r>
              <a:rPr lang="en-GB" dirty="0" smtClean="0"/>
              <a:t> = </a:t>
            </a:r>
            <a:r>
              <a:rPr lang="en-GB" dirty="0" smtClean="0"/>
              <a:t>{a, b, c</a:t>
            </a: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6" name="TextBox 115"/>
          <p:cNvSpPr txBox="1"/>
          <p:nvPr/>
        </p:nvSpPr>
        <p:spPr>
          <a:xfrm>
            <a:off x="1093949" y="6330950"/>
            <a:ext cx="16577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 smtClean="0"/>
              <a:t>c.plist</a:t>
            </a:r>
            <a:r>
              <a:rPr lang="en-GB" sz="1500" dirty="0" smtClean="0"/>
              <a:t> = {M2, M3}</a:t>
            </a:r>
            <a:endParaRPr lang="en-GB" sz="1500" dirty="0"/>
          </a:p>
        </p:txBody>
      </p:sp>
      <p:sp>
        <p:nvSpPr>
          <p:cNvPr id="30" name="TextBox 116"/>
          <p:cNvSpPr txBox="1"/>
          <p:nvPr/>
        </p:nvSpPr>
        <p:spPr>
          <a:xfrm>
            <a:off x="2802475" y="6328832"/>
            <a:ext cx="11345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 smtClean="0"/>
              <a:t>b.plist</a:t>
            </a:r>
            <a:r>
              <a:rPr lang="en-GB" sz="1500" dirty="0" smtClean="0"/>
              <a:t> = {d}</a:t>
            </a:r>
            <a:endParaRPr lang="en-GB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94" grpId="0"/>
      <p:bldP spid="95" grpId="0"/>
      <p:bldP spid="97" grpId="0"/>
      <p:bldP spid="98" grpId="0"/>
      <p:bldP spid="101" grpId="0"/>
      <p:bldP spid="101" grpId="1"/>
      <p:bldP spid="25" grpId="0"/>
      <p:bldP spid="26" grpId="0"/>
      <p:bldP spid="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Implementation – UpdateSkyline (Example)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65009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To minimize the tree traversal cost during skyline maintenance, the dominated objects by </a:t>
            </a:r>
            <a:r>
              <a:rPr lang="en-GB" sz="2000" i="1" dirty="0" smtClean="0">
                <a:latin typeface="Corbel" pitchFamily="34" charset="0"/>
              </a:rPr>
              <a:t>o</a:t>
            </a:r>
            <a:r>
              <a:rPr lang="en-GB" sz="2000" dirty="0" smtClean="0">
                <a:latin typeface="Corbel" pitchFamily="34" charset="0"/>
              </a:rPr>
              <a:t> are pruned and these entries are added to the </a:t>
            </a:r>
            <a:r>
              <a:rPr lang="en-GB" sz="2000" i="1" dirty="0" smtClean="0">
                <a:latin typeface="Corbel" pitchFamily="34" charset="0"/>
              </a:rPr>
              <a:t>pruned list o.plist</a:t>
            </a:r>
            <a:endParaRPr lang="en-GB" sz="2000" baseline="-25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To minimize the required memory, each pruned object is kept in the </a:t>
            </a:r>
            <a:r>
              <a:rPr lang="en-GB" sz="2000" i="1" dirty="0" err="1" smtClean="0">
                <a:latin typeface="Corbel" pitchFamily="34" charset="0"/>
              </a:rPr>
              <a:t>plist</a:t>
            </a:r>
            <a:r>
              <a:rPr lang="en-GB" sz="2000" dirty="0" smtClean="0">
                <a:latin typeface="Corbel" pitchFamily="34" charset="0"/>
              </a:rPr>
              <a:t>of only one skyline object</a:t>
            </a:r>
          </a:p>
        </p:txBody>
      </p:sp>
      <p:cxnSp>
        <p:nvCxnSpPr>
          <p:cNvPr id="19" name="Connettore 1 18"/>
          <p:cNvCxnSpPr/>
          <p:nvPr/>
        </p:nvCxnSpPr>
        <p:spPr>
          <a:xfrm rot="16200000" flipH="1">
            <a:off x="-673123" y="4279923"/>
            <a:ext cx="3086914" cy="13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 flipV="1">
            <a:off x="877862" y="5829300"/>
            <a:ext cx="3281388" cy="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969938" y="3462340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/>
          <p:cNvSpPr/>
          <p:nvPr/>
        </p:nvSpPr>
        <p:spPr>
          <a:xfrm>
            <a:off x="2270110" y="3619502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/>
          <p:cNvSpPr/>
          <p:nvPr/>
        </p:nvSpPr>
        <p:spPr>
          <a:xfrm>
            <a:off x="1731946" y="337343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/>
          <p:cNvSpPr/>
          <p:nvPr/>
        </p:nvSpPr>
        <p:spPr>
          <a:xfrm>
            <a:off x="2913052" y="376237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/>
          <p:cNvSpPr/>
          <p:nvPr/>
        </p:nvSpPr>
        <p:spPr>
          <a:xfrm>
            <a:off x="2841614" y="411956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/>
          <p:cNvSpPr/>
          <p:nvPr/>
        </p:nvSpPr>
        <p:spPr>
          <a:xfrm>
            <a:off x="3413118" y="4119568"/>
            <a:ext cx="214314" cy="2143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946150" y="4648200"/>
            <a:ext cx="1308100" cy="1104900"/>
          </a:xfrm>
          <a:prstGeom prst="rect">
            <a:avLst/>
          </a:prstGeom>
          <a:noFill/>
          <a:ln w="222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181100" y="3860800"/>
            <a:ext cx="914400" cy="425450"/>
          </a:xfrm>
          <a:prstGeom prst="rect">
            <a:avLst/>
          </a:prstGeom>
          <a:noFill/>
          <a:ln w="222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1625600" y="39497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M2</a:t>
            </a:r>
            <a:endParaRPr lang="en-GB" sz="1600"/>
          </a:p>
        </p:txBody>
      </p:sp>
      <p:sp>
        <p:nvSpPr>
          <p:cNvPr id="95" name="TextBox 94"/>
          <p:cNvSpPr txBox="1"/>
          <p:nvPr/>
        </p:nvSpPr>
        <p:spPr>
          <a:xfrm>
            <a:off x="1841500" y="4648200"/>
            <a:ext cx="48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M3</a:t>
            </a:r>
            <a:endParaRPr lang="en-GB" sz="1600"/>
          </a:p>
        </p:txBody>
      </p:sp>
      <p:sp>
        <p:nvSpPr>
          <p:cNvPr id="97" name="TextBox 96"/>
          <p:cNvSpPr txBox="1"/>
          <p:nvPr/>
        </p:nvSpPr>
        <p:spPr>
          <a:xfrm>
            <a:off x="2057400" y="35115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98" name="TextBox 97"/>
          <p:cNvSpPr txBox="1"/>
          <p:nvPr/>
        </p:nvSpPr>
        <p:spPr>
          <a:xfrm>
            <a:off x="3352800" y="4216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99" name="TextBox 98"/>
          <p:cNvSpPr txBox="1"/>
          <p:nvPr/>
        </p:nvSpPr>
        <p:spPr>
          <a:xfrm>
            <a:off x="2829828" y="350652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b</a:t>
            </a:r>
            <a:endParaRPr lang="en-GB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2844800" y="424815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101" name="TextBox 100"/>
          <p:cNvSpPr txBox="1"/>
          <p:nvPr/>
        </p:nvSpPr>
        <p:spPr>
          <a:xfrm>
            <a:off x="1085850" y="5956300"/>
            <a:ext cx="25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baseline="-25000" dirty="0" smtClean="0"/>
              <a:t>cand</a:t>
            </a:r>
            <a:r>
              <a:rPr lang="en-GB" dirty="0" smtClean="0"/>
              <a:t> = </a:t>
            </a:r>
            <a:r>
              <a:rPr lang="en-GB" dirty="0" smtClean="0"/>
              <a:t>{}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156200" y="2743200"/>
            <a:ext cx="3503533" cy="3139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 ∅</a:t>
            </a:r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UpdateSkyline</a:t>
            </a:r>
            <a:r>
              <a:rPr lang="en-GB" sz="1100" dirty="0" smtClean="0"/>
              <a:t>(set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, object </a:t>
            </a:r>
            <a:r>
              <a:rPr lang="en-GB" sz="1100" dirty="0" err="1" smtClean="0"/>
              <a:t>o,R</a:t>
            </a:r>
            <a:r>
              <a:rPr lang="en-GB" sz="1100" dirty="0" smtClean="0"/>
              <a:t>-tree R</a:t>
            </a:r>
            <a:r>
              <a:rPr lang="en-GB" sz="1100" baseline="-25000" dirty="0" smtClean="0"/>
              <a:t>O</a:t>
            </a:r>
            <a:r>
              <a:rPr lang="en-GB" sz="1100" dirty="0" smtClean="0"/>
              <a:t>)</a:t>
            </a:r>
          </a:p>
          <a:p>
            <a:r>
              <a:rPr lang="en-GB" sz="1100" dirty="0" smtClean="0"/>
              <a:t>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 :={E|E ∈ o.plist, E </a:t>
            </a:r>
            <a:r>
              <a:rPr lang="en-GB" sz="1100" dirty="0" smtClean="0">
                <a:latin typeface="AppleSymbols"/>
              </a:rPr>
              <a:t>∉</a:t>
            </a:r>
            <a:r>
              <a:rPr lang="en-GB" sz="1100" dirty="0" err="1" smtClean="0"/>
              <a:t>o’.plist</a:t>
            </a:r>
            <a:r>
              <a:rPr lang="en-GB" sz="1100" dirty="0" smtClean="0"/>
              <a:t>, ∀o’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}</a:t>
            </a:r>
          </a:p>
          <a:p>
            <a:r>
              <a:rPr lang="en-GB" sz="1100" dirty="0" smtClean="0"/>
              <a:t>new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ResumeSkyline(S</a:t>
            </a:r>
            <a:r>
              <a:rPr lang="en-GB" sz="1100" baseline="-25000" dirty="0" err="1" smtClean="0"/>
              <a:t>cand</a:t>
            </a:r>
            <a:r>
              <a:rPr lang="en-GB" sz="1100" dirty="0" smtClean="0"/>
              <a:t> ,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algorithm </a:t>
            </a:r>
            <a:r>
              <a:rPr lang="en-GB" sz="1100" dirty="0" err="1" smtClean="0"/>
              <a:t>ResumeSkyline(set</a:t>
            </a:r>
            <a:r>
              <a:rPr lang="en-GB" sz="1100" dirty="0" smtClean="0"/>
              <a:t> S</a:t>
            </a:r>
            <a:r>
              <a:rPr lang="en-GB" sz="1100" baseline="-25000" dirty="0" smtClean="0"/>
              <a:t>cand</a:t>
            </a:r>
            <a:r>
              <a:rPr lang="en-GB" sz="1100" dirty="0" smtClean="0"/>
              <a:t>, set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)</a:t>
            </a:r>
          </a:p>
          <a:p>
            <a:r>
              <a:rPr lang="en-GB" sz="1100" b="1" dirty="0" smtClean="0"/>
              <a:t>while</a:t>
            </a:r>
            <a:r>
              <a:rPr lang="en-GB" sz="1100" dirty="0" smtClean="0"/>
              <a:t> Q is not empty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de-heap top entry E of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dominated by any o ∈ 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add E to o.plist</a:t>
            </a:r>
          </a:p>
          <a:p>
            <a:r>
              <a:rPr lang="en-GB" sz="1100" b="1" dirty="0" smtClean="0"/>
              <a:t>else</a:t>
            </a:r>
            <a:r>
              <a:rPr lang="en-GB" sz="1100" dirty="0" smtClean="0"/>
              <a:t>	⊳ not dominated by any skyline object</a:t>
            </a:r>
          </a:p>
          <a:p>
            <a:r>
              <a:rPr lang="en-GB" sz="1100" b="1" dirty="0" smtClean="0"/>
              <a:t>if</a:t>
            </a:r>
            <a:r>
              <a:rPr lang="en-GB" sz="1100" dirty="0" smtClean="0"/>
              <a:t> E is non-leaf entry </a:t>
            </a:r>
            <a:r>
              <a:rPr lang="en-GB" sz="1100" b="1" dirty="0" smtClean="0"/>
              <a:t>then</a:t>
            </a:r>
          </a:p>
          <a:p>
            <a:r>
              <a:rPr lang="en-GB" sz="1100" dirty="0" smtClean="0"/>
              <a:t>          visit node N pointed by E</a:t>
            </a:r>
          </a:p>
          <a:p>
            <a:r>
              <a:rPr lang="en-GB" sz="1100" b="1" dirty="0" smtClean="0"/>
              <a:t>for all</a:t>
            </a:r>
            <a:r>
              <a:rPr lang="en-GB" sz="1100" dirty="0" smtClean="0"/>
              <a:t> entries E’ ∈ N </a:t>
            </a:r>
            <a:r>
              <a:rPr lang="en-GB" sz="1100" b="1" dirty="0" smtClean="0"/>
              <a:t>do</a:t>
            </a:r>
          </a:p>
          <a:p>
            <a:r>
              <a:rPr lang="en-GB" sz="1100" dirty="0" smtClean="0"/>
              <a:t>               push E’ into S</a:t>
            </a:r>
            <a:r>
              <a:rPr lang="en-GB" sz="1100" baseline="-25000" dirty="0" smtClean="0"/>
              <a:t>cand</a:t>
            </a:r>
            <a:endParaRPr lang="en-GB" sz="1100" dirty="0" smtClean="0"/>
          </a:p>
          <a:p>
            <a:r>
              <a:rPr lang="en-GB" sz="1100" b="1" dirty="0" smtClean="0"/>
              <a:t>else</a:t>
            </a:r>
          </a:p>
          <a:p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:=</a:t>
            </a:r>
            <a:r>
              <a:rPr lang="en-GB" sz="1100" dirty="0" err="1" smtClean="0"/>
              <a:t>O</a:t>
            </a:r>
            <a:r>
              <a:rPr lang="en-GB" sz="1100" baseline="-25000" dirty="0" err="1" smtClean="0"/>
              <a:t>sky</a:t>
            </a:r>
            <a:r>
              <a:rPr lang="en-GB" sz="1100" dirty="0" smtClean="0"/>
              <a:t> ∪ E</a:t>
            </a:r>
          </a:p>
        </p:txBody>
      </p:sp>
      <p:sp>
        <p:nvSpPr>
          <p:cNvPr id="25" name="TextBox 112"/>
          <p:cNvSpPr txBox="1"/>
          <p:nvPr/>
        </p:nvSpPr>
        <p:spPr>
          <a:xfrm>
            <a:off x="5429250" y="5943600"/>
            <a:ext cx="172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r>
              <a:rPr lang="en-GB" baseline="-25000" dirty="0" smtClean="0"/>
              <a:t>sky</a:t>
            </a:r>
            <a:r>
              <a:rPr lang="en-GB" dirty="0" smtClean="0"/>
              <a:t> = </a:t>
            </a:r>
            <a:r>
              <a:rPr lang="en-GB" dirty="0" smtClean="0"/>
              <a:t>{a, b, c</a:t>
            </a:r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26" name="TextBox 115"/>
          <p:cNvSpPr txBox="1"/>
          <p:nvPr/>
        </p:nvSpPr>
        <p:spPr>
          <a:xfrm>
            <a:off x="1093949" y="6330950"/>
            <a:ext cx="16577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 smtClean="0"/>
              <a:t>c.plist</a:t>
            </a:r>
            <a:r>
              <a:rPr lang="en-GB" sz="1500" dirty="0" smtClean="0"/>
              <a:t> = {M2, M3}</a:t>
            </a:r>
            <a:endParaRPr lang="en-GB" sz="1500" dirty="0"/>
          </a:p>
        </p:txBody>
      </p:sp>
      <p:sp>
        <p:nvSpPr>
          <p:cNvPr id="30" name="TextBox 116"/>
          <p:cNvSpPr txBox="1"/>
          <p:nvPr/>
        </p:nvSpPr>
        <p:spPr>
          <a:xfrm>
            <a:off x="2802475" y="6328832"/>
            <a:ext cx="11345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err="1" smtClean="0"/>
              <a:t>b.plist</a:t>
            </a:r>
            <a:r>
              <a:rPr lang="en-GB" sz="1500" dirty="0" smtClean="0"/>
              <a:t> = {d}</a:t>
            </a:r>
            <a:endParaRPr lang="en-GB" sz="1500" dirty="0"/>
          </a:p>
        </p:txBody>
      </p:sp>
      <p:cxnSp>
        <p:nvCxnSpPr>
          <p:cNvPr id="33" name="Connettore 1 32"/>
          <p:cNvCxnSpPr/>
          <p:nvPr/>
        </p:nvCxnSpPr>
        <p:spPr>
          <a:xfrm flipV="1">
            <a:off x="877862" y="3339152"/>
            <a:ext cx="1065238" cy="158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3133716" y="4112270"/>
            <a:ext cx="500066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rot="5400000">
            <a:off x="2771775" y="4975225"/>
            <a:ext cx="1682750" cy="127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 rot="5400000" flipH="1" flipV="1">
            <a:off x="2960677" y="3927325"/>
            <a:ext cx="357984" cy="79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2497124" y="3748730"/>
            <a:ext cx="642942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66"/>
          <p:cNvCxnSpPr/>
          <p:nvPr/>
        </p:nvCxnSpPr>
        <p:spPr>
          <a:xfrm>
            <a:off x="1949450" y="3586802"/>
            <a:ext cx="558800" cy="63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91"/>
          <p:cNvCxnSpPr/>
          <p:nvPr/>
        </p:nvCxnSpPr>
        <p:spPr>
          <a:xfrm rot="16200000" flipH="1">
            <a:off x="1820857" y="3464559"/>
            <a:ext cx="253998" cy="31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2436126" y="3691719"/>
            <a:ext cx="150125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DB638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Right)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C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94" grpId="0"/>
      <p:bldP spid="95" grpId="0"/>
      <p:bldP spid="97" grpId="0"/>
      <p:bldP spid="98" grpId="0"/>
      <p:bldP spid="101" grpId="0"/>
      <p:bldP spid="101" grpId="1"/>
      <p:bldP spid="25" grpId="0"/>
      <p:bldP spid="26" grpId="0"/>
      <p:bldP spid="3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Algorithms – Skyline-Based Search (Optimization)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6921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000" dirty="0" smtClean="0">
                <a:latin typeface="Corbel" pitchFamily="34" charset="0"/>
              </a:rPr>
              <a:t>The numbers of loops required can be reduced if multiple stable</a:t>
            </a:r>
          </a:p>
          <a:p>
            <a:pPr algn="just">
              <a:buNone/>
            </a:pPr>
            <a:r>
              <a:rPr lang="en-GB" sz="2000" dirty="0" smtClean="0">
                <a:latin typeface="Corbel" pitchFamily="34" charset="0"/>
              </a:rPr>
              <a:t>	 object-function pairs are output at each loop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7300" y="1790700"/>
            <a:ext cx="38989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/>
              <a:t>SB(set F, R-tree R</a:t>
            </a:r>
            <a:r>
              <a:rPr lang="en-GB" sz="1400" baseline="-25000" smtClean="0"/>
              <a:t>O</a:t>
            </a:r>
            <a:r>
              <a:rPr lang="en-GB" sz="1400" smtClean="0"/>
              <a:t>)</a:t>
            </a:r>
          </a:p>
          <a:p>
            <a:endParaRPr lang="en-GB" sz="1400" smtClean="0"/>
          </a:p>
          <a:p>
            <a:r>
              <a:rPr lang="en-GB" sz="1400" smtClean="0"/>
              <a:t>O</a:t>
            </a:r>
            <a:r>
              <a:rPr lang="en-GB" sz="1400" baseline="-25000" smtClean="0"/>
              <a:t>sky</a:t>
            </a:r>
            <a:r>
              <a:rPr lang="en-GB" sz="1400" smtClean="0"/>
              <a:t> :=∅; O</a:t>
            </a:r>
            <a:r>
              <a:rPr lang="en-GB" sz="1400" baseline="-25000" smtClean="0"/>
              <a:t>del</a:t>
            </a:r>
            <a:r>
              <a:rPr lang="en-GB" sz="1400" smtClean="0"/>
              <a:t> := ∅</a:t>
            </a:r>
          </a:p>
          <a:p>
            <a:r>
              <a:rPr lang="en-GB" sz="1400" smtClean="0"/>
              <a:t>while |F | &gt; 0 do ⊳more unassigned functions</a:t>
            </a:r>
          </a:p>
          <a:p>
            <a:r>
              <a:rPr lang="en-GB" sz="1400" smtClean="0"/>
              <a:t>   if O</a:t>
            </a:r>
            <a:r>
              <a:rPr lang="en-GB" sz="1400" baseline="-25000" smtClean="0"/>
              <a:t>sky</a:t>
            </a:r>
            <a:r>
              <a:rPr lang="en-GB" sz="1400" smtClean="0"/>
              <a:t> =∅ then</a:t>
            </a:r>
          </a:p>
          <a:p>
            <a:r>
              <a:rPr lang="en-GB" sz="1400" smtClean="0"/>
              <a:t>      O</a:t>
            </a:r>
            <a:r>
              <a:rPr lang="en-GB" sz="1400" baseline="-25000" smtClean="0"/>
              <a:t>sky</a:t>
            </a:r>
            <a:r>
              <a:rPr lang="en-GB" sz="1400" smtClean="0"/>
              <a:t> :=ComputeSkyline(R</a:t>
            </a:r>
            <a:r>
              <a:rPr lang="en-GB" sz="1400" baseline="-25000" smtClean="0"/>
              <a:t>O</a:t>
            </a:r>
            <a:r>
              <a:rPr lang="en-GB" sz="1400" smtClean="0"/>
              <a:t>)</a:t>
            </a:r>
          </a:p>
          <a:p>
            <a:r>
              <a:rPr lang="en-GB" sz="1400" smtClean="0"/>
              <a:t>   else</a:t>
            </a:r>
          </a:p>
          <a:p>
            <a:r>
              <a:rPr lang="en-GB" sz="1400" smtClean="0"/>
              <a:t>      UpdateSkyline(O</a:t>
            </a:r>
            <a:r>
              <a:rPr lang="en-GB" sz="1400" baseline="-25000" smtClean="0"/>
              <a:t>sky</a:t>
            </a:r>
            <a:r>
              <a:rPr lang="en-GB" sz="1400" smtClean="0"/>
              <a:t>, O</a:t>
            </a:r>
            <a:r>
              <a:rPr lang="en-GB" sz="1400" baseline="-25000" smtClean="0"/>
              <a:t>del</a:t>
            </a:r>
            <a:r>
              <a:rPr lang="en-GB" sz="1400" smtClean="0"/>
              <a:t>, R</a:t>
            </a:r>
            <a:r>
              <a:rPr lang="en-GB" sz="1400" baseline="-25000" smtClean="0"/>
              <a:t>O</a:t>
            </a:r>
            <a:r>
              <a:rPr lang="en-GB" sz="1400" smtClean="0"/>
              <a:t>)</a:t>
            </a:r>
          </a:p>
          <a:p>
            <a:r>
              <a:rPr lang="en-GB" sz="1400" smtClean="0"/>
              <a:t>      O</a:t>
            </a:r>
            <a:r>
              <a:rPr lang="en-GB" sz="1400" baseline="-25000" smtClean="0"/>
              <a:t>del</a:t>
            </a:r>
            <a:r>
              <a:rPr lang="en-GB" sz="1400" smtClean="0"/>
              <a:t> := ∅</a:t>
            </a:r>
          </a:p>
          <a:p>
            <a:r>
              <a:rPr lang="en-GB" sz="1400" smtClean="0"/>
              <a:t>   F</a:t>
            </a:r>
            <a:r>
              <a:rPr lang="en-GB" sz="1400" baseline="-25000" smtClean="0"/>
              <a:t>best</a:t>
            </a:r>
            <a:r>
              <a:rPr lang="en-GB" sz="1400" smtClean="0"/>
              <a:t> :=∅</a:t>
            </a:r>
          </a:p>
          <a:p>
            <a:r>
              <a:rPr lang="en-GB" sz="1400" smtClean="0"/>
              <a:t>   for all o ∈ O</a:t>
            </a:r>
            <a:r>
              <a:rPr lang="en-GB" sz="1400" baseline="-25000" smtClean="0"/>
              <a:t>sky</a:t>
            </a:r>
            <a:r>
              <a:rPr lang="en-GB" sz="1400" smtClean="0"/>
              <a:t> do</a:t>
            </a:r>
          </a:p>
          <a:p>
            <a:r>
              <a:rPr lang="en-GB" sz="1400" smtClean="0"/>
              <a:t>      ﬁnd function o.f</a:t>
            </a:r>
            <a:r>
              <a:rPr lang="en-GB" sz="1400" baseline="-25000" smtClean="0"/>
              <a:t>best</a:t>
            </a:r>
            <a:r>
              <a:rPr lang="en-GB" sz="1400" smtClean="0"/>
              <a:t>∈F that maximizes f(o)</a:t>
            </a:r>
          </a:p>
          <a:p>
            <a:r>
              <a:rPr lang="en-GB" sz="1400" smtClean="0"/>
              <a:t>      F</a:t>
            </a:r>
            <a:r>
              <a:rPr lang="en-GB" sz="1400" baseline="-25000" smtClean="0"/>
              <a:t>best</a:t>
            </a:r>
            <a:r>
              <a:rPr lang="en-GB" sz="1400" smtClean="0"/>
              <a:t> :=F</a:t>
            </a:r>
            <a:r>
              <a:rPr lang="en-GB" sz="1400" baseline="-25000" smtClean="0"/>
              <a:t>best </a:t>
            </a:r>
            <a:r>
              <a:rPr lang="en-GB" sz="1400" smtClean="0"/>
              <a:t>∪ o.f</a:t>
            </a:r>
            <a:r>
              <a:rPr lang="en-GB" sz="1400" baseline="-25000" smtClean="0"/>
              <a:t>best</a:t>
            </a:r>
          </a:p>
          <a:p>
            <a:r>
              <a:rPr lang="en-GB" sz="1400" smtClean="0"/>
              <a:t>   for all f ∈ F</a:t>
            </a:r>
            <a:r>
              <a:rPr lang="en-GB" sz="1400" baseline="-25000" smtClean="0"/>
              <a:t>best</a:t>
            </a:r>
            <a:r>
              <a:rPr lang="en-GB" sz="1400" smtClean="0"/>
              <a:t> do</a:t>
            </a:r>
          </a:p>
          <a:p>
            <a:r>
              <a:rPr lang="en-GB" sz="1400" smtClean="0"/>
              <a:t>      ﬁnd object f.o</a:t>
            </a:r>
            <a:r>
              <a:rPr lang="en-GB" sz="1400" baseline="-25000" smtClean="0"/>
              <a:t>best</a:t>
            </a:r>
            <a:r>
              <a:rPr lang="en-GB" sz="1400" smtClean="0"/>
              <a:t>∈O</a:t>
            </a:r>
            <a:r>
              <a:rPr lang="en-GB" sz="1400" baseline="-25000" smtClean="0"/>
              <a:t>sky</a:t>
            </a:r>
            <a:r>
              <a:rPr lang="en-GB" sz="1400" smtClean="0"/>
              <a:t> that maximizes f(o)</a:t>
            </a:r>
          </a:p>
          <a:p>
            <a:r>
              <a:rPr lang="en-GB" sz="1400" smtClean="0"/>
              <a:t>   for all f∈F</a:t>
            </a:r>
            <a:r>
              <a:rPr lang="en-GB" sz="1400" baseline="-25000" smtClean="0"/>
              <a:t>best</a:t>
            </a:r>
            <a:r>
              <a:rPr lang="en-GB" sz="1400" smtClean="0"/>
              <a:t> do</a:t>
            </a:r>
          </a:p>
          <a:p>
            <a:r>
              <a:rPr lang="en-GB" sz="1400" smtClean="0"/>
              <a:t>      if (f.o</a:t>
            </a:r>
            <a:r>
              <a:rPr lang="en-GB" sz="1400" baseline="-25000" smtClean="0"/>
              <a:t>best</a:t>
            </a:r>
            <a:r>
              <a:rPr lang="en-GB" sz="1400" smtClean="0"/>
              <a:t>).f</a:t>
            </a:r>
            <a:r>
              <a:rPr lang="en-GB" sz="1400" baseline="-25000" smtClean="0"/>
              <a:t>best</a:t>
            </a:r>
            <a:r>
              <a:rPr lang="en-GB" sz="1400" smtClean="0"/>
              <a:t>=f then</a:t>
            </a:r>
          </a:p>
          <a:p>
            <a:r>
              <a:rPr lang="en-GB" sz="1400" smtClean="0"/>
              <a:t>         F := F − f ; O := O − f.o</a:t>
            </a:r>
            <a:r>
              <a:rPr lang="en-GB" sz="1400" baseline="-25000" smtClean="0"/>
              <a:t>best</a:t>
            </a:r>
          </a:p>
          <a:p>
            <a:r>
              <a:rPr lang="en-GB" sz="1400" smtClean="0"/>
              <a:t>         O</a:t>
            </a:r>
            <a:r>
              <a:rPr lang="en-GB" sz="1400" baseline="-25000" smtClean="0"/>
              <a:t>sky</a:t>
            </a:r>
            <a:r>
              <a:rPr lang="en-GB" sz="1400" smtClean="0"/>
              <a:t> := O</a:t>
            </a:r>
            <a:r>
              <a:rPr lang="en-GB" sz="1400" baseline="-25000" smtClean="0"/>
              <a:t>sky</a:t>
            </a:r>
            <a:r>
              <a:rPr lang="en-GB" sz="1400" smtClean="0"/>
              <a:t>−f.o</a:t>
            </a:r>
            <a:r>
              <a:rPr lang="en-GB" sz="1400" baseline="-25000" smtClean="0"/>
              <a:t>best</a:t>
            </a:r>
            <a:r>
              <a:rPr lang="en-GB" sz="1400" smtClean="0"/>
              <a:t>; O</a:t>
            </a:r>
            <a:r>
              <a:rPr lang="en-GB" sz="1400" baseline="-25000" smtClean="0"/>
              <a:t>del</a:t>
            </a:r>
            <a:r>
              <a:rPr lang="en-GB" sz="1400" smtClean="0"/>
              <a:t> := O</a:t>
            </a:r>
            <a:r>
              <a:rPr lang="en-GB" sz="1400" baseline="-25000" smtClean="0"/>
              <a:t>del</a:t>
            </a:r>
            <a:r>
              <a:rPr lang="en-GB" sz="1400" smtClean="0"/>
              <a:t>∪f.o</a:t>
            </a:r>
            <a:r>
              <a:rPr lang="en-GB" sz="1400" baseline="-25000" smtClean="0"/>
              <a:t>best</a:t>
            </a:r>
            <a:endParaRPr lang="en-GB" baseline="-25000"/>
          </a:p>
        </p:txBody>
      </p:sp>
      <p:sp>
        <p:nvSpPr>
          <p:cNvPr id="7" name="TextBox 6"/>
          <p:cNvSpPr txBox="1"/>
          <p:nvPr/>
        </p:nvSpPr>
        <p:spPr>
          <a:xfrm>
            <a:off x="254000" y="2387600"/>
            <a:ext cx="45593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•"/>
            </a:pPr>
            <a:r>
              <a:rPr lang="en-GB" sz="1900" dirty="0" err="1" smtClean="0">
                <a:latin typeface="Corbel" pitchFamily="34" charset="0"/>
              </a:rPr>
              <a:t>Fbest</a:t>
            </a:r>
            <a:r>
              <a:rPr lang="en-GB" sz="1900" dirty="0" smtClean="0">
                <a:latin typeface="Corbel" pitchFamily="34" charset="0"/>
              </a:rPr>
              <a:t> is the subset of F that includes the functions </a:t>
            </a:r>
            <a:r>
              <a:rPr lang="en-GB" sz="1900" dirty="0" err="1" smtClean="0">
                <a:latin typeface="Corbel" pitchFamily="34" charset="0"/>
              </a:rPr>
              <a:t>o.fbest</a:t>
            </a:r>
            <a:r>
              <a:rPr lang="en-GB" sz="1900" dirty="0" smtClean="0">
                <a:latin typeface="Corbel" pitchFamily="34" charset="0"/>
              </a:rPr>
              <a:t> that maximize </a:t>
            </a:r>
            <a:r>
              <a:rPr lang="en-GB" sz="1900" dirty="0" err="1" smtClean="0">
                <a:latin typeface="Corbel" pitchFamily="34" charset="0"/>
              </a:rPr>
              <a:t>f(o</a:t>
            </a:r>
            <a:r>
              <a:rPr lang="en-GB" sz="1900" dirty="0" smtClean="0">
                <a:latin typeface="Corbel" pitchFamily="34" charset="0"/>
              </a:rPr>
              <a:t>)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•"/>
            </a:pPr>
            <a:r>
              <a:rPr lang="en-GB" sz="1900" dirty="0" smtClean="0">
                <a:latin typeface="Corbel" pitchFamily="34" charset="0"/>
              </a:rPr>
              <a:t>For each </a:t>
            </a:r>
            <a:r>
              <a:rPr lang="en-GB" sz="1900" dirty="0" err="1" smtClean="0">
                <a:latin typeface="Corbel" pitchFamily="34" charset="0"/>
              </a:rPr>
              <a:t>f∈Fbest</a:t>
            </a:r>
            <a:r>
              <a:rPr lang="en-GB" sz="1900" dirty="0" smtClean="0">
                <a:latin typeface="Corbel" pitchFamily="34" charset="0"/>
              </a:rPr>
              <a:t>, the object </a:t>
            </a:r>
            <a:r>
              <a:rPr lang="en-GB" sz="1900" dirty="0" err="1" smtClean="0">
                <a:latin typeface="Corbel" pitchFamily="34" charset="0"/>
              </a:rPr>
              <a:t>f.obest</a:t>
            </a:r>
            <a:r>
              <a:rPr lang="en-GB" sz="1900" dirty="0" smtClean="0">
                <a:latin typeface="Corbel" pitchFamily="34" charset="0"/>
              </a:rPr>
              <a:t> that maximizes </a:t>
            </a:r>
            <a:r>
              <a:rPr lang="en-GB" sz="1900" dirty="0" err="1" smtClean="0">
                <a:latin typeface="Corbel" pitchFamily="34" charset="0"/>
              </a:rPr>
              <a:t>f(o</a:t>
            </a:r>
            <a:r>
              <a:rPr lang="en-GB" sz="1900" dirty="0" smtClean="0">
                <a:latin typeface="Corbel" pitchFamily="34" charset="0"/>
              </a:rPr>
              <a:t>) is coupled with the function </a:t>
            </a:r>
            <a:r>
              <a:rPr lang="en-GB" sz="1900" dirty="0" err="1" smtClean="0">
                <a:latin typeface="Corbel" pitchFamily="34" charset="0"/>
              </a:rPr>
              <a:t>f</a:t>
            </a:r>
            <a:endParaRPr lang="en-GB" sz="1900" dirty="0" smtClean="0">
              <a:latin typeface="Corbel" pitchFamily="34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•"/>
            </a:pPr>
            <a:r>
              <a:rPr lang="en-GB" sz="1900" dirty="0" smtClean="0">
                <a:latin typeface="Corbel" pitchFamily="34" charset="0"/>
              </a:rPr>
              <a:t>If (</a:t>
            </a:r>
            <a:r>
              <a:rPr lang="en-GB" sz="1900" dirty="0" err="1" smtClean="0">
                <a:latin typeface="Corbel" pitchFamily="34" charset="0"/>
              </a:rPr>
              <a:t>f.obest).fbest</a:t>
            </a:r>
            <a:r>
              <a:rPr lang="en-GB" sz="1900" dirty="0" smtClean="0">
                <a:latin typeface="Corbel" pitchFamily="34" charset="0"/>
              </a:rPr>
              <a:t>=</a:t>
            </a:r>
            <a:r>
              <a:rPr lang="en-GB" sz="1900" dirty="0" err="1" smtClean="0">
                <a:latin typeface="Corbel" pitchFamily="34" charset="0"/>
              </a:rPr>
              <a:t>f</a:t>
            </a:r>
            <a:r>
              <a:rPr lang="en-GB" sz="1900" dirty="0" smtClean="0">
                <a:latin typeface="Corbel" pitchFamily="34" charset="0"/>
              </a:rPr>
              <a:t>, then (</a:t>
            </a:r>
            <a:r>
              <a:rPr lang="en-GB" sz="1900" dirty="0" err="1" smtClean="0">
                <a:latin typeface="Corbel" pitchFamily="34" charset="0"/>
              </a:rPr>
              <a:t>f</a:t>
            </a:r>
            <a:r>
              <a:rPr lang="en-GB" sz="1900" dirty="0" smtClean="0">
                <a:latin typeface="Corbel" pitchFamily="34" charset="0"/>
              </a:rPr>
              <a:t>, </a:t>
            </a:r>
            <a:r>
              <a:rPr lang="en-GB" sz="1900" dirty="0" err="1" smtClean="0">
                <a:latin typeface="Corbel" pitchFamily="34" charset="0"/>
              </a:rPr>
              <a:t>f.obest</a:t>
            </a:r>
            <a:r>
              <a:rPr lang="en-GB" sz="1900" dirty="0" smtClean="0">
                <a:latin typeface="Corbel" pitchFamily="34" charset="0"/>
              </a:rPr>
              <a:t>) is stable and the function/object is removed from F/O and </a:t>
            </a:r>
            <a:r>
              <a:rPr lang="en-GB" sz="1900" dirty="0" err="1" smtClean="0">
                <a:latin typeface="Corbel" pitchFamily="34" charset="0"/>
              </a:rPr>
              <a:t>Osky</a:t>
            </a:r>
            <a:endParaRPr lang="en-GB" sz="1900" dirty="0" smtClean="0">
              <a:latin typeface="Corbel" pitchFamily="34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•"/>
            </a:pPr>
            <a:r>
              <a:rPr lang="en-GB" sz="1900" dirty="0" smtClean="0">
                <a:latin typeface="Corbel" pitchFamily="34" charset="0"/>
              </a:rPr>
              <a:t>At least one pair is guaranteed to be output</a:t>
            </a:r>
            <a:endParaRPr lang="en-GB" sz="19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- Example</a:t>
            </a:r>
            <a:endParaRPr lang="en-GB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54992"/>
            <a:ext cx="8642350" cy="5768975"/>
          </a:xfrm>
        </p:spPr>
        <p:txBody>
          <a:bodyPr/>
          <a:lstStyle/>
          <a:p>
            <a:r>
              <a:rPr lang="en-GB" sz="2000" dirty="0" smtClean="0">
                <a:latin typeface="Corbel" pitchFamily="34" charset="0"/>
              </a:rPr>
              <a:t>Internship assignment, </a:t>
            </a:r>
            <a:r>
              <a:rPr lang="en-GB" sz="2000" u="sng" dirty="0" smtClean="0">
                <a:latin typeface="Corbel" pitchFamily="34" charset="0"/>
              </a:rPr>
              <a:t>based</a:t>
            </a:r>
            <a:r>
              <a:rPr lang="en-GB" sz="2000" dirty="0" smtClean="0">
                <a:latin typeface="Corbel" pitchFamily="34" charset="0"/>
              </a:rPr>
              <a:t> on student’s preferences in terms of:</a:t>
            </a:r>
          </a:p>
          <a:p>
            <a:pPr lvl="1"/>
            <a:r>
              <a:rPr lang="en-GB" sz="2000" i="1" dirty="0" smtClean="0">
                <a:latin typeface="Corbel" pitchFamily="34" charset="0"/>
              </a:rPr>
              <a:t>nature of the job</a:t>
            </a:r>
          </a:p>
          <a:p>
            <a:pPr lvl="1"/>
            <a:r>
              <a:rPr lang="en-GB" sz="2000" i="1" dirty="0" smtClean="0">
                <a:latin typeface="Corbel" pitchFamily="34" charset="0"/>
              </a:rPr>
              <a:t>Salary</a:t>
            </a:r>
          </a:p>
          <a:p>
            <a:pPr lvl="1"/>
            <a:r>
              <a:rPr lang="en-GB" sz="2000" i="1" dirty="0" smtClean="0">
                <a:latin typeface="Corbel" pitchFamily="34" charset="0"/>
              </a:rPr>
              <a:t>office location</a:t>
            </a:r>
          </a:p>
          <a:p>
            <a:pPr lvl="1"/>
            <a:r>
              <a:rPr lang="en-GB" sz="2000" i="1" dirty="0" smtClean="0">
                <a:latin typeface="Corbel" pitchFamily="34" charset="0"/>
              </a:rPr>
              <a:t>other features…</a:t>
            </a:r>
          </a:p>
          <a:p>
            <a:pPr lvl="1"/>
            <a:endParaRPr lang="en-GB" sz="2000" i="1" dirty="0" smtClean="0">
              <a:latin typeface="Corbel" pitchFamily="34" charset="0"/>
            </a:endParaRPr>
          </a:p>
          <a:p>
            <a:r>
              <a:rPr lang="en-GB" sz="2000" dirty="0" smtClean="0">
                <a:latin typeface="Corbel" pitchFamily="34" charset="0"/>
              </a:rPr>
              <a:t>For a single student the system returns a set of top-k results with respect of his/her </a:t>
            </a:r>
            <a:r>
              <a:rPr lang="en-GB" sz="2000" u="sng" dirty="0" smtClean="0">
                <a:latin typeface="Corbel" pitchFamily="34" charset="0"/>
              </a:rPr>
              <a:t>preference function</a:t>
            </a:r>
          </a:p>
          <a:p>
            <a:r>
              <a:rPr lang="en-GB" sz="2000" dirty="0" smtClean="0">
                <a:latin typeface="Corbel" pitchFamily="34" charset="0"/>
              </a:rPr>
              <a:t>An available internship position could be the top-1 choice of many interested students. It can only be assigned to one of them</a:t>
            </a:r>
          </a:p>
          <a:p>
            <a:r>
              <a:rPr lang="en-GB" sz="2000" dirty="0" smtClean="0">
                <a:latin typeface="Corbel" pitchFamily="34" charset="0"/>
              </a:rPr>
              <a:t>The system must look for a fair 1-1 matching between the users and the objects</a:t>
            </a:r>
          </a:p>
          <a:p>
            <a:pPr lvl="1"/>
            <a:r>
              <a:rPr lang="en-GB" sz="2000" dirty="0" smtClean="0">
                <a:latin typeface="Corbel" pitchFamily="34" charset="0"/>
              </a:rPr>
              <a:t>Stable Marriage Problem (SMP)</a:t>
            </a:r>
            <a:endParaRPr lang="en-GB" sz="2000" u="sng" dirty="0" smtClean="0">
              <a:latin typeface="Corbel" pitchFamily="34" charset="0"/>
            </a:endParaRPr>
          </a:p>
          <a:p>
            <a:endParaRPr lang="en-GB" sz="2000" i="1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Problem Variants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150960"/>
            <a:ext cx="8229600" cy="4937760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Objects and Functions with capacities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Multiple objects/functions may share the same features</a:t>
            </a:r>
          </a:p>
          <a:p>
            <a:pPr lvl="1" algn="just">
              <a:buNone/>
            </a:pPr>
            <a:r>
              <a:rPr lang="en-GB" sz="2000" dirty="0" smtClean="0">
                <a:latin typeface="Corbel" pitchFamily="34" charset="0"/>
              </a:rPr>
              <a:t>	      only one object/function with a </a:t>
            </a:r>
            <a:r>
              <a:rPr lang="en-GB" sz="2000" i="1" dirty="0" smtClean="0">
                <a:latin typeface="Corbel" pitchFamily="34" charset="0"/>
              </a:rPr>
              <a:t>capacity</a:t>
            </a:r>
            <a:r>
              <a:rPr lang="en-GB" sz="2000" dirty="0" smtClean="0">
                <a:latin typeface="Corbel" pitchFamily="34" charset="0"/>
              </a:rPr>
              <a:t> attribute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Once a pair is found, the capacity of f and o are reduced by 1</a:t>
            </a:r>
          </a:p>
          <a:p>
            <a:pPr algn="just"/>
            <a:endParaRPr lang="en-GB" sz="2000" dirty="0" smtClean="0">
              <a:latin typeface="Corbel" pitchFamily="34" charset="0"/>
            </a:endParaRPr>
          </a:p>
          <a:p>
            <a:pPr algn="just"/>
            <a:r>
              <a:rPr lang="en-GB" sz="2000" dirty="0" smtClean="0">
                <a:latin typeface="Corbel" pitchFamily="34" charset="0"/>
              </a:rPr>
              <a:t>Functions with Different Priorities</a:t>
            </a:r>
          </a:p>
          <a:p>
            <a:pPr lvl="1" algn="just">
              <a:spcAft>
                <a:spcPts val="480"/>
              </a:spcAft>
            </a:pPr>
            <a:r>
              <a:rPr lang="en-GB" sz="2000" dirty="0" err="1" smtClean="0">
                <a:latin typeface="Corbel" pitchFamily="34" charset="0"/>
              </a:rPr>
              <a:t>f.</a:t>
            </a:r>
            <a:r>
              <a:rPr lang="en-GB" sz="2000" i="1" dirty="0" err="1" smtClean="0">
                <a:latin typeface="Corbel" pitchFamily="34" charset="0"/>
              </a:rPr>
              <a:t>γ</a:t>
            </a:r>
            <a:r>
              <a:rPr lang="en-GB" sz="2000" dirty="0" smtClean="0">
                <a:latin typeface="Corbel" pitchFamily="34" charset="0"/>
              </a:rPr>
              <a:t> is the priority of the function  </a:t>
            </a:r>
          </a:p>
          <a:p>
            <a:pPr lvl="1" algn="just"/>
            <a:r>
              <a:rPr lang="en-GB" sz="2000" dirty="0" smtClean="0">
                <a:latin typeface="Corbel" pitchFamily="34" charset="0"/>
              </a:rPr>
              <a:t>To increase the efficiency of TA, a skyline </a:t>
            </a:r>
            <a:r>
              <a:rPr lang="en-GB" sz="2000" dirty="0" err="1" smtClean="0">
                <a:latin typeface="Corbel" pitchFamily="34" charset="0"/>
              </a:rPr>
              <a:t>F</a:t>
            </a:r>
            <a:r>
              <a:rPr lang="en-GB" sz="2000" baseline="-25000" dirty="0" err="1" smtClean="0">
                <a:latin typeface="Corbel" pitchFamily="34" charset="0"/>
              </a:rPr>
              <a:t>sky</a:t>
            </a:r>
            <a:r>
              <a:rPr lang="en-GB" sz="2000" dirty="0" smtClean="0">
                <a:latin typeface="Corbel" pitchFamily="34" charset="0"/>
              </a:rPr>
              <a:t> is built on the functions</a:t>
            </a:r>
          </a:p>
        </p:txBody>
      </p:sp>
      <p:pic>
        <p:nvPicPr>
          <p:cNvPr id="10" name="Picture 9" descr="as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749" y="4210712"/>
            <a:ext cx="4296501" cy="2425700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8236" y="2875822"/>
            <a:ext cx="2142419" cy="704592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517065" y="3174383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ight Arrow 8"/>
          <p:cNvSpPr/>
          <p:nvPr/>
        </p:nvSpPr>
        <p:spPr>
          <a:xfrm>
            <a:off x="1091609" y="2040044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5525" cy="2724150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Three types of synthetic datasets:</a:t>
            </a:r>
          </a:p>
          <a:p>
            <a:pPr lvl="1" algn="just"/>
            <a:r>
              <a:rPr lang="en-US" sz="2000" dirty="0" smtClean="0">
                <a:latin typeface="Corbel" pitchFamily="34" charset="0"/>
              </a:rPr>
              <a:t>independent</a:t>
            </a:r>
            <a:r>
              <a:rPr lang="en-GB" sz="2000" dirty="0" smtClean="0">
                <a:latin typeface="Corbel" pitchFamily="34" charset="0"/>
              </a:rPr>
              <a:t>         values are generated uniformly and independently</a:t>
            </a:r>
          </a:p>
          <a:p>
            <a:pPr lvl="1" algn="just"/>
            <a:r>
              <a:rPr lang="en-US" sz="2000" dirty="0" smtClean="0">
                <a:latin typeface="Corbel" pitchFamily="34" charset="0"/>
              </a:rPr>
              <a:t>correlated</a:t>
            </a:r>
            <a:r>
              <a:rPr lang="en-GB" sz="2000" dirty="0" smtClean="0">
                <a:latin typeface="Corbel" pitchFamily="34" charset="0"/>
              </a:rPr>
              <a:t>      object’s values are close in all dimensions (if an object is good in one dimension, it is likely to be good on the other ones too)</a:t>
            </a:r>
          </a:p>
          <a:p>
            <a:pPr lvl="1" algn="just"/>
            <a:r>
              <a:rPr lang="en-US" sz="2000" dirty="0" smtClean="0">
                <a:latin typeface="Corbel" pitchFamily="34" charset="0"/>
              </a:rPr>
              <a:t>anti</a:t>
            </a:r>
            <a:r>
              <a:rPr lang="en-GB" sz="2000" dirty="0" smtClean="0">
                <a:latin typeface="Corbel" pitchFamily="34" charset="0"/>
              </a:rPr>
              <a:t>-correlated        objects that are good in one dimension tend to be poor in the other ones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2400" y="3981599"/>
          <a:ext cx="6299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600"/>
                <a:gridCol w="31496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Parameter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Values</a:t>
                      </a:r>
                      <a:endParaRPr lang="it-IT" sz="18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|F| (in </a:t>
                      </a:r>
                      <a:r>
                        <a:rPr lang="it-IT" sz="1800" dirty="0" err="1" smtClean="0"/>
                        <a:t>thousands</a:t>
                      </a:r>
                      <a:r>
                        <a:rPr lang="it-IT" sz="1800" dirty="0" smtClean="0"/>
                        <a:t>)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1</a:t>
                      </a:r>
                      <a:r>
                        <a:rPr lang="it-IT" sz="1800" dirty="0" smtClean="0"/>
                        <a:t>, 2.5, </a:t>
                      </a:r>
                      <a:r>
                        <a:rPr lang="it-IT" sz="1800" b="1" dirty="0" err="1" smtClean="0"/>
                        <a:t>5</a:t>
                      </a:r>
                      <a:r>
                        <a:rPr lang="it-IT" sz="1800" b="0" dirty="0" smtClean="0"/>
                        <a:t>, 10, 20</a:t>
                      </a:r>
                      <a:endParaRPr lang="it-IT" sz="18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|O| (in </a:t>
                      </a:r>
                      <a:r>
                        <a:rPr lang="it-IT" sz="1800" dirty="0" err="1" smtClean="0"/>
                        <a:t>thousands</a:t>
                      </a:r>
                      <a:r>
                        <a:rPr lang="it-IT" sz="18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10, 50, </a:t>
                      </a:r>
                      <a:r>
                        <a:rPr lang="it-IT" sz="1800" b="1" dirty="0" smtClean="0"/>
                        <a:t>100</a:t>
                      </a:r>
                      <a:r>
                        <a:rPr lang="it-IT" sz="1800" dirty="0" smtClean="0"/>
                        <a:t>, 200, 400</a:t>
                      </a:r>
                      <a:endParaRPr lang="it-IT" sz="18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DimensionalityD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3</a:t>
                      </a:r>
                      <a:r>
                        <a:rPr lang="it-IT" sz="1800" dirty="0" smtClean="0"/>
                        <a:t>, </a:t>
                      </a:r>
                      <a:r>
                        <a:rPr lang="it-IT" sz="1800" b="1" dirty="0" err="1" smtClean="0"/>
                        <a:t>4</a:t>
                      </a:r>
                      <a:r>
                        <a:rPr lang="it-IT" sz="1800" dirty="0" smtClean="0"/>
                        <a:t>, </a:t>
                      </a:r>
                      <a:r>
                        <a:rPr lang="it-IT" sz="1800" dirty="0" err="1" smtClean="0"/>
                        <a:t>5</a:t>
                      </a:r>
                      <a:r>
                        <a:rPr lang="it-IT" sz="1800" dirty="0" smtClean="0"/>
                        <a:t>, </a:t>
                      </a:r>
                      <a:r>
                        <a:rPr lang="it-IT" sz="1800" dirty="0" err="1" smtClean="0"/>
                        <a:t>6</a:t>
                      </a:r>
                      <a:endParaRPr lang="it-IT" sz="180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Capacityk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/>
                        <a:t>1</a:t>
                      </a:r>
                      <a:r>
                        <a:rPr lang="it-IT" sz="1800" b="0" dirty="0" smtClean="0"/>
                        <a:t>, </a:t>
                      </a:r>
                      <a:r>
                        <a:rPr lang="it-IT" sz="1800" b="0" dirty="0" err="1" smtClean="0"/>
                        <a:t>2</a:t>
                      </a:r>
                      <a:r>
                        <a:rPr lang="it-IT" sz="1800" b="0" dirty="0" smtClean="0"/>
                        <a:t>, </a:t>
                      </a:r>
                      <a:r>
                        <a:rPr lang="it-IT" sz="1800" b="0" dirty="0" err="1" smtClean="0"/>
                        <a:t>4</a:t>
                      </a:r>
                      <a:r>
                        <a:rPr lang="it-IT" sz="1800" b="0" dirty="0" smtClean="0"/>
                        <a:t>,</a:t>
                      </a:r>
                      <a:r>
                        <a:rPr lang="it-IT" sz="1800" b="0" baseline="0" dirty="0" err="1" smtClean="0"/>
                        <a:t>8</a:t>
                      </a:r>
                      <a:r>
                        <a:rPr lang="it-IT" sz="1800" b="0" baseline="0" dirty="0" smtClean="0"/>
                        <a:t>, 16</a:t>
                      </a:r>
                      <a:endParaRPr lang="it-IT" sz="1800" b="1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Function Piority γ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err="1" smtClean="0"/>
                        <a:t>1</a:t>
                      </a:r>
                      <a:r>
                        <a:rPr lang="it-IT" sz="1800" b="0" dirty="0" smtClean="0"/>
                        <a:t>, </a:t>
                      </a:r>
                      <a:r>
                        <a:rPr lang="it-IT" sz="1800" b="0" dirty="0" err="1" smtClean="0"/>
                        <a:t>2</a:t>
                      </a:r>
                      <a:r>
                        <a:rPr lang="it-IT" sz="1800" b="0" dirty="0" smtClean="0"/>
                        <a:t>, </a:t>
                      </a:r>
                      <a:r>
                        <a:rPr lang="it-IT" sz="1800" b="0" dirty="0" err="1" smtClean="0"/>
                        <a:t>4</a:t>
                      </a:r>
                      <a:r>
                        <a:rPr lang="it-IT" sz="1800" b="0" dirty="0" smtClean="0"/>
                        <a:t>,</a:t>
                      </a:r>
                      <a:r>
                        <a:rPr lang="it-IT" sz="1800" b="0" baseline="0" dirty="0" err="1" smtClean="0"/>
                        <a:t>8</a:t>
                      </a:r>
                      <a:r>
                        <a:rPr lang="it-IT" sz="1800" b="0" baseline="0" dirty="0" smtClean="0"/>
                        <a:t>, 16</a:t>
                      </a:r>
                      <a:endParaRPr lang="it-IT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359941" y="1673442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ight Arrow 7"/>
          <p:cNvSpPr/>
          <p:nvPr/>
        </p:nvSpPr>
        <p:spPr>
          <a:xfrm>
            <a:off x="2058007" y="2042037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ight Arrow 8"/>
          <p:cNvSpPr/>
          <p:nvPr/>
        </p:nvSpPr>
        <p:spPr>
          <a:xfrm>
            <a:off x="2609822" y="2708344"/>
            <a:ext cx="206670" cy="1309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Experiments </a:t>
            </a:r>
            <a:r>
              <a:rPr lang="en-US" dirty="0" smtClean="0"/>
              <a:t>–</a:t>
            </a:r>
            <a:r>
              <a:rPr lang="en-GB" dirty="0" smtClean="0"/>
              <a:t> |F| and |O| Dependency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9350" y="1167362"/>
            <a:ext cx="6845300" cy="273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6650" y="4037562"/>
            <a:ext cx="6870700" cy="26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Experiments </a:t>
            </a:r>
            <a:r>
              <a:rPr lang="en-US" dirty="0" smtClean="0"/>
              <a:t>–</a:t>
            </a:r>
            <a:r>
              <a:rPr lang="en-GB" smtClean="0"/>
              <a:t> Dimensionality 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5274" y="1171844"/>
            <a:ext cx="6973453" cy="555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Experiments </a:t>
            </a:r>
            <a:r>
              <a:rPr lang="en-US" dirty="0" smtClean="0"/>
              <a:t>–</a:t>
            </a:r>
            <a:r>
              <a:rPr lang="en-GB" dirty="0" smtClean="0"/>
              <a:t> Capacity </a:t>
            </a:r>
            <a:r>
              <a:rPr lang="en-GB" dirty="0" err="1" smtClean="0"/>
              <a:t>k</a:t>
            </a:r>
            <a:r>
              <a:rPr lang="en-GB" dirty="0" smtClean="0"/>
              <a:t> and Priority </a:t>
            </a:r>
            <a:r>
              <a:rPr lang="en-GB" dirty="0" err="1" smtClean="0"/>
              <a:t>γ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5350" y="1473201"/>
            <a:ext cx="2829488" cy="436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1" y="1473200"/>
            <a:ext cx="5769788" cy="436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Experiments </a:t>
            </a:r>
            <a:r>
              <a:rPr lang="en-US" dirty="0" smtClean="0"/>
              <a:t>–</a:t>
            </a:r>
            <a:r>
              <a:rPr lang="en-GB" dirty="0" smtClean="0"/>
              <a:t> Real Data (</a:t>
            </a:r>
            <a:r>
              <a:rPr lang="en-GB" dirty="0" err="1" smtClean="0"/>
              <a:t>Zillow</a:t>
            </a:r>
            <a:r>
              <a:rPr lang="en-GB" dirty="0" smtClean="0"/>
              <a:t> and NBA)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1100" y="1173526"/>
            <a:ext cx="6781800" cy="5577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46</a:t>
            </a:fld>
            <a:endParaRPr lang="en-GB"/>
          </a:p>
        </p:txBody>
      </p:sp>
      <p:sp>
        <p:nvSpPr>
          <p:cNvPr id="8" name="Segnaposto contenuto 5"/>
          <p:cNvSpPr txBox="1">
            <a:spLocks/>
          </p:cNvSpPr>
          <p:nvPr/>
        </p:nvSpPr>
        <p:spPr bwMode="auto">
          <a:xfrm>
            <a:off x="250825" y="1153714"/>
            <a:ext cx="8642350" cy="159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000" dirty="0" smtClean="0">
                <a:solidFill>
                  <a:schemeClr val="accent1"/>
                </a:solidFill>
                <a:latin typeface="Corbel" pitchFamily="34" charset="0"/>
              </a:rPr>
              <a:t>SB is proven to be: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sz="2000" kern="0" dirty="0" smtClean="0">
                <a:solidFill>
                  <a:schemeClr val="accent1"/>
                </a:solidFill>
                <a:latin typeface="Corbel" pitchFamily="34" charset="0"/>
                <a:ea typeface="ＭＳ Ｐゴシック" charset="-128"/>
              </a:rPr>
              <a:t>I/O optimal by using an incremental skyline maintenance algorithm, which is proven to be I/O optimal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itchFamily="34" charset="0"/>
              <a:ea typeface="ＭＳ Ｐゴシック" charset="-128"/>
            </a:endParaRPr>
          </a:p>
          <a:p>
            <a:pPr marL="742950" lvl="1" indent="-285750" algn="just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GB" sz="2000" kern="0" dirty="0" smtClean="0">
                <a:solidFill>
                  <a:schemeClr val="accent1"/>
                </a:solidFill>
                <a:latin typeface="Corbel" pitchFamily="34" charset="0"/>
                <a:ea typeface="ＭＳ Ｐゴシック" charset="-128"/>
              </a:rPr>
              <a:t>CPU optimal by accelerating </a:t>
            </a:r>
            <a:r>
              <a:rPr lang="it-IT" sz="2000" dirty="0" smtClean="0">
                <a:solidFill>
                  <a:schemeClr val="accent1"/>
                </a:solidFill>
                <a:latin typeface="Corbel" pitchFamily="34" charset="0"/>
              </a:rPr>
              <a:t>the matching between functions and skyline objects and identifying multiple stable pairs in each iteration</a:t>
            </a:r>
            <a:endParaRPr lang="en-GB" sz="2000" kern="0" dirty="0" smtClean="0">
              <a:solidFill>
                <a:schemeClr val="accent1"/>
              </a:solidFill>
              <a:latin typeface="Corbel" pitchFamily="34" charset="0"/>
              <a:ea typeface="ＭＳ Ｐゴシック" charset="-128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itchFamily="34" charset="0"/>
              <a:ea typeface="ＭＳ Ｐゴシック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150" y="2978150"/>
            <a:ext cx="80137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47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5275" y="3190474"/>
            <a:ext cx="861060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500" dirty="0" smtClean="0"/>
              <a:t>THANK YOU FOR YOUR 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3786182" y="3357563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-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949446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Internship assignment, based on student’s preferences in terms of: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nature of the job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salary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office location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other features…</a:t>
            </a:r>
          </a:p>
          <a:p>
            <a:pPr algn="just"/>
            <a:endParaRPr lang="en-GB" dirty="0">
              <a:latin typeface="Corbel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500892" y="4857760"/>
            <a:ext cx="285831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292895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1285852" y="442913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/>
          <p:cNvSpPr/>
          <p:nvPr/>
        </p:nvSpPr>
        <p:spPr>
          <a:xfrm>
            <a:off x="1643042" y="528638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/>
          <p:cNvSpPr/>
          <p:nvPr/>
        </p:nvSpPr>
        <p:spPr>
          <a:xfrm>
            <a:off x="1928794" y="464344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/>
          <p:cNvSpPr/>
          <p:nvPr/>
        </p:nvSpPr>
        <p:spPr>
          <a:xfrm>
            <a:off x="2857488" y="550070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Connettore 1 56"/>
          <p:cNvCxnSpPr/>
          <p:nvPr/>
        </p:nvCxnSpPr>
        <p:spPr>
          <a:xfrm rot="16200000" flipH="1">
            <a:off x="3071802" y="2714620"/>
            <a:ext cx="1785951" cy="16430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rot="16200000" flipH="1">
            <a:off x="2714612" y="3071811"/>
            <a:ext cx="2357454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3857620" y="314324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Best point</a:t>
            </a:r>
            <a:endParaRPr lang="en-GB" sz="1200"/>
          </a:p>
        </p:txBody>
      </p:sp>
      <p:sp>
        <p:nvSpPr>
          <p:cNvPr id="42" name="CasellaDiTesto 41"/>
          <p:cNvSpPr txBox="1"/>
          <p:nvPr/>
        </p:nvSpPr>
        <p:spPr>
          <a:xfrm>
            <a:off x="1071538" y="41433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b</a:t>
            </a:r>
            <a:endParaRPr lang="en-GB" sz="1600"/>
          </a:p>
        </p:txBody>
      </p:sp>
      <p:sp>
        <p:nvSpPr>
          <p:cNvPr id="44" name="CasellaDiTesto 43"/>
          <p:cNvSpPr txBox="1"/>
          <p:nvPr/>
        </p:nvSpPr>
        <p:spPr>
          <a:xfrm>
            <a:off x="1714480" y="4714884"/>
            <a:ext cx="285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45" name="CasellaDiTesto 44"/>
          <p:cNvSpPr txBox="1"/>
          <p:nvPr/>
        </p:nvSpPr>
        <p:spPr>
          <a:xfrm>
            <a:off x="1785918" y="509071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47" name="CasellaDiTesto 46"/>
          <p:cNvSpPr txBox="1"/>
          <p:nvPr/>
        </p:nvSpPr>
        <p:spPr>
          <a:xfrm>
            <a:off x="3000364" y="55007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48" name="CasellaDiTesto 47"/>
          <p:cNvSpPr txBox="1"/>
          <p:nvPr/>
        </p:nvSpPr>
        <p:spPr>
          <a:xfrm>
            <a:off x="4357686" y="450057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f</a:t>
            </a:r>
            <a:r>
              <a:rPr lang="en-GB" baseline="-25000" smtClean="0"/>
              <a:t>1</a:t>
            </a:r>
            <a:endParaRPr lang="en-GB" baseline="-25000"/>
          </a:p>
        </p:txBody>
      </p:sp>
      <p:sp>
        <p:nvSpPr>
          <p:cNvPr id="49" name="CasellaDiTesto 48"/>
          <p:cNvSpPr txBox="1"/>
          <p:nvPr/>
        </p:nvSpPr>
        <p:spPr>
          <a:xfrm>
            <a:off x="4738320" y="407194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f</a:t>
            </a:r>
            <a:r>
              <a:rPr lang="en-GB" baseline="-25000" smtClean="0"/>
              <a:t>2</a:t>
            </a:r>
            <a:endParaRPr lang="en-GB" baseline="-2500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2714620"/>
            <a:ext cx="23564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Users’ preference functions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1</a:t>
            </a:r>
            <a:r>
              <a:rPr lang="en-GB" sz="1400" smtClean="0"/>
              <a:t>=0.8X+0.2Y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2</a:t>
            </a:r>
            <a:r>
              <a:rPr lang="en-GB" sz="1400" smtClean="0"/>
              <a:t>=0.5X+0.5Y</a:t>
            </a:r>
          </a:p>
          <a:p>
            <a:endParaRPr lang="en-GB" sz="1400" smtClean="0"/>
          </a:p>
          <a:p>
            <a:r>
              <a:rPr lang="en-GB" sz="1400" smtClean="0"/>
              <a:t>Positions’ attributes</a:t>
            </a:r>
          </a:p>
          <a:p>
            <a:r>
              <a:rPr lang="en-GB" sz="1400" smtClean="0"/>
              <a:t>a=(0.5,0.6)</a:t>
            </a:r>
          </a:p>
          <a:p>
            <a:r>
              <a:rPr lang="en-GB" sz="1400" smtClean="0"/>
              <a:t>b=(0.2,0.7)</a:t>
            </a:r>
          </a:p>
          <a:p>
            <a:r>
              <a:rPr lang="en-GB" sz="1400" smtClean="0"/>
              <a:t>c=(0.8,0.2)</a:t>
            </a:r>
          </a:p>
          <a:p>
            <a:r>
              <a:rPr lang="en-GB" sz="1400" smtClean="0"/>
              <a:t>d=(0.4,0.4)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300" y="6286500"/>
            <a:ext cx="278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X</a:t>
            </a:r>
            <a:endParaRPr lang="it-I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200" y="3429000"/>
            <a:ext cx="353943" cy="194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it-IT" sz="1100" dirty="0" err="1" smtClean="0"/>
              <a:t>Y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13836 0.1733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555 L -0.18108 0.220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10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3" grpId="0" animBg="1"/>
      <p:bldP spid="25" grpId="0" animBg="1"/>
      <p:bldP spid="26" grpId="0" animBg="1"/>
      <p:bldP spid="26" grpId="1" animBg="1"/>
      <p:bldP spid="33" grpId="0" animBg="1"/>
      <p:bldP spid="33" grpId="1" animBg="1"/>
      <p:bldP spid="107" grpId="0"/>
      <p:bldP spid="42" grpId="0"/>
      <p:bldP spid="44" grpId="0"/>
      <p:bldP spid="44" grpId="1"/>
      <p:bldP spid="45" grpId="0"/>
      <p:bldP spid="47" grpId="0"/>
      <p:bldP spid="47" grpId="1"/>
      <p:bldP spid="48" grpId="0"/>
      <p:bldP spid="48" grpId="1"/>
      <p:bldP spid="49" grpId="0"/>
      <p:bldP spid="49" grpId="1"/>
      <p:bldP spid="50" grpId="1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3786182" y="3357563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-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949446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Internship assignment, based on student’s preferences in terms of: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nature of the job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salary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office location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other features…</a:t>
            </a:r>
          </a:p>
          <a:p>
            <a:pPr algn="just"/>
            <a:endParaRPr lang="en-GB" dirty="0">
              <a:latin typeface="Corbel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500892" y="4857760"/>
            <a:ext cx="285831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292895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1285852" y="442913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/>
          <p:cNvSpPr/>
          <p:nvPr/>
        </p:nvSpPr>
        <p:spPr>
          <a:xfrm>
            <a:off x="1643042" y="528638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/>
          <p:cNvSpPr/>
          <p:nvPr/>
        </p:nvSpPr>
        <p:spPr>
          <a:xfrm>
            <a:off x="1928794" y="464344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/>
          <p:cNvSpPr/>
          <p:nvPr/>
        </p:nvSpPr>
        <p:spPr>
          <a:xfrm>
            <a:off x="2857488" y="55007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Connettore 1 56"/>
          <p:cNvCxnSpPr/>
          <p:nvPr/>
        </p:nvCxnSpPr>
        <p:spPr>
          <a:xfrm rot="16200000" flipH="1">
            <a:off x="3071802" y="2714620"/>
            <a:ext cx="1785951" cy="16430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rot="16200000" flipH="1">
            <a:off x="1390780" y="4149984"/>
            <a:ext cx="2357454" cy="928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3857620" y="314324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Best point</a:t>
            </a:r>
            <a:endParaRPr lang="en-GB" sz="1200"/>
          </a:p>
        </p:txBody>
      </p:sp>
      <p:sp>
        <p:nvSpPr>
          <p:cNvPr id="42" name="CasellaDiTesto 41"/>
          <p:cNvSpPr txBox="1"/>
          <p:nvPr/>
        </p:nvSpPr>
        <p:spPr>
          <a:xfrm>
            <a:off x="1071538" y="41433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b</a:t>
            </a:r>
            <a:endParaRPr lang="en-GB" sz="1600"/>
          </a:p>
        </p:txBody>
      </p:sp>
      <p:sp>
        <p:nvSpPr>
          <p:cNvPr id="44" name="CasellaDiTesto 43"/>
          <p:cNvSpPr txBox="1"/>
          <p:nvPr/>
        </p:nvSpPr>
        <p:spPr>
          <a:xfrm>
            <a:off x="1714480" y="4714884"/>
            <a:ext cx="285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45" name="CasellaDiTesto 44"/>
          <p:cNvSpPr txBox="1"/>
          <p:nvPr/>
        </p:nvSpPr>
        <p:spPr>
          <a:xfrm>
            <a:off x="1785918" y="509071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47" name="CasellaDiTesto 46"/>
          <p:cNvSpPr txBox="1"/>
          <p:nvPr/>
        </p:nvSpPr>
        <p:spPr>
          <a:xfrm>
            <a:off x="3000364" y="55007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c</a:t>
            </a:r>
            <a:endParaRPr lang="en-GB" sz="1600"/>
          </a:p>
        </p:txBody>
      </p:sp>
      <p:sp>
        <p:nvSpPr>
          <p:cNvPr id="49" name="CasellaDiTesto 48"/>
          <p:cNvSpPr txBox="1"/>
          <p:nvPr/>
        </p:nvSpPr>
        <p:spPr>
          <a:xfrm>
            <a:off x="4738320" y="407194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f</a:t>
            </a:r>
            <a:r>
              <a:rPr lang="en-GB" baseline="-25000" smtClean="0"/>
              <a:t>2</a:t>
            </a:r>
            <a:endParaRPr lang="en-GB" baseline="-2500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2714620"/>
            <a:ext cx="23564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Users’ preference functions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1</a:t>
            </a:r>
            <a:r>
              <a:rPr lang="en-GB" sz="1400" smtClean="0"/>
              <a:t>=0.8X+0.2Y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2</a:t>
            </a:r>
            <a:r>
              <a:rPr lang="en-GB" sz="1400" smtClean="0"/>
              <a:t>=0.5X+0.5Y</a:t>
            </a:r>
          </a:p>
          <a:p>
            <a:endParaRPr lang="en-GB" sz="1400" smtClean="0"/>
          </a:p>
          <a:p>
            <a:r>
              <a:rPr lang="en-GB" sz="1400" smtClean="0"/>
              <a:t>Positions’ attributes</a:t>
            </a:r>
          </a:p>
          <a:p>
            <a:r>
              <a:rPr lang="en-GB" sz="1400" smtClean="0"/>
              <a:t>a=(0.5,0.6)</a:t>
            </a:r>
          </a:p>
          <a:p>
            <a:r>
              <a:rPr lang="en-GB" sz="1400" smtClean="0"/>
              <a:t>b=(0.2,0.7)</a:t>
            </a:r>
          </a:p>
          <a:p>
            <a:r>
              <a:rPr lang="en-GB" sz="1400" smtClean="0"/>
              <a:t>c=(0.8,0.2)</a:t>
            </a:r>
          </a:p>
          <a:p>
            <a:r>
              <a:rPr lang="en-GB" sz="1400" smtClean="0"/>
              <a:t>d=(0.4,0.4)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300" y="6286500"/>
            <a:ext cx="278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X</a:t>
            </a:r>
            <a:endParaRPr lang="it-I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200" y="3429000"/>
            <a:ext cx="353943" cy="194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it-IT" sz="1100" dirty="0" err="1" smtClean="0"/>
              <a:t>Y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13836 0.173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555 L -0.18108 0.220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10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3" grpId="0" animBg="1"/>
      <p:bldP spid="25" grpId="0" animBg="1"/>
      <p:bldP spid="26" grpId="0" animBg="1"/>
      <p:bldP spid="26" grpId="1" animBg="1"/>
      <p:bldP spid="33" grpId="0" animBg="1"/>
      <p:bldP spid="33" grpId="1" animBg="1"/>
      <p:bldP spid="107" grpId="0"/>
      <p:bldP spid="42" grpId="0"/>
      <p:bldP spid="44" grpId="0"/>
      <p:bldP spid="44" grpId="1"/>
      <p:bldP spid="45" grpId="0"/>
      <p:bldP spid="47" grpId="0"/>
      <p:bldP spid="47" grpId="1"/>
      <p:bldP spid="49" grpId="0"/>
      <p:bldP spid="49" grpId="1"/>
      <p:bldP spid="50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3786182" y="3357563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-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949446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Internship assignment, based on student’s preferences in terms of: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nature of the job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salary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office location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other features…</a:t>
            </a:r>
          </a:p>
          <a:p>
            <a:pPr algn="just"/>
            <a:endParaRPr lang="en-GB" dirty="0">
              <a:latin typeface="Corbel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500892" y="4857760"/>
            <a:ext cx="285831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292895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1285852" y="442913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/>
          <p:cNvSpPr/>
          <p:nvPr/>
        </p:nvSpPr>
        <p:spPr>
          <a:xfrm>
            <a:off x="1643042" y="528638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/>
          <p:cNvSpPr/>
          <p:nvPr/>
        </p:nvSpPr>
        <p:spPr>
          <a:xfrm>
            <a:off x="1928794" y="4643446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Connettore 1 56"/>
          <p:cNvCxnSpPr/>
          <p:nvPr/>
        </p:nvCxnSpPr>
        <p:spPr>
          <a:xfrm rot="16200000" flipH="1">
            <a:off x="3071802" y="2714620"/>
            <a:ext cx="1785951" cy="16430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3857620" y="314324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Best point</a:t>
            </a:r>
            <a:endParaRPr lang="en-GB" sz="1200"/>
          </a:p>
        </p:txBody>
      </p:sp>
      <p:sp>
        <p:nvSpPr>
          <p:cNvPr id="42" name="CasellaDiTesto 41"/>
          <p:cNvSpPr txBox="1"/>
          <p:nvPr/>
        </p:nvSpPr>
        <p:spPr>
          <a:xfrm>
            <a:off x="1071538" y="41433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b</a:t>
            </a:r>
            <a:endParaRPr lang="en-GB" sz="1600"/>
          </a:p>
        </p:txBody>
      </p:sp>
      <p:sp>
        <p:nvSpPr>
          <p:cNvPr id="44" name="CasellaDiTesto 43"/>
          <p:cNvSpPr txBox="1"/>
          <p:nvPr/>
        </p:nvSpPr>
        <p:spPr>
          <a:xfrm>
            <a:off x="1714480" y="4714884"/>
            <a:ext cx="285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45" name="CasellaDiTesto 44"/>
          <p:cNvSpPr txBox="1"/>
          <p:nvPr/>
        </p:nvSpPr>
        <p:spPr>
          <a:xfrm>
            <a:off x="1785918" y="509071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49" name="CasellaDiTesto 48"/>
          <p:cNvSpPr txBox="1"/>
          <p:nvPr/>
        </p:nvSpPr>
        <p:spPr>
          <a:xfrm>
            <a:off x="4738320" y="407194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f</a:t>
            </a:r>
            <a:r>
              <a:rPr lang="en-GB" baseline="-25000" smtClean="0"/>
              <a:t>2</a:t>
            </a:r>
            <a:endParaRPr lang="en-GB" baseline="-2500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2714620"/>
            <a:ext cx="23564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Users’ preference functions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1</a:t>
            </a:r>
            <a:r>
              <a:rPr lang="en-GB" sz="1400" smtClean="0"/>
              <a:t>=0.8X+0.2Y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2</a:t>
            </a:r>
            <a:r>
              <a:rPr lang="en-GB" sz="1400" smtClean="0"/>
              <a:t>=0.5X+0.5Y</a:t>
            </a:r>
          </a:p>
          <a:p>
            <a:endParaRPr lang="en-GB" sz="1400" smtClean="0"/>
          </a:p>
          <a:p>
            <a:r>
              <a:rPr lang="en-GB" sz="1400" smtClean="0"/>
              <a:t>Positions’ attributes</a:t>
            </a:r>
          </a:p>
          <a:p>
            <a:r>
              <a:rPr lang="en-GB" sz="1400" smtClean="0"/>
              <a:t>a=(0.5,0.6)</a:t>
            </a:r>
          </a:p>
          <a:p>
            <a:r>
              <a:rPr lang="en-GB" sz="1400" smtClean="0"/>
              <a:t>b=(0.2,0.7)</a:t>
            </a:r>
          </a:p>
          <a:p>
            <a:r>
              <a:rPr lang="en-GB" sz="1400" smtClean="0"/>
              <a:t>c=(0.8,0.2)</a:t>
            </a:r>
          </a:p>
          <a:p>
            <a:r>
              <a:rPr lang="en-GB" sz="1400" smtClean="0"/>
              <a:t>d=(0.4,0.4)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300" y="6286500"/>
            <a:ext cx="278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X</a:t>
            </a:r>
            <a:endParaRPr lang="it-I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200" y="3429000"/>
            <a:ext cx="353943" cy="194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it-IT" sz="1100" dirty="0" err="1" smtClean="0"/>
              <a:t>Y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555 L -0.18108 0.220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10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3" grpId="0" animBg="1"/>
      <p:bldP spid="25" grpId="0" animBg="1"/>
      <p:bldP spid="26" grpId="0" animBg="1"/>
      <p:bldP spid="26" grpId="1" animBg="1"/>
      <p:bldP spid="107" grpId="0"/>
      <p:bldP spid="42" grpId="0"/>
      <p:bldP spid="44" grpId="0"/>
      <p:bldP spid="44" grpId="1"/>
      <p:bldP spid="45" grpId="0"/>
      <p:bldP spid="49" grpId="0"/>
      <p:bldP spid="49" grpId="1"/>
      <p:bldP spid="50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e 105"/>
          <p:cNvSpPr/>
          <p:nvPr/>
        </p:nvSpPr>
        <p:spPr>
          <a:xfrm>
            <a:off x="3786182" y="3357563"/>
            <a:ext cx="142876" cy="142876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-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08" name="Segnaposto contenuto 107"/>
          <p:cNvSpPr>
            <a:spLocks noGrp="1"/>
          </p:cNvSpPr>
          <p:nvPr>
            <p:ph sz="quarter" idx="1"/>
          </p:nvPr>
        </p:nvSpPr>
        <p:spPr>
          <a:xfrm>
            <a:off x="250825" y="1153714"/>
            <a:ext cx="8642350" cy="1949446"/>
          </a:xfrm>
        </p:spPr>
        <p:txBody>
          <a:bodyPr/>
          <a:lstStyle/>
          <a:p>
            <a:pPr algn="just"/>
            <a:r>
              <a:rPr lang="en-GB" sz="2000" dirty="0" smtClean="0">
                <a:latin typeface="Corbel" pitchFamily="34" charset="0"/>
              </a:rPr>
              <a:t>Internship assignment, based on student’s preferences in terms of: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nature of the job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salary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office location</a:t>
            </a:r>
          </a:p>
          <a:p>
            <a:pPr lvl="1" algn="just"/>
            <a:r>
              <a:rPr lang="en-GB" sz="2000" i="1" dirty="0" smtClean="0">
                <a:latin typeface="Corbel" pitchFamily="34" charset="0"/>
              </a:rPr>
              <a:t>other features…</a:t>
            </a:r>
          </a:p>
          <a:p>
            <a:pPr algn="just"/>
            <a:endParaRPr lang="en-GB" dirty="0">
              <a:latin typeface="Corbel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-500892" y="4857760"/>
            <a:ext cx="285831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928662" y="6286520"/>
            <a:ext cx="292895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1285852" y="4429132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/>
          <p:cNvSpPr/>
          <p:nvPr/>
        </p:nvSpPr>
        <p:spPr>
          <a:xfrm>
            <a:off x="1643042" y="5286388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/>
          <p:cNvSpPr/>
          <p:nvPr/>
        </p:nvSpPr>
        <p:spPr>
          <a:xfrm>
            <a:off x="1928794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Connettore 1 56"/>
          <p:cNvCxnSpPr/>
          <p:nvPr/>
        </p:nvCxnSpPr>
        <p:spPr>
          <a:xfrm rot="16200000" flipH="1">
            <a:off x="1297593" y="4079397"/>
            <a:ext cx="1785951" cy="16430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/>
          <p:cNvSpPr txBox="1"/>
          <p:nvPr/>
        </p:nvSpPr>
        <p:spPr>
          <a:xfrm>
            <a:off x="3857620" y="3143249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/>
              <a:t>Best point</a:t>
            </a:r>
            <a:endParaRPr lang="en-GB" sz="1200"/>
          </a:p>
        </p:txBody>
      </p:sp>
      <p:sp>
        <p:nvSpPr>
          <p:cNvPr id="42" name="CasellaDiTesto 41"/>
          <p:cNvSpPr txBox="1"/>
          <p:nvPr/>
        </p:nvSpPr>
        <p:spPr>
          <a:xfrm>
            <a:off x="1071538" y="41433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b</a:t>
            </a:r>
            <a:endParaRPr lang="en-GB" sz="1600"/>
          </a:p>
        </p:txBody>
      </p:sp>
      <p:sp>
        <p:nvSpPr>
          <p:cNvPr id="44" name="CasellaDiTesto 43"/>
          <p:cNvSpPr txBox="1"/>
          <p:nvPr/>
        </p:nvSpPr>
        <p:spPr>
          <a:xfrm>
            <a:off x="1714480" y="4714884"/>
            <a:ext cx="285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/>
              <a:t>a</a:t>
            </a:r>
            <a:endParaRPr lang="en-GB" sz="1600"/>
          </a:p>
        </p:txBody>
      </p:sp>
      <p:sp>
        <p:nvSpPr>
          <p:cNvPr id="45" name="CasellaDiTesto 44"/>
          <p:cNvSpPr txBox="1"/>
          <p:nvPr/>
        </p:nvSpPr>
        <p:spPr>
          <a:xfrm>
            <a:off x="1785918" y="509071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/>
              <a:t>d</a:t>
            </a:r>
            <a:endParaRPr lang="en-GB" sz="1600"/>
          </a:p>
        </p:txBody>
      </p:sp>
      <p:sp>
        <p:nvSpPr>
          <p:cNvPr id="50" name="CasellaDiTesto 49"/>
          <p:cNvSpPr txBox="1"/>
          <p:nvPr/>
        </p:nvSpPr>
        <p:spPr>
          <a:xfrm>
            <a:off x="6000760" y="2714620"/>
            <a:ext cx="23564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smtClean="0"/>
              <a:t>Users’ preference functions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1</a:t>
            </a:r>
            <a:r>
              <a:rPr lang="en-GB" sz="1400" smtClean="0"/>
              <a:t>=0.8X+0.2Y</a:t>
            </a:r>
          </a:p>
          <a:p>
            <a:r>
              <a:rPr lang="en-GB" sz="1400" smtClean="0"/>
              <a:t>f</a:t>
            </a:r>
            <a:r>
              <a:rPr lang="en-GB" sz="1400" baseline="-25000" smtClean="0"/>
              <a:t>2</a:t>
            </a:r>
            <a:r>
              <a:rPr lang="en-GB" sz="1400" smtClean="0"/>
              <a:t>=0.5X+0.5Y</a:t>
            </a:r>
          </a:p>
          <a:p>
            <a:endParaRPr lang="en-GB" sz="1400" smtClean="0"/>
          </a:p>
          <a:p>
            <a:r>
              <a:rPr lang="en-GB" sz="1400" smtClean="0"/>
              <a:t>Positions’ attributes</a:t>
            </a:r>
          </a:p>
          <a:p>
            <a:r>
              <a:rPr lang="en-GB" sz="1400" smtClean="0"/>
              <a:t>a=(0.5,0.6)</a:t>
            </a:r>
          </a:p>
          <a:p>
            <a:r>
              <a:rPr lang="en-GB" sz="1400" smtClean="0"/>
              <a:t>b=(0.2,0.7)</a:t>
            </a:r>
          </a:p>
          <a:p>
            <a:r>
              <a:rPr lang="en-GB" sz="1400" smtClean="0"/>
              <a:t>c=(0.8,0.2)</a:t>
            </a:r>
          </a:p>
          <a:p>
            <a:r>
              <a:rPr lang="en-GB" sz="1400" smtClean="0"/>
              <a:t>d=(0.4,0.4)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0300" y="6286500"/>
            <a:ext cx="278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X</a:t>
            </a:r>
            <a:endParaRPr lang="it-IT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200" y="3429000"/>
            <a:ext cx="353943" cy="194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it-IT" sz="1100" dirty="0" err="1" smtClean="0"/>
              <a:t>Y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555 L -0.18108 0.22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080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23" grpId="0" animBg="1"/>
      <p:bldP spid="25" grpId="0" animBg="1"/>
      <p:bldP spid="26" grpId="0" animBg="1"/>
      <p:bldP spid="26" grpId="1" animBg="1"/>
      <p:bldP spid="107" grpId="0"/>
      <p:bldP spid="42" grpId="0"/>
      <p:bldP spid="44" grpId="0"/>
      <p:bldP spid="44" grpId="1"/>
      <p:bldP spid="45" grpId="0"/>
      <p:bldP spid="50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Algorithms</a:t>
            </a:r>
            <a:endParaRPr lang="en-GB" dirty="0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56588-504E-4CCE-BFF8-79B673A0C44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149590"/>
            <a:ext cx="8642350" cy="5768975"/>
          </a:xfrm>
        </p:spPr>
        <p:txBody>
          <a:bodyPr/>
          <a:lstStyle/>
          <a:p>
            <a:pPr algn="just"/>
            <a:r>
              <a:rPr lang="it-IT" sz="2000" dirty="0" smtClean="0">
                <a:latin typeface="Corbel" pitchFamily="34" charset="0"/>
              </a:rPr>
              <a:t>1-1 assignment problem is related to three types of search:</a:t>
            </a:r>
          </a:p>
          <a:p>
            <a:pPr lvl="1" algn="just"/>
            <a:r>
              <a:rPr lang="it-IT" sz="2000" dirty="0" smtClean="0">
                <a:latin typeface="Corbel" pitchFamily="34" charset="0"/>
              </a:rPr>
              <a:t>Spatial Assignment problem (model: SMP)</a:t>
            </a:r>
          </a:p>
          <a:p>
            <a:pPr lvl="2" algn="just"/>
            <a:r>
              <a:rPr lang="it-IT" sz="2000" dirty="0" smtClean="0">
                <a:latin typeface="Corbel" pitchFamily="34" charset="0"/>
              </a:rPr>
              <a:t>Chain Algorithm</a:t>
            </a:r>
          </a:p>
          <a:p>
            <a:pPr lvl="1" algn="just"/>
            <a:r>
              <a:rPr lang="it-IT" sz="2000" dirty="0" smtClean="0">
                <a:latin typeface="Corbel" pitchFamily="34" charset="0"/>
              </a:rPr>
              <a:t>Skyline Queries</a:t>
            </a:r>
          </a:p>
          <a:p>
            <a:pPr lvl="2" algn="just"/>
            <a:r>
              <a:rPr lang="it-IT" sz="2000" dirty="0" smtClean="0">
                <a:latin typeface="Corbel" pitchFamily="34" charset="0"/>
              </a:rPr>
              <a:t>Branch-and-Bound Skyline Algorithm</a:t>
            </a:r>
          </a:p>
          <a:p>
            <a:pPr lvl="1" algn="just"/>
            <a:r>
              <a:rPr lang="it-IT" sz="2000" dirty="0" smtClean="0">
                <a:latin typeface="Corbel" pitchFamily="34" charset="0"/>
              </a:rPr>
              <a:t>Top-k Search</a:t>
            </a:r>
          </a:p>
          <a:p>
            <a:pPr lvl="2" algn="just"/>
            <a:r>
              <a:rPr lang="it-IT" sz="2000" dirty="0" smtClean="0">
                <a:latin typeface="Corbel" pitchFamily="34" charset="0"/>
              </a:rPr>
              <a:t>Threshold Algorith</a:t>
            </a:r>
          </a:p>
          <a:p>
            <a:pPr algn="just">
              <a:buFont typeface="Wingdings" charset="2"/>
              <a:buChar char="Ø"/>
            </a:pPr>
            <a:endParaRPr lang="it-IT" sz="2000" b="1" dirty="0" smtClean="0">
              <a:latin typeface="Corbel" pitchFamily="34" charset="0"/>
            </a:endParaRPr>
          </a:p>
          <a:p>
            <a:pPr algn="just">
              <a:buFont typeface="Wingdings" charset="2"/>
              <a:buChar char="Ø"/>
            </a:pPr>
            <a:endParaRPr lang="it-IT" sz="2000" b="1" dirty="0" smtClean="0">
              <a:latin typeface="Corbe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1" dirty="0" smtClean="0">
                <a:latin typeface="Corbel" pitchFamily="34" charset="0"/>
              </a:rPr>
              <a:t>S</a:t>
            </a:r>
            <a:r>
              <a:rPr lang="it-IT" sz="2000" b="1" dirty="0" smtClean="0">
                <a:latin typeface="Corbel" pitchFamily="34" charset="0"/>
              </a:rPr>
              <a:t>tablepair:</a:t>
            </a:r>
            <a:r>
              <a:rPr lang="en-US" sz="2000" i="1" dirty="0" smtClean="0">
                <a:latin typeface="Corbel" pitchFamily="34" charset="0"/>
              </a:rPr>
              <a:t>Given two datasets A and B, a 1-1 matching M is stable if there are no two pairs (a , b) and (a , b ) in M , such that a prefers b to b, and b prefers a to a (where a, a ∈ A and b, b ∈ B).</a:t>
            </a:r>
            <a:endParaRPr lang="it-IT" sz="2000" dirty="0" smtClean="0">
              <a:latin typeface="Corbel" pitchFamily="34" charset="0"/>
            </a:endParaRPr>
          </a:p>
          <a:p>
            <a:pPr algn="just">
              <a:buNone/>
            </a:pPr>
            <a:endParaRPr lang="en-GB" sz="2000" i="1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2085</TotalTime>
  <Words>4003</Words>
  <Application>Microsoft Office PowerPoint</Application>
  <PresentationFormat>Presentazione su schermo (4:3)</PresentationFormat>
  <Paragraphs>931</Paragraphs>
  <Slides>47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>Satellite</vt:lpstr>
      <vt:lpstr>Diapositiva 1</vt:lpstr>
      <vt:lpstr>Scenario</vt:lpstr>
      <vt:lpstr>Scenario</vt:lpstr>
      <vt:lpstr>Scenario - Example</vt:lpstr>
      <vt:lpstr>Scenario - Example</vt:lpstr>
      <vt:lpstr>Scenario - Example</vt:lpstr>
      <vt:lpstr>Scenario - Example</vt:lpstr>
      <vt:lpstr>Scenario - Example</vt:lpstr>
      <vt:lpstr>Related Algorithms</vt:lpstr>
      <vt:lpstr>Spatial Assignment Problem – Chain Algorithm</vt:lpstr>
      <vt:lpstr>Skyline Queries – BBS Algorithm</vt:lpstr>
      <vt:lpstr>BBS Algorithm–Example</vt:lpstr>
      <vt:lpstr>BBS Algorithm–Example</vt:lpstr>
      <vt:lpstr>BBS Algorithm–Example</vt:lpstr>
      <vt:lpstr>BBS Algorithm–Example</vt:lpstr>
      <vt:lpstr>Skyline Queries –DeltaSky Algorithm</vt:lpstr>
      <vt:lpstr>Top-k search – Threshold Algorithm</vt:lpstr>
      <vt:lpstr>Top-k search - BRS &amp; Onion</vt:lpstr>
      <vt:lpstr>Problem Statement</vt:lpstr>
      <vt:lpstr>Algorithms – Brute Force Search</vt:lpstr>
      <vt:lpstr>Algorithms – Skyline-Based Search</vt:lpstr>
      <vt:lpstr>Algorithms – Skyline-Based Search</vt:lpstr>
      <vt:lpstr>Algorithms – Skyline-BasedSearch (Example)</vt:lpstr>
      <vt:lpstr>Algorithms – Skyline-BasedSearch (Example)</vt:lpstr>
      <vt:lpstr>Algorithms – Skyline-BasedSearch (Example)</vt:lpstr>
      <vt:lpstr>Implementation - BestPair</vt:lpstr>
      <vt:lpstr>Implementation - BestPair (Example)</vt:lpstr>
      <vt:lpstr>Implementation - BestPair (Example)</vt:lpstr>
      <vt:lpstr>Implementation - BestPair (Example)</vt:lpstr>
      <vt:lpstr>Implementation - BestPair (Example)</vt:lpstr>
      <vt:lpstr>Implementation - BestPair (Example)</vt:lpstr>
      <vt:lpstr>Implementation - BestPair (Example)</vt:lpstr>
      <vt:lpstr>Implementation - BestPair (Improvements)</vt:lpstr>
      <vt:lpstr>Implementation – UpdateSkyline (Example)</vt:lpstr>
      <vt:lpstr>Implementation – UpdateSkyline (Example)</vt:lpstr>
      <vt:lpstr>Implementation – UpdateSkyline (Example)</vt:lpstr>
      <vt:lpstr>Implementation – UpdateSkyline (Example)</vt:lpstr>
      <vt:lpstr>Implementation – UpdateSkyline (Example)</vt:lpstr>
      <vt:lpstr>Algorithms – Skyline-Based Search (Optimization)</vt:lpstr>
      <vt:lpstr>Problem Variants</vt:lpstr>
      <vt:lpstr>Experiments</vt:lpstr>
      <vt:lpstr>Experiments – |F| and |O| Dependency</vt:lpstr>
      <vt:lpstr>Experiments – Dimensionality D</vt:lpstr>
      <vt:lpstr>Experiments – Capacity k and Priority γ</vt:lpstr>
      <vt:lpstr>Experiments – Real Data (Zillow and NBA)</vt:lpstr>
      <vt:lpstr>Conclusions</vt:lpstr>
      <vt:lpstr>Conclusions</vt:lpstr>
    </vt:vector>
  </TitlesOfParts>
  <Company>deis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FAIR ASSIGNMENT FOR MULTIPLE PREFERENCE QUERIES</dc:title>
  <dc:creator>s0000364332</dc:creator>
  <cp:lastModifiedBy>Saimon</cp:lastModifiedBy>
  <cp:revision>325</cp:revision>
  <dcterms:created xsi:type="dcterms:W3CDTF">2010-05-17T09:41:19Z</dcterms:created>
  <dcterms:modified xsi:type="dcterms:W3CDTF">2010-05-17T11:30:28Z</dcterms:modified>
</cp:coreProperties>
</file>