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71"/>
  </p:notesMasterIdLst>
  <p:handoutMasterIdLst>
    <p:handoutMasterId r:id="rId72"/>
  </p:handoutMasterIdLst>
  <p:sldIdLst>
    <p:sldId id="257" r:id="rId2"/>
    <p:sldId id="380" r:id="rId3"/>
    <p:sldId id="305" r:id="rId4"/>
    <p:sldId id="377" r:id="rId5"/>
    <p:sldId id="378" r:id="rId6"/>
    <p:sldId id="379" r:id="rId7"/>
    <p:sldId id="383" r:id="rId8"/>
    <p:sldId id="431" r:id="rId9"/>
    <p:sldId id="384" r:id="rId10"/>
    <p:sldId id="385" r:id="rId11"/>
    <p:sldId id="386" r:id="rId12"/>
    <p:sldId id="387" r:id="rId13"/>
    <p:sldId id="391" r:id="rId14"/>
    <p:sldId id="393" r:id="rId15"/>
    <p:sldId id="392" r:id="rId16"/>
    <p:sldId id="374" r:id="rId17"/>
    <p:sldId id="381" r:id="rId18"/>
    <p:sldId id="362" r:id="rId19"/>
    <p:sldId id="363" r:id="rId20"/>
    <p:sldId id="369" r:id="rId21"/>
    <p:sldId id="371" r:id="rId22"/>
    <p:sldId id="370" r:id="rId23"/>
    <p:sldId id="365" r:id="rId24"/>
    <p:sldId id="364" r:id="rId25"/>
    <p:sldId id="372" r:id="rId26"/>
    <p:sldId id="366" r:id="rId27"/>
    <p:sldId id="367" r:id="rId28"/>
    <p:sldId id="368" r:id="rId29"/>
    <p:sldId id="373" r:id="rId30"/>
    <p:sldId id="390" r:id="rId31"/>
    <p:sldId id="389" r:id="rId32"/>
    <p:sldId id="394" r:id="rId33"/>
    <p:sldId id="395" r:id="rId34"/>
    <p:sldId id="396" r:id="rId35"/>
    <p:sldId id="397" r:id="rId36"/>
    <p:sldId id="398" r:id="rId37"/>
    <p:sldId id="399" r:id="rId38"/>
    <p:sldId id="400" r:id="rId39"/>
    <p:sldId id="401" r:id="rId40"/>
    <p:sldId id="402" r:id="rId41"/>
    <p:sldId id="403" r:id="rId42"/>
    <p:sldId id="404" r:id="rId43"/>
    <p:sldId id="405" r:id="rId44"/>
    <p:sldId id="406" r:id="rId45"/>
    <p:sldId id="432" r:id="rId46"/>
    <p:sldId id="407" r:id="rId47"/>
    <p:sldId id="408" r:id="rId48"/>
    <p:sldId id="409" r:id="rId49"/>
    <p:sldId id="410" r:id="rId50"/>
    <p:sldId id="411" r:id="rId51"/>
    <p:sldId id="412" r:id="rId52"/>
    <p:sldId id="413" r:id="rId53"/>
    <p:sldId id="414" r:id="rId54"/>
    <p:sldId id="415" r:id="rId55"/>
    <p:sldId id="416" r:id="rId56"/>
    <p:sldId id="417" r:id="rId57"/>
    <p:sldId id="418" r:id="rId58"/>
    <p:sldId id="419" r:id="rId59"/>
    <p:sldId id="420" r:id="rId60"/>
    <p:sldId id="421" r:id="rId61"/>
    <p:sldId id="422" r:id="rId62"/>
    <p:sldId id="423" r:id="rId63"/>
    <p:sldId id="424" r:id="rId64"/>
    <p:sldId id="425" r:id="rId65"/>
    <p:sldId id="426" r:id="rId66"/>
    <p:sldId id="427" r:id="rId67"/>
    <p:sldId id="428" r:id="rId68"/>
    <p:sldId id="429" r:id="rId69"/>
    <p:sldId id="430" r:id="rId70"/>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00"/>
    <a:srgbClr val="006600"/>
    <a:srgbClr val="00FF00"/>
    <a:srgbClr val="FFCC00"/>
    <a:srgbClr val="FF3300"/>
    <a:srgbClr val="FF33CC"/>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6833" autoAdjust="0"/>
  </p:normalViewPr>
  <p:slideViewPr>
    <p:cSldViewPr>
      <p:cViewPr varScale="1">
        <p:scale>
          <a:sx n="93" d="100"/>
          <a:sy n="93" d="100"/>
        </p:scale>
        <p:origin x="504" y="66"/>
      </p:cViewPr>
      <p:guideLst>
        <p:guide orient="horz" pos="2160"/>
        <p:guide pos="2880"/>
      </p:guideLst>
    </p:cSldViewPr>
  </p:slideViewPr>
  <p:outlineViewPr>
    <p:cViewPr>
      <p:scale>
        <a:sx n="33" d="100"/>
        <a:sy n="33" d="100"/>
      </p:scale>
      <p:origin x="0" y="834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1992" y="-96"/>
      </p:cViewPr>
      <p:guideLst>
        <p:guide orient="horz" pos="3127"/>
        <p:guide pos="2141"/>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715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defRPr>
            </a:lvl1pPr>
          </a:lstStyle>
          <a:p>
            <a:pPr>
              <a:defRPr/>
            </a:pPr>
            <a:endParaRPr lang="it-IT"/>
          </a:p>
        </p:txBody>
      </p:sp>
      <p:sp>
        <p:nvSpPr>
          <p:cNvPr id="17715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pPr>
              <a:defRPr/>
            </a:pPr>
            <a:endParaRPr lang="it-IT"/>
          </a:p>
        </p:txBody>
      </p:sp>
      <p:sp>
        <p:nvSpPr>
          <p:cNvPr id="17715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defRPr>
            </a:lvl1pPr>
          </a:lstStyle>
          <a:p>
            <a:pPr>
              <a:defRPr/>
            </a:pPr>
            <a:endParaRPr lang="it-IT"/>
          </a:p>
        </p:txBody>
      </p:sp>
      <p:sp>
        <p:nvSpPr>
          <p:cNvPr id="17715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pPr>
              <a:defRPr/>
            </a:pPr>
            <a:fld id="{2D747989-A24C-473F-AC7B-97E65EC0774D}"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defRPr>
            </a:lvl1pPr>
          </a:lstStyle>
          <a:p>
            <a:pPr>
              <a:defRPr/>
            </a:pPr>
            <a:endParaRPr lang="it-IT"/>
          </a:p>
        </p:txBody>
      </p:sp>
      <p:sp>
        <p:nvSpPr>
          <p:cNvPr id="112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pPr>
              <a:defRPr/>
            </a:pPr>
            <a:endParaRPr lang="it-IT"/>
          </a:p>
        </p:txBody>
      </p:sp>
      <p:sp>
        <p:nvSpPr>
          <p:cNvPr id="25604"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12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defRPr>
            </a:lvl1pPr>
          </a:lstStyle>
          <a:p>
            <a:pPr>
              <a:defRPr/>
            </a:pPr>
            <a:endParaRPr lang="it-IT"/>
          </a:p>
        </p:txBody>
      </p:sp>
      <p:sp>
        <p:nvSpPr>
          <p:cNvPr id="112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pPr>
              <a:defRPr/>
            </a:pPr>
            <a:fld id="{63385083-7E30-487B-BFAA-6515A8075BDD}"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309D2AE-0A7E-4A33-B195-3A3B431802AC}" type="slidenum">
              <a:rPr lang="it-IT" smtClean="0"/>
              <a:pPr/>
              <a:t>1</a:t>
            </a:fld>
            <a:endParaRPr lang="it-IT" smtClean="0"/>
          </a:p>
        </p:txBody>
      </p:sp>
      <p:sp>
        <p:nvSpPr>
          <p:cNvPr id="26627" name="Rectangle 2"/>
          <p:cNvSpPr>
            <a:spLocks noGrp="1" noRot="1" noChangeAspect="1" noChangeArrowheads="1" noTextEdit="1"/>
          </p:cNvSpPr>
          <p:nvPr>
            <p:ph type="sldImg"/>
          </p:nvPr>
        </p:nvSpPr>
        <p:spPr>
          <a:xfrm>
            <a:off x="917575" y="744538"/>
            <a:ext cx="4962525" cy="3722687"/>
          </a:xfrm>
          <a:ln/>
        </p:spPr>
      </p:sp>
      <p:sp>
        <p:nvSpPr>
          <p:cNvPr id="26628"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19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29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39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6428173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7418509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15655402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49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539408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8257115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37010040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262996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16851020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9865437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189979121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38508464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7904624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7497476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59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25100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60</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33020077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61</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0369777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62</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19206912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63</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52936960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64</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60658505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65</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355060808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66</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9687938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262891786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115596731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69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extLst>
      <p:ext uri="{BB962C8B-B14F-4D97-AF65-F5344CB8AC3E}">
        <p14:creationId xmlns:p14="http://schemas.microsoft.com/office/powerpoint/2010/main" val="174736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7</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8</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51CC77-DA1E-41DE-8D30-2FA83BB395AF}" type="slidenum">
              <a:rPr lang="it-IT" smtClean="0"/>
              <a:pPr/>
              <a:t>9</a:t>
            </a:fld>
            <a:endParaRPr lang="it-IT" smtClean="0"/>
          </a:p>
        </p:txBody>
      </p:sp>
      <p:sp>
        <p:nvSpPr>
          <p:cNvPr id="27651" name="Rectangle 2"/>
          <p:cNvSpPr>
            <a:spLocks noGrp="1" noRot="1" noChangeAspect="1" noChangeArrowheads="1" noTextEdit="1"/>
          </p:cNvSpPr>
          <p:nvPr>
            <p:ph type="sldImg"/>
          </p:nvPr>
        </p:nvSpPr>
        <p:spPr>
          <a:xfrm>
            <a:off x="917575" y="744538"/>
            <a:ext cx="4962525" cy="3722687"/>
          </a:xfrm>
          <a:ln/>
        </p:spPr>
      </p:sp>
      <p:sp>
        <p:nvSpPr>
          <p:cNvPr id="27652" name="Rectangle 3"/>
          <p:cNvSpPr>
            <a:spLocks noGrp="1" noChangeArrowheads="1"/>
          </p:cNvSpPr>
          <p:nvPr>
            <p:ph type="body" idx="1"/>
          </p:nvPr>
        </p:nvSpPr>
        <p:spPr>
          <a:noFill/>
          <a:ln/>
        </p:spPr>
        <p:txBody>
          <a:bodyPr/>
          <a:lstStyle/>
          <a:p>
            <a:pPr eaLnBrk="1" hangingPunct="1"/>
            <a:endParaRPr lang="it-IT"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endParaRPr>
            </a:p>
          </p:txBody>
        </p:sp>
        <p:sp>
          <p:nvSpPr>
            <p:cNvPr id="20" name="Rectangle 18"/>
            <p:cNvSpPr>
              <a:spLocks noChangeArrowheads="1"/>
            </p:cNvSpPr>
            <p:nvPr userDrawn="1"/>
          </p:nvSpPr>
          <p:spPr bwMode="hidden">
            <a:xfrm rot="39991575" flipH="1" flipV="1">
              <a:off x="5382"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en-US">
                <a:effectLst/>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en-US">
                <a:effectLst/>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en-US">
                <a:effectLst/>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en-US">
                <a:effectLst/>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en-US">
                <a:effectLst/>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en-US">
                <a:effectLst/>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it-IT"/>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it-IT"/>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it-IT"/>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it-IT"/>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it-IT"/>
            </a:p>
          </p:txBody>
        </p:sp>
      </p:grpSp>
      <p:sp>
        <p:nvSpPr>
          <p:cNvPr id="15578"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it-IT"/>
              <a:t>Fare clic per modificare lo stile del titolo</a:t>
            </a:r>
          </a:p>
        </p:txBody>
      </p:sp>
      <p:sp>
        <p:nvSpPr>
          <p:cNvPr id="15579"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220" name="Rectangle 220"/>
          <p:cNvSpPr>
            <a:spLocks noGrp="1" noChangeArrowheads="1"/>
          </p:cNvSpPr>
          <p:nvPr>
            <p:ph type="dt" sz="quarter" idx="10"/>
          </p:nvPr>
        </p:nvSpPr>
        <p:spPr bwMode="auto">
          <a:xfrm>
            <a:off x="457200" y="6243638"/>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it-IT"/>
          </a:p>
        </p:txBody>
      </p:sp>
      <p:sp>
        <p:nvSpPr>
          <p:cNvPr id="221" name="Rectangle 221"/>
          <p:cNvSpPr>
            <a:spLocks noGrp="1" noChangeArrowheads="1"/>
          </p:cNvSpPr>
          <p:nvPr>
            <p:ph type="ftr" sz="quarter" idx="11"/>
          </p:nvPr>
        </p:nvSpPr>
        <p:spPr>
          <a:xfrm>
            <a:off x="3124200" y="6248400"/>
            <a:ext cx="2895600" cy="457200"/>
          </a:xfrm>
        </p:spPr>
        <p:txBody>
          <a:bodyPr/>
          <a:lstStyle>
            <a:lvl1pPr algn="ctr">
              <a:defRPr sz="1200" i="0">
                <a:solidFill>
                  <a:schemeClr val="tx1"/>
                </a:solidFill>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
        <p:nvSpPr>
          <p:cNvPr id="222" name="Rectangle 222"/>
          <p:cNvSpPr>
            <a:spLocks noGrp="1" noChangeArrowheads="1"/>
          </p:cNvSpPr>
          <p:nvPr>
            <p:ph type="sldNum" sz="quarter" idx="12"/>
          </p:nvPr>
        </p:nvSpPr>
        <p:spPr bwMode="auto">
          <a:xfrm>
            <a:off x="6553200" y="6243638"/>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C4B47838-9CA8-40DC-A7E0-1E6C778891F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946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94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olo, grafico e tes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grafico 2"/>
          <p:cNvSpPr>
            <a:spLocks noGrp="1"/>
          </p:cNvSpPr>
          <p:nvPr>
            <p:ph type="chart" sz="half" idx="1"/>
          </p:nvPr>
        </p:nvSpPr>
        <p:spPr>
          <a:xfrm>
            <a:off x="457200" y="1600200"/>
            <a:ext cx="4038600" cy="4533900"/>
          </a:xfrm>
        </p:spPr>
        <p:txBody>
          <a:bodyPr/>
          <a:lstStyle/>
          <a:p>
            <a:pPr lvl="0"/>
            <a:endParaRPr lang="it-IT" noProof="0" smtClean="0"/>
          </a:p>
        </p:txBody>
      </p:sp>
      <p:sp>
        <p:nvSpPr>
          <p:cNvPr id="4" name="Segnaposto testo 3"/>
          <p:cNvSpPr>
            <a:spLocks noGrp="1"/>
          </p:cNvSpPr>
          <p:nvPr>
            <p:ph type="body" sz="half" idx="2"/>
          </p:nvPr>
        </p:nvSpPr>
        <p:spPr>
          <a:xfrm>
            <a:off x="4648200" y="1600200"/>
            <a:ext cx="4038600" cy="4533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ftr" sz="quarter" idx="10"/>
          </p:nvPr>
        </p:nvSpPr>
        <p:spPr>
          <a:ln/>
        </p:spPr>
        <p:txBody>
          <a:bodyPr/>
          <a:lstStyle>
            <a:lvl1pPr>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496888" y="1308100"/>
            <a:ext cx="10429876" cy="5908675"/>
            <a:chOff x="-313" y="824"/>
            <a:chExt cx="6570" cy="3722"/>
          </a:xfrm>
        </p:grpSpPr>
        <p:sp>
          <p:nvSpPr>
            <p:cNvPr id="14339"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0"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1"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2"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3"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4"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5"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6"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7"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8"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49"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0"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1"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2"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53"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outerShdw blurRad="38100" dist="38100" dir="2700000" algn="tl">
                    <a:srgbClr val="000000"/>
                  </a:outerShdw>
                </a:effectLst>
              </a:endParaRPr>
            </a:p>
          </p:txBody>
        </p:sp>
        <p:sp>
          <p:nvSpPr>
            <p:cNvPr id="14354"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en-US">
                <a:effectLst>
                  <a:outerShdw blurRad="38100" dist="38100" dir="2700000" algn="tl">
                    <a:srgbClr val="000000"/>
                  </a:outerShdw>
                </a:effectLst>
              </a:endParaRPr>
            </a:p>
          </p:txBody>
        </p:sp>
        <p:sp>
          <p:nvSpPr>
            <p:cNvPr id="14355"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6"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7"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8"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59"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0"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1"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2"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3"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4"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5"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en-US">
                <a:effectLst>
                  <a:outerShdw blurRad="38100" dist="38100" dir="2700000" algn="tl">
                    <a:srgbClr val="000000"/>
                  </a:outerShdw>
                </a:effectLst>
              </a:endParaRPr>
            </a:p>
          </p:txBody>
        </p:sp>
        <p:sp>
          <p:nvSpPr>
            <p:cNvPr id="14366"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7"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8"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69"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70"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en-US">
                <a:effectLst>
                  <a:outerShdw blurRad="38100" dist="38100" dir="2700000" algn="tl">
                    <a:srgbClr val="000000"/>
                  </a:outerShdw>
                </a:effectLst>
              </a:endParaRPr>
            </a:p>
          </p:txBody>
        </p:sp>
        <p:sp>
          <p:nvSpPr>
            <p:cNvPr id="14371"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2"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73"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4"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5"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6"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77"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78"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79"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0"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81"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2"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3"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384"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5"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6"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7"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88"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14389"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it-IT"/>
            </a:p>
          </p:txBody>
        </p:sp>
        <p:sp>
          <p:nvSpPr>
            <p:cNvPr id="14390"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391"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2"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3"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394"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5"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6"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7"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8"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399"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0"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1"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2"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03"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04"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05"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6"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07"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08"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09"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0"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1"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2"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3"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14"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5"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6"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7"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18"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19"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20"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21"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22"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23"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24"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5"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6"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7"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28"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29"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30"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1"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2"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3"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4"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5"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6"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7"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8"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39"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0"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441"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442"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443"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444"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5"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it-IT"/>
            </a:p>
          </p:txBody>
        </p:sp>
        <p:sp>
          <p:nvSpPr>
            <p:cNvPr id="14446"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47"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48"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49"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50"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1"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2"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53"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54"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55"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56"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7"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8"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59"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0"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1"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it-IT"/>
            </a:p>
          </p:txBody>
        </p:sp>
        <p:sp>
          <p:nvSpPr>
            <p:cNvPr id="14462"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463"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64"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65"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66"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7"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8"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69"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0"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1"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2"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73"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474"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5"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6"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77"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78"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479"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it-IT"/>
            </a:p>
          </p:txBody>
        </p:sp>
        <p:sp>
          <p:nvSpPr>
            <p:cNvPr id="14480"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81"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2"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3"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484"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5"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86"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7"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it-IT"/>
            </a:p>
          </p:txBody>
        </p:sp>
        <p:sp>
          <p:nvSpPr>
            <p:cNvPr id="14488"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89"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0"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1"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2"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3"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4"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5"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6"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7"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8"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499"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0"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1"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2"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3"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4"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it-IT"/>
            </a:p>
          </p:txBody>
        </p:sp>
        <p:sp>
          <p:nvSpPr>
            <p:cNvPr id="14505"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it-IT"/>
            </a:p>
          </p:txBody>
        </p:sp>
        <p:sp>
          <p:nvSpPr>
            <p:cNvPr id="14506"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07"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08"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09"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0"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1"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2"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3"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4"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5"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6"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17"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18"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19"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0"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1"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2"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3"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4"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5"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it-IT"/>
            </a:p>
          </p:txBody>
        </p:sp>
        <p:sp>
          <p:nvSpPr>
            <p:cNvPr id="14526"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7"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8"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it-IT"/>
            </a:p>
          </p:txBody>
        </p:sp>
        <p:sp>
          <p:nvSpPr>
            <p:cNvPr id="14529"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0"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1"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it-IT"/>
            </a:p>
          </p:txBody>
        </p:sp>
        <p:sp>
          <p:nvSpPr>
            <p:cNvPr id="14532"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3"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4"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5"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6"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7"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38"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39"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0"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1"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sp>
          <p:nvSpPr>
            <p:cNvPr id="14542"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3"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4"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5"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6"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47"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it-IT"/>
            </a:p>
          </p:txBody>
        </p:sp>
        <p:sp>
          <p:nvSpPr>
            <p:cNvPr id="14548"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it-IT"/>
            </a:p>
          </p:txBody>
        </p:sp>
        <p:sp>
          <p:nvSpPr>
            <p:cNvPr id="14549"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it-IT"/>
            </a:p>
          </p:txBody>
        </p:sp>
        <p:sp>
          <p:nvSpPr>
            <p:cNvPr id="14550"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it-IT"/>
            </a:p>
          </p:txBody>
        </p:sp>
        <p:sp>
          <p:nvSpPr>
            <p:cNvPr id="14551"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it-IT"/>
            </a:p>
          </p:txBody>
        </p:sp>
        <p:sp>
          <p:nvSpPr>
            <p:cNvPr id="14552"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it-IT"/>
            </a:p>
          </p:txBody>
        </p:sp>
        <p:sp>
          <p:nvSpPr>
            <p:cNvPr id="14553"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it-IT"/>
            </a:p>
          </p:txBody>
        </p:sp>
      </p:grpSp>
      <p:sp>
        <p:nvSpPr>
          <p:cNvPr id="14554" name="Rectangle 218"/>
          <p:cNvSpPr>
            <a:spLocks noGrp="1" noChangeArrowheads="1"/>
          </p:cNvSpPr>
          <p:nvPr>
            <p:ph type="ftr" sz="quarter" idx="3"/>
          </p:nvPr>
        </p:nvSpPr>
        <p:spPr bwMode="auto">
          <a:xfrm>
            <a:off x="323850" y="6453188"/>
            <a:ext cx="8667750" cy="319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i="1">
                <a:solidFill>
                  <a:schemeClr val="tx2"/>
                </a:solidFill>
                <a:effectLst>
                  <a:outerShdw blurRad="38100" dist="38100" dir="2700000" algn="tl">
                    <a:srgbClr val="000000"/>
                  </a:outerShdw>
                </a:effectLst>
              </a:defRPr>
            </a:lvl1pPr>
          </a:lstStyle>
          <a:p>
            <a:pPr>
              <a:defRPr/>
            </a:pPr>
            <a:r>
              <a:rPr lang="en-US" smtClean="0"/>
              <a:t>A short course on Temporal Databaes for DISI PhD students, 2016  Credits: most of the materials used is taken from slides prepared by Prof. M. Böhlen (Univ. of Zurich, Switzerland)</a:t>
            </a:r>
            <a:endParaRPr lang="it-IT"/>
          </a:p>
        </p:txBody>
      </p:sp>
      <p:sp>
        <p:nvSpPr>
          <p:cNvPr id="14555" name="Rectangle 219"/>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4556" name="Rectangle 220"/>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Tree>
  </p:cSld>
  <p:clrMap bg1="dk2" tx1="lt1" bg2="dk1" tx2="lt2" accent1="accent1" accent2="accent2" accent3="accent3" accent4="accent4" accent5="accent5" accent6="accent6" hlink="hlink" folHlink="folHlink"/>
  <p:sldLayoutIdLst>
    <p:sldLayoutId id="2147483860"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Lst>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396875" y="1412875"/>
            <a:ext cx="8351838" cy="1736725"/>
          </a:xfrm>
        </p:spPr>
        <p:txBody>
          <a:bodyPr/>
          <a:lstStyle/>
          <a:p>
            <a:pPr eaLnBrk="1" hangingPunct="1">
              <a:defRPr/>
            </a:pPr>
            <a:r>
              <a:rPr lang="en-US" sz="4800" dirty="0" smtClean="0"/>
              <a:t>Temporal Databases</a:t>
            </a:r>
            <a:r>
              <a:rPr lang="it-IT" sz="2800" b="1" dirty="0" smtClean="0">
                <a:solidFill>
                  <a:schemeClr val="tx1"/>
                </a:solidFill>
              </a:rPr>
              <a:t/>
            </a:r>
            <a:br>
              <a:rPr lang="it-IT" sz="2800" b="1" dirty="0" smtClean="0">
                <a:solidFill>
                  <a:schemeClr val="tx1"/>
                </a:solidFill>
              </a:rPr>
            </a:br>
            <a:endParaRPr lang="it-IT" sz="2800" b="1" dirty="0" smtClean="0">
              <a:solidFill>
                <a:schemeClr val="tx1"/>
              </a:solidFill>
            </a:endParaRPr>
          </a:p>
        </p:txBody>
      </p:sp>
      <p:sp>
        <p:nvSpPr>
          <p:cNvPr id="7173" name="Text Box 5"/>
          <p:cNvSpPr txBox="1">
            <a:spLocks noChangeArrowheads="1"/>
          </p:cNvSpPr>
          <p:nvPr/>
        </p:nvSpPr>
        <p:spPr bwMode="auto">
          <a:xfrm>
            <a:off x="1331913" y="4038600"/>
            <a:ext cx="6740549" cy="1040285"/>
          </a:xfrm>
          <a:prstGeom prst="rect">
            <a:avLst/>
          </a:prstGeom>
          <a:noFill/>
          <a:ln w="9525">
            <a:noFill/>
            <a:miter lim="800000"/>
            <a:headEnd/>
            <a:tailEnd/>
          </a:ln>
          <a:effectLst/>
        </p:spPr>
        <p:txBody>
          <a:bodyPr wrap="square">
            <a:spAutoFit/>
          </a:bodyPr>
          <a:lstStyle/>
          <a:p>
            <a:pPr algn="ctr">
              <a:lnSpc>
                <a:spcPct val="65000"/>
              </a:lnSpc>
              <a:spcBef>
                <a:spcPct val="50000"/>
              </a:spcBef>
              <a:defRPr/>
            </a:pPr>
            <a:r>
              <a:rPr lang="it-IT" sz="2400" b="1" dirty="0">
                <a:solidFill>
                  <a:srgbClr val="FFFF66"/>
                </a:solidFill>
                <a:effectLst>
                  <a:outerShdw blurRad="38100" dist="38100" dir="2700000" algn="tl">
                    <a:srgbClr val="000000"/>
                  </a:outerShdw>
                </a:effectLst>
              </a:rPr>
              <a:t>Fabio </a:t>
            </a:r>
            <a:r>
              <a:rPr lang="it-IT" sz="2400" b="1" dirty="0" smtClean="0">
                <a:solidFill>
                  <a:srgbClr val="FFFF66"/>
                </a:solidFill>
                <a:effectLst>
                  <a:outerShdw blurRad="38100" dist="38100" dir="2700000" algn="tl">
                    <a:srgbClr val="000000"/>
                  </a:outerShdw>
                </a:effectLst>
              </a:rPr>
              <a:t>Grandi</a:t>
            </a:r>
            <a:endParaRPr lang="it-IT" sz="2400" dirty="0">
              <a:effectLst/>
            </a:endParaRPr>
          </a:p>
          <a:p>
            <a:pPr algn="ctr">
              <a:lnSpc>
                <a:spcPct val="65000"/>
              </a:lnSpc>
              <a:spcBef>
                <a:spcPct val="50000"/>
              </a:spcBef>
              <a:defRPr/>
            </a:pPr>
            <a:r>
              <a:rPr lang="en-US" sz="2000" dirty="0" smtClean="0">
                <a:solidFill>
                  <a:schemeClr val="folHlink"/>
                </a:solidFill>
                <a:effectLst/>
              </a:rPr>
              <a:t>fabio.grandi@unibo.it</a:t>
            </a:r>
          </a:p>
          <a:p>
            <a:pPr algn="ctr">
              <a:lnSpc>
                <a:spcPct val="65000"/>
              </a:lnSpc>
              <a:spcBef>
                <a:spcPct val="50000"/>
              </a:spcBef>
              <a:defRPr/>
            </a:pPr>
            <a:r>
              <a:rPr lang="en-US" sz="2000" dirty="0" smtClean="0">
                <a:solidFill>
                  <a:schemeClr val="folHlink"/>
                </a:solidFill>
                <a:effectLst/>
              </a:rPr>
              <a:t>DISI, </a:t>
            </a:r>
            <a:r>
              <a:rPr lang="it-IT" sz="2000" dirty="0" smtClean="0">
                <a:solidFill>
                  <a:schemeClr val="folHlink"/>
                </a:solidFill>
                <a:effectLst/>
              </a:rPr>
              <a:t>Università di Bologna</a:t>
            </a:r>
          </a:p>
        </p:txBody>
      </p:sp>
      <p:sp>
        <p:nvSpPr>
          <p:cNvPr id="15" name="Rectangle 4"/>
          <p:cNvSpPr>
            <a:spLocks noChangeArrowheads="1"/>
          </p:cNvSpPr>
          <p:nvPr/>
        </p:nvSpPr>
        <p:spPr bwMode="auto">
          <a:xfrm>
            <a:off x="215900" y="6507162"/>
            <a:ext cx="8928100" cy="353943"/>
          </a:xfrm>
          <a:prstGeom prst="rect">
            <a:avLst/>
          </a:prstGeom>
          <a:noFill/>
          <a:ln w="9525">
            <a:noFill/>
            <a:miter lim="800000"/>
            <a:headEnd/>
            <a:tailEnd/>
          </a:ln>
          <a:effectLst/>
        </p:spPr>
        <p:txBody>
          <a:bodyPr>
            <a:spAutoFit/>
          </a:bodyPr>
          <a:lstStyle/>
          <a:p>
            <a:pPr algn="ctr">
              <a:spcBef>
                <a:spcPct val="50000"/>
              </a:spcBef>
              <a:defRPr/>
            </a:pPr>
            <a:r>
              <a:rPr lang="it-IT" sz="1700" i="1" dirty="0" smtClean="0">
                <a:effectLst>
                  <a:outerShdw blurRad="38100" dist="38100" dir="2700000" algn="tl">
                    <a:srgbClr val="000000"/>
                  </a:outerShdw>
                </a:effectLst>
              </a:rPr>
              <a:t>                                                       </a:t>
            </a:r>
            <a:endParaRPr lang="it-IT" sz="1700" i="1" dirty="0">
              <a:solidFill>
                <a:srgbClr val="CCCC00"/>
              </a:solidFill>
              <a:effectLst>
                <a:outerShdw blurRad="38100" dist="38100" dir="2700000" algn="tl">
                  <a:srgbClr val="000000"/>
                </a:outerShdw>
              </a:effectLst>
            </a:endParaRPr>
          </a:p>
        </p:txBody>
      </p:sp>
      <p:sp>
        <p:nvSpPr>
          <p:cNvPr id="6" name="Segnaposto piè di pagina 4"/>
          <p:cNvSpPr txBox="1">
            <a:spLocks/>
          </p:cNvSpPr>
          <p:nvPr/>
        </p:nvSpPr>
        <p:spPr bwMode="auto">
          <a:xfrm>
            <a:off x="408572" y="6278562"/>
            <a:ext cx="8424936"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it-IT"/>
            </a:defPPr>
            <a:lvl1pPr algn="ctr" rtl="0" fontAlgn="base">
              <a:spcBef>
                <a:spcPct val="0"/>
              </a:spcBef>
              <a:spcAft>
                <a:spcPct val="0"/>
              </a:spcAft>
              <a:defRPr sz="1200" i="0" kern="1200">
                <a:solidFill>
                  <a:schemeClr val="tx1"/>
                </a:solidFill>
                <a:effectLst>
                  <a:outerShdw blurRad="38100" dist="38100" dir="2700000" algn="tl">
                    <a:srgbClr val="000000"/>
                  </a:outerShdw>
                </a:effectLst>
                <a:latin typeface="Arial" charset="0"/>
                <a:ea typeface="+mn-ea"/>
                <a:cs typeface="+mn-cs"/>
              </a:defRPr>
            </a:lvl1pPr>
            <a:lvl2pPr marL="4572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Arial" charset="0"/>
                <a:ea typeface="+mn-ea"/>
                <a:cs typeface="+mn-cs"/>
              </a:defRPr>
            </a:lvl9pPr>
          </a:lstStyle>
          <a:p>
            <a:pPr>
              <a:defRPr/>
            </a:pPr>
            <a:r>
              <a:rPr lang="en-US" dirty="0" smtClean="0"/>
              <a:t>A short course on Temporal </a:t>
            </a:r>
            <a:r>
              <a:rPr lang="en-US" dirty="0" err="1" smtClean="0"/>
              <a:t>Databaes</a:t>
            </a:r>
            <a:r>
              <a:rPr lang="en-US" dirty="0" smtClean="0"/>
              <a:t> for DISI PhD students, 2016 </a:t>
            </a:r>
            <a:br>
              <a:rPr lang="en-US" dirty="0" smtClean="0"/>
            </a:br>
            <a:r>
              <a:rPr lang="en-US" dirty="0" smtClean="0"/>
              <a:t>Credits: most of the materials used is taken from slides prepared by Prof. M. </a:t>
            </a:r>
            <a:r>
              <a:rPr lang="en-US" dirty="0" err="1" smtClean="0"/>
              <a:t>Böhlen</a:t>
            </a:r>
            <a:r>
              <a:rPr lang="en-US" dirty="0" smtClean="0"/>
              <a:t> (Univ. of Zurich, Switzerland)</a:t>
            </a:r>
            <a:endParaRPr lang="it-IT" dirty="0"/>
          </a:p>
        </p:txBody>
      </p:sp>
    </p:spTree>
  </p:cSld>
  <p:clrMapOvr>
    <a:masterClrMapping/>
  </p:clrMapOvr>
  <p:transition advTm="904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359532" y="1196752"/>
            <a:ext cx="8482075" cy="5329238"/>
          </a:xfrm>
        </p:spPr>
        <p:txBody>
          <a:bodyPr/>
          <a:lstStyle/>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r>
              <a:rPr lang="it-IT" sz="2400" dirty="0" err="1" smtClean="0"/>
              <a:t>If</a:t>
            </a:r>
            <a:r>
              <a:rPr lang="it-IT" sz="2400" dirty="0" smtClean="0"/>
              <a:t> </a:t>
            </a:r>
            <a:r>
              <a:rPr lang="it-IT" sz="2400" dirty="0" err="1" smtClean="0"/>
              <a:t>we</a:t>
            </a:r>
            <a:r>
              <a:rPr lang="it-IT" sz="2400" dirty="0" smtClean="0"/>
              <a:t> </a:t>
            </a:r>
            <a:r>
              <a:rPr lang="it-IT" sz="2400" dirty="0" err="1" smtClean="0"/>
              <a:t>give</a:t>
            </a:r>
            <a:r>
              <a:rPr lang="it-IT" sz="2400" dirty="0" smtClean="0"/>
              <a:t> up </a:t>
            </a:r>
            <a:r>
              <a:rPr lang="it-IT" sz="2400" dirty="0" err="1" smtClean="0"/>
              <a:t>to</a:t>
            </a:r>
            <a:r>
              <a:rPr lang="it-IT" sz="2400" dirty="0" smtClean="0"/>
              <a:t> </a:t>
            </a:r>
            <a:r>
              <a:rPr lang="it-IT" sz="2400" dirty="0" err="1" smtClean="0"/>
              <a:t>time</a:t>
            </a:r>
            <a:r>
              <a:rPr lang="it-IT" sz="2400" dirty="0" smtClean="0"/>
              <a:t> </a:t>
            </a:r>
            <a:r>
              <a:rPr lang="it-IT" sz="2400" dirty="0" err="1" smtClean="0"/>
              <a:t>values</a:t>
            </a:r>
            <a:r>
              <a:rPr lang="it-IT" sz="2400" dirty="0" smtClean="0"/>
              <a:t> in the </a:t>
            </a:r>
            <a:r>
              <a:rPr lang="it-IT" sz="2400" dirty="0" err="1" smtClean="0"/>
              <a:t>result</a:t>
            </a:r>
            <a:r>
              <a:rPr lang="it-IT" sz="2400" dirty="0" smtClean="0"/>
              <a:t>:</a:t>
            </a:r>
          </a:p>
          <a:p>
            <a:pPr>
              <a:buNone/>
            </a:pPr>
            <a:endParaRPr lang="it-IT" sz="2400" dirty="0" smtClean="0"/>
          </a:p>
          <a:p>
            <a:pPr>
              <a:buNone/>
            </a:pPr>
            <a:r>
              <a:rPr lang="it-IT" sz="2400" dirty="0" smtClean="0">
                <a:solidFill>
                  <a:srgbClr val="FFFF00"/>
                </a:solidFill>
              </a:rPr>
              <a:t>SELECT </a:t>
            </a:r>
            <a:r>
              <a:rPr lang="it-IT" sz="2400" dirty="0" err="1" smtClean="0">
                <a:solidFill>
                  <a:srgbClr val="FFFF00"/>
                </a:solidFill>
              </a:rPr>
              <a:t>Name</a:t>
            </a:r>
            <a:r>
              <a:rPr lang="it-IT" sz="2400" dirty="0" smtClean="0">
                <a:solidFill>
                  <a:srgbClr val="FFFF00"/>
                </a:solidFill>
              </a:rPr>
              <a:t>, </a:t>
            </a:r>
            <a:r>
              <a:rPr lang="it-IT" sz="2400" dirty="0" err="1" smtClean="0">
                <a:solidFill>
                  <a:srgbClr val="FFFF00"/>
                </a:solidFill>
              </a:rPr>
              <a:t>Dept</a:t>
            </a:r>
            <a:r>
              <a:rPr lang="it-IT" sz="2400" dirty="0" smtClean="0">
                <a:solidFill>
                  <a:srgbClr val="FFFF00"/>
                </a:solidFill>
              </a:rPr>
              <a:t>, Budget</a:t>
            </a:r>
          </a:p>
          <a:p>
            <a:pPr>
              <a:buNone/>
            </a:pPr>
            <a:r>
              <a:rPr lang="it-IT" sz="2400" dirty="0" smtClean="0">
                <a:solidFill>
                  <a:srgbClr val="FFFF00"/>
                </a:solidFill>
              </a:rPr>
              <a:t>FROM </a:t>
            </a:r>
            <a:r>
              <a:rPr lang="it-IT" sz="2400" dirty="0" err="1" smtClean="0">
                <a:solidFill>
                  <a:srgbClr val="FFFF00"/>
                </a:solidFill>
              </a:rPr>
              <a:t>Emp</a:t>
            </a:r>
            <a:r>
              <a:rPr lang="it-IT" sz="2400" dirty="0" smtClean="0">
                <a:solidFill>
                  <a:srgbClr val="FFFF00"/>
                </a:solidFill>
              </a:rPr>
              <a:t> AS E, </a:t>
            </a:r>
            <a:r>
              <a:rPr lang="it-IT" sz="2400" dirty="0" err="1" smtClean="0">
                <a:solidFill>
                  <a:srgbClr val="FFFF00"/>
                </a:solidFill>
              </a:rPr>
              <a:t>Dept</a:t>
            </a:r>
            <a:r>
              <a:rPr lang="it-IT" sz="2400" dirty="0" smtClean="0">
                <a:solidFill>
                  <a:srgbClr val="FFFF00"/>
                </a:solidFill>
              </a:rPr>
              <a:t> AS D WHERE </a:t>
            </a:r>
            <a:r>
              <a:rPr lang="it-IT" sz="2400" dirty="0" err="1" smtClean="0">
                <a:solidFill>
                  <a:srgbClr val="FFFF00"/>
                </a:solidFill>
              </a:rPr>
              <a:t>Dept</a:t>
            </a:r>
            <a:r>
              <a:rPr lang="it-IT" sz="2400" dirty="0" smtClean="0">
                <a:solidFill>
                  <a:srgbClr val="FFFF00"/>
                </a:solidFill>
              </a:rPr>
              <a:t> = </a:t>
            </a:r>
            <a:r>
              <a:rPr lang="it-IT" sz="2400" dirty="0" err="1" smtClean="0">
                <a:solidFill>
                  <a:srgbClr val="FFFF00"/>
                </a:solidFill>
              </a:rPr>
              <a:t>DName</a:t>
            </a:r>
            <a:endParaRPr lang="it-IT" sz="2400" dirty="0" smtClean="0">
              <a:solidFill>
                <a:srgbClr val="FFFF00"/>
              </a:solidFill>
            </a:endParaRPr>
          </a:p>
          <a:p>
            <a:pPr>
              <a:buNone/>
            </a:pPr>
            <a:r>
              <a:rPr lang="it-IT" sz="2400" dirty="0" smtClean="0">
                <a:solidFill>
                  <a:srgbClr val="FFFF00"/>
                </a:solidFill>
              </a:rPr>
              <a:t>AND </a:t>
            </a:r>
            <a:r>
              <a:rPr lang="it-IT" sz="2400" dirty="0" err="1" smtClean="0">
                <a:solidFill>
                  <a:srgbClr val="FFFF00"/>
                </a:solidFill>
              </a:rPr>
              <a:t>D.Start</a:t>
            </a:r>
            <a:r>
              <a:rPr lang="it-IT" sz="2400" dirty="0" smtClean="0">
                <a:solidFill>
                  <a:srgbClr val="FFFF00"/>
                </a:solidFill>
              </a:rPr>
              <a:t> &lt;= </a:t>
            </a:r>
            <a:r>
              <a:rPr lang="it-IT" sz="2400" dirty="0" err="1" smtClean="0">
                <a:solidFill>
                  <a:srgbClr val="FFFF00"/>
                </a:solidFill>
              </a:rPr>
              <a:t>E.End</a:t>
            </a:r>
            <a:r>
              <a:rPr lang="it-IT" sz="2400" dirty="0" smtClean="0">
                <a:solidFill>
                  <a:srgbClr val="FFFF00"/>
                </a:solidFill>
              </a:rPr>
              <a:t> AND </a:t>
            </a:r>
            <a:r>
              <a:rPr lang="it-IT" sz="2400" dirty="0" err="1" smtClean="0">
                <a:solidFill>
                  <a:srgbClr val="FFFF00"/>
                </a:solidFill>
              </a:rPr>
              <a:t>E.Start</a:t>
            </a:r>
            <a:r>
              <a:rPr lang="it-IT" sz="2400" dirty="0" smtClean="0">
                <a:solidFill>
                  <a:srgbClr val="FFFF00"/>
                </a:solidFill>
              </a:rPr>
              <a:t> &lt;= </a:t>
            </a:r>
            <a:r>
              <a:rPr lang="it-IT" sz="2400" dirty="0" err="1" smtClean="0">
                <a:solidFill>
                  <a:srgbClr val="FFFF00"/>
                </a:solidFill>
              </a:rPr>
              <a:t>D.End</a:t>
            </a:r>
            <a:endParaRPr lang="it-IT" sz="2400" dirty="0" smtClean="0">
              <a:solidFill>
                <a:srgbClr val="FFFF00"/>
              </a:solidFill>
            </a:endParaRPr>
          </a:p>
        </p:txBody>
      </p:sp>
      <p:graphicFrame>
        <p:nvGraphicFramePr>
          <p:cNvPr id="5" name="Tabella 4"/>
          <p:cNvGraphicFramePr>
            <a:graphicFrameLocks noGrp="1"/>
          </p:cNvGraphicFramePr>
          <p:nvPr/>
        </p:nvGraphicFramePr>
        <p:xfrm>
          <a:off x="1763688" y="1556792"/>
          <a:ext cx="5364596" cy="2225040"/>
        </p:xfrm>
        <a:graphic>
          <a:graphicData uri="http://schemas.openxmlformats.org/drawingml/2006/table">
            <a:tbl>
              <a:tblPr firstRow="1" bandRow="1">
                <a:tableStyleId>{5C22544A-7EE6-4342-B048-85BDC9FD1C3A}</a:tableStyleId>
              </a:tblPr>
              <a:tblGrid>
                <a:gridCol w="1157827">
                  <a:extLst>
                    <a:ext uri="{9D8B030D-6E8A-4147-A177-3AD203B41FA5}">
                      <a16:colId xmlns:a16="http://schemas.microsoft.com/office/drawing/2014/main" val="20000"/>
                    </a:ext>
                  </a:extLst>
                </a:gridCol>
                <a:gridCol w="1157827">
                  <a:extLst>
                    <a:ext uri="{9D8B030D-6E8A-4147-A177-3AD203B41FA5}">
                      <a16:colId xmlns:a16="http://schemas.microsoft.com/office/drawing/2014/main" val="20001"/>
                    </a:ext>
                  </a:extLst>
                </a:gridCol>
                <a:gridCol w="1157827">
                  <a:extLst>
                    <a:ext uri="{9D8B030D-6E8A-4147-A177-3AD203B41FA5}">
                      <a16:colId xmlns:a16="http://schemas.microsoft.com/office/drawing/2014/main" val="20002"/>
                    </a:ext>
                  </a:extLst>
                </a:gridCol>
                <a:gridCol w="926260">
                  <a:extLst>
                    <a:ext uri="{9D8B030D-6E8A-4147-A177-3AD203B41FA5}">
                      <a16:colId xmlns:a16="http://schemas.microsoft.com/office/drawing/2014/main" val="20003"/>
                    </a:ext>
                  </a:extLst>
                </a:gridCol>
                <a:gridCol w="964855">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smtClean="0"/>
                        <a:t>Budget</a:t>
                      </a:r>
                      <a:endParaRPr lang="it-IT" dirty="0"/>
                    </a:p>
                  </a:txBody>
                  <a:tcPr/>
                </a:tc>
                <a:tc>
                  <a:txBody>
                    <a:bodyPr/>
                    <a:lstStyle/>
                    <a:p>
                      <a:r>
                        <a:rPr lang="it-IT" dirty="0" smtClean="0">
                          <a:solidFill>
                            <a:schemeClr val="tx2"/>
                          </a:solidFill>
                        </a:rPr>
                        <a:t>Start</a:t>
                      </a:r>
                      <a:endParaRPr lang="it-IT" dirty="0">
                        <a:solidFill>
                          <a:schemeClr val="tx2"/>
                        </a:solidFill>
                      </a:endParaRPr>
                    </a:p>
                  </a:txBody>
                  <a:tcPr>
                    <a:solidFill>
                      <a:schemeClr val="bg2">
                        <a:lumMod val="75000"/>
                      </a:schemeClr>
                    </a:solidFill>
                  </a:tcPr>
                </a:tc>
                <a:tc>
                  <a:txBody>
                    <a:bodyPr/>
                    <a:lstStyle/>
                    <a:p>
                      <a:r>
                        <a:rPr lang="it-IT" dirty="0" smtClean="0">
                          <a:solidFill>
                            <a:schemeClr val="tx2"/>
                          </a:solidFill>
                        </a:rPr>
                        <a:t>End</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100K</a:t>
                      </a:r>
                      <a:endParaRPr lang="it-IT" dirty="0"/>
                    </a:p>
                  </a:txBody>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/12</a:t>
                      </a:r>
                      <a:endParaRPr lang="it-IT" dirty="0">
                        <a:solidFill>
                          <a:schemeClr val="tx2"/>
                        </a:solidFill>
                      </a:endParaRPr>
                    </a:p>
                  </a:txBody>
                  <a:tcPr>
                    <a:solidFill>
                      <a:schemeClr val="bg2">
                        <a:lumMod val="75000"/>
                      </a:schemeClr>
                    </a:solidFill>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/14</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1"/>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140K</a:t>
                      </a:r>
                      <a:endParaRPr lang="it-IT" dirty="0"/>
                    </a:p>
                  </a:txBody>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/14</a:t>
                      </a:r>
                      <a:endParaRPr lang="it-IT" dirty="0">
                        <a:solidFill>
                          <a:schemeClr val="tx2"/>
                        </a:solidFill>
                      </a:endParaRPr>
                    </a:p>
                  </a:txBody>
                  <a:tcPr>
                    <a:solidFill>
                      <a:schemeClr val="bg2">
                        <a:lumMod val="75000"/>
                      </a:schemeClr>
                    </a:solidFill>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/16</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200K</a:t>
                      </a:r>
                      <a:endParaRPr lang="it-IT" dirty="0"/>
                    </a:p>
                  </a:txBody>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/10</a:t>
                      </a:r>
                      <a:endParaRPr lang="it-IT" dirty="0">
                        <a:solidFill>
                          <a:schemeClr val="tx2"/>
                        </a:solidFill>
                      </a:endParaRPr>
                    </a:p>
                  </a:txBody>
                  <a:tcPr>
                    <a:solidFill>
                      <a:schemeClr val="bg2">
                        <a:lumMod val="75000"/>
                      </a:schemeClr>
                    </a:solidFill>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/13</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3"/>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/13</a:t>
                      </a:r>
                      <a:endParaRPr lang="it-IT" dirty="0">
                        <a:solidFill>
                          <a:schemeClr val="tx2"/>
                        </a:solidFill>
                      </a:endParaRPr>
                    </a:p>
                  </a:txBody>
                  <a:tcPr>
                    <a:solidFill>
                      <a:schemeClr val="bg2">
                        <a:lumMod val="75000"/>
                      </a:schemeClr>
                    </a:solidFill>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/15</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4"/>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solidFill>
                            <a:schemeClr val="tx2"/>
                          </a:solidFill>
                        </a:rPr>
                        <a:t>1/</a:t>
                      </a:r>
                      <a:r>
                        <a:rPr lang="it-IT" dirty="0" err="1" smtClean="0">
                          <a:solidFill>
                            <a:schemeClr val="tx2"/>
                          </a:solidFill>
                        </a:rPr>
                        <a:t>1</a:t>
                      </a:r>
                      <a:r>
                        <a:rPr lang="it-IT" dirty="0" smtClean="0">
                          <a:solidFill>
                            <a:schemeClr val="tx2"/>
                          </a:solidFill>
                        </a:rPr>
                        <a:t>/15</a:t>
                      </a:r>
                      <a:endParaRPr lang="it-IT" dirty="0">
                        <a:solidFill>
                          <a:schemeClr val="tx2"/>
                        </a:solidFill>
                      </a:endParaRPr>
                    </a:p>
                  </a:txBody>
                  <a:tcPr>
                    <a:solidFill>
                      <a:schemeClr val="bg2">
                        <a:lumMod val="75000"/>
                      </a:schemeClr>
                    </a:solidFill>
                  </a:tcPr>
                </a:tc>
                <a:tc>
                  <a:txBody>
                    <a:bodyPr/>
                    <a:lstStyle/>
                    <a:p>
                      <a:r>
                        <a:rPr lang="it-IT" dirty="0" err="1" smtClean="0">
                          <a:solidFill>
                            <a:schemeClr val="tx2"/>
                          </a:solidFill>
                        </a:rPr>
                        <a:t>Now</a:t>
                      </a:r>
                      <a:endParaRPr lang="it-IT" dirty="0">
                        <a:solidFill>
                          <a:schemeClr val="tx2"/>
                        </a:solidFill>
                      </a:endParaRPr>
                    </a:p>
                  </a:txBody>
                  <a:tcPr>
                    <a:solidFill>
                      <a:schemeClr val="bg2">
                        <a:lumMod val="75000"/>
                      </a:schemeClr>
                    </a:solidFill>
                  </a:tcPr>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359532" y="1196752"/>
            <a:ext cx="8482075" cy="5329238"/>
          </a:xfrm>
        </p:spPr>
        <p:txBody>
          <a:bodyPr/>
          <a:lstStyle/>
          <a:p>
            <a:pPr>
              <a:buNone/>
            </a:pPr>
            <a:r>
              <a:rPr lang="it-IT" sz="2400" dirty="0" err="1" smtClean="0"/>
              <a:t>With</a:t>
            </a:r>
            <a:r>
              <a:rPr lang="it-IT" sz="2400" dirty="0" smtClean="0"/>
              <a:t> CASE </a:t>
            </a:r>
            <a:r>
              <a:rPr lang="it-IT" sz="2400" dirty="0" err="1" smtClean="0"/>
              <a:t>statements</a:t>
            </a:r>
            <a:r>
              <a:rPr lang="it-IT" sz="2400" dirty="0" smtClean="0"/>
              <a:t> </a:t>
            </a:r>
            <a:r>
              <a:rPr lang="it-IT" sz="2400" dirty="0" err="1" smtClean="0"/>
              <a:t>to</a:t>
            </a:r>
            <a:r>
              <a:rPr lang="it-IT" sz="2400" dirty="0" smtClean="0"/>
              <a:t> </a:t>
            </a:r>
            <a:r>
              <a:rPr lang="it-IT" sz="2400" dirty="0" err="1" smtClean="0"/>
              <a:t>compute</a:t>
            </a:r>
            <a:r>
              <a:rPr lang="it-IT" sz="2400" dirty="0" smtClean="0"/>
              <a:t> </a:t>
            </a:r>
            <a:r>
              <a:rPr lang="it-IT" sz="2400" dirty="0" err="1" smtClean="0"/>
              <a:t>timestamp</a:t>
            </a:r>
            <a:r>
              <a:rPr lang="it-IT" sz="2400" dirty="0" smtClean="0"/>
              <a:t> </a:t>
            </a:r>
            <a:r>
              <a:rPr lang="it-IT" sz="2400" dirty="0" err="1" smtClean="0"/>
              <a:t>intersection</a:t>
            </a:r>
            <a:endParaRPr lang="it-IT" sz="2400" dirty="0" smtClean="0"/>
          </a:p>
          <a:p>
            <a:pPr>
              <a:buNone/>
            </a:pPr>
            <a:r>
              <a:rPr lang="it-IT" sz="2400" dirty="0" smtClean="0"/>
              <a:t>(</a:t>
            </a:r>
            <a:r>
              <a:rPr lang="it-IT" sz="2400" dirty="0" err="1" smtClean="0"/>
              <a:t>if</a:t>
            </a:r>
            <a:r>
              <a:rPr lang="it-IT" sz="2400" dirty="0" smtClean="0"/>
              <a:t> </a:t>
            </a:r>
            <a:r>
              <a:rPr lang="it-IT" sz="2400" dirty="0" err="1" smtClean="0"/>
              <a:t>overlap</a:t>
            </a:r>
            <a:r>
              <a:rPr lang="it-IT" sz="2400" dirty="0" smtClean="0"/>
              <a:t> [S1,E1] </a:t>
            </a:r>
            <a:r>
              <a:rPr lang="it-IT" sz="2400" dirty="0" smtClean="0">
                <a:latin typeface="Arial"/>
                <a:cs typeface="Arial"/>
              </a:rPr>
              <a:t>∩ [S2</a:t>
            </a:r>
            <a:r>
              <a:rPr lang="it-IT" sz="2400" dirty="0" smtClean="0"/>
              <a:t>,E2] = [</a:t>
            </a:r>
            <a:r>
              <a:rPr lang="it-IT" sz="2400" dirty="0" err="1" smtClean="0"/>
              <a:t>max</a:t>
            </a:r>
            <a:r>
              <a:rPr lang="it-IT" sz="2400" dirty="0" smtClean="0"/>
              <a:t>{S1,S2},min{E1,E2}] ):</a:t>
            </a:r>
          </a:p>
          <a:p>
            <a:pPr>
              <a:buNone/>
            </a:pPr>
            <a:endParaRPr lang="it-IT" sz="2400" dirty="0" smtClean="0"/>
          </a:p>
          <a:p>
            <a:pPr>
              <a:buNone/>
            </a:pPr>
            <a:r>
              <a:rPr lang="it-IT" sz="2400" dirty="0" smtClean="0">
                <a:solidFill>
                  <a:srgbClr val="FFFF00"/>
                </a:solidFill>
              </a:rPr>
              <a:t>SELECT </a:t>
            </a:r>
            <a:r>
              <a:rPr lang="it-IT" sz="2400" dirty="0" err="1" smtClean="0">
                <a:solidFill>
                  <a:srgbClr val="FFFF00"/>
                </a:solidFill>
              </a:rPr>
              <a:t>Name</a:t>
            </a:r>
            <a:r>
              <a:rPr lang="it-IT" sz="2400" dirty="0" smtClean="0">
                <a:solidFill>
                  <a:srgbClr val="FFFF00"/>
                </a:solidFill>
              </a:rPr>
              <a:t>, </a:t>
            </a:r>
            <a:r>
              <a:rPr lang="it-IT" sz="2400" dirty="0" err="1" smtClean="0">
                <a:solidFill>
                  <a:srgbClr val="FFFF00"/>
                </a:solidFill>
              </a:rPr>
              <a:t>Dept</a:t>
            </a:r>
            <a:r>
              <a:rPr lang="it-IT" sz="2400" dirty="0" smtClean="0">
                <a:solidFill>
                  <a:srgbClr val="FFFF00"/>
                </a:solidFill>
              </a:rPr>
              <a:t>, Budget,</a:t>
            </a:r>
          </a:p>
          <a:p>
            <a:pPr>
              <a:buNone/>
            </a:pPr>
            <a:r>
              <a:rPr lang="it-IT" sz="2400" dirty="0" smtClean="0">
                <a:solidFill>
                  <a:srgbClr val="FFFF00"/>
                </a:solidFill>
              </a:rPr>
              <a:t>               CASE WHEN </a:t>
            </a:r>
            <a:r>
              <a:rPr lang="it-IT" sz="2400" dirty="0" err="1" smtClean="0">
                <a:solidFill>
                  <a:srgbClr val="FFFF00"/>
                </a:solidFill>
              </a:rPr>
              <a:t>D.Start</a:t>
            </a:r>
            <a:r>
              <a:rPr lang="it-IT" sz="2400" dirty="0" smtClean="0">
                <a:solidFill>
                  <a:srgbClr val="FFFF00"/>
                </a:solidFill>
              </a:rPr>
              <a:t> &lt; </a:t>
            </a:r>
            <a:r>
              <a:rPr lang="it-IT" sz="2400" dirty="0" err="1" smtClean="0">
                <a:solidFill>
                  <a:srgbClr val="FFFF00"/>
                </a:solidFill>
              </a:rPr>
              <a:t>E.Start</a:t>
            </a:r>
            <a:endParaRPr lang="it-IT" sz="2400" dirty="0" smtClean="0">
              <a:solidFill>
                <a:srgbClr val="FFFF00"/>
              </a:solidFill>
            </a:endParaRPr>
          </a:p>
          <a:p>
            <a:pPr>
              <a:buNone/>
            </a:pPr>
            <a:r>
              <a:rPr lang="it-IT" sz="2400" dirty="0" smtClean="0">
                <a:solidFill>
                  <a:srgbClr val="FFFF00"/>
                </a:solidFill>
              </a:rPr>
              <a:t>                          THEN </a:t>
            </a:r>
            <a:r>
              <a:rPr lang="it-IT" sz="2400" dirty="0" err="1" smtClean="0">
                <a:solidFill>
                  <a:srgbClr val="FFFF00"/>
                </a:solidFill>
              </a:rPr>
              <a:t>E.Start</a:t>
            </a:r>
            <a:r>
              <a:rPr lang="it-IT" sz="2400" dirty="0" smtClean="0">
                <a:solidFill>
                  <a:srgbClr val="FFFF00"/>
                </a:solidFill>
              </a:rPr>
              <a:t> ELSE </a:t>
            </a:r>
            <a:r>
              <a:rPr lang="it-IT" sz="2400" dirty="0" err="1" smtClean="0">
                <a:solidFill>
                  <a:srgbClr val="FFFF00"/>
                </a:solidFill>
              </a:rPr>
              <a:t>D.Start</a:t>
            </a:r>
            <a:r>
              <a:rPr lang="it-IT" sz="2400" dirty="0" smtClean="0">
                <a:solidFill>
                  <a:srgbClr val="FFFF00"/>
                </a:solidFill>
              </a:rPr>
              <a:t> </a:t>
            </a:r>
          </a:p>
          <a:p>
            <a:pPr>
              <a:buNone/>
            </a:pPr>
            <a:r>
              <a:rPr lang="it-IT" sz="2400" dirty="0" smtClean="0">
                <a:solidFill>
                  <a:srgbClr val="FFFF00"/>
                </a:solidFill>
              </a:rPr>
              <a:t>               END,</a:t>
            </a:r>
          </a:p>
          <a:p>
            <a:pPr>
              <a:buNone/>
            </a:pPr>
            <a:r>
              <a:rPr lang="it-IT" sz="2400" dirty="0" smtClean="0">
                <a:solidFill>
                  <a:srgbClr val="FFFF00"/>
                </a:solidFill>
              </a:rPr>
              <a:t>               CASE WHEN </a:t>
            </a:r>
            <a:r>
              <a:rPr lang="it-IT" sz="2400" dirty="0" err="1" smtClean="0">
                <a:solidFill>
                  <a:srgbClr val="FFFF00"/>
                </a:solidFill>
              </a:rPr>
              <a:t>D.End</a:t>
            </a:r>
            <a:r>
              <a:rPr lang="it-IT" sz="2400" dirty="0" smtClean="0">
                <a:solidFill>
                  <a:srgbClr val="FFFF00"/>
                </a:solidFill>
              </a:rPr>
              <a:t> &lt; </a:t>
            </a:r>
            <a:r>
              <a:rPr lang="it-IT" sz="2400" dirty="0" err="1" smtClean="0">
                <a:solidFill>
                  <a:srgbClr val="FFFF00"/>
                </a:solidFill>
              </a:rPr>
              <a:t>E.End</a:t>
            </a:r>
            <a:endParaRPr lang="it-IT" sz="2400" dirty="0" smtClean="0">
              <a:solidFill>
                <a:srgbClr val="FFFF00"/>
              </a:solidFill>
            </a:endParaRPr>
          </a:p>
          <a:p>
            <a:pPr>
              <a:buNone/>
            </a:pPr>
            <a:r>
              <a:rPr lang="it-IT" sz="2400" dirty="0" smtClean="0">
                <a:solidFill>
                  <a:srgbClr val="FFFF00"/>
                </a:solidFill>
              </a:rPr>
              <a:t>                          THEN </a:t>
            </a:r>
            <a:r>
              <a:rPr lang="it-IT" sz="2400" dirty="0" err="1" smtClean="0">
                <a:solidFill>
                  <a:srgbClr val="FFFF00"/>
                </a:solidFill>
              </a:rPr>
              <a:t>D.End</a:t>
            </a:r>
            <a:r>
              <a:rPr lang="it-IT" sz="2400" dirty="0" smtClean="0">
                <a:solidFill>
                  <a:srgbClr val="FFFF00"/>
                </a:solidFill>
              </a:rPr>
              <a:t> ELSE </a:t>
            </a:r>
            <a:r>
              <a:rPr lang="it-IT" sz="2400" dirty="0" err="1" smtClean="0">
                <a:solidFill>
                  <a:srgbClr val="FFFF00"/>
                </a:solidFill>
              </a:rPr>
              <a:t>E.End</a:t>
            </a:r>
            <a:r>
              <a:rPr lang="it-IT" sz="2400" dirty="0" smtClean="0">
                <a:solidFill>
                  <a:srgbClr val="FFFF00"/>
                </a:solidFill>
              </a:rPr>
              <a:t> </a:t>
            </a:r>
          </a:p>
          <a:p>
            <a:pPr>
              <a:buNone/>
            </a:pPr>
            <a:r>
              <a:rPr lang="it-IT" sz="2400" dirty="0" smtClean="0">
                <a:solidFill>
                  <a:srgbClr val="FFFF00"/>
                </a:solidFill>
              </a:rPr>
              <a:t>               END</a:t>
            </a:r>
          </a:p>
          <a:p>
            <a:pPr>
              <a:buNone/>
            </a:pPr>
            <a:r>
              <a:rPr lang="it-IT" sz="2400" dirty="0" smtClean="0">
                <a:solidFill>
                  <a:srgbClr val="FFFF00"/>
                </a:solidFill>
              </a:rPr>
              <a:t>FROM </a:t>
            </a:r>
            <a:r>
              <a:rPr lang="it-IT" sz="2400" dirty="0" err="1" smtClean="0">
                <a:solidFill>
                  <a:srgbClr val="FFFF00"/>
                </a:solidFill>
              </a:rPr>
              <a:t>Emp</a:t>
            </a:r>
            <a:r>
              <a:rPr lang="it-IT" sz="2400" dirty="0" smtClean="0">
                <a:solidFill>
                  <a:srgbClr val="FFFF00"/>
                </a:solidFill>
              </a:rPr>
              <a:t> AS E, </a:t>
            </a:r>
            <a:r>
              <a:rPr lang="it-IT" sz="2400" dirty="0" err="1" smtClean="0">
                <a:solidFill>
                  <a:srgbClr val="FFFF00"/>
                </a:solidFill>
              </a:rPr>
              <a:t>Dept</a:t>
            </a:r>
            <a:r>
              <a:rPr lang="it-IT" sz="2400" dirty="0" smtClean="0">
                <a:solidFill>
                  <a:srgbClr val="FFFF00"/>
                </a:solidFill>
              </a:rPr>
              <a:t> AS D WHERE </a:t>
            </a:r>
            <a:r>
              <a:rPr lang="it-IT" sz="2400" dirty="0" err="1" smtClean="0">
                <a:solidFill>
                  <a:srgbClr val="FFFF00"/>
                </a:solidFill>
              </a:rPr>
              <a:t>Dept</a:t>
            </a:r>
            <a:r>
              <a:rPr lang="it-IT" sz="2400" dirty="0" smtClean="0">
                <a:solidFill>
                  <a:srgbClr val="FFFF00"/>
                </a:solidFill>
              </a:rPr>
              <a:t> = </a:t>
            </a:r>
            <a:r>
              <a:rPr lang="it-IT" sz="2400" dirty="0" err="1" smtClean="0">
                <a:solidFill>
                  <a:srgbClr val="FFFF00"/>
                </a:solidFill>
              </a:rPr>
              <a:t>DName</a:t>
            </a:r>
            <a:endParaRPr lang="it-IT" sz="2400" dirty="0" smtClean="0">
              <a:solidFill>
                <a:srgbClr val="FFFF00"/>
              </a:solidFill>
            </a:endParaRPr>
          </a:p>
          <a:p>
            <a:pPr>
              <a:buNone/>
            </a:pPr>
            <a:r>
              <a:rPr lang="it-IT" sz="2400" dirty="0" smtClean="0">
                <a:solidFill>
                  <a:srgbClr val="FFFF00"/>
                </a:solidFill>
              </a:rPr>
              <a:t>AND </a:t>
            </a:r>
            <a:r>
              <a:rPr lang="it-IT" sz="2400" dirty="0" err="1" smtClean="0">
                <a:solidFill>
                  <a:srgbClr val="FFFF00"/>
                </a:solidFill>
              </a:rPr>
              <a:t>D.Start</a:t>
            </a:r>
            <a:r>
              <a:rPr lang="it-IT" sz="2400" dirty="0" smtClean="0">
                <a:solidFill>
                  <a:srgbClr val="FFFF00"/>
                </a:solidFill>
              </a:rPr>
              <a:t> &lt;= </a:t>
            </a:r>
            <a:r>
              <a:rPr lang="it-IT" sz="2400" dirty="0" err="1" smtClean="0">
                <a:solidFill>
                  <a:srgbClr val="FFFF00"/>
                </a:solidFill>
              </a:rPr>
              <a:t>E.End</a:t>
            </a:r>
            <a:r>
              <a:rPr lang="it-IT" sz="2400" dirty="0" smtClean="0">
                <a:solidFill>
                  <a:srgbClr val="FFFF00"/>
                </a:solidFill>
              </a:rPr>
              <a:t> AND </a:t>
            </a:r>
            <a:r>
              <a:rPr lang="it-IT" sz="2400" dirty="0" err="1" smtClean="0">
                <a:solidFill>
                  <a:srgbClr val="FFFF00"/>
                </a:solidFill>
              </a:rPr>
              <a:t>E.Start</a:t>
            </a:r>
            <a:r>
              <a:rPr lang="it-IT" sz="2400" dirty="0" smtClean="0">
                <a:solidFill>
                  <a:srgbClr val="FFFF00"/>
                </a:solidFill>
              </a:rPr>
              <a:t> &lt;= </a:t>
            </a:r>
            <a:r>
              <a:rPr lang="it-IT" sz="2400" dirty="0" err="1" smtClean="0">
                <a:solidFill>
                  <a:srgbClr val="FFFF00"/>
                </a:solidFill>
              </a:rPr>
              <a:t>D.End</a:t>
            </a:r>
            <a:endParaRPr lang="it-IT" sz="2400" dirty="0" smtClean="0">
              <a:solidFill>
                <a:srgbClr val="FFFF00"/>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359532" y="1196752"/>
            <a:ext cx="8482075" cy="5329238"/>
          </a:xfrm>
        </p:spPr>
        <p:txBody>
          <a:bodyPr/>
          <a:lstStyle/>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spcBef>
                <a:spcPts val="1200"/>
              </a:spcBef>
              <a:buNone/>
            </a:pPr>
            <a:r>
              <a:rPr lang="it-IT" sz="2400" dirty="0" smtClean="0"/>
              <a:t>The last </a:t>
            </a:r>
            <a:r>
              <a:rPr lang="it-IT" sz="2400" dirty="0" err="1" smtClean="0"/>
              <a:t>two</a:t>
            </a:r>
            <a:r>
              <a:rPr lang="it-IT" sz="2400" dirty="0" smtClean="0"/>
              <a:t> </a:t>
            </a:r>
            <a:r>
              <a:rPr lang="it-IT" sz="2400" dirty="0" err="1" smtClean="0"/>
              <a:t>tuples</a:t>
            </a:r>
            <a:r>
              <a:rPr lang="it-IT" sz="2400" dirty="0" smtClean="0"/>
              <a:t> are </a:t>
            </a:r>
            <a:r>
              <a:rPr lang="it-IT" sz="2400" dirty="0" err="1" smtClean="0">
                <a:solidFill>
                  <a:srgbClr val="FFFF00"/>
                </a:solidFill>
              </a:rPr>
              <a:t>value-equivalent</a:t>
            </a:r>
            <a:r>
              <a:rPr lang="it-IT" sz="2400" dirty="0" smtClean="0"/>
              <a:t> and </a:t>
            </a:r>
            <a:r>
              <a:rPr lang="it-IT" sz="2400" dirty="0" err="1" smtClean="0"/>
              <a:t>could</a:t>
            </a:r>
            <a:r>
              <a:rPr lang="it-IT" sz="2400" dirty="0" smtClean="0"/>
              <a:t> </a:t>
            </a:r>
            <a:r>
              <a:rPr lang="it-IT" sz="2400" dirty="0" err="1" smtClean="0"/>
              <a:t>be</a:t>
            </a:r>
            <a:r>
              <a:rPr lang="it-IT" sz="2400" dirty="0" smtClean="0"/>
              <a:t> </a:t>
            </a:r>
            <a:r>
              <a:rPr lang="it-IT" sz="2400" dirty="0" err="1" smtClean="0">
                <a:solidFill>
                  <a:srgbClr val="FFFF00"/>
                </a:solidFill>
              </a:rPr>
              <a:t>coalesced</a:t>
            </a:r>
            <a:r>
              <a:rPr lang="it-IT" sz="2400" dirty="0" smtClean="0">
                <a:solidFill>
                  <a:srgbClr val="FFFF00"/>
                </a:solidFill>
              </a:rPr>
              <a:t> </a:t>
            </a:r>
            <a:r>
              <a:rPr lang="it-IT" sz="2400" dirty="0" smtClean="0"/>
              <a:t>(</a:t>
            </a:r>
            <a:r>
              <a:rPr lang="it-IT" sz="2400" dirty="0" err="1" smtClean="0"/>
              <a:t>but</a:t>
            </a:r>
            <a:r>
              <a:rPr lang="it-IT" sz="2400" dirty="0" smtClean="0"/>
              <a:t> </a:t>
            </a:r>
            <a:r>
              <a:rPr lang="it-IT" sz="2400" dirty="0" err="1" smtClean="0"/>
              <a:t>how</a:t>
            </a:r>
            <a:r>
              <a:rPr lang="it-IT" sz="2400" dirty="0" smtClean="0"/>
              <a:t> can </a:t>
            </a:r>
            <a:r>
              <a:rPr lang="it-IT" sz="2400" dirty="0" err="1" smtClean="0"/>
              <a:t>it</a:t>
            </a:r>
            <a:r>
              <a:rPr lang="it-IT" sz="2400" dirty="0" smtClean="0"/>
              <a:t> </a:t>
            </a:r>
            <a:r>
              <a:rPr lang="it-IT" sz="2400" dirty="0" err="1" smtClean="0"/>
              <a:t>be</a:t>
            </a:r>
            <a:r>
              <a:rPr lang="it-IT" sz="2400" dirty="0" smtClean="0"/>
              <a:t> </a:t>
            </a:r>
            <a:r>
              <a:rPr lang="it-IT" sz="2400" dirty="0" err="1" smtClean="0"/>
              <a:t>done</a:t>
            </a:r>
            <a:r>
              <a:rPr lang="it-IT" sz="2400" dirty="0" smtClean="0"/>
              <a:t> </a:t>
            </a:r>
            <a:r>
              <a:rPr lang="it-IT" sz="2400" dirty="0" err="1" smtClean="0"/>
              <a:t>with</a:t>
            </a:r>
            <a:r>
              <a:rPr lang="it-IT" sz="2400" dirty="0" smtClean="0"/>
              <a:t> SQL?):</a:t>
            </a:r>
          </a:p>
          <a:p>
            <a:pPr>
              <a:buNone/>
            </a:pPr>
            <a:endParaRPr lang="it-IT" sz="2400" dirty="0" smtClean="0"/>
          </a:p>
        </p:txBody>
      </p:sp>
      <p:graphicFrame>
        <p:nvGraphicFramePr>
          <p:cNvPr id="5" name="Tabella 4"/>
          <p:cNvGraphicFramePr>
            <a:graphicFrameLocks noGrp="1"/>
          </p:cNvGraphicFramePr>
          <p:nvPr/>
        </p:nvGraphicFramePr>
        <p:xfrm>
          <a:off x="1763688" y="1124744"/>
          <a:ext cx="5364596" cy="2225040"/>
        </p:xfrm>
        <a:graphic>
          <a:graphicData uri="http://schemas.openxmlformats.org/drawingml/2006/table">
            <a:tbl>
              <a:tblPr firstRow="1" bandRow="1">
                <a:tableStyleId>{5C22544A-7EE6-4342-B048-85BDC9FD1C3A}</a:tableStyleId>
              </a:tblPr>
              <a:tblGrid>
                <a:gridCol w="1157827">
                  <a:extLst>
                    <a:ext uri="{9D8B030D-6E8A-4147-A177-3AD203B41FA5}">
                      <a16:colId xmlns:a16="http://schemas.microsoft.com/office/drawing/2014/main" val="20000"/>
                    </a:ext>
                  </a:extLst>
                </a:gridCol>
                <a:gridCol w="1157827">
                  <a:extLst>
                    <a:ext uri="{9D8B030D-6E8A-4147-A177-3AD203B41FA5}">
                      <a16:colId xmlns:a16="http://schemas.microsoft.com/office/drawing/2014/main" val="20001"/>
                    </a:ext>
                  </a:extLst>
                </a:gridCol>
                <a:gridCol w="1157827">
                  <a:extLst>
                    <a:ext uri="{9D8B030D-6E8A-4147-A177-3AD203B41FA5}">
                      <a16:colId xmlns:a16="http://schemas.microsoft.com/office/drawing/2014/main" val="20002"/>
                    </a:ext>
                  </a:extLst>
                </a:gridCol>
                <a:gridCol w="926260">
                  <a:extLst>
                    <a:ext uri="{9D8B030D-6E8A-4147-A177-3AD203B41FA5}">
                      <a16:colId xmlns:a16="http://schemas.microsoft.com/office/drawing/2014/main" val="20003"/>
                    </a:ext>
                  </a:extLst>
                </a:gridCol>
                <a:gridCol w="964855">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DName</a:t>
                      </a:r>
                      <a:endParaRPr lang="it-IT" dirty="0"/>
                    </a:p>
                  </a:txBody>
                  <a:tcPr/>
                </a:tc>
                <a:tc>
                  <a:txBody>
                    <a:bodyPr/>
                    <a:lstStyle/>
                    <a:p>
                      <a:r>
                        <a:rPr lang="it-IT" dirty="0" smtClean="0"/>
                        <a:t>Budget</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100K</a:t>
                      </a:r>
                      <a:endParaRPr lang="it-IT" dirty="0"/>
                    </a:p>
                  </a:txBody>
                  <a:tcPr/>
                </a:tc>
                <a:tc>
                  <a:txBody>
                    <a:bodyPr/>
                    <a:lstStyle/>
                    <a:p>
                      <a:r>
                        <a:rPr lang="it-IT" dirty="0" smtClean="0"/>
                        <a:t>1/</a:t>
                      </a:r>
                      <a:r>
                        <a:rPr lang="it-IT" dirty="0" err="1" smtClean="0"/>
                        <a:t>1</a:t>
                      </a:r>
                      <a:r>
                        <a:rPr lang="it-IT" dirty="0" smtClean="0"/>
                        <a:t>/12</a:t>
                      </a:r>
                      <a:endParaRPr lang="it-IT" dirty="0"/>
                    </a:p>
                  </a:txBody>
                  <a:tcPr/>
                </a:tc>
                <a:tc>
                  <a:txBody>
                    <a:bodyPr/>
                    <a:lstStyle/>
                    <a:p>
                      <a:r>
                        <a:rPr lang="it-IT" dirty="0" smtClean="0"/>
                        <a:t>1/</a:t>
                      </a:r>
                      <a:r>
                        <a:rPr lang="it-IT" dirty="0" err="1" smtClean="0"/>
                        <a:t>1</a:t>
                      </a:r>
                      <a:r>
                        <a:rPr lang="it-IT" dirty="0" smtClean="0"/>
                        <a:t>/14</a:t>
                      </a:r>
                      <a:endParaRPr lang="it-IT" dirty="0"/>
                    </a:p>
                  </a:txBody>
                  <a:tcPr/>
                </a:tc>
                <a:extLst>
                  <a:ext uri="{0D108BD9-81ED-4DB2-BD59-A6C34878D82A}">
                    <a16:rowId xmlns:a16="http://schemas.microsoft.com/office/drawing/2014/main" val="10001"/>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140K</a:t>
                      </a:r>
                      <a:endParaRPr lang="it-IT" dirty="0"/>
                    </a:p>
                  </a:txBody>
                  <a:tcPr/>
                </a:tc>
                <a:tc>
                  <a:txBody>
                    <a:bodyPr/>
                    <a:lstStyle/>
                    <a:p>
                      <a:r>
                        <a:rPr lang="it-IT" dirty="0" smtClean="0"/>
                        <a:t>1/</a:t>
                      </a:r>
                      <a:r>
                        <a:rPr lang="it-IT" dirty="0" err="1" smtClean="0"/>
                        <a:t>1</a:t>
                      </a:r>
                      <a:r>
                        <a:rPr lang="it-IT" dirty="0" smtClean="0"/>
                        <a:t>/14</a:t>
                      </a:r>
                      <a:endParaRPr lang="it-IT" dirty="0"/>
                    </a:p>
                  </a:txBody>
                  <a:tcPr/>
                </a:tc>
                <a:tc>
                  <a:txBody>
                    <a:bodyPr/>
                    <a:lstStyle/>
                    <a:p>
                      <a:r>
                        <a:rPr lang="it-IT" dirty="0" smtClean="0"/>
                        <a:t>1/</a:t>
                      </a:r>
                      <a:r>
                        <a:rPr lang="it-IT" dirty="0" err="1" smtClean="0"/>
                        <a:t>1</a:t>
                      </a:r>
                      <a:r>
                        <a:rPr lang="it-IT" dirty="0" smtClean="0"/>
                        <a:t>/16</a:t>
                      </a:r>
                      <a:endParaRPr lang="it-IT" dirty="0"/>
                    </a:p>
                  </a:txBody>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200K</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/13</a:t>
                      </a:r>
                      <a:endParaRPr lang="it-IT" dirty="0"/>
                    </a:p>
                  </a:txBody>
                  <a:tcPr/>
                </a:tc>
                <a:extLst>
                  <a:ext uri="{0D108BD9-81ED-4DB2-BD59-A6C34878D82A}">
                    <a16:rowId xmlns:a16="http://schemas.microsoft.com/office/drawing/2014/main" val="10003"/>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/13</a:t>
                      </a:r>
                      <a:endParaRPr lang="it-IT" dirty="0"/>
                    </a:p>
                  </a:txBody>
                  <a:tcPr/>
                </a:tc>
                <a:tc>
                  <a:txBody>
                    <a:bodyPr/>
                    <a:lstStyle/>
                    <a:p>
                      <a:r>
                        <a:rPr lang="it-IT" dirty="0" smtClean="0"/>
                        <a:t>1/</a:t>
                      </a:r>
                      <a:r>
                        <a:rPr lang="it-IT" dirty="0" err="1" smtClean="0"/>
                        <a:t>1</a:t>
                      </a:r>
                      <a:r>
                        <a:rPr lang="it-IT" dirty="0" smtClean="0"/>
                        <a:t>/15</a:t>
                      </a:r>
                      <a:endParaRPr lang="it-IT" dirty="0"/>
                    </a:p>
                  </a:txBody>
                  <a:tcPr/>
                </a:tc>
                <a:extLst>
                  <a:ext uri="{0D108BD9-81ED-4DB2-BD59-A6C34878D82A}">
                    <a16:rowId xmlns:a16="http://schemas.microsoft.com/office/drawing/2014/main" val="10004"/>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/15</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5"/>
                  </a:ext>
                </a:extLst>
              </a:tr>
            </a:tbl>
          </a:graphicData>
        </a:graphic>
      </p:graphicFrame>
      <p:graphicFrame>
        <p:nvGraphicFramePr>
          <p:cNvPr id="6" name="Tabella 5"/>
          <p:cNvGraphicFramePr>
            <a:graphicFrameLocks noGrp="1"/>
          </p:cNvGraphicFramePr>
          <p:nvPr/>
        </p:nvGraphicFramePr>
        <p:xfrm>
          <a:off x="1835696" y="4473116"/>
          <a:ext cx="5364596" cy="1854200"/>
        </p:xfrm>
        <a:graphic>
          <a:graphicData uri="http://schemas.openxmlformats.org/drawingml/2006/table">
            <a:tbl>
              <a:tblPr firstRow="1" bandRow="1">
                <a:tableStyleId>{5C22544A-7EE6-4342-B048-85BDC9FD1C3A}</a:tableStyleId>
              </a:tblPr>
              <a:tblGrid>
                <a:gridCol w="1157827">
                  <a:extLst>
                    <a:ext uri="{9D8B030D-6E8A-4147-A177-3AD203B41FA5}">
                      <a16:colId xmlns:a16="http://schemas.microsoft.com/office/drawing/2014/main" val="20000"/>
                    </a:ext>
                  </a:extLst>
                </a:gridCol>
                <a:gridCol w="1157827">
                  <a:extLst>
                    <a:ext uri="{9D8B030D-6E8A-4147-A177-3AD203B41FA5}">
                      <a16:colId xmlns:a16="http://schemas.microsoft.com/office/drawing/2014/main" val="20001"/>
                    </a:ext>
                  </a:extLst>
                </a:gridCol>
                <a:gridCol w="1157827">
                  <a:extLst>
                    <a:ext uri="{9D8B030D-6E8A-4147-A177-3AD203B41FA5}">
                      <a16:colId xmlns:a16="http://schemas.microsoft.com/office/drawing/2014/main" val="20002"/>
                    </a:ext>
                  </a:extLst>
                </a:gridCol>
                <a:gridCol w="926260">
                  <a:extLst>
                    <a:ext uri="{9D8B030D-6E8A-4147-A177-3AD203B41FA5}">
                      <a16:colId xmlns:a16="http://schemas.microsoft.com/office/drawing/2014/main" val="20003"/>
                    </a:ext>
                  </a:extLst>
                </a:gridCol>
                <a:gridCol w="964855">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DName</a:t>
                      </a:r>
                      <a:endParaRPr lang="it-IT" dirty="0"/>
                    </a:p>
                  </a:txBody>
                  <a:tcPr/>
                </a:tc>
                <a:tc>
                  <a:txBody>
                    <a:bodyPr/>
                    <a:lstStyle/>
                    <a:p>
                      <a:r>
                        <a:rPr lang="it-IT" dirty="0" smtClean="0"/>
                        <a:t>Budget</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100K</a:t>
                      </a:r>
                      <a:endParaRPr lang="it-IT" dirty="0"/>
                    </a:p>
                  </a:txBody>
                  <a:tcPr/>
                </a:tc>
                <a:tc>
                  <a:txBody>
                    <a:bodyPr/>
                    <a:lstStyle/>
                    <a:p>
                      <a:r>
                        <a:rPr lang="it-IT" dirty="0" smtClean="0"/>
                        <a:t>1/</a:t>
                      </a:r>
                      <a:r>
                        <a:rPr lang="it-IT" dirty="0" err="1" smtClean="0"/>
                        <a:t>1</a:t>
                      </a:r>
                      <a:r>
                        <a:rPr lang="it-IT" dirty="0" smtClean="0"/>
                        <a:t>/12</a:t>
                      </a:r>
                      <a:endParaRPr lang="it-IT" dirty="0"/>
                    </a:p>
                  </a:txBody>
                  <a:tcPr/>
                </a:tc>
                <a:tc>
                  <a:txBody>
                    <a:bodyPr/>
                    <a:lstStyle/>
                    <a:p>
                      <a:r>
                        <a:rPr lang="it-IT" dirty="0" smtClean="0"/>
                        <a:t>1/</a:t>
                      </a:r>
                      <a:r>
                        <a:rPr lang="it-IT" dirty="0" err="1" smtClean="0"/>
                        <a:t>1</a:t>
                      </a:r>
                      <a:r>
                        <a:rPr lang="it-IT" dirty="0" smtClean="0"/>
                        <a:t>/14</a:t>
                      </a:r>
                      <a:endParaRPr lang="it-IT" dirty="0"/>
                    </a:p>
                  </a:txBody>
                  <a:tcPr/>
                </a:tc>
                <a:extLst>
                  <a:ext uri="{0D108BD9-81ED-4DB2-BD59-A6C34878D82A}">
                    <a16:rowId xmlns:a16="http://schemas.microsoft.com/office/drawing/2014/main" val="10001"/>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140K</a:t>
                      </a:r>
                      <a:endParaRPr lang="it-IT" dirty="0"/>
                    </a:p>
                  </a:txBody>
                  <a:tcPr/>
                </a:tc>
                <a:tc>
                  <a:txBody>
                    <a:bodyPr/>
                    <a:lstStyle/>
                    <a:p>
                      <a:r>
                        <a:rPr lang="it-IT" dirty="0" smtClean="0"/>
                        <a:t>1/</a:t>
                      </a:r>
                      <a:r>
                        <a:rPr lang="it-IT" dirty="0" err="1" smtClean="0"/>
                        <a:t>1</a:t>
                      </a:r>
                      <a:r>
                        <a:rPr lang="it-IT" dirty="0" smtClean="0"/>
                        <a:t>/14</a:t>
                      </a:r>
                      <a:endParaRPr lang="it-IT" dirty="0"/>
                    </a:p>
                  </a:txBody>
                  <a:tcPr/>
                </a:tc>
                <a:tc>
                  <a:txBody>
                    <a:bodyPr/>
                    <a:lstStyle/>
                    <a:p>
                      <a:r>
                        <a:rPr lang="it-IT" dirty="0" smtClean="0"/>
                        <a:t>1/</a:t>
                      </a:r>
                      <a:r>
                        <a:rPr lang="it-IT" dirty="0" err="1" smtClean="0"/>
                        <a:t>1</a:t>
                      </a:r>
                      <a:r>
                        <a:rPr lang="it-IT" dirty="0" smtClean="0"/>
                        <a:t>/16</a:t>
                      </a:r>
                      <a:endParaRPr lang="it-IT" dirty="0"/>
                    </a:p>
                  </a:txBody>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200K</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/13</a:t>
                      </a:r>
                      <a:endParaRPr lang="it-IT" dirty="0"/>
                    </a:p>
                  </a:txBody>
                  <a:tcPr/>
                </a:tc>
                <a:extLst>
                  <a:ext uri="{0D108BD9-81ED-4DB2-BD59-A6C34878D82A}">
                    <a16:rowId xmlns:a16="http://schemas.microsoft.com/office/drawing/2014/main" val="10003"/>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/13</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Coalescing</a:t>
            </a:r>
            <a:r>
              <a:rPr lang="it-IT" sz="3200" dirty="0" smtClean="0"/>
              <a:t> in pure SQL92</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None/>
              <a:defRPr/>
            </a:pPr>
            <a:r>
              <a:rPr lang="it-IT" sz="2400" dirty="0" err="1" smtClean="0"/>
              <a:t>Coalesce</a:t>
            </a:r>
            <a:r>
              <a:rPr lang="it-IT" sz="2400" dirty="0" smtClean="0"/>
              <a:t> the relation </a:t>
            </a:r>
            <a:r>
              <a:rPr lang="it-IT" sz="2400" dirty="0" err="1" smtClean="0"/>
              <a:t>with</a:t>
            </a:r>
            <a:r>
              <a:rPr lang="it-IT" sz="2400" dirty="0" smtClean="0"/>
              <a:t> schema R(X,S,E):</a:t>
            </a:r>
            <a:br>
              <a:rPr lang="it-IT" sz="2400" dirty="0" smtClean="0"/>
            </a:br>
            <a:r>
              <a:rPr lang="it-IT" sz="2400" dirty="0" err="1" smtClean="0"/>
              <a:t>X=non</a:t>
            </a:r>
            <a:r>
              <a:rPr lang="it-IT" sz="2400" dirty="0" smtClean="0"/>
              <a:t> </a:t>
            </a:r>
            <a:r>
              <a:rPr lang="it-IT" sz="2400" dirty="0" err="1" smtClean="0"/>
              <a:t>temporal</a:t>
            </a:r>
            <a:r>
              <a:rPr lang="it-IT" sz="2400" dirty="0" smtClean="0"/>
              <a:t> part; </a:t>
            </a:r>
            <a:r>
              <a:rPr lang="it-IT" sz="2400" dirty="0" err="1" smtClean="0"/>
              <a:t>S=Start</a:t>
            </a:r>
            <a:r>
              <a:rPr lang="it-IT" sz="2400" dirty="0" smtClean="0"/>
              <a:t>; </a:t>
            </a:r>
            <a:r>
              <a:rPr lang="it-IT" sz="2400" dirty="0" err="1" smtClean="0"/>
              <a:t>E=End</a:t>
            </a:r>
            <a:r>
              <a:rPr lang="it-IT" sz="2400" dirty="0" smtClean="0"/>
              <a:t>;</a:t>
            </a:r>
          </a:p>
          <a:p>
            <a:pPr eaLnBrk="1" hangingPunct="1">
              <a:lnSpc>
                <a:spcPct val="90000"/>
              </a:lnSpc>
              <a:buNone/>
              <a:defRPr/>
            </a:pPr>
            <a:endParaRPr lang="it-IT" sz="2400" dirty="0" smtClean="0"/>
          </a:p>
          <a:p>
            <a:pPr eaLnBrk="1" hangingPunct="1">
              <a:lnSpc>
                <a:spcPct val="90000"/>
              </a:lnSpc>
              <a:spcAft>
                <a:spcPts val="1200"/>
              </a:spcAft>
              <a:buNone/>
              <a:defRPr/>
            </a:pPr>
            <a:r>
              <a:rPr lang="it-IT" sz="2400" dirty="0" err="1" smtClean="0"/>
              <a:t>Use</a:t>
            </a:r>
            <a:r>
              <a:rPr lang="it-IT" sz="2400" dirty="0" smtClean="0"/>
              <a:t> </a:t>
            </a:r>
            <a:r>
              <a:rPr lang="it-IT" sz="2400" dirty="0" err="1" smtClean="0"/>
              <a:t>nested</a:t>
            </a:r>
            <a:r>
              <a:rPr lang="it-IT" sz="2400" dirty="0" smtClean="0"/>
              <a:t> NOT EXISTS </a:t>
            </a:r>
            <a:r>
              <a:rPr lang="it-IT" sz="2400" dirty="0" err="1" smtClean="0"/>
              <a:t>for</a:t>
            </a:r>
            <a:r>
              <a:rPr lang="it-IT" sz="2400" dirty="0" smtClean="0"/>
              <a:t> </a:t>
            </a:r>
            <a:r>
              <a:rPr lang="it-IT" sz="2400" dirty="0" err="1" smtClean="0"/>
              <a:t>universal</a:t>
            </a:r>
            <a:r>
              <a:rPr lang="it-IT" sz="2400" dirty="0" smtClean="0"/>
              <a:t> </a:t>
            </a:r>
            <a:r>
              <a:rPr lang="it-IT" sz="2400" dirty="0" err="1" smtClean="0"/>
              <a:t>quantification</a:t>
            </a:r>
            <a:endParaRPr lang="it-IT" sz="2400" dirty="0" smtClean="0"/>
          </a:p>
          <a:p>
            <a:pPr eaLnBrk="1" hangingPunct="1">
              <a:lnSpc>
                <a:spcPct val="90000"/>
              </a:lnSpc>
              <a:spcAft>
                <a:spcPts val="1200"/>
              </a:spcAft>
              <a:buNone/>
              <a:defRPr/>
            </a:pPr>
            <a:r>
              <a:rPr lang="it-IT" sz="2400" dirty="0" err="1" smtClean="0"/>
              <a:t>Search</a:t>
            </a:r>
            <a:r>
              <a:rPr lang="it-IT" sz="2400" dirty="0" smtClean="0"/>
              <a:t> </a:t>
            </a:r>
            <a:r>
              <a:rPr lang="it-IT" sz="2400" dirty="0" err="1" smtClean="0"/>
              <a:t>for</a:t>
            </a:r>
            <a:r>
              <a:rPr lang="it-IT" sz="2400" dirty="0" smtClean="0"/>
              <a:t> </a:t>
            </a:r>
            <a:r>
              <a:rPr lang="it-IT" sz="2400" dirty="0" err="1" smtClean="0"/>
              <a:t>two</a:t>
            </a:r>
            <a:r>
              <a:rPr lang="it-IT" sz="2400" dirty="0" smtClean="0"/>
              <a:t> (</a:t>
            </a:r>
            <a:r>
              <a:rPr lang="it-IT" sz="2400" dirty="0" err="1" smtClean="0"/>
              <a:t>possibly</a:t>
            </a:r>
            <a:r>
              <a:rPr lang="it-IT" sz="2400" dirty="0" smtClean="0"/>
              <a:t> the </a:t>
            </a:r>
            <a:r>
              <a:rPr lang="it-IT" sz="2400" dirty="0" err="1" smtClean="0"/>
              <a:t>same</a:t>
            </a:r>
            <a:r>
              <a:rPr lang="it-IT" sz="2400" dirty="0" smtClean="0"/>
              <a:t>) </a:t>
            </a:r>
            <a:br>
              <a:rPr lang="it-IT" sz="2400" dirty="0" smtClean="0"/>
            </a:br>
            <a:r>
              <a:rPr lang="it-IT" sz="2400" dirty="0" err="1" smtClean="0"/>
              <a:t>value-equivalent</a:t>
            </a:r>
            <a:r>
              <a:rPr lang="it-IT" sz="2400" dirty="0" smtClean="0"/>
              <a:t> </a:t>
            </a:r>
            <a:r>
              <a:rPr lang="it-IT" sz="2400" dirty="0" err="1" smtClean="0"/>
              <a:t>tuples</a:t>
            </a:r>
            <a:r>
              <a:rPr lang="it-IT" sz="2400" dirty="0" smtClean="0"/>
              <a:t> F (first) and L (last)</a:t>
            </a:r>
          </a:p>
          <a:p>
            <a:pPr eaLnBrk="1" hangingPunct="1">
              <a:lnSpc>
                <a:spcPct val="90000"/>
              </a:lnSpc>
              <a:spcAft>
                <a:spcPts val="1200"/>
              </a:spcAft>
              <a:buNone/>
              <a:defRPr/>
            </a:pPr>
            <a:r>
              <a:rPr lang="it-IT" sz="2400" dirty="0" err="1" smtClean="0"/>
              <a:t>Ensure</a:t>
            </a:r>
            <a:r>
              <a:rPr lang="it-IT" sz="2400" dirty="0" smtClean="0"/>
              <a:t> </a:t>
            </a:r>
            <a:r>
              <a:rPr lang="it-IT" sz="2400" dirty="0" err="1" smtClean="0"/>
              <a:t>that</a:t>
            </a:r>
            <a:r>
              <a:rPr lang="it-IT" sz="2400" dirty="0" smtClean="0"/>
              <a:t> </a:t>
            </a:r>
            <a:r>
              <a:rPr lang="it-IT" sz="2400" dirty="0" err="1" smtClean="0"/>
              <a:t>there</a:t>
            </a:r>
            <a:r>
              <a:rPr lang="it-IT" sz="2400" dirty="0" smtClean="0"/>
              <a:t> are no “</a:t>
            </a:r>
            <a:r>
              <a:rPr lang="it-IT" sz="2400" dirty="0" err="1" smtClean="0"/>
              <a:t>time</a:t>
            </a:r>
            <a:r>
              <a:rPr lang="it-IT" sz="2400" dirty="0" smtClean="0"/>
              <a:t> </a:t>
            </a:r>
            <a:r>
              <a:rPr lang="it-IT" sz="2400" dirty="0" err="1" smtClean="0"/>
              <a:t>holes</a:t>
            </a:r>
            <a:r>
              <a:rPr lang="it-IT" sz="2400" dirty="0" smtClean="0"/>
              <a:t>” </a:t>
            </a:r>
            <a:r>
              <a:rPr lang="it-IT" sz="2400" dirty="0" err="1" smtClean="0"/>
              <a:t>between</a:t>
            </a:r>
            <a:r>
              <a:rPr lang="it-IT" sz="2400" dirty="0" smtClean="0"/>
              <a:t> </a:t>
            </a:r>
            <a:r>
              <a:rPr lang="it-IT" sz="2400" dirty="0" err="1" smtClean="0"/>
              <a:t>F.S</a:t>
            </a:r>
            <a:r>
              <a:rPr lang="it-IT" sz="2400" dirty="0" smtClean="0"/>
              <a:t> and </a:t>
            </a:r>
            <a:r>
              <a:rPr lang="it-IT" sz="2400" dirty="0" err="1" smtClean="0"/>
              <a:t>L.E</a:t>
            </a:r>
            <a:r>
              <a:rPr lang="it-IT" sz="2400" dirty="0" smtClean="0"/>
              <a:t/>
            </a:r>
            <a:br>
              <a:rPr lang="it-IT" sz="2400" dirty="0" smtClean="0"/>
            </a:br>
            <a:r>
              <a:rPr lang="it-IT" sz="2400" dirty="0" smtClean="0"/>
              <a:t>i.e. </a:t>
            </a:r>
            <a:r>
              <a:rPr lang="it-IT" sz="2400" dirty="0" err="1" smtClean="0"/>
              <a:t>all</a:t>
            </a:r>
            <a:r>
              <a:rPr lang="it-IT" sz="2400" dirty="0" smtClean="0"/>
              <a:t> start </a:t>
            </a:r>
            <a:r>
              <a:rPr lang="it-IT" sz="2400" dirty="0" err="1" smtClean="0"/>
              <a:t>points</a:t>
            </a:r>
            <a:r>
              <a:rPr lang="it-IT" sz="2400" dirty="0" smtClean="0"/>
              <a:t> </a:t>
            </a:r>
            <a:r>
              <a:rPr lang="it-IT" sz="2400" dirty="0" err="1" smtClean="0"/>
              <a:t>M.S</a:t>
            </a:r>
            <a:r>
              <a:rPr lang="it-IT" sz="2400" dirty="0" smtClean="0"/>
              <a:t> </a:t>
            </a:r>
            <a:r>
              <a:rPr lang="it-IT" sz="2400" dirty="0" err="1" smtClean="0"/>
              <a:t>of</a:t>
            </a:r>
            <a:r>
              <a:rPr lang="it-IT" sz="2400" dirty="0" smtClean="0"/>
              <a:t> </a:t>
            </a:r>
            <a:r>
              <a:rPr lang="it-IT" sz="2400" dirty="0" err="1" smtClean="0"/>
              <a:t>value-equivalent</a:t>
            </a:r>
            <a:r>
              <a:rPr lang="it-IT" sz="2400" dirty="0" smtClean="0"/>
              <a:t> </a:t>
            </a:r>
            <a:br>
              <a:rPr lang="it-IT" sz="2400" dirty="0" smtClean="0"/>
            </a:br>
            <a:r>
              <a:rPr lang="it-IT" sz="2400" dirty="0" err="1" smtClean="0"/>
              <a:t>tuples</a:t>
            </a:r>
            <a:r>
              <a:rPr lang="it-IT" sz="2400" dirty="0" smtClean="0"/>
              <a:t> M (</a:t>
            </a:r>
            <a:r>
              <a:rPr lang="it-IT" sz="2400" dirty="0" err="1" smtClean="0"/>
              <a:t>mid</a:t>
            </a:r>
            <a:r>
              <a:rPr lang="it-IT" sz="2400" dirty="0" smtClean="0"/>
              <a:t>) are </a:t>
            </a:r>
            <a:r>
              <a:rPr lang="it-IT" sz="2400" dirty="0" err="1" smtClean="0"/>
              <a:t>extended</a:t>
            </a:r>
            <a:r>
              <a:rPr lang="it-IT" sz="2400" dirty="0" smtClean="0"/>
              <a:t> (</a:t>
            </a:r>
            <a:r>
              <a:rPr lang="it-IT" sz="2400" dirty="0" err="1" smtClean="0"/>
              <a:t>towards</a:t>
            </a:r>
            <a:r>
              <a:rPr lang="it-IT" sz="2400" dirty="0" smtClean="0"/>
              <a:t> </a:t>
            </a:r>
            <a:r>
              <a:rPr lang="it-IT" sz="2400" dirty="0" err="1" smtClean="0"/>
              <a:t>F.S</a:t>
            </a:r>
            <a:r>
              <a:rPr lang="it-IT" sz="2400" dirty="0" smtClean="0"/>
              <a:t>) </a:t>
            </a:r>
            <a:br>
              <a:rPr lang="it-IT" sz="2400" dirty="0" smtClean="0"/>
            </a:br>
            <a:r>
              <a:rPr lang="it-IT" sz="2400" dirty="0" err="1" smtClean="0"/>
              <a:t>by</a:t>
            </a:r>
            <a:r>
              <a:rPr lang="it-IT" sz="2400" dirty="0" smtClean="0"/>
              <a:t> </a:t>
            </a:r>
            <a:r>
              <a:rPr lang="it-IT" sz="2400" dirty="0" err="1" smtClean="0"/>
              <a:t>another</a:t>
            </a:r>
            <a:r>
              <a:rPr lang="it-IT" sz="2400" dirty="0" smtClean="0"/>
              <a:t> </a:t>
            </a:r>
            <a:r>
              <a:rPr lang="it-IT" sz="2400" dirty="0" err="1" smtClean="0"/>
              <a:t>value-equivalent</a:t>
            </a:r>
            <a:r>
              <a:rPr lang="it-IT" sz="2400" dirty="0" smtClean="0"/>
              <a:t> tuple A1 </a:t>
            </a:r>
          </a:p>
          <a:p>
            <a:pPr eaLnBrk="1" hangingPunct="1">
              <a:lnSpc>
                <a:spcPct val="90000"/>
              </a:lnSpc>
              <a:spcAft>
                <a:spcPts val="1200"/>
              </a:spcAft>
              <a:buNone/>
              <a:defRPr/>
            </a:pPr>
            <a:r>
              <a:rPr lang="it-IT" sz="2400" dirty="0" err="1" smtClean="0"/>
              <a:t>Ensure</a:t>
            </a:r>
            <a:r>
              <a:rPr lang="it-IT" sz="2400" dirty="0" smtClean="0"/>
              <a:t> </a:t>
            </a:r>
            <a:r>
              <a:rPr lang="it-IT" sz="2400" dirty="0" err="1" smtClean="0"/>
              <a:t>that</a:t>
            </a:r>
            <a:r>
              <a:rPr lang="it-IT" sz="2400" dirty="0" smtClean="0"/>
              <a:t> the </a:t>
            </a:r>
            <a:r>
              <a:rPr lang="it-IT" sz="2400" dirty="0" err="1" smtClean="0"/>
              <a:t>interval</a:t>
            </a:r>
            <a:r>
              <a:rPr lang="it-IT" sz="2400" dirty="0" smtClean="0"/>
              <a:t> </a:t>
            </a:r>
            <a:r>
              <a:rPr lang="it-IT" sz="2400" dirty="0" err="1" smtClean="0"/>
              <a:t>between</a:t>
            </a:r>
            <a:r>
              <a:rPr lang="it-IT" sz="2400" dirty="0" smtClean="0"/>
              <a:t> </a:t>
            </a:r>
            <a:r>
              <a:rPr lang="it-IT" sz="2400" dirty="0" err="1" smtClean="0"/>
              <a:t>F.S</a:t>
            </a:r>
            <a:r>
              <a:rPr lang="it-IT" sz="2400" dirty="0" smtClean="0"/>
              <a:t> and </a:t>
            </a:r>
            <a:r>
              <a:rPr lang="it-IT" sz="2400" dirty="0" err="1" smtClean="0"/>
              <a:t>L.E</a:t>
            </a:r>
            <a:r>
              <a:rPr lang="it-IT" sz="2400" dirty="0" smtClean="0"/>
              <a:t> </a:t>
            </a:r>
            <a:r>
              <a:rPr lang="it-IT" sz="2400" dirty="0" err="1" smtClean="0"/>
              <a:t>is</a:t>
            </a:r>
            <a:r>
              <a:rPr lang="it-IT" sz="2400" dirty="0" smtClean="0"/>
              <a:t> maximal</a:t>
            </a:r>
            <a:br>
              <a:rPr lang="it-IT" sz="2400" dirty="0" smtClean="0"/>
            </a:br>
            <a:r>
              <a:rPr lang="it-IT" sz="2400" dirty="0" smtClean="0"/>
              <a:t>i.e. </a:t>
            </a:r>
            <a:r>
              <a:rPr lang="it-IT" sz="2400" dirty="0" err="1" smtClean="0"/>
              <a:t>check</a:t>
            </a:r>
            <a:r>
              <a:rPr lang="it-IT" sz="2400" dirty="0" smtClean="0"/>
              <a:t> via </a:t>
            </a:r>
            <a:r>
              <a:rPr lang="it-IT" sz="2400" dirty="0" err="1" smtClean="0"/>
              <a:t>hypothetical</a:t>
            </a:r>
            <a:r>
              <a:rPr lang="it-IT" sz="2400" dirty="0" smtClean="0"/>
              <a:t> </a:t>
            </a:r>
            <a:r>
              <a:rPr lang="it-IT" sz="2400" dirty="0" err="1" smtClean="0"/>
              <a:t>value-equivalent</a:t>
            </a:r>
            <a:r>
              <a:rPr lang="it-IT" sz="2400" dirty="0" smtClean="0"/>
              <a:t> tuple A2</a:t>
            </a:r>
          </a:p>
          <a:p>
            <a:pPr eaLnBrk="1" hangingPunct="1">
              <a:lnSpc>
                <a:spcPct val="90000"/>
              </a:lnSpc>
              <a:buNone/>
              <a:defRPr/>
            </a:pPr>
            <a:endParaRPr lang="it-IT" sz="2000" dirty="0" smtClean="0">
              <a:solidFill>
                <a:srgbClr val="FFFF00"/>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Coalescing</a:t>
            </a:r>
            <a:r>
              <a:rPr lang="it-IT" sz="3200" dirty="0" smtClean="0"/>
              <a:t> in pure SQL89</a:t>
            </a:r>
          </a:p>
        </p:txBody>
      </p:sp>
      <p:sp>
        <p:nvSpPr>
          <p:cNvPr id="149507" name="Rectangle 3"/>
          <p:cNvSpPr>
            <a:spLocks noGrp="1" noChangeArrowheads="1"/>
          </p:cNvSpPr>
          <p:nvPr>
            <p:ph type="body" idx="1"/>
          </p:nvPr>
        </p:nvSpPr>
        <p:spPr>
          <a:xfrm>
            <a:off x="467544" y="1052736"/>
            <a:ext cx="8374063" cy="5329238"/>
          </a:xfrm>
        </p:spPr>
        <p:txBody>
          <a:bodyPr/>
          <a:lstStyle/>
          <a:p>
            <a:pPr eaLnBrk="1" hangingPunct="1">
              <a:lnSpc>
                <a:spcPct val="90000"/>
              </a:lnSpc>
              <a:buNone/>
              <a:defRPr/>
            </a:pPr>
            <a:endParaRPr lang="it-IT" sz="2000" dirty="0" smtClean="0">
              <a:solidFill>
                <a:srgbClr val="FFFF00"/>
              </a:solidFill>
            </a:endParaRPr>
          </a:p>
          <a:p>
            <a:pPr eaLnBrk="1" hangingPunct="1">
              <a:lnSpc>
                <a:spcPct val="90000"/>
              </a:lnSpc>
              <a:buNone/>
              <a:defRPr/>
            </a:pPr>
            <a:r>
              <a:rPr lang="it-IT" sz="2000" dirty="0" smtClean="0">
                <a:solidFill>
                  <a:srgbClr val="FFFF00"/>
                </a:solidFill>
              </a:rPr>
              <a:t>SELECT DISTINCT </a:t>
            </a:r>
            <a:r>
              <a:rPr lang="it-IT" sz="2000" dirty="0" err="1" smtClean="0">
                <a:solidFill>
                  <a:srgbClr val="FFFF00"/>
                </a:solidFill>
              </a:rPr>
              <a:t>F.X</a:t>
            </a:r>
            <a:r>
              <a:rPr lang="it-IT" sz="2000" dirty="0" smtClean="0">
                <a:solidFill>
                  <a:srgbClr val="FFFF00"/>
                </a:solidFill>
              </a:rPr>
              <a:t>, </a:t>
            </a:r>
            <a:r>
              <a:rPr lang="it-IT" sz="2000" dirty="0" err="1" smtClean="0">
                <a:solidFill>
                  <a:srgbClr val="FFFF00"/>
                </a:solidFill>
              </a:rPr>
              <a:t>F.S</a:t>
            </a:r>
            <a:r>
              <a:rPr lang="it-IT" sz="2000" dirty="0" smtClean="0">
                <a:solidFill>
                  <a:srgbClr val="FFFF00"/>
                </a:solidFill>
              </a:rPr>
              <a:t>, </a:t>
            </a:r>
            <a:r>
              <a:rPr lang="it-IT" sz="2000" dirty="0" err="1" smtClean="0">
                <a:solidFill>
                  <a:srgbClr val="FFFF00"/>
                </a:solidFill>
              </a:rPr>
              <a:t>L.E</a:t>
            </a:r>
            <a:endParaRPr lang="it-IT" sz="2000" dirty="0" smtClean="0">
              <a:solidFill>
                <a:srgbClr val="FFFF00"/>
              </a:solidFill>
            </a:endParaRPr>
          </a:p>
          <a:p>
            <a:pPr eaLnBrk="1" hangingPunct="1">
              <a:lnSpc>
                <a:spcPct val="90000"/>
              </a:lnSpc>
              <a:buNone/>
              <a:defRPr/>
            </a:pPr>
            <a:r>
              <a:rPr lang="it-IT" sz="2000" dirty="0" smtClean="0">
                <a:solidFill>
                  <a:srgbClr val="FFFF00"/>
                </a:solidFill>
              </a:rPr>
              <a:t>FROM R F, R L </a:t>
            </a:r>
          </a:p>
          <a:p>
            <a:pPr eaLnBrk="1" hangingPunct="1">
              <a:lnSpc>
                <a:spcPct val="90000"/>
              </a:lnSpc>
              <a:buNone/>
              <a:defRPr/>
            </a:pPr>
            <a:r>
              <a:rPr lang="it-IT" sz="2000" dirty="0" smtClean="0">
                <a:solidFill>
                  <a:srgbClr val="FFFF00"/>
                </a:solidFill>
              </a:rPr>
              <a:t>WHERE </a:t>
            </a:r>
            <a:r>
              <a:rPr lang="it-IT" sz="2000" dirty="0" err="1" smtClean="0">
                <a:solidFill>
                  <a:srgbClr val="FFFF00"/>
                </a:solidFill>
              </a:rPr>
              <a:t>F.S</a:t>
            </a:r>
            <a:r>
              <a:rPr lang="it-IT" sz="2000" dirty="0" smtClean="0">
                <a:solidFill>
                  <a:srgbClr val="FFFF00"/>
                </a:solidFill>
              </a:rPr>
              <a:t> &lt; </a:t>
            </a:r>
            <a:r>
              <a:rPr lang="it-IT" sz="2000" dirty="0" err="1" smtClean="0">
                <a:solidFill>
                  <a:srgbClr val="FFFF00"/>
                </a:solidFill>
              </a:rPr>
              <a:t>L.E</a:t>
            </a:r>
            <a:r>
              <a:rPr lang="it-IT" sz="2000" dirty="0" smtClean="0">
                <a:solidFill>
                  <a:srgbClr val="FFFF00"/>
                </a:solidFill>
              </a:rPr>
              <a:t> AND </a:t>
            </a:r>
            <a:r>
              <a:rPr lang="it-IT" sz="2000" dirty="0" err="1" smtClean="0">
                <a:solidFill>
                  <a:srgbClr val="FFFF00"/>
                </a:solidFill>
              </a:rPr>
              <a:t>F.X</a:t>
            </a:r>
            <a:r>
              <a:rPr lang="it-IT" sz="2000" dirty="0" smtClean="0">
                <a:solidFill>
                  <a:srgbClr val="FFFF00"/>
                </a:solidFill>
              </a:rPr>
              <a:t> = </a:t>
            </a:r>
            <a:r>
              <a:rPr lang="it-IT" sz="2000" dirty="0" err="1" smtClean="0">
                <a:solidFill>
                  <a:srgbClr val="FFFF00"/>
                </a:solidFill>
              </a:rPr>
              <a:t>L.X</a:t>
            </a:r>
            <a:endParaRPr lang="it-IT" sz="2000" dirty="0" smtClean="0">
              <a:solidFill>
                <a:srgbClr val="FFFF00"/>
              </a:solidFill>
            </a:endParaRPr>
          </a:p>
          <a:p>
            <a:pPr eaLnBrk="1" hangingPunct="1">
              <a:lnSpc>
                <a:spcPct val="90000"/>
              </a:lnSpc>
              <a:buNone/>
              <a:defRPr/>
            </a:pPr>
            <a:r>
              <a:rPr lang="it-IT" sz="2000" dirty="0" smtClean="0">
                <a:solidFill>
                  <a:srgbClr val="FFFF00"/>
                </a:solidFill>
              </a:rPr>
              <a:t>AND NOT EXISTS </a:t>
            </a:r>
          </a:p>
          <a:p>
            <a:pPr eaLnBrk="1" hangingPunct="1">
              <a:lnSpc>
                <a:spcPct val="90000"/>
              </a:lnSpc>
              <a:buNone/>
              <a:defRPr/>
            </a:pPr>
            <a:r>
              <a:rPr lang="it-IT" sz="2000" dirty="0" smtClean="0">
                <a:solidFill>
                  <a:srgbClr val="FFFF00"/>
                </a:solidFill>
              </a:rPr>
              <a:t>(  SELECT *  FROM R M </a:t>
            </a:r>
          </a:p>
          <a:p>
            <a:pPr eaLnBrk="1" hangingPunct="1">
              <a:lnSpc>
                <a:spcPct val="90000"/>
              </a:lnSpc>
              <a:buNone/>
              <a:defRPr/>
            </a:pPr>
            <a:r>
              <a:rPr lang="it-IT" sz="2000" dirty="0" smtClean="0">
                <a:solidFill>
                  <a:srgbClr val="FFFF00"/>
                </a:solidFill>
              </a:rPr>
              <a:t>   WHERE </a:t>
            </a:r>
            <a:r>
              <a:rPr lang="it-IT" sz="2000" dirty="0" err="1" smtClean="0">
                <a:solidFill>
                  <a:srgbClr val="FFFF00"/>
                </a:solidFill>
              </a:rPr>
              <a:t>M.X</a:t>
            </a:r>
            <a:r>
              <a:rPr lang="it-IT" sz="2000" dirty="0" smtClean="0">
                <a:solidFill>
                  <a:srgbClr val="FFFF00"/>
                </a:solidFill>
              </a:rPr>
              <a:t> = </a:t>
            </a:r>
            <a:r>
              <a:rPr lang="it-IT" sz="2000" dirty="0" err="1" smtClean="0">
                <a:solidFill>
                  <a:srgbClr val="FFFF00"/>
                </a:solidFill>
              </a:rPr>
              <a:t>F.X</a:t>
            </a:r>
            <a:r>
              <a:rPr lang="it-IT" sz="2000" dirty="0" smtClean="0">
                <a:solidFill>
                  <a:srgbClr val="FFFF00"/>
                </a:solidFill>
              </a:rPr>
              <a:t>  AND </a:t>
            </a:r>
            <a:r>
              <a:rPr lang="it-IT" sz="2000" dirty="0" err="1" smtClean="0">
                <a:solidFill>
                  <a:srgbClr val="FFFF00"/>
                </a:solidFill>
              </a:rPr>
              <a:t>F.S</a:t>
            </a:r>
            <a:r>
              <a:rPr lang="it-IT" sz="2000" dirty="0" smtClean="0">
                <a:solidFill>
                  <a:srgbClr val="FFFF00"/>
                </a:solidFill>
              </a:rPr>
              <a:t> &lt; </a:t>
            </a:r>
            <a:r>
              <a:rPr lang="it-IT" sz="2000" dirty="0" err="1" smtClean="0">
                <a:solidFill>
                  <a:srgbClr val="FFFF00"/>
                </a:solidFill>
              </a:rPr>
              <a:t>M.S</a:t>
            </a:r>
            <a:r>
              <a:rPr lang="it-IT" sz="2000" dirty="0" smtClean="0">
                <a:solidFill>
                  <a:srgbClr val="FFFF00"/>
                </a:solidFill>
              </a:rPr>
              <a:t> AND </a:t>
            </a:r>
            <a:r>
              <a:rPr lang="it-IT" sz="2000" dirty="0" err="1" smtClean="0">
                <a:solidFill>
                  <a:srgbClr val="FFFF00"/>
                </a:solidFill>
              </a:rPr>
              <a:t>M.S</a:t>
            </a:r>
            <a:r>
              <a:rPr lang="it-IT" sz="2000" dirty="0" smtClean="0">
                <a:solidFill>
                  <a:srgbClr val="FFFF00"/>
                </a:solidFill>
              </a:rPr>
              <a:t> &lt; </a:t>
            </a:r>
            <a:r>
              <a:rPr lang="it-IT" sz="2000" dirty="0" err="1" smtClean="0">
                <a:solidFill>
                  <a:srgbClr val="FFFF00"/>
                </a:solidFill>
              </a:rPr>
              <a:t>L.E</a:t>
            </a:r>
            <a:r>
              <a:rPr lang="it-IT" sz="2000" dirty="0" smtClean="0">
                <a:solidFill>
                  <a:srgbClr val="FFFF00"/>
                </a:solidFill>
              </a:rPr>
              <a:t>  </a:t>
            </a:r>
          </a:p>
          <a:p>
            <a:pPr eaLnBrk="1" hangingPunct="1">
              <a:lnSpc>
                <a:spcPct val="90000"/>
              </a:lnSpc>
              <a:buNone/>
              <a:defRPr/>
            </a:pPr>
            <a:r>
              <a:rPr lang="it-IT" sz="2000" dirty="0" smtClean="0">
                <a:solidFill>
                  <a:srgbClr val="FFFF00"/>
                </a:solidFill>
              </a:rPr>
              <a:t>    AND NOT EXISTS</a:t>
            </a:r>
          </a:p>
          <a:p>
            <a:pPr eaLnBrk="1" hangingPunct="1">
              <a:lnSpc>
                <a:spcPct val="90000"/>
              </a:lnSpc>
              <a:buNone/>
              <a:defRPr/>
            </a:pPr>
            <a:r>
              <a:rPr lang="it-IT" sz="2000" dirty="0" smtClean="0">
                <a:solidFill>
                  <a:srgbClr val="FFFF00"/>
                </a:solidFill>
              </a:rPr>
              <a:t>    ( SELECT *  FROM R A1    </a:t>
            </a:r>
          </a:p>
          <a:p>
            <a:pPr eaLnBrk="1" hangingPunct="1">
              <a:lnSpc>
                <a:spcPct val="90000"/>
              </a:lnSpc>
              <a:buNone/>
              <a:defRPr/>
            </a:pPr>
            <a:r>
              <a:rPr lang="it-IT" sz="2000" dirty="0" smtClean="0">
                <a:solidFill>
                  <a:srgbClr val="FFFF00"/>
                </a:solidFill>
              </a:rPr>
              <a:t>       WHERE A1.X = </a:t>
            </a:r>
            <a:r>
              <a:rPr lang="it-IT" sz="2000" dirty="0" err="1" smtClean="0">
                <a:solidFill>
                  <a:srgbClr val="FFFF00"/>
                </a:solidFill>
              </a:rPr>
              <a:t>F.X</a:t>
            </a:r>
            <a:r>
              <a:rPr lang="it-IT" sz="2000" dirty="0" smtClean="0">
                <a:solidFill>
                  <a:srgbClr val="FFFF00"/>
                </a:solidFill>
              </a:rPr>
              <a:t>  AND A1.S &lt; </a:t>
            </a:r>
            <a:r>
              <a:rPr lang="it-IT" sz="2000" dirty="0" err="1" smtClean="0">
                <a:solidFill>
                  <a:srgbClr val="FFFF00"/>
                </a:solidFill>
              </a:rPr>
              <a:t>M.S</a:t>
            </a:r>
            <a:r>
              <a:rPr lang="it-IT" sz="2000" dirty="0" smtClean="0">
                <a:solidFill>
                  <a:srgbClr val="FFFF00"/>
                </a:solidFill>
              </a:rPr>
              <a:t> AND </a:t>
            </a:r>
            <a:r>
              <a:rPr lang="it-IT" sz="2000" dirty="0" err="1" smtClean="0">
                <a:solidFill>
                  <a:srgbClr val="FFFF00"/>
                </a:solidFill>
              </a:rPr>
              <a:t>M.S</a:t>
            </a:r>
            <a:r>
              <a:rPr lang="it-IT" sz="2000" dirty="0" smtClean="0">
                <a:solidFill>
                  <a:srgbClr val="FFFF00"/>
                </a:solidFill>
              </a:rPr>
              <a:t> &lt;= A1.E ) )</a:t>
            </a:r>
          </a:p>
          <a:p>
            <a:pPr eaLnBrk="1" hangingPunct="1">
              <a:lnSpc>
                <a:spcPct val="90000"/>
              </a:lnSpc>
              <a:buNone/>
              <a:defRPr/>
            </a:pPr>
            <a:r>
              <a:rPr lang="it-IT" sz="2000" dirty="0" smtClean="0">
                <a:solidFill>
                  <a:srgbClr val="FFFF00"/>
                </a:solidFill>
              </a:rPr>
              <a:t>AND NOT EXISTS </a:t>
            </a:r>
          </a:p>
          <a:p>
            <a:pPr eaLnBrk="1" hangingPunct="1">
              <a:lnSpc>
                <a:spcPct val="90000"/>
              </a:lnSpc>
              <a:buNone/>
              <a:defRPr/>
            </a:pPr>
            <a:r>
              <a:rPr lang="it-IT" sz="2000" dirty="0" smtClean="0">
                <a:solidFill>
                  <a:srgbClr val="FFFF00"/>
                </a:solidFill>
              </a:rPr>
              <a:t>(  SELECT *  FROM R A2 </a:t>
            </a:r>
          </a:p>
          <a:p>
            <a:pPr eaLnBrk="1" hangingPunct="1">
              <a:lnSpc>
                <a:spcPct val="90000"/>
              </a:lnSpc>
              <a:buNone/>
              <a:defRPr/>
            </a:pPr>
            <a:r>
              <a:rPr lang="it-IT" sz="2000" dirty="0" smtClean="0">
                <a:solidFill>
                  <a:srgbClr val="FFFF00"/>
                </a:solidFill>
              </a:rPr>
              <a:t>    WHERE A2.X = </a:t>
            </a:r>
            <a:r>
              <a:rPr lang="it-IT" sz="2000" dirty="0" err="1" smtClean="0">
                <a:solidFill>
                  <a:srgbClr val="FFFF00"/>
                </a:solidFill>
              </a:rPr>
              <a:t>F.X</a:t>
            </a:r>
            <a:r>
              <a:rPr lang="it-IT" sz="2000" dirty="0" smtClean="0">
                <a:solidFill>
                  <a:srgbClr val="FFFF00"/>
                </a:solidFill>
              </a:rPr>
              <a:t>  </a:t>
            </a:r>
          </a:p>
          <a:p>
            <a:pPr eaLnBrk="1" hangingPunct="1">
              <a:lnSpc>
                <a:spcPct val="90000"/>
              </a:lnSpc>
              <a:buNone/>
              <a:defRPr/>
            </a:pPr>
            <a:r>
              <a:rPr lang="it-IT" sz="2000" dirty="0" smtClean="0">
                <a:solidFill>
                  <a:srgbClr val="FFFF00"/>
                </a:solidFill>
              </a:rPr>
              <a:t>     AND ( A2.S &lt; </a:t>
            </a:r>
            <a:r>
              <a:rPr lang="it-IT" sz="2000" dirty="0" err="1" smtClean="0">
                <a:solidFill>
                  <a:srgbClr val="FFFF00"/>
                </a:solidFill>
              </a:rPr>
              <a:t>F.S</a:t>
            </a:r>
            <a:r>
              <a:rPr lang="it-IT" sz="2000" dirty="0" smtClean="0">
                <a:solidFill>
                  <a:srgbClr val="FFFF00"/>
                </a:solidFill>
              </a:rPr>
              <a:t> AND </a:t>
            </a:r>
            <a:r>
              <a:rPr lang="it-IT" sz="2000" dirty="0" err="1" smtClean="0">
                <a:solidFill>
                  <a:srgbClr val="FFFF00"/>
                </a:solidFill>
              </a:rPr>
              <a:t>F.S</a:t>
            </a:r>
            <a:r>
              <a:rPr lang="it-IT" sz="2000" dirty="0" smtClean="0">
                <a:solidFill>
                  <a:srgbClr val="FFFF00"/>
                </a:solidFill>
              </a:rPr>
              <a:t> &lt;= A2.E </a:t>
            </a:r>
          </a:p>
          <a:p>
            <a:pPr eaLnBrk="1" hangingPunct="1">
              <a:lnSpc>
                <a:spcPct val="90000"/>
              </a:lnSpc>
              <a:buNone/>
              <a:defRPr/>
            </a:pPr>
            <a:r>
              <a:rPr lang="it-IT" sz="2000" dirty="0" smtClean="0">
                <a:solidFill>
                  <a:srgbClr val="FFFF00"/>
                </a:solidFill>
              </a:rPr>
              <a:t>		   OR  A2.S &lt;= </a:t>
            </a:r>
            <a:r>
              <a:rPr lang="it-IT" sz="2000" dirty="0" err="1" smtClean="0">
                <a:solidFill>
                  <a:srgbClr val="FFFF00"/>
                </a:solidFill>
              </a:rPr>
              <a:t>L.E</a:t>
            </a:r>
            <a:r>
              <a:rPr lang="it-IT" sz="2000" dirty="0" smtClean="0">
                <a:solidFill>
                  <a:srgbClr val="FFFF00"/>
                </a:solidFill>
              </a:rPr>
              <a:t> AND </a:t>
            </a:r>
            <a:r>
              <a:rPr lang="it-IT" sz="2000" dirty="0" err="1" smtClean="0">
                <a:solidFill>
                  <a:srgbClr val="FFFF00"/>
                </a:solidFill>
              </a:rPr>
              <a:t>L.E</a:t>
            </a:r>
            <a:r>
              <a:rPr lang="it-IT" sz="2000" dirty="0" smtClean="0">
                <a:solidFill>
                  <a:srgbClr val="FFFF00"/>
                </a:solidFill>
              </a:rPr>
              <a:t> &lt; A2.E )  )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Limitations</a:t>
            </a:r>
            <a:r>
              <a:rPr lang="it-IT" sz="3200" dirty="0" smtClean="0"/>
              <a:t> </a:t>
            </a:r>
            <a:r>
              <a:rPr lang="it-IT" sz="3200" dirty="0" err="1" smtClean="0"/>
              <a:t>of</a:t>
            </a:r>
            <a:r>
              <a:rPr lang="it-IT" sz="3200" dirty="0" smtClean="0"/>
              <a:t> </a:t>
            </a:r>
            <a:r>
              <a:rPr lang="it-IT" sz="3200" dirty="0" err="1" smtClean="0"/>
              <a:t>Traditional</a:t>
            </a:r>
            <a:r>
              <a:rPr lang="it-IT" sz="3200" dirty="0" smtClean="0"/>
              <a:t> </a:t>
            </a:r>
            <a:r>
              <a:rPr lang="it-IT" sz="3200" dirty="0" err="1" smtClean="0"/>
              <a:t>DBMSs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Traditional (non-temporal) DBMSs provide inadequate support for temporal aspects:</a:t>
            </a:r>
          </a:p>
          <a:p>
            <a:pPr lvl="1" eaLnBrk="1" hangingPunct="1">
              <a:lnSpc>
                <a:spcPct val="90000"/>
              </a:lnSpc>
              <a:buFont typeface="Wingdings" pitchFamily="2" charset="2"/>
              <a:buChar char="§"/>
              <a:defRPr/>
            </a:pPr>
            <a:r>
              <a:rPr lang="en-US" sz="2000" dirty="0" smtClean="0"/>
              <a:t>The data model and query language are basically “snapshot”</a:t>
            </a:r>
          </a:p>
          <a:p>
            <a:pPr lvl="1" eaLnBrk="1" hangingPunct="1">
              <a:lnSpc>
                <a:spcPct val="90000"/>
              </a:lnSpc>
              <a:buFont typeface="Wingdings" pitchFamily="2" charset="2"/>
              <a:buChar char="§"/>
              <a:defRPr/>
            </a:pPr>
            <a:r>
              <a:rPr lang="en-US" sz="2000" dirty="0" smtClean="0"/>
              <a:t>No built-in facilities for temporal integrity constraints (e.g. enforcement of a temporal key) are available</a:t>
            </a:r>
          </a:p>
          <a:p>
            <a:pPr lvl="1" eaLnBrk="1" hangingPunct="1">
              <a:lnSpc>
                <a:spcPct val="90000"/>
              </a:lnSpc>
              <a:buFont typeface="Wingdings" pitchFamily="2" charset="2"/>
              <a:buChar char="§"/>
              <a:defRPr/>
            </a:pPr>
            <a:r>
              <a:rPr lang="en-US" sz="2000" dirty="0" smtClean="0"/>
              <a:t>Temporal queries are very difficult to express and understand if expressed with non-temporal SQL</a:t>
            </a:r>
          </a:p>
          <a:p>
            <a:pPr lvl="1" eaLnBrk="1" hangingPunct="1">
              <a:lnSpc>
                <a:spcPct val="90000"/>
              </a:lnSpc>
              <a:buFont typeface="Wingdings" pitchFamily="2" charset="2"/>
              <a:buChar char="§"/>
              <a:defRPr/>
            </a:pPr>
            <a:r>
              <a:rPr lang="en-US" sz="2000" dirty="0" smtClean="0"/>
              <a:t>No support for the execution of temporal queries is provided in the query engines nor temporal access structures are available (traditional solutions reveal themselves inefficient) </a:t>
            </a:r>
          </a:p>
          <a:p>
            <a:pPr eaLnBrk="1" hangingPunct="1">
              <a:lnSpc>
                <a:spcPct val="90000"/>
              </a:lnSpc>
              <a:buFont typeface="Wingdings" pitchFamily="2" charset="2"/>
              <a:buChar char="§"/>
              <a:defRPr/>
            </a:pPr>
            <a:endParaRPr lang="en-US" sz="2400" dirty="0" smtClean="0"/>
          </a:p>
          <a:p>
            <a:pPr eaLnBrk="1" hangingPunct="1">
              <a:lnSpc>
                <a:spcPct val="90000"/>
              </a:lnSpc>
              <a:buNone/>
              <a:defRPr/>
            </a:pPr>
            <a:r>
              <a:rPr lang="en-US" sz="2400" dirty="0" smtClean="0"/>
              <a:t>	</a:t>
            </a:r>
            <a:r>
              <a:rPr lang="it-IT" sz="2400" dirty="0" smtClean="0"/>
              <a:t>In a </a:t>
            </a:r>
            <a:r>
              <a:rPr lang="it-IT" sz="2400" dirty="0" err="1" smtClean="0"/>
              <a:t>temporal</a:t>
            </a:r>
            <a:r>
              <a:rPr lang="it-IT" sz="2400" dirty="0" smtClean="0"/>
              <a:t> DBMS:</a:t>
            </a:r>
          </a:p>
          <a:p>
            <a:pPr lvl="1" eaLnBrk="1" hangingPunct="1">
              <a:lnSpc>
                <a:spcPct val="90000"/>
              </a:lnSpc>
              <a:buFont typeface="Wingdings" pitchFamily="2" charset="2"/>
              <a:buChar char="§"/>
              <a:defRPr/>
            </a:pPr>
            <a:r>
              <a:rPr lang="it-IT" sz="2000" dirty="0" smtClean="0"/>
              <a:t>The data </a:t>
            </a:r>
            <a:r>
              <a:rPr lang="it-IT" sz="2000" dirty="0" err="1" smtClean="0"/>
              <a:t>model</a:t>
            </a:r>
            <a:r>
              <a:rPr lang="it-IT" sz="2000" dirty="0" smtClean="0"/>
              <a:t> more </a:t>
            </a:r>
            <a:r>
              <a:rPr lang="it-IT" sz="2000" dirty="0" err="1" smtClean="0"/>
              <a:t>accurately</a:t>
            </a:r>
            <a:r>
              <a:rPr lang="it-IT" sz="2000" dirty="0" smtClean="0"/>
              <a:t> </a:t>
            </a:r>
            <a:r>
              <a:rPr lang="it-IT" sz="2000" dirty="0" err="1" smtClean="0"/>
              <a:t>reflects</a:t>
            </a:r>
            <a:r>
              <a:rPr lang="it-IT" sz="2000" dirty="0" smtClean="0"/>
              <a:t> the reality</a:t>
            </a:r>
          </a:p>
          <a:p>
            <a:pPr lvl="1" eaLnBrk="1" hangingPunct="1">
              <a:lnSpc>
                <a:spcPct val="90000"/>
              </a:lnSpc>
              <a:buFont typeface="Wingdings" pitchFamily="2" charset="2"/>
              <a:buChar char="§"/>
              <a:defRPr/>
            </a:pPr>
            <a:r>
              <a:rPr lang="it-IT" sz="2000" dirty="0" err="1" smtClean="0"/>
              <a:t>Temporal</a:t>
            </a:r>
            <a:r>
              <a:rPr lang="it-IT" sz="2000" dirty="0" smtClean="0"/>
              <a:t> </a:t>
            </a:r>
            <a:r>
              <a:rPr lang="it-IT" sz="2000" dirty="0" err="1" smtClean="0"/>
              <a:t>attributes</a:t>
            </a:r>
            <a:r>
              <a:rPr lang="it-IT" sz="2000" dirty="0" smtClean="0"/>
              <a:t> </a:t>
            </a:r>
            <a:r>
              <a:rPr lang="it-IT" sz="2000" dirty="0" err="1" smtClean="0"/>
              <a:t>might</a:t>
            </a:r>
            <a:r>
              <a:rPr lang="it-IT" sz="2000" dirty="0" smtClean="0"/>
              <a:t> </a:t>
            </a:r>
            <a:r>
              <a:rPr lang="it-IT" sz="2000" dirty="0" err="1" smtClean="0"/>
              <a:t>have</a:t>
            </a:r>
            <a:r>
              <a:rPr lang="it-IT" sz="2000" dirty="0" smtClean="0"/>
              <a:t> a </a:t>
            </a:r>
            <a:r>
              <a:rPr lang="it-IT" sz="2000" dirty="0" err="1" smtClean="0"/>
              <a:t>special</a:t>
            </a:r>
            <a:r>
              <a:rPr lang="it-IT" sz="2000" dirty="0" smtClean="0"/>
              <a:t> </a:t>
            </a:r>
            <a:r>
              <a:rPr lang="it-IT" sz="2000" dirty="0" err="1" smtClean="0"/>
              <a:t>semantics</a:t>
            </a:r>
            <a:endParaRPr lang="it-IT" sz="2000" dirty="0" smtClean="0"/>
          </a:p>
          <a:p>
            <a:pPr lvl="1" eaLnBrk="1" hangingPunct="1">
              <a:lnSpc>
                <a:spcPct val="90000"/>
              </a:lnSpc>
              <a:buFont typeface="Wingdings" pitchFamily="2" charset="2"/>
              <a:buChar char="§"/>
              <a:defRPr/>
            </a:pPr>
            <a:r>
              <a:rPr lang="it-IT" sz="2000" dirty="0" err="1" smtClean="0"/>
              <a:t>Queries</a:t>
            </a:r>
            <a:r>
              <a:rPr lang="it-IT" sz="2000" dirty="0" smtClean="0"/>
              <a:t> </a:t>
            </a:r>
            <a:r>
              <a:rPr lang="it-IT" sz="2000" dirty="0" err="1" smtClean="0"/>
              <a:t>shall</a:t>
            </a:r>
            <a:r>
              <a:rPr lang="it-IT" sz="2000" dirty="0" smtClean="0"/>
              <a:t> </a:t>
            </a:r>
            <a:r>
              <a:rPr lang="it-IT" sz="2000" dirty="0" err="1" smtClean="0"/>
              <a:t>be</a:t>
            </a:r>
            <a:r>
              <a:rPr lang="it-IT" sz="2000" dirty="0" smtClean="0"/>
              <a:t> </a:t>
            </a:r>
            <a:r>
              <a:rPr lang="it-IT" sz="2000" dirty="0" err="1" smtClean="0"/>
              <a:t>simpler</a:t>
            </a:r>
            <a:r>
              <a:rPr lang="it-IT" sz="2000" dirty="0" smtClean="0"/>
              <a:t> </a:t>
            </a:r>
            <a:r>
              <a:rPr lang="it-IT" sz="2000" dirty="0" err="1" smtClean="0"/>
              <a:t>with</a:t>
            </a:r>
            <a:r>
              <a:rPr lang="it-IT" sz="2000" dirty="0" smtClean="0"/>
              <a:t> SQL </a:t>
            </a:r>
            <a:r>
              <a:rPr lang="it-IT" sz="2000" dirty="0" err="1" smtClean="0"/>
              <a:t>temporal</a:t>
            </a:r>
            <a:r>
              <a:rPr lang="it-IT" sz="2000" dirty="0" smtClean="0"/>
              <a:t> </a:t>
            </a:r>
            <a:r>
              <a:rPr lang="it-IT" sz="2000" dirty="0" err="1" smtClean="0"/>
              <a:t>extensions</a:t>
            </a:r>
            <a:endParaRPr lang="it-IT" sz="2000" dirty="0" smtClean="0"/>
          </a:p>
          <a:p>
            <a:pPr eaLnBrk="1" hangingPunct="1">
              <a:lnSpc>
                <a:spcPct val="90000"/>
              </a:lnSpc>
              <a:buNone/>
              <a:defRPr/>
            </a:pPr>
            <a:endParaRPr lang="it-IT" sz="2000" dirty="0"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History</a:t>
            </a:r>
            <a:r>
              <a:rPr lang="it-IT" sz="3200" dirty="0" smtClean="0"/>
              <a:t> </a:t>
            </a:r>
            <a:r>
              <a:rPr lang="it-IT" sz="3200" dirty="0" err="1" smtClean="0"/>
              <a:t>of</a:t>
            </a:r>
            <a:r>
              <a:rPr lang="it-IT" sz="3200" dirty="0" smtClean="0"/>
              <a:t> TDB </a:t>
            </a:r>
            <a:r>
              <a:rPr lang="it-IT" sz="3200" dirty="0" err="1" smtClean="0"/>
              <a:t>research</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spcAft>
                <a:spcPts val="1200"/>
              </a:spcAft>
              <a:buNone/>
              <a:defRPr/>
            </a:pPr>
            <a:r>
              <a:rPr lang="it-IT" sz="2400" dirty="0" err="1" smtClean="0"/>
              <a:t>We</a:t>
            </a:r>
            <a:r>
              <a:rPr lang="it-IT" sz="2400" dirty="0" smtClean="0"/>
              <a:t> can </a:t>
            </a:r>
            <a:r>
              <a:rPr lang="it-IT" sz="2400" dirty="0" err="1" smtClean="0"/>
              <a:t>distinguish</a:t>
            </a:r>
            <a:r>
              <a:rPr lang="it-IT" sz="2400" dirty="0" smtClean="0"/>
              <a:t> 4 </a:t>
            </a:r>
            <a:r>
              <a:rPr lang="it-IT" sz="2400" dirty="0" err="1" smtClean="0"/>
              <a:t>overlapping</a:t>
            </a:r>
            <a:r>
              <a:rPr lang="it-IT" sz="2400" dirty="0" smtClean="0"/>
              <a:t> </a:t>
            </a:r>
            <a:r>
              <a:rPr lang="it-IT" sz="2400" dirty="0" err="1" smtClean="0"/>
              <a:t>phases</a:t>
            </a:r>
            <a:r>
              <a:rPr lang="it-IT" sz="2400" dirty="0" smtClean="0"/>
              <a:t>:</a:t>
            </a:r>
          </a:p>
          <a:p>
            <a:pPr eaLnBrk="1" hangingPunct="1">
              <a:lnSpc>
                <a:spcPct val="90000"/>
              </a:lnSpc>
              <a:spcAft>
                <a:spcPts val="1200"/>
              </a:spcAft>
              <a:buFont typeface="Wingdings" pitchFamily="2" charset="2"/>
              <a:buChar char="§"/>
              <a:defRPr/>
            </a:pPr>
            <a:r>
              <a:rPr lang="en-US" sz="2400" dirty="0" smtClean="0"/>
              <a:t>1956–1985: </a:t>
            </a:r>
            <a:r>
              <a:rPr lang="en-US" sz="2400" b="1" dirty="0" smtClean="0">
                <a:solidFill>
                  <a:srgbClr val="FFFF00"/>
                </a:solidFill>
              </a:rPr>
              <a:t>Concept development</a:t>
            </a:r>
            <a:r>
              <a:rPr lang="en-US" sz="2400" b="1" dirty="0" smtClean="0"/>
              <a:t>, </a:t>
            </a:r>
            <a:r>
              <a:rPr lang="en-US" sz="2400" dirty="0" smtClean="0"/>
              <a:t>considering the multiple kinds of </a:t>
            </a:r>
            <a:r>
              <a:rPr lang="it-IT" sz="2400" dirty="0" err="1" smtClean="0"/>
              <a:t>time</a:t>
            </a:r>
            <a:r>
              <a:rPr lang="it-IT" sz="2400" dirty="0" smtClean="0"/>
              <a:t> and </a:t>
            </a:r>
            <a:r>
              <a:rPr lang="it-IT" sz="2400" dirty="0" err="1" smtClean="0"/>
              <a:t>conceptual</a:t>
            </a:r>
            <a:r>
              <a:rPr lang="it-IT" sz="2400" dirty="0" smtClean="0"/>
              <a:t> </a:t>
            </a:r>
            <a:r>
              <a:rPr lang="it-IT" sz="2400" dirty="0" err="1" smtClean="0"/>
              <a:t>modeling</a:t>
            </a:r>
            <a:endParaRPr lang="it-IT" sz="2400" dirty="0" smtClean="0"/>
          </a:p>
          <a:p>
            <a:pPr eaLnBrk="1" hangingPunct="1">
              <a:lnSpc>
                <a:spcPct val="90000"/>
              </a:lnSpc>
              <a:spcAft>
                <a:spcPts val="1200"/>
              </a:spcAft>
              <a:buFont typeface="Wingdings" pitchFamily="2" charset="2"/>
              <a:buChar char="§"/>
              <a:defRPr/>
            </a:pPr>
            <a:r>
              <a:rPr lang="en-US" sz="2400" dirty="0" smtClean="0"/>
              <a:t>1978–1994: </a:t>
            </a:r>
            <a:r>
              <a:rPr lang="en-US" sz="2400" b="1" dirty="0" smtClean="0">
                <a:solidFill>
                  <a:srgbClr val="FFFF00"/>
                </a:solidFill>
              </a:rPr>
              <a:t>Design of query languages</a:t>
            </a:r>
          </a:p>
          <a:p>
            <a:pPr eaLnBrk="1" hangingPunct="1">
              <a:lnSpc>
                <a:spcPct val="90000"/>
              </a:lnSpc>
              <a:spcAft>
                <a:spcPts val="1200"/>
              </a:spcAft>
              <a:buFont typeface="Wingdings" pitchFamily="2" charset="2"/>
              <a:buChar char="§"/>
              <a:defRPr/>
            </a:pPr>
            <a:r>
              <a:rPr lang="en-US" sz="2400" dirty="0" smtClean="0"/>
              <a:t>1988–present: </a:t>
            </a:r>
            <a:r>
              <a:rPr lang="en-US" sz="2400" b="1" dirty="0" smtClean="0">
                <a:solidFill>
                  <a:srgbClr val="FFFF00"/>
                </a:solidFill>
              </a:rPr>
              <a:t>Implementation aspects</a:t>
            </a:r>
            <a:r>
              <a:rPr lang="en-US" sz="2400" b="1" dirty="0" smtClean="0"/>
              <a:t>, </a:t>
            </a:r>
            <a:r>
              <a:rPr lang="en-US" sz="2400" dirty="0" smtClean="0"/>
              <a:t>including storage structures, operator algorithms, and temporal indexes</a:t>
            </a:r>
          </a:p>
          <a:p>
            <a:pPr eaLnBrk="1" hangingPunct="1">
              <a:lnSpc>
                <a:spcPct val="90000"/>
              </a:lnSpc>
              <a:buFont typeface="Wingdings" pitchFamily="2" charset="2"/>
              <a:buChar char="§"/>
              <a:defRPr/>
            </a:pPr>
            <a:r>
              <a:rPr lang="it-IT" sz="2400" dirty="0" smtClean="0"/>
              <a:t>1993–present: </a:t>
            </a:r>
            <a:r>
              <a:rPr lang="it-IT" sz="2400" b="1" dirty="0" err="1" smtClean="0">
                <a:solidFill>
                  <a:srgbClr val="FFFF00"/>
                </a:solidFill>
              </a:rPr>
              <a:t>Consolidation</a:t>
            </a:r>
            <a:r>
              <a:rPr lang="it-IT" sz="2400" b="1" dirty="0" smtClean="0">
                <a:solidFill>
                  <a:srgbClr val="FFFF00"/>
                </a:solidFill>
              </a:rPr>
              <a:t> </a:t>
            </a:r>
            <a:r>
              <a:rPr lang="it-IT" sz="2400" b="1" dirty="0" err="1" smtClean="0">
                <a:solidFill>
                  <a:srgbClr val="FFFF00"/>
                </a:solidFill>
              </a:rPr>
              <a:t>phase</a:t>
            </a:r>
            <a:endParaRPr lang="it-IT" sz="2400" b="1" dirty="0" smtClean="0">
              <a:solidFill>
                <a:srgbClr val="FFFF00"/>
              </a:solidFill>
            </a:endParaRPr>
          </a:p>
          <a:p>
            <a:pPr>
              <a:buNone/>
            </a:pPr>
            <a:r>
              <a:rPr lang="en-US" sz="2400" dirty="0" smtClean="0"/>
              <a:t>	- Consensus glossary of temporal database concepts</a:t>
            </a:r>
            <a:br>
              <a:rPr lang="en-US" sz="2400" dirty="0" smtClean="0"/>
            </a:br>
            <a:r>
              <a:rPr lang="en-US" sz="2400" dirty="0" smtClean="0"/>
              <a:t>- TSQL2 language design initiative</a:t>
            </a:r>
          </a:p>
          <a:p>
            <a:pPr>
              <a:buNone/>
            </a:pPr>
            <a:r>
              <a:rPr lang="it-IT" sz="2400" dirty="0" smtClean="0"/>
              <a:t>	- </a:t>
            </a:r>
            <a:r>
              <a:rPr lang="en-US" sz="2400" dirty="0" smtClean="0"/>
              <a:t>Query language test suite</a:t>
            </a:r>
            <a:endParaRPr lang="it-IT" sz="2400" dirty="0"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Turning</a:t>
            </a:r>
            <a:r>
              <a:rPr lang="it-IT" sz="3200" dirty="0" smtClean="0"/>
              <a:t> Point</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In the early 90’s </a:t>
            </a:r>
            <a:r>
              <a:rPr lang="it-IT" sz="2400" dirty="0" err="1" smtClean="0"/>
              <a:t>Temporal</a:t>
            </a:r>
            <a:r>
              <a:rPr lang="it-IT" sz="2400" dirty="0" smtClean="0"/>
              <a:t> </a:t>
            </a:r>
            <a:r>
              <a:rPr lang="it-IT" sz="2400" dirty="0" err="1" smtClean="0"/>
              <a:t>Databases</a:t>
            </a:r>
            <a:r>
              <a:rPr lang="it-IT" sz="2400" dirty="0" smtClean="0"/>
              <a:t> </a:t>
            </a:r>
            <a:r>
              <a:rPr lang="en-US" sz="2400" dirty="0" smtClean="0"/>
              <a:t>were already a quite consolidated research field:</a:t>
            </a:r>
          </a:p>
          <a:p>
            <a:pPr lvl="1" eaLnBrk="1" hangingPunct="1">
              <a:lnSpc>
                <a:spcPct val="90000"/>
              </a:lnSpc>
              <a:buFont typeface="Wingdings" pitchFamily="2" charset="2"/>
              <a:buChar char="§"/>
              <a:defRPr/>
            </a:pPr>
            <a:r>
              <a:rPr lang="it-IT" sz="2000" dirty="0" err="1" smtClean="0"/>
              <a:t>Around</a:t>
            </a:r>
            <a:r>
              <a:rPr lang="it-IT" sz="2000" dirty="0" smtClean="0"/>
              <a:t> 800 </a:t>
            </a:r>
            <a:r>
              <a:rPr lang="it-IT" sz="2000" dirty="0" err="1" smtClean="0"/>
              <a:t>scientific</a:t>
            </a:r>
            <a:r>
              <a:rPr lang="it-IT" sz="2000" dirty="0" smtClean="0"/>
              <a:t> </a:t>
            </a:r>
            <a:r>
              <a:rPr lang="it-IT" sz="2000" dirty="0" err="1" smtClean="0"/>
              <a:t>papers</a:t>
            </a:r>
            <a:r>
              <a:rPr lang="it-IT" sz="2000" dirty="0" smtClean="0"/>
              <a:t> </a:t>
            </a:r>
            <a:r>
              <a:rPr lang="it-IT" sz="2000" dirty="0" err="1" smtClean="0"/>
              <a:t>published</a:t>
            </a:r>
            <a:endParaRPr lang="it-IT" sz="2000" dirty="0" smtClean="0"/>
          </a:p>
          <a:p>
            <a:pPr lvl="1" eaLnBrk="1" hangingPunct="1">
              <a:lnSpc>
                <a:spcPct val="90000"/>
              </a:lnSpc>
              <a:buFont typeface="Wingdings" pitchFamily="2" charset="2"/>
              <a:buChar char="§"/>
              <a:defRPr/>
            </a:pPr>
            <a:r>
              <a:rPr lang="it-IT" sz="2000" dirty="0" err="1" smtClean="0"/>
              <a:t>Around</a:t>
            </a:r>
            <a:r>
              <a:rPr lang="it-IT" sz="2000" dirty="0" smtClean="0"/>
              <a:t> 100 </a:t>
            </a:r>
            <a:r>
              <a:rPr lang="it-IT" sz="2000" dirty="0" err="1" smtClean="0"/>
              <a:t>scientists</a:t>
            </a:r>
            <a:r>
              <a:rPr lang="it-IT" sz="2000" dirty="0" smtClean="0"/>
              <a:t> </a:t>
            </a:r>
            <a:r>
              <a:rPr lang="it-IT" sz="2000" dirty="0" err="1" smtClean="0"/>
              <a:t>active</a:t>
            </a:r>
            <a:r>
              <a:rPr lang="it-IT" sz="2000" dirty="0" smtClean="0"/>
              <a:t> in the </a:t>
            </a:r>
            <a:r>
              <a:rPr lang="it-IT" sz="2000" dirty="0" err="1" smtClean="0"/>
              <a:t>field</a:t>
            </a:r>
            <a:endParaRPr lang="it-IT" sz="2000" dirty="0" smtClean="0"/>
          </a:p>
          <a:p>
            <a:pPr lvl="1" eaLnBrk="1" hangingPunct="1">
              <a:lnSpc>
                <a:spcPct val="90000"/>
              </a:lnSpc>
              <a:buFont typeface="Wingdings" pitchFamily="2" charset="2"/>
              <a:buChar char="§"/>
              <a:defRPr/>
            </a:pPr>
            <a:r>
              <a:rPr lang="it-IT" sz="2000" dirty="0" err="1" smtClean="0"/>
              <a:t>Topic</a:t>
            </a:r>
            <a:r>
              <a:rPr lang="it-IT" sz="2000" dirty="0" smtClean="0"/>
              <a:t> </a:t>
            </a:r>
            <a:r>
              <a:rPr lang="it-IT" sz="2000" dirty="0" err="1" smtClean="0"/>
              <a:t>present</a:t>
            </a:r>
            <a:r>
              <a:rPr lang="it-IT" sz="2000" dirty="0" smtClean="0"/>
              <a:t> in </a:t>
            </a:r>
            <a:r>
              <a:rPr lang="it-IT" sz="2000" dirty="0" err="1" smtClean="0"/>
              <a:t>all</a:t>
            </a:r>
            <a:r>
              <a:rPr lang="it-IT" sz="2000" dirty="0" smtClean="0"/>
              <a:t> </a:t>
            </a:r>
            <a:r>
              <a:rPr lang="it-IT" sz="2000" dirty="0" err="1" smtClean="0"/>
              <a:t>main</a:t>
            </a:r>
            <a:r>
              <a:rPr lang="it-IT" sz="2000" dirty="0" smtClean="0"/>
              <a:t> DB </a:t>
            </a:r>
            <a:r>
              <a:rPr lang="it-IT" sz="2000" dirty="0" err="1" smtClean="0"/>
              <a:t>conferences</a:t>
            </a:r>
            <a:endParaRPr lang="it-IT" sz="2000" dirty="0" smtClean="0"/>
          </a:p>
          <a:p>
            <a:pPr lvl="1" eaLnBrk="1" hangingPunct="1">
              <a:lnSpc>
                <a:spcPct val="90000"/>
              </a:lnSpc>
              <a:buFont typeface="Wingdings" pitchFamily="2" charset="2"/>
              <a:buChar char="§"/>
              <a:defRPr/>
            </a:pPr>
            <a:endParaRPr lang="it-IT" sz="2000" dirty="0" smtClean="0"/>
          </a:p>
          <a:p>
            <a:pPr eaLnBrk="1" hangingPunct="1">
              <a:lnSpc>
                <a:spcPct val="90000"/>
              </a:lnSpc>
              <a:buFont typeface="Wingdings" pitchFamily="2" charset="2"/>
              <a:buChar char="§"/>
              <a:defRPr/>
            </a:pPr>
            <a:r>
              <a:rPr lang="it-IT" sz="2400" dirty="0" smtClean="0"/>
              <a:t>The </a:t>
            </a:r>
            <a:r>
              <a:rPr lang="it-IT" sz="2400" dirty="0" err="1" smtClean="0"/>
              <a:t>question</a:t>
            </a:r>
            <a:r>
              <a:rPr lang="it-IT" sz="2400" dirty="0" smtClean="0"/>
              <a:t> </a:t>
            </a:r>
            <a:r>
              <a:rPr lang="it-IT" sz="2400" dirty="0" err="1" smtClean="0"/>
              <a:t>then</a:t>
            </a:r>
            <a:r>
              <a:rPr lang="it-IT" sz="2400" dirty="0" smtClean="0"/>
              <a:t> </a:t>
            </a:r>
            <a:r>
              <a:rPr lang="it-IT" sz="2400" dirty="0" err="1" smtClean="0"/>
              <a:t>was</a:t>
            </a:r>
            <a:r>
              <a:rPr lang="it-IT" sz="2400" dirty="0" smtClean="0"/>
              <a:t>: </a:t>
            </a:r>
            <a:r>
              <a:rPr lang="it-IT" sz="2400" dirty="0" err="1" smtClean="0"/>
              <a:t>although</a:t>
            </a:r>
            <a:r>
              <a:rPr lang="it-IT" sz="2400" dirty="0" smtClean="0"/>
              <a:t> </a:t>
            </a:r>
            <a:r>
              <a:rPr lang="it-IT" sz="2400" dirty="0" err="1" smtClean="0"/>
              <a:t>temporal</a:t>
            </a:r>
            <a:r>
              <a:rPr lang="it-IT" sz="2400" dirty="0" smtClean="0"/>
              <a:t> </a:t>
            </a:r>
            <a:r>
              <a:rPr lang="it-IT" sz="2400" dirty="0" err="1" smtClean="0"/>
              <a:t>features</a:t>
            </a:r>
            <a:r>
              <a:rPr lang="it-IT" sz="2400" dirty="0" smtClean="0"/>
              <a:t> are a </a:t>
            </a:r>
            <a:r>
              <a:rPr lang="it-IT" sz="2400" dirty="0" err="1" smtClean="0"/>
              <a:t>recognized</a:t>
            </a:r>
            <a:r>
              <a:rPr lang="it-IT" sz="2400" dirty="0" smtClean="0"/>
              <a:t> </a:t>
            </a:r>
            <a:r>
              <a:rPr lang="it-IT" sz="2400" dirty="0" err="1" smtClean="0"/>
              <a:t>application</a:t>
            </a:r>
            <a:r>
              <a:rPr lang="it-IT" sz="2400" dirty="0" smtClean="0"/>
              <a:t> </a:t>
            </a:r>
            <a:r>
              <a:rPr lang="it-IT" sz="2400" dirty="0" err="1" smtClean="0"/>
              <a:t>requirement</a:t>
            </a:r>
            <a:r>
              <a:rPr lang="it-IT" sz="2400" dirty="0" smtClean="0"/>
              <a:t> and </a:t>
            </a:r>
            <a:r>
              <a:rPr lang="it-IT" sz="2400" dirty="0" err="1" smtClean="0"/>
              <a:t>lots</a:t>
            </a:r>
            <a:r>
              <a:rPr lang="it-IT" sz="2400" dirty="0" smtClean="0"/>
              <a:t> </a:t>
            </a:r>
            <a:r>
              <a:rPr lang="it-IT" sz="2400" dirty="0" err="1" smtClean="0"/>
              <a:t>of</a:t>
            </a:r>
            <a:r>
              <a:rPr lang="it-IT" sz="2400" dirty="0" smtClean="0"/>
              <a:t> </a:t>
            </a:r>
            <a:r>
              <a:rPr lang="it-IT" sz="2400" dirty="0" err="1" smtClean="0"/>
              <a:t>theoretical</a:t>
            </a:r>
            <a:r>
              <a:rPr lang="it-IT" sz="2400" dirty="0" smtClean="0"/>
              <a:t> and </a:t>
            </a:r>
            <a:r>
              <a:rPr lang="it-IT" sz="2400" dirty="0" err="1" smtClean="0"/>
              <a:t>practical</a:t>
            </a:r>
            <a:r>
              <a:rPr lang="it-IT" sz="2400" dirty="0" smtClean="0"/>
              <a:t> </a:t>
            </a:r>
            <a:r>
              <a:rPr lang="it-IT" sz="2400" dirty="0" err="1" smtClean="0"/>
              <a:t>technical</a:t>
            </a:r>
            <a:r>
              <a:rPr lang="it-IT" sz="2400" dirty="0" smtClean="0"/>
              <a:t> </a:t>
            </a:r>
            <a:r>
              <a:rPr lang="it-IT" sz="2400" dirty="0" err="1" smtClean="0"/>
              <a:t>contributions</a:t>
            </a:r>
            <a:r>
              <a:rPr lang="it-IT" sz="2400" dirty="0" smtClean="0"/>
              <a:t> are </a:t>
            </a:r>
            <a:r>
              <a:rPr lang="it-IT" sz="2400" dirty="0" err="1" smtClean="0"/>
              <a:t>available</a:t>
            </a:r>
            <a:r>
              <a:rPr lang="it-IT" sz="2400" dirty="0" smtClean="0"/>
              <a:t>, </a:t>
            </a:r>
            <a:r>
              <a:rPr lang="it-IT" sz="2400" i="1" dirty="0" err="1" smtClean="0">
                <a:solidFill>
                  <a:srgbClr val="FFFF00"/>
                </a:solidFill>
              </a:rPr>
              <a:t>why</a:t>
            </a:r>
            <a:r>
              <a:rPr lang="it-IT" sz="2400" i="1" dirty="0" smtClean="0">
                <a:solidFill>
                  <a:srgbClr val="FFFF00"/>
                </a:solidFill>
              </a:rPr>
              <a:t> </a:t>
            </a:r>
            <a:r>
              <a:rPr lang="it-IT" sz="2400" i="1" dirty="0" err="1" smtClean="0">
                <a:solidFill>
                  <a:srgbClr val="FFFF00"/>
                </a:solidFill>
              </a:rPr>
              <a:t>temporal</a:t>
            </a:r>
            <a:r>
              <a:rPr lang="it-IT" sz="2400" i="1" dirty="0" smtClean="0">
                <a:solidFill>
                  <a:srgbClr val="FFFF00"/>
                </a:solidFill>
              </a:rPr>
              <a:t> </a:t>
            </a:r>
            <a:r>
              <a:rPr lang="it-IT" sz="2400" i="1" dirty="0" err="1" smtClean="0">
                <a:solidFill>
                  <a:srgbClr val="FFFF00"/>
                </a:solidFill>
              </a:rPr>
              <a:t>features</a:t>
            </a:r>
            <a:r>
              <a:rPr lang="it-IT" sz="2400" i="1" dirty="0" smtClean="0">
                <a:solidFill>
                  <a:srgbClr val="FFFF00"/>
                </a:solidFill>
              </a:rPr>
              <a:t> are </a:t>
            </a:r>
            <a:r>
              <a:rPr lang="it-IT" sz="2400" i="1" dirty="0" err="1" smtClean="0">
                <a:solidFill>
                  <a:srgbClr val="FFFF00"/>
                </a:solidFill>
              </a:rPr>
              <a:t>still</a:t>
            </a:r>
            <a:r>
              <a:rPr lang="it-IT" sz="2400" i="1" dirty="0" smtClean="0">
                <a:solidFill>
                  <a:srgbClr val="FFFF00"/>
                </a:solidFill>
              </a:rPr>
              <a:t> </a:t>
            </a:r>
            <a:r>
              <a:rPr lang="it-IT" sz="2400" i="1" dirty="0" err="1" smtClean="0">
                <a:solidFill>
                  <a:srgbClr val="FFFF00"/>
                </a:solidFill>
              </a:rPr>
              <a:t>completely</a:t>
            </a:r>
            <a:r>
              <a:rPr lang="it-IT" sz="2400" i="1" dirty="0" smtClean="0">
                <a:solidFill>
                  <a:srgbClr val="FFFF00"/>
                </a:solidFill>
              </a:rPr>
              <a:t> </a:t>
            </a:r>
            <a:r>
              <a:rPr lang="it-IT" sz="2400" i="1" dirty="0" err="1" smtClean="0">
                <a:solidFill>
                  <a:srgbClr val="FFFF00"/>
                </a:solidFill>
              </a:rPr>
              <a:t>absent</a:t>
            </a:r>
            <a:r>
              <a:rPr lang="it-IT" sz="2400" i="1" dirty="0" smtClean="0">
                <a:solidFill>
                  <a:srgbClr val="FFFF00"/>
                </a:solidFill>
              </a:rPr>
              <a:t> in </a:t>
            </a:r>
            <a:r>
              <a:rPr lang="it-IT" sz="2400" i="1" dirty="0" err="1" smtClean="0">
                <a:solidFill>
                  <a:srgbClr val="FFFF00"/>
                </a:solidFill>
              </a:rPr>
              <a:t>current</a:t>
            </a:r>
            <a:r>
              <a:rPr lang="it-IT" sz="2400" i="1" dirty="0" smtClean="0">
                <a:solidFill>
                  <a:srgbClr val="FFFF00"/>
                </a:solidFill>
              </a:rPr>
              <a:t> commercial DB </a:t>
            </a:r>
            <a:r>
              <a:rPr lang="it-IT" sz="2400" i="1" dirty="0" err="1" smtClean="0">
                <a:solidFill>
                  <a:srgbClr val="FFFF00"/>
                </a:solidFill>
              </a:rPr>
              <a:t>systems</a:t>
            </a:r>
            <a:r>
              <a:rPr lang="it-IT" sz="2400" i="1" dirty="0" smtClean="0">
                <a:solidFill>
                  <a:srgbClr val="FFFF00"/>
                </a:solidFill>
              </a:rPr>
              <a:t>?</a:t>
            </a:r>
            <a:r>
              <a:rPr lang="it-IT" sz="2400" i="1" dirty="0" smtClean="0">
                <a:solidFill>
                  <a:srgbClr val="FFC000"/>
                </a:solidFill>
              </a:rPr>
              <a:t> </a:t>
            </a:r>
            <a:r>
              <a:rPr lang="it-IT" sz="2400" dirty="0" smtClean="0"/>
              <a:t>(and in the standard SQL92)</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One</a:t>
            </a:r>
            <a:r>
              <a:rPr lang="it-IT" sz="2400" dirty="0" smtClean="0"/>
              <a:t> </a:t>
            </a:r>
            <a:r>
              <a:rPr lang="it-IT" sz="2400" dirty="0" err="1" smtClean="0"/>
              <a:t>answer</a:t>
            </a:r>
            <a:r>
              <a:rPr lang="it-IT" sz="2400" dirty="0" smtClean="0"/>
              <a:t> </a:t>
            </a:r>
            <a:r>
              <a:rPr lang="it-IT" sz="2400" dirty="0" err="1" smtClean="0"/>
              <a:t>had</a:t>
            </a:r>
            <a:r>
              <a:rPr lang="it-IT" sz="2400" dirty="0" smtClean="0"/>
              <a:t> </a:t>
            </a:r>
            <a:r>
              <a:rPr lang="it-IT" sz="2400" dirty="0" err="1" smtClean="0"/>
              <a:t>to</a:t>
            </a:r>
            <a:r>
              <a:rPr lang="it-IT" sz="2400" dirty="0" smtClean="0"/>
              <a:t> </a:t>
            </a:r>
            <a:r>
              <a:rPr lang="it-IT" sz="2400" dirty="0" err="1" smtClean="0"/>
              <a:t>be</a:t>
            </a:r>
            <a:r>
              <a:rPr lang="it-IT" sz="2400" dirty="0" smtClean="0"/>
              <a:t> </a:t>
            </a:r>
            <a:r>
              <a:rPr lang="it-IT" sz="2400" dirty="0" err="1" smtClean="0"/>
              <a:t>found</a:t>
            </a:r>
            <a:r>
              <a:rPr lang="it-IT" sz="2400" dirty="0" smtClean="0"/>
              <a:t> in the </a:t>
            </a:r>
            <a:r>
              <a:rPr lang="it-IT" sz="2400" dirty="0" err="1" smtClean="0"/>
              <a:t>large</a:t>
            </a:r>
            <a:r>
              <a:rPr lang="it-IT" sz="2400" dirty="0" smtClean="0"/>
              <a:t> </a:t>
            </a:r>
            <a:r>
              <a:rPr lang="it-IT" sz="2400" dirty="0" err="1" smtClean="0"/>
              <a:t>diversity</a:t>
            </a:r>
            <a:r>
              <a:rPr lang="it-IT" sz="2400" dirty="0" smtClean="0"/>
              <a:t> </a:t>
            </a:r>
            <a:r>
              <a:rPr lang="it-IT" sz="2400" dirty="0" err="1" smtClean="0"/>
              <a:t>of</a:t>
            </a:r>
            <a:r>
              <a:rPr lang="it-IT" sz="2400" dirty="0" smtClean="0"/>
              <a:t> the </a:t>
            </a:r>
            <a:r>
              <a:rPr lang="it-IT" sz="2400" dirty="0" err="1" smtClean="0"/>
              <a:t>solutions</a:t>
            </a:r>
            <a:r>
              <a:rPr lang="it-IT" sz="2400" dirty="0" smtClean="0"/>
              <a:t> </a:t>
            </a:r>
            <a:r>
              <a:rPr lang="it-IT" sz="2400" dirty="0" err="1" smtClean="0"/>
              <a:t>proposed</a:t>
            </a:r>
            <a:r>
              <a:rPr lang="it-IT" sz="2400" dirty="0" smtClean="0"/>
              <a:t> in the </a:t>
            </a:r>
            <a:r>
              <a:rPr lang="it-IT" sz="2400" dirty="0" err="1" smtClean="0"/>
              <a:t>literature</a:t>
            </a:r>
            <a:endParaRPr lang="it-IT" sz="2400" dirty="0"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TDB Workshop</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A milestone in the settlement of the matter has been the </a:t>
            </a:r>
            <a:r>
              <a:rPr lang="it-IT" sz="2400" dirty="0" smtClean="0"/>
              <a:t>ARPA/NSF TDB Workshop </a:t>
            </a:r>
            <a:r>
              <a:rPr lang="it-IT" sz="2400" dirty="0" err="1" smtClean="0"/>
              <a:t>held</a:t>
            </a:r>
            <a:r>
              <a:rPr lang="it-IT" sz="2400" dirty="0" smtClean="0"/>
              <a:t> in </a:t>
            </a:r>
            <a:r>
              <a:rPr lang="it-IT" sz="2400" dirty="0" err="1" smtClean="0"/>
              <a:t>Arlington</a:t>
            </a:r>
            <a:r>
              <a:rPr lang="it-IT" sz="2400" dirty="0" smtClean="0"/>
              <a:t>, TX in 1993</a:t>
            </a:r>
          </a:p>
          <a:p>
            <a:pPr lvl="1" eaLnBrk="1" hangingPunct="1">
              <a:lnSpc>
                <a:spcPct val="90000"/>
              </a:lnSpc>
              <a:buFont typeface="Wingdings" pitchFamily="2" charset="2"/>
              <a:buChar char="§"/>
              <a:defRPr/>
            </a:pPr>
            <a:endParaRPr lang="it-IT" sz="2400" dirty="0" smtClean="0">
              <a:ea typeface="+mn-ea"/>
              <a:cs typeface="+mn-cs"/>
            </a:endParaRPr>
          </a:p>
          <a:p>
            <a:pPr eaLnBrk="1" hangingPunct="1">
              <a:lnSpc>
                <a:spcPct val="90000"/>
              </a:lnSpc>
              <a:buFont typeface="Wingdings" pitchFamily="2" charset="2"/>
              <a:buChar char="§"/>
              <a:defRPr/>
            </a:pPr>
            <a:r>
              <a:rPr lang="it-IT" sz="2400" dirty="0" smtClean="0"/>
              <a:t>The </a:t>
            </a:r>
            <a:r>
              <a:rPr lang="it-IT" sz="2400" dirty="0" err="1" smtClean="0"/>
              <a:t>main</a:t>
            </a:r>
            <a:r>
              <a:rPr lang="it-IT" sz="2400" dirty="0" smtClean="0"/>
              <a:t> </a:t>
            </a:r>
            <a:r>
              <a:rPr lang="it-IT" sz="2400" dirty="0" err="1" smtClean="0"/>
              <a:t>artificer</a:t>
            </a:r>
            <a:r>
              <a:rPr lang="it-IT" sz="2400" dirty="0" smtClean="0"/>
              <a:t> </a:t>
            </a:r>
            <a:r>
              <a:rPr lang="it-IT" sz="2400" dirty="0" err="1" smtClean="0"/>
              <a:t>of</a:t>
            </a:r>
            <a:r>
              <a:rPr lang="it-IT" sz="2400" dirty="0" smtClean="0"/>
              <a:t> the workshop and </a:t>
            </a:r>
            <a:r>
              <a:rPr lang="it-IT" sz="2400" dirty="0" err="1" smtClean="0"/>
              <a:t>of</a:t>
            </a:r>
            <a:r>
              <a:rPr lang="it-IT" sz="2400" dirty="0" smtClean="0"/>
              <a:t> </a:t>
            </a:r>
            <a:r>
              <a:rPr lang="it-IT" sz="2400" dirty="0" err="1" smtClean="0"/>
              <a:t>many</a:t>
            </a:r>
            <a:r>
              <a:rPr lang="it-IT" sz="2400" dirty="0" smtClean="0"/>
              <a:t> </a:t>
            </a:r>
            <a:r>
              <a:rPr lang="it-IT" sz="2400" dirty="0" err="1" smtClean="0"/>
              <a:t>other</a:t>
            </a:r>
            <a:r>
              <a:rPr lang="it-IT" sz="2400" dirty="0" smtClean="0"/>
              <a:t> </a:t>
            </a:r>
            <a:r>
              <a:rPr lang="it-IT" sz="2400" dirty="0" err="1" smtClean="0"/>
              <a:t>things</a:t>
            </a:r>
            <a:r>
              <a:rPr lang="it-IT" sz="2400" dirty="0" smtClean="0"/>
              <a:t> </a:t>
            </a:r>
            <a:r>
              <a:rPr lang="it-IT" sz="2400" dirty="0" err="1" smtClean="0"/>
              <a:t>were</a:t>
            </a:r>
            <a:r>
              <a:rPr lang="it-IT" sz="2400" dirty="0" smtClean="0"/>
              <a:t> happening </a:t>
            </a:r>
            <a:r>
              <a:rPr lang="it-IT" sz="2400" dirty="0" err="1" smtClean="0"/>
              <a:t>has</a:t>
            </a:r>
            <a:r>
              <a:rPr lang="it-IT" sz="2400" dirty="0" smtClean="0"/>
              <a:t> </a:t>
            </a:r>
            <a:r>
              <a:rPr lang="it-IT" sz="2400" dirty="0" err="1" smtClean="0"/>
              <a:t>been</a:t>
            </a:r>
            <a:r>
              <a:rPr lang="it-IT" sz="2400" dirty="0" smtClean="0"/>
              <a:t> Richard T. </a:t>
            </a:r>
            <a:r>
              <a:rPr lang="it-IT" sz="2400" dirty="0" err="1" smtClean="0"/>
              <a:t>Snodgrass</a:t>
            </a:r>
            <a:r>
              <a:rPr lang="it-IT" sz="2400" dirty="0" smtClean="0"/>
              <a:t> </a:t>
            </a:r>
            <a:r>
              <a:rPr lang="it-IT" sz="2400" dirty="0" err="1" smtClean="0"/>
              <a:t>of</a:t>
            </a:r>
            <a:r>
              <a:rPr lang="it-IT" sz="2400" dirty="0" smtClean="0"/>
              <a:t> the </a:t>
            </a:r>
            <a:r>
              <a:rPr lang="it-IT" sz="2400" dirty="0" err="1" smtClean="0"/>
              <a:t>University</a:t>
            </a:r>
            <a:r>
              <a:rPr lang="it-IT" sz="2400" dirty="0" smtClean="0"/>
              <a:t> </a:t>
            </a:r>
            <a:r>
              <a:rPr lang="it-IT" sz="2400" dirty="0" err="1" smtClean="0"/>
              <a:t>of</a:t>
            </a:r>
            <a:r>
              <a:rPr lang="it-IT" sz="2400" dirty="0" smtClean="0"/>
              <a:t> Arizona at Tucson (</a:t>
            </a:r>
            <a:r>
              <a:rPr lang="it-IT" sz="2400" dirty="0" err="1" smtClean="0"/>
              <a:t>already</a:t>
            </a:r>
            <a:r>
              <a:rPr lang="it-IT" sz="2400" dirty="0" smtClean="0"/>
              <a:t> </a:t>
            </a:r>
            <a:r>
              <a:rPr lang="it-IT" sz="2400" dirty="0" err="1" smtClean="0"/>
              <a:t>well</a:t>
            </a:r>
            <a:r>
              <a:rPr lang="it-IT" sz="2400" dirty="0" smtClean="0"/>
              <a:t> </a:t>
            </a:r>
            <a:r>
              <a:rPr lang="it-IT" sz="2400" dirty="0" err="1" smtClean="0"/>
              <a:t>known</a:t>
            </a:r>
            <a:r>
              <a:rPr lang="it-IT" sz="2400" dirty="0" smtClean="0"/>
              <a:t> in the community </a:t>
            </a:r>
            <a:r>
              <a:rPr lang="it-IT" sz="2400" dirty="0" err="1" smtClean="0"/>
              <a:t>for</a:t>
            </a:r>
            <a:r>
              <a:rPr lang="it-IT" sz="2400" dirty="0" smtClean="0"/>
              <a:t> </a:t>
            </a:r>
            <a:r>
              <a:rPr lang="it-IT" sz="2400" dirty="0" err="1" smtClean="0"/>
              <a:t>his</a:t>
            </a:r>
            <a:r>
              <a:rPr lang="it-IT" sz="2400" dirty="0" smtClean="0"/>
              <a:t> </a:t>
            </a:r>
            <a:r>
              <a:rPr lang="it-IT" sz="2400" dirty="0" err="1" smtClean="0"/>
              <a:t>pioneering</a:t>
            </a:r>
            <a:r>
              <a:rPr lang="it-IT" sz="2400" dirty="0" smtClean="0"/>
              <a:t> </a:t>
            </a:r>
            <a:r>
              <a:rPr lang="it-IT" sz="2400" dirty="0" err="1" smtClean="0"/>
              <a:t>works</a:t>
            </a:r>
            <a:r>
              <a:rPr lang="it-IT" sz="2400" dirty="0" smtClean="0"/>
              <a:t> in the </a:t>
            </a:r>
            <a:r>
              <a:rPr lang="it-IT" sz="2400" dirty="0" err="1" smtClean="0"/>
              <a:t>field</a:t>
            </a:r>
            <a:r>
              <a:rPr lang="it-IT" sz="2400" dirty="0" smtClean="0"/>
              <a:t>)</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The idea </a:t>
            </a:r>
            <a:r>
              <a:rPr lang="it-IT" sz="2400" dirty="0" err="1" smtClean="0"/>
              <a:t>was</a:t>
            </a:r>
            <a:r>
              <a:rPr lang="it-IT" sz="2400" dirty="0" smtClean="0"/>
              <a:t> </a:t>
            </a:r>
            <a:r>
              <a:rPr lang="it-IT" sz="2400" dirty="0" err="1" smtClean="0"/>
              <a:t>to</a:t>
            </a:r>
            <a:r>
              <a:rPr lang="it-IT" sz="2400" dirty="0" smtClean="0"/>
              <a:t> put </a:t>
            </a:r>
            <a:r>
              <a:rPr lang="it-IT" sz="2400" dirty="0" err="1" smtClean="0"/>
              <a:t>together</a:t>
            </a:r>
            <a:r>
              <a:rPr lang="it-IT" sz="2400" dirty="0" smtClean="0"/>
              <a:t> </a:t>
            </a:r>
            <a:r>
              <a:rPr lang="it-IT" sz="2400" dirty="0" err="1" smtClean="0"/>
              <a:t>for</a:t>
            </a:r>
            <a:r>
              <a:rPr lang="it-IT" sz="2400" dirty="0" smtClean="0"/>
              <a:t> a big 3-day brainstorming </a:t>
            </a:r>
            <a:r>
              <a:rPr lang="it-IT" sz="2400" dirty="0" err="1" smtClean="0"/>
              <a:t>representatives</a:t>
            </a:r>
            <a:r>
              <a:rPr lang="it-IT" sz="2400" dirty="0" smtClean="0"/>
              <a:t> </a:t>
            </a:r>
            <a:r>
              <a:rPr lang="it-IT" sz="2400" dirty="0" err="1" smtClean="0"/>
              <a:t>of</a:t>
            </a:r>
            <a:r>
              <a:rPr lang="it-IT" sz="2400" dirty="0" smtClean="0"/>
              <a:t> </a:t>
            </a:r>
            <a:r>
              <a:rPr lang="it-IT" sz="2400" dirty="0" err="1" smtClean="0"/>
              <a:t>all</a:t>
            </a:r>
            <a:r>
              <a:rPr lang="it-IT" sz="2400" dirty="0" smtClean="0"/>
              <a:t> the </a:t>
            </a:r>
            <a:r>
              <a:rPr lang="it-IT" sz="2400" dirty="0" err="1" smtClean="0"/>
              <a:t>research</a:t>
            </a:r>
            <a:r>
              <a:rPr lang="it-IT" sz="2400" dirty="0" smtClean="0"/>
              <a:t> </a:t>
            </a:r>
            <a:r>
              <a:rPr lang="it-IT" sz="2400" dirty="0" err="1" smtClean="0"/>
              <a:t>groups</a:t>
            </a:r>
            <a:r>
              <a:rPr lang="it-IT" sz="2400" dirty="0" smtClean="0"/>
              <a:t> </a:t>
            </a:r>
            <a:r>
              <a:rPr lang="it-IT" sz="2400" dirty="0" err="1" smtClean="0"/>
              <a:t>involved</a:t>
            </a:r>
            <a:r>
              <a:rPr lang="it-IT" sz="2400" dirty="0" smtClean="0"/>
              <a:t> in the </a:t>
            </a:r>
            <a:r>
              <a:rPr lang="it-IT" sz="2400" dirty="0" err="1" smtClean="0"/>
              <a:t>field</a:t>
            </a:r>
            <a:r>
              <a:rPr lang="it-IT" sz="2400" dirty="0" smtClean="0"/>
              <a:t>, in </a:t>
            </a:r>
            <a:r>
              <a:rPr lang="it-IT" sz="2400" dirty="0" err="1" smtClean="0"/>
              <a:t>order</a:t>
            </a:r>
            <a:r>
              <a:rPr lang="it-IT" sz="2400" dirty="0" smtClean="0"/>
              <a:t> </a:t>
            </a:r>
            <a:r>
              <a:rPr lang="it-IT" sz="2400" dirty="0" err="1" smtClean="0"/>
              <a:t>to</a:t>
            </a:r>
            <a:r>
              <a:rPr lang="it-IT" sz="2400" dirty="0" smtClean="0"/>
              <a:t> </a:t>
            </a:r>
            <a:r>
              <a:rPr lang="it-IT" sz="2400" dirty="0" err="1" smtClean="0"/>
              <a:t>try</a:t>
            </a:r>
            <a:r>
              <a:rPr lang="it-IT" sz="2400" dirty="0" smtClean="0"/>
              <a:t> </a:t>
            </a:r>
            <a:r>
              <a:rPr lang="it-IT" sz="2400" dirty="0" err="1" smtClean="0"/>
              <a:t>to</a:t>
            </a:r>
            <a:r>
              <a:rPr lang="it-IT" sz="2400" dirty="0" smtClean="0"/>
              <a:t> </a:t>
            </a:r>
            <a:r>
              <a:rPr lang="it-IT" sz="2400" dirty="0" err="1" smtClean="0"/>
              <a:t>build</a:t>
            </a:r>
            <a:r>
              <a:rPr lang="it-IT" sz="2400" dirty="0" smtClean="0"/>
              <a:t> </a:t>
            </a:r>
            <a:r>
              <a:rPr lang="it-IT" sz="2400" dirty="0" err="1" smtClean="0"/>
              <a:t>consensus</a:t>
            </a:r>
            <a:r>
              <a:rPr lang="it-IT" sz="2400" dirty="0" smtClean="0"/>
              <a:t> and </a:t>
            </a:r>
            <a:r>
              <a:rPr lang="it-IT" sz="2400" dirty="0" err="1" smtClean="0"/>
              <a:t>draw</a:t>
            </a:r>
            <a:r>
              <a:rPr lang="it-IT" sz="2400" dirty="0" smtClean="0"/>
              <a:t> the </a:t>
            </a:r>
            <a:r>
              <a:rPr lang="it-IT" sz="2400" dirty="0" err="1" smtClean="0"/>
              <a:t>directions</a:t>
            </a:r>
            <a:r>
              <a:rPr lang="it-IT" sz="2400" dirty="0" smtClean="0"/>
              <a:t> </a:t>
            </a:r>
            <a:r>
              <a:rPr lang="it-IT" sz="2400" dirty="0" err="1" smtClean="0"/>
              <a:t>of</a:t>
            </a:r>
            <a:r>
              <a:rPr lang="it-IT" sz="2400" dirty="0" smtClean="0"/>
              <a:t> future </a:t>
            </a:r>
            <a:r>
              <a:rPr lang="it-IT" sz="2400" dirty="0" err="1" smtClean="0"/>
              <a:t>research</a:t>
            </a:r>
            <a:r>
              <a:rPr lang="it-IT" sz="2400" dirty="0" smtClean="0"/>
              <a:t> </a:t>
            </a:r>
            <a:r>
              <a:rPr lang="it-IT" sz="2400" dirty="0" err="1" smtClean="0"/>
              <a:t>efforts</a:t>
            </a:r>
            <a:r>
              <a:rPr lang="it-IT" sz="2400" dirty="0" smtClean="0"/>
              <a:t> </a:t>
            </a:r>
            <a:r>
              <a:rPr lang="it-IT" sz="2400" dirty="0" err="1" smtClean="0"/>
              <a:t>for</a:t>
            </a:r>
            <a:r>
              <a:rPr lang="it-IT" sz="2400" dirty="0" smtClean="0"/>
              <a:t> the </a:t>
            </a:r>
            <a:r>
              <a:rPr lang="it-IT" sz="2400" dirty="0" err="1" smtClean="0"/>
              <a:t>next</a:t>
            </a:r>
            <a:r>
              <a:rPr lang="it-IT" sz="2400" dirty="0" smtClean="0"/>
              <a:t> </a:t>
            </a:r>
            <a:r>
              <a:rPr lang="it-IT" sz="2400" dirty="0" err="1" smtClean="0"/>
              <a:t>decades</a:t>
            </a:r>
            <a:endParaRPr lang="it-IT" sz="2400" dirty="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67544" y="0"/>
            <a:ext cx="8229600" cy="1143000"/>
          </a:xfrm>
        </p:spPr>
        <p:txBody>
          <a:bodyPr/>
          <a:lstStyle/>
          <a:p>
            <a:pPr eaLnBrk="1" hangingPunct="1">
              <a:defRPr/>
            </a:pPr>
            <a:r>
              <a:rPr lang="it-IT" sz="3200" dirty="0" smtClean="0"/>
              <a:t>The </a:t>
            </a:r>
            <a:r>
              <a:rPr lang="it-IT" sz="3200" dirty="0" err="1" smtClean="0"/>
              <a:t>Pre-workshop</a:t>
            </a:r>
            <a:r>
              <a:rPr lang="it-IT" sz="3200" dirty="0" smtClean="0"/>
              <a:t> </a:t>
            </a:r>
            <a:r>
              <a:rPr lang="it-IT" sz="3200" dirty="0" err="1" smtClean="0"/>
              <a:t>Initiatives</a:t>
            </a:r>
            <a:endParaRPr lang="it-IT" sz="3200" dirty="0" smtClean="0"/>
          </a:p>
        </p:txBody>
      </p:sp>
      <p:sp>
        <p:nvSpPr>
          <p:cNvPr id="149507" name="Rectangle 3"/>
          <p:cNvSpPr>
            <a:spLocks noGrp="1" noChangeArrowheads="1"/>
          </p:cNvSpPr>
          <p:nvPr>
            <p:ph type="body" idx="1"/>
          </p:nvPr>
        </p:nvSpPr>
        <p:spPr>
          <a:xfrm>
            <a:off x="467544" y="1052736"/>
            <a:ext cx="8374063" cy="5329238"/>
          </a:xfrm>
        </p:spPr>
        <p:txBody>
          <a:bodyPr/>
          <a:lstStyle/>
          <a:p>
            <a:pPr eaLnBrk="1" hangingPunct="1">
              <a:lnSpc>
                <a:spcPct val="90000"/>
              </a:lnSpc>
              <a:buFont typeface="Wingdings" pitchFamily="2" charset="2"/>
              <a:buChar char="§"/>
              <a:defRPr/>
            </a:pPr>
            <a:r>
              <a:rPr lang="it-IT" sz="2400" dirty="0" smtClean="0"/>
              <a:t>The TDB workshop </a:t>
            </a:r>
            <a:r>
              <a:rPr lang="it-IT" sz="2400" dirty="0" err="1" smtClean="0"/>
              <a:t>was</a:t>
            </a:r>
            <a:r>
              <a:rPr lang="it-IT" sz="2400" dirty="0" smtClean="0"/>
              <a:t> </a:t>
            </a:r>
            <a:r>
              <a:rPr lang="it-IT" sz="2400" dirty="0" err="1" smtClean="0"/>
              <a:t>preceded</a:t>
            </a:r>
            <a:r>
              <a:rPr lang="it-IT" sz="2400" dirty="0" smtClean="0"/>
              <a:t> </a:t>
            </a:r>
            <a:r>
              <a:rPr lang="it-IT" sz="2400" dirty="0" err="1" smtClean="0"/>
              <a:t>by</a:t>
            </a:r>
            <a:r>
              <a:rPr lang="it-IT" sz="2400" dirty="0" smtClean="0"/>
              <a:t> some </a:t>
            </a:r>
            <a:r>
              <a:rPr lang="it-IT" sz="2400" dirty="0" err="1" smtClean="0"/>
              <a:t>preliminary</a:t>
            </a:r>
            <a:r>
              <a:rPr lang="it-IT" sz="2400" dirty="0" smtClean="0"/>
              <a:t> </a:t>
            </a:r>
            <a:r>
              <a:rPr lang="it-IT" sz="2400" dirty="0" err="1" smtClean="0"/>
              <a:t>initiatives</a:t>
            </a:r>
            <a:r>
              <a:rPr lang="it-IT" sz="2400" dirty="0" smtClean="0"/>
              <a:t> </a:t>
            </a:r>
            <a:r>
              <a:rPr lang="it-IT" sz="2400" dirty="0" err="1" smtClean="0"/>
              <a:t>coordinated</a:t>
            </a:r>
            <a:r>
              <a:rPr lang="it-IT" sz="2400" dirty="0" smtClean="0"/>
              <a:t> </a:t>
            </a:r>
            <a:r>
              <a:rPr lang="it-IT" sz="2400" dirty="0" err="1" smtClean="0"/>
              <a:t>by</a:t>
            </a:r>
            <a:r>
              <a:rPr lang="it-IT" sz="2400" dirty="0" smtClean="0"/>
              <a:t> Rick </a:t>
            </a:r>
            <a:r>
              <a:rPr lang="it-IT" sz="2400" dirty="0" err="1" smtClean="0"/>
              <a:t>Snodgrass</a:t>
            </a:r>
            <a:r>
              <a:rPr lang="it-IT" sz="2400" dirty="0" smtClean="0"/>
              <a:t>, </a:t>
            </a:r>
            <a:r>
              <a:rPr lang="it-IT" sz="2400" dirty="0" err="1" smtClean="0"/>
              <a:t>involving</a:t>
            </a:r>
            <a:r>
              <a:rPr lang="it-IT" sz="2400" dirty="0" smtClean="0"/>
              <a:t> remote </a:t>
            </a:r>
            <a:r>
              <a:rPr lang="it-IT" sz="2400" dirty="0" err="1" smtClean="0"/>
              <a:t>cooperation</a:t>
            </a:r>
            <a:r>
              <a:rPr lang="it-IT" sz="2400" dirty="0" smtClean="0"/>
              <a:t> </a:t>
            </a:r>
            <a:r>
              <a:rPr lang="it-IT" sz="2400" dirty="0" err="1" smtClean="0"/>
              <a:t>between</a:t>
            </a:r>
            <a:r>
              <a:rPr lang="it-IT" sz="2400" dirty="0" smtClean="0"/>
              <a:t> </a:t>
            </a:r>
            <a:r>
              <a:rPr lang="it-IT" sz="2400" dirty="0" err="1" smtClean="0"/>
              <a:t>researchers</a:t>
            </a:r>
            <a:r>
              <a:rPr lang="it-IT" sz="2400" dirty="0" smtClean="0"/>
              <a:t> spread </a:t>
            </a:r>
            <a:r>
              <a:rPr lang="it-IT" sz="2400" dirty="0" err="1" smtClean="0"/>
              <a:t>all</a:t>
            </a:r>
            <a:r>
              <a:rPr lang="it-IT" sz="2400" dirty="0" smtClean="0"/>
              <a:t> </a:t>
            </a:r>
            <a:r>
              <a:rPr lang="it-IT" sz="2400" dirty="0" err="1" smtClean="0"/>
              <a:t>over</a:t>
            </a:r>
            <a:r>
              <a:rPr lang="it-IT" sz="2400" dirty="0" smtClean="0"/>
              <a:t> the world and </a:t>
            </a:r>
            <a:r>
              <a:rPr lang="it-IT" sz="2400" dirty="0" err="1" smtClean="0"/>
              <a:t>communicating</a:t>
            </a:r>
            <a:r>
              <a:rPr lang="it-IT" sz="2400" dirty="0" smtClean="0"/>
              <a:t> via </a:t>
            </a:r>
            <a:r>
              <a:rPr lang="it-IT" sz="2400" dirty="0" err="1" smtClean="0"/>
              <a:t>email</a:t>
            </a:r>
            <a:endParaRPr lang="it-IT" sz="2400" dirty="0" smtClean="0"/>
          </a:p>
          <a:p>
            <a:pPr lvl="1" eaLnBrk="1" hangingPunct="1">
              <a:lnSpc>
                <a:spcPct val="90000"/>
              </a:lnSpc>
              <a:buFont typeface="Wingdings" pitchFamily="2" charset="2"/>
              <a:buChar char="§"/>
              <a:defRPr/>
            </a:pPr>
            <a:endParaRPr lang="it-IT" sz="2400" dirty="0" smtClean="0">
              <a:ea typeface="+mn-ea"/>
              <a:cs typeface="+mn-cs"/>
            </a:endParaRPr>
          </a:p>
          <a:p>
            <a:pPr eaLnBrk="1" hangingPunct="1">
              <a:lnSpc>
                <a:spcPct val="90000"/>
              </a:lnSpc>
              <a:buFont typeface="Wingdings" pitchFamily="2" charset="2"/>
              <a:buChar char="§"/>
              <a:defRPr/>
            </a:pPr>
            <a:r>
              <a:rPr lang="it-IT" sz="2400" dirty="0" smtClean="0"/>
              <a:t>The </a:t>
            </a:r>
            <a:r>
              <a:rPr lang="it-IT" sz="2400" dirty="0" err="1" smtClean="0"/>
              <a:t>Temporal</a:t>
            </a:r>
            <a:r>
              <a:rPr lang="it-IT" sz="2400" dirty="0" smtClean="0"/>
              <a:t> Database </a:t>
            </a:r>
            <a:r>
              <a:rPr lang="it-IT" sz="2400" dirty="0" err="1" smtClean="0"/>
              <a:t>Glossary</a:t>
            </a:r>
            <a:r>
              <a:rPr lang="it-IT" sz="2400" dirty="0" smtClean="0"/>
              <a:t> (e.g., </a:t>
            </a:r>
            <a:r>
              <a:rPr lang="it-IT" sz="2400" dirty="0" err="1" smtClean="0"/>
              <a:t>to</a:t>
            </a:r>
            <a:r>
              <a:rPr lang="it-IT" sz="2400" dirty="0" smtClean="0"/>
              <a:t> </a:t>
            </a:r>
            <a:r>
              <a:rPr lang="it-IT" sz="2400" dirty="0" err="1" smtClean="0"/>
              <a:t>have</a:t>
            </a:r>
            <a:r>
              <a:rPr lang="it-IT" sz="2400" dirty="0" smtClean="0"/>
              <a:t> a common </a:t>
            </a:r>
            <a:r>
              <a:rPr lang="it-IT" sz="2400" dirty="0" err="1" smtClean="0"/>
              <a:t>language</a:t>
            </a:r>
            <a:r>
              <a:rPr lang="it-IT" sz="2400" dirty="0" smtClean="0"/>
              <a:t> on </a:t>
            </a:r>
            <a:r>
              <a:rPr lang="it-IT" sz="2400" dirty="0" err="1" smtClean="0"/>
              <a:t>which</a:t>
            </a:r>
            <a:r>
              <a:rPr lang="it-IT" sz="2400" dirty="0" smtClean="0"/>
              <a:t> </a:t>
            </a:r>
            <a:r>
              <a:rPr lang="it-IT" sz="2400" dirty="0" err="1" smtClean="0"/>
              <a:t>understand</a:t>
            </a:r>
            <a:r>
              <a:rPr lang="it-IT" sz="2400" dirty="0" smtClean="0"/>
              <a:t> and frame </a:t>
            </a:r>
            <a:r>
              <a:rPr lang="it-IT" sz="2400" dirty="0" err="1" smtClean="0"/>
              <a:t>different</a:t>
            </a:r>
            <a:r>
              <a:rPr lang="it-IT" sz="2400" dirty="0" smtClean="0"/>
              <a:t> </a:t>
            </a:r>
            <a:r>
              <a:rPr lang="it-IT" sz="2400" dirty="0" err="1" smtClean="0"/>
              <a:t>research</a:t>
            </a:r>
            <a:r>
              <a:rPr lang="it-IT" sz="2400" dirty="0" smtClean="0"/>
              <a:t> </a:t>
            </a:r>
            <a:r>
              <a:rPr lang="it-IT" sz="2400" dirty="0" err="1" smtClean="0"/>
              <a:t>solutions</a:t>
            </a:r>
            <a:r>
              <a:rPr lang="it-IT" sz="2400" dirty="0" smtClean="0"/>
              <a:t>)</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The </a:t>
            </a:r>
            <a:r>
              <a:rPr lang="it-IT" sz="2400" dirty="0" err="1" smtClean="0"/>
              <a:t>Temporal</a:t>
            </a:r>
            <a:r>
              <a:rPr lang="it-IT" sz="2400" dirty="0" smtClean="0"/>
              <a:t> </a:t>
            </a:r>
            <a:r>
              <a:rPr lang="it-IT" sz="2400" dirty="0" err="1" smtClean="0"/>
              <a:t>Query</a:t>
            </a:r>
            <a:r>
              <a:rPr lang="it-IT" sz="2400" dirty="0" smtClean="0"/>
              <a:t> Test Suite (e.g., </a:t>
            </a:r>
            <a:r>
              <a:rPr lang="it-IT" sz="2400" dirty="0" err="1" smtClean="0"/>
              <a:t>to</a:t>
            </a:r>
            <a:r>
              <a:rPr lang="it-IT" sz="2400" dirty="0" smtClean="0"/>
              <a:t> </a:t>
            </a:r>
            <a:r>
              <a:rPr lang="it-IT" sz="2400" dirty="0" err="1" smtClean="0"/>
              <a:t>have</a:t>
            </a:r>
            <a:r>
              <a:rPr lang="it-IT" sz="2400" dirty="0" smtClean="0"/>
              <a:t> a </a:t>
            </a:r>
            <a:r>
              <a:rPr lang="it-IT" sz="2400" dirty="0" err="1" smtClean="0"/>
              <a:t>shared</a:t>
            </a:r>
            <a:r>
              <a:rPr lang="it-IT" sz="2400" dirty="0" smtClean="0"/>
              <a:t> benchmark on </a:t>
            </a:r>
            <a:r>
              <a:rPr lang="it-IT" sz="2400" dirty="0" err="1" smtClean="0"/>
              <a:t>which</a:t>
            </a:r>
            <a:r>
              <a:rPr lang="it-IT" sz="2400" dirty="0" smtClean="0"/>
              <a:t> compare the </a:t>
            </a:r>
            <a:r>
              <a:rPr lang="it-IT" sz="2400" dirty="0" err="1" smtClean="0"/>
              <a:t>expressiveness</a:t>
            </a:r>
            <a:r>
              <a:rPr lang="it-IT" sz="2400" dirty="0" smtClean="0"/>
              <a:t> and </a:t>
            </a:r>
            <a:r>
              <a:rPr lang="it-IT" sz="2400" dirty="0" err="1" smtClean="0"/>
              <a:t>user-friendliness</a:t>
            </a:r>
            <a:r>
              <a:rPr lang="it-IT" sz="2400" dirty="0" smtClean="0"/>
              <a:t> </a:t>
            </a:r>
            <a:r>
              <a:rPr lang="it-IT" sz="2400" dirty="0" err="1" smtClean="0"/>
              <a:t>of</a:t>
            </a:r>
            <a:r>
              <a:rPr lang="it-IT" sz="2400" dirty="0" smtClean="0"/>
              <a:t> </a:t>
            </a:r>
            <a:r>
              <a:rPr lang="it-IT" sz="2400" dirty="0" err="1" smtClean="0"/>
              <a:t>different</a:t>
            </a:r>
            <a:r>
              <a:rPr lang="it-IT" sz="2400" dirty="0" smtClean="0"/>
              <a:t> </a:t>
            </a:r>
            <a:r>
              <a:rPr lang="it-IT" sz="2400" dirty="0" err="1" smtClean="0"/>
              <a:t>temporal</a:t>
            </a:r>
            <a:r>
              <a:rPr lang="it-IT" sz="2400" dirty="0" smtClean="0"/>
              <a:t> </a:t>
            </a:r>
            <a:r>
              <a:rPr lang="it-IT" sz="2400" dirty="0" err="1" smtClean="0"/>
              <a:t>languages</a:t>
            </a:r>
            <a:r>
              <a:rPr lang="it-IT" sz="2400" dirty="0" smtClean="0"/>
              <a:t>)</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These remote cooperation efforts were also the feasibility </a:t>
            </a:r>
            <a:r>
              <a:rPr lang="en-US" sz="2400" dirty="0" err="1" smtClean="0"/>
              <a:t>testbed</a:t>
            </a:r>
            <a:r>
              <a:rPr lang="en-US" sz="2400" dirty="0" smtClean="0"/>
              <a:t> for the future TSQL2 design initiative</a:t>
            </a:r>
            <a:endParaRPr lang="it-IT" sz="2400" dirty="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Applications</a:t>
            </a:r>
            <a:r>
              <a:rPr lang="it-IT" sz="3200" dirty="0" smtClean="0"/>
              <a:t> </a:t>
            </a:r>
            <a:r>
              <a:rPr lang="it-IT" sz="3200" dirty="0" err="1" smtClean="0"/>
              <a:t>of</a:t>
            </a:r>
            <a:r>
              <a:rPr lang="it-IT" sz="3200" dirty="0" smtClean="0"/>
              <a:t> </a:t>
            </a:r>
            <a:r>
              <a:rPr lang="it-IT" sz="3200" dirty="0" err="1" smtClean="0"/>
              <a:t>TDBs</a:t>
            </a:r>
            <a:endParaRPr lang="it-IT" sz="3200" dirty="0" smtClean="0"/>
          </a:p>
        </p:txBody>
      </p:sp>
      <p:sp>
        <p:nvSpPr>
          <p:cNvPr id="149507" name="Rectangle 3"/>
          <p:cNvSpPr>
            <a:spLocks noGrp="1" noChangeArrowheads="1"/>
          </p:cNvSpPr>
          <p:nvPr>
            <p:ph type="body" idx="1"/>
          </p:nvPr>
        </p:nvSpPr>
        <p:spPr>
          <a:xfrm>
            <a:off x="467544" y="1052736"/>
            <a:ext cx="8374063" cy="5329238"/>
          </a:xfrm>
        </p:spPr>
        <p:txBody>
          <a:bodyPr/>
          <a:lstStyle/>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There are many examples of applications where some aspect of time is needed to maintain the required information in a DB</a:t>
            </a:r>
            <a:r>
              <a:rPr lang="it-IT" sz="2000" dirty="0" smtClean="0"/>
              <a:t>:</a:t>
            </a:r>
          </a:p>
          <a:p>
            <a:pPr lvl="1">
              <a:lnSpc>
                <a:spcPct val="90000"/>
              </a:lnSpc>
            </a:pPr>
            <a:r>
              <a:rPr lang="en-US" sz="2400" b="1" i="1" dirty="0" smtClean="0">
                <a:solidFill>
                  <a:srgbClr val="FFFF00"/>
                </a:solidFill>
              </a:rPr>
              <a:t>Health care</a:t>
            </a:r>
            <a:r>
              <a:rPr lang="en-US" sz="2400" b="1" dirty="0" smtClean="0">
                <a:solidFill>
                  <a:srgbClr val="FFFF00"/>
                </a:solidFill>
              </a:rPr>
              <a:t>: </a:t>
            </a:r>
            <a:r>
              <a:rPr lang="en-US" sz="2400" b="1" dirty="0" smtClean="0"/>
              <a:t>patient and treatment histories need to be maintained</a:t>
            </a:r>
          </a:p>
          <a:p>
            <a:pPr lvl="1">
              <a:lnSpc>
                <a:spcPct val="90000"/>
              </a:lnSpc>
            </a:pPr>
            <a:r>
              <a:rPr lang="en-US" sz="2400" b="1" i="1" dirty="0" smtClean="0">
                <a:solidFill>
                  <a:srgbClr val="FFFF00"/>
                </a:solidFill>
              </a:rPr>
              <a:t>Insurance</a:t>
            </a:r>
            <a:r>
              <a:rPr lang="en-US" sz="2400" b="1" dirty="0" smtClean="0">
                <a:solidFill>
                  <a:srgbClr val="FFFF00"/>
                </a:solidFill>
              </a:rPr>
              <a:t>: </a:t>
            </a:r>
            <a:r>
              <a:rPr lang="en-US" sz="2400" b="1" dirty="0" smtClean="0"/>
              <a:t>claims and accident histories are required</a:t>
            </a:r>
          </a:p>
          <a:p>
            <a:pPr lvl="1">
              <a:lnSpc>
                <a:spcPct val="90000"/>
              </a:lnSpc>
            </a:pPr>
            <a:r>
              <a:rPr lang="en-US" sz="2400" b="1" i="1" dirty="0" smtClean="0">
                <a:solidFill>
                  <a:srgbClr val="FFFF00"/>
                </a:solidFill>
              </a:rPr>
              <a:t>Finance</a:t>
            </a:r>
            <a:r>
              <a:rPr lang="en-US" sz="2400" b="1" dirty="0" smtClean="0">
                <a:solidFill>
                  <a:srgbClr val="FFFF00"/>
                </a:solidFill>
              </a:rPr>
              <a:t>:</a:t>
            </a:r>
            <a:r>
              <a:rPr lang="en-US" sz="2400" b="1" dirty="0" smtClean="0"/>
              <a:t> stock price and exchange histories need to be maintained</a:t>
            </a:r>
          </a:p>
          <a:p>
            <a:pPr lvl="1">
              <a:lnSpc>
                <a:spcPct val="90000"/>
              </a:lnSpc>
            </a:pPr>
            <a:r>
              <a:rPr lang="en-US" sz="2400" b="1" i="1" dirty="0" smtClean="0">
                <a:solidFill>
                  <a:srgbClr val="FFFF00"/>
                </a:solidFill>
              </a:rPr>
              <a:t>Personnel management</a:t>
            </a:r>
            <a:r>
              <a:rPr lang="en-US" sz="2400" b="1" dirty="0" smtClean="0">
                <a:solidFill>
                  <a:srgbClr val="FFFF00"/>
                </a:solidFill>
              </a:rPr>
              <a:t>:</a:t>
            </a:r>
            <a:r>
              <a:rPr lang="en-US" sz="2400" b="1" dirty="0" smtClean="0"/>
              <a:t> salary and position histories need to be maintained</a:t>
            </a:r>
          </a:p>
          <a:p>
            <a:pPr lvl="1">
              <a:lnSpc>
                <a:spcPct val="90000"/>
              </a:lnSpc>
            </a:pPr>
            <a:r>
              <a:rPr lang="en-US" sz="2400" b="1" i="1" dirty="0" smtClean="0">
                <a:solidFill>
                  <a:srgbClr val="FFFF00"/>
                </a:solidFill>
              </a:rPr>
              <a:t>Banking</a:t>
            </a:r>
            <a:r>
              <a:rPr lang="en-US" sz="2400" b="1" dirty="0" smtClean="0">
                <a:solidFill>
                  <a:srgbClr val="FFFF00"/>
                </a:solidFill>
              </a:rPr>
              <a:t>: </a:t>
            </a:r>
            <a:r>
              <a:rPr lang="en-US" sz="2400" b="1" dirty="0" smtClean="0"/>
              <a:t>account transactions and credit histories need to be maintained</a:t>
            </a:r>
          </a:p>
          <a:p>
            <a:pPr lvl="1" eaLnBrk="1" hangingPunct="1">
              <a:lnSpc>
                <a:spcPct val="90000"/>
              </a:lnSpc>
              <a:buFont typeface="Wingdings" pitchFamily="2" charset="2"/>
              <a:buChar char="§"/>
              <a:defRPr/>
            </a:pPr>
            <a:endParaRPr lang="it-IT" sz="2000" dirty="0" smtClean="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Consensus</a:t>
            </a:r>
            <a:r>
              <a:rPr lang="it-IT" sz="3200" dirty="0" smtClean="0"/>
              <a:t> </a:t>
            </a:r>
            <a:r>
              <a:rPr lang="it-IT" sz="3200" dirty="0" err="1" smtClean="0"/>
              <a:t>Glossary</a:t>
            </a:r>
            <a:r>
              <a:rPr lang="it-IT" sz="3200" dirty="0" smtClean="0"/>
              <a:t> </a:t>
            </a:r>
            <a:r>
              <a:rPr lang="it-IT" sz="3200" dirty="0" err="1" smtClean="0"/>
              <a:t>Effort</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The </a:t>
            </a:r>
            <a:r>
              <a:rPr lang="it-IT" sz="2400" dirty="0" err="1" smtClean="0"/>
              <a:t>effort</a:t>
            </a:r>
            <a:r>
              <a:rPr lang="it-IT" sz="2400" dirty="0" smtClean="0"/>
              <a:t> </a:t>
            </a:r>
            <a:r>
              <a:rPr lang="it-IT" sz="2400" dirty="0" err="1" smtClean="0"/>
              <a:t>was</a:t>
            </a:r>
            <a:r>
              <a:rPr lang="it-IT" sz="2400" dirty="0" smtClean="0"/>
              <a:t> </a:t>
            </a:r>
            <a:r>
              <a:rPr lang="it-IT" sz="2400" dirty="0" err="1" smtClean="0"/>
              <a:t>initiated</a:t>
            </a:r>
            <a:r>
              <a:rPr lang="it-IT" sz="2400" dirty="0" smtClean="0"/>
              <a:t> in </a:t>
            </a:r>
            <a:r>
              <a:rPr lang="it-IT" sz="2400" dirty="0" err="1" smtClean="0"/>
              <a:t>early</a:t>
            </a:r>
            <a:r>
              <a:rPr lang="it-IT" sz="2400" dirty="0" smtClean="0"/>
              <a:t> 1992: a first </a:t>
            </a:r>
            <a:r>
              <a:rPr lang="it-IT" sz="2400" dirty="0" err="1" smtClean="0"/>
              <a:t>embryo</a:t>
            </a:r>
            <a:r>
              <a:rPr lang="it-IT" sz="2400" dirty="0" smtClean="0"/>
              <a:t> </a:t>
            </a:r>
            <a:br>
              <a:rPr lang="it-IT" sz="2400" dirty="0" smtClean="0"/>
            </a:br>
            <a:r>
              <a:rPr lang="it-IT" sz="2400" dirty="0" err="1" smtClean="0"/>
              <a:t>of</a:t>
            </a:r>
            <a:r>
              <a:rPr lang="it-IT" sz="2400" dirty="0" smtClean="0"/>
              <a:t> the </a:t>
            </a:r>
            <a:r>
              <a:rPr lang="it-IT" sz="2400" dirty="0" err="1" smtClean="0"/>
              <a:t>glossary</a:t>
            </a:r>
            <a:r>
              <a:rPr lang="it-IT" sz="2400" dirty="0" smtClean="0"/>
              <a:t> </a:t>
            </a:r>
            <a:r>
              <a:rPr lang="it-IT" sz="2400" dirty="0" err="1" smtClean="0"/>
              <a:t>was</a:t>
            </a:r>
            <a:r>
              <a:rPr lang="it-IT" sz="2400" dirty="0" smtClean="0"/>
              <a:t> </a:t>
            </a:r>
            <a:r>
              <a:rPr lang="it-IT" sz="2400" dirty="0" err="1" smtClean="0"/>
              <a:t>published</a:t>
            </a:r>
            <a:r>
              <a:rPr lang="it-IT" sz="2400" dirty="0" smtClean="0"/>
              <a:t> on SIGMOD Record in </a:t>
            </a:r>
            <a:r>
              <a:rPr lang="it-IT" sz="2400" dirty="0" err="1" smtClean="0"/>
              <a:t>September</a:t>
            </a:r>
            <a:r>
              <a:rPr lang="it-IT" sz="2400" dirty="0" smtClean="0"/>
              <a:t> 1992 and </a:t>
            </a:r>
            <a:r>
              <a:rPr lang="it-IT" sz="2400" dirty="0" err="1" smtClean="0"/>
              <a:t>as</a:t>
            </a:r>
            <a:r>
              <a:rPr lang="it-IT" sz="2400" dirty="0" smtClean="0"/>
              <a:t> </a:t>
            </a:r>
            <a:r>
              <a:rPr lang="it-IT" sz="2400" dirty="0" err="1" smtClean="0"/>
              <a:t>final</a:t>
            </a:r>
            <a:r>
              <a:rPr lang="it-IT" sz="2400" dirty="0" smtClean="0"/>
              <a:t> </a:t>
            </a:r>
            <a:r>
              <a:rPr lang="it-IT" sz="2400" dirty="0" err="1" smtClean="0"/>
              <a:t>chapter</a:t>
            </a:r>
            <a:r>
              <a:rPr lang="it-IT" sz="2400" dirty="0" smtClean="0"/>
              <a:t> </a:t>
            </a:r>
            <a:r>
              <a:rPr lang="it-IT" sz="2400" dirty="0" err="1" smtClean="0"/>
              <a:t>of</a:t>
            </a:r>
            <a:r>
              <a:rPr lang="it-IT" sz="2400" dirty="0" smtClean="0"/>
              <a:t> the first book on </a:t>
            </a:r>
            <a:r>
              <a:rPr lang="it-IT" sz="2400" dirty="0" err="1" smtClean="0"/>
              <a:t>Temporal</a:t>
            </a:r>
            <a:r>
              <a:rPr lang="it-IT" sz="2400" dirty="0" smtClean="0"/>
              <a:t> </a:t>
            </a:r>
            <a:r>
              <a:rPr lang="it-IT" sz="2400" dirty="0" err="1" smtClean="0"/>
              <a:t>Databases</a:t>
            </a:r>
            <a:r>
              <a:rPr lang="it-IT" sz="2400" dirty="0" smtClean="0"/>
              <a:t> (Clifford, </a:t>
            </a:r>
            <a:r>
              <a:rPr lang="it-IT" sz="2400" dirty="0" err="1" smtClean="0"/>
              <a:t>Tansel</a:t>
            </a:r>
            <a:r>
              <a:rPr lang="it-IT" sz="2400" dirty="0" smtClean="0"/>
              <a:t>, </a:t>
            </a:r>
            <a:r>
              <a:rPr lang="it-IT" sz="2400" dirty="0" err="1" smtClean="0"/>
              <a:t>Gadia</a:t>
            </a:r>
            <a:r>
              <a:rPr lang="it-IT" sz="2400" dirty="0" smtClean="0"/>
              <a:t>, </a:t>
            </a:r>
            <a:r>
              <a:rPr lang="it-IT" sz="2400" dirty="0" err="1" smtClean="0"/>
              <a:t>Jajodia</a:t>
            </a:r>
            <a:r>
              <a:rPr lang="it-IT" sz="2400" dirty="0" smtClean="0"/>
              <a:t>, </a:t>
            </a:r>
            <a:r>
              <a:rPr lang="it-IT" sz="2400" dirty="0" err="1" smtClean="0"/>
              <a:t>Segev</a:t>
            </a:r>
            <a:r>
              <a:rPr lang="it-IT" sz="2400" dirty="0" smtClean="0"/>
              <a:t> &amp; </a:t>
            </a:r>
            <a:r>
              <a:rPr lang="it-IT" sz="2400" dirty="0" err="1" smtClean="0"/>
              <a:t>Snodgrass</a:t>
            </a:r>
            <a:r>
              <a:rPr lang="it-IT" sz="2400" dirty="0" smtClean="0"/>
              <a:t> </a:t>
            </a:r>
            <a:r>
              <a:rPr lang="it-IT" sz="2400" dirty="0" err="1" smtClean="0"/>
              <a:t>Eds</a:t>
            </a:r>
            <a:r>
              <a:rPr lang="it-IT" sz="2400" dirty="0" smtClean="0"/>
              <a:t>.) </a:t>
            </a:r>
            <a:r>
              <a:rPr lang="it-IT" sz="2400" dirty="0" err="1" smtClean="0"/>
              <a:t>published</a:t>
            </a:r>
            <a:r>
              <a:rPr lang="it-IT" sz="2400" dirty="0" smtClean="0"/>
              <a:t> </a:t>
            </a:r>
            <a:r>
              <a:rPr lang="it-IT" sz="2400" dirty="0" err="1" smtClean="0"/>
              <a:t>by</a:t>
            </a:r>
            <a:r>
              <a:rPr lang="it-IT" sz="2400" dirty="0" smtClean="0"/>
              <a:t> Benjamin/</a:t>
            </a:r>
            <a:r>
              <a:rPr lang="it-IT" sz="2400" dirty="0" err="1" smtClean="0"/>
              <a:t>Cummings</a:t>
            </a:r>
            <a:r>
              <a:rPr lang="it-IT" sz="2400" dirty="0" smtClean="0"/>
              <a:t> in 1993</a:t>
            </a:r>
            <a:endParaRPr lang="it-IT" sz="2000" dirty="0" smtClean="0"/>
          </a:p>
          <a:p>
            <a:pPr lvl="1" eaLnBrk="1" hangingPunct="1">
              <a:lnSpc>
                <a:spcPct val="90000"/>
              </a:lnSpc>
              <a:buFont typeface="Wingdings" pitchFamily="2" charset="2"/>
              <a:buChar char="§"/>
              <a:defRPr/>
            </a:pPr>
            <a:endParaRPr lang="it-IT" sz="2000" dirty="0" smtClean="0"/>
          </a:p>
          <a:p>
            <a:pPr eaLnBrk="1" hangingPunct="1">
              <a:lnSpc>
                <a:spcPct val="90000"/>
              </a:lnSpc>
              <a:buFont typeface="Wingdings" pitchFamily="2" charset="2"/>
              <a:buChar char="§"/>
              <a:defRPr/>
            </a:pPr>
            <a:r>
              <a:rPr lang="it-IT" sz="2400" dirty="0" smtClean="0"/>
              <a:t>The first mature </a:t>
            </a:r>
            <a:r>
              <a:rPr lang="it-IT" sz="2400" dirty="0" err="1" smtClean="0"/>
              <a:t>version</a:t>
            </a:r>
            <a:r>
              <a:rPr lang="it-IT" sz="2400" dirty="0" smtClean="0"/>
              <a:t> </a:t>
            </a:r>
            <a:r>
              <a:rPr lang="it-IT" sz="2400" dirty="0" err="1" smtClean="0"/>
              <a:t>of</a:t>
            </a:r>
            <a:r>
              <a:rPr lang="it-IT" sz="2400" dirty="0" smtClean="0"/>
              <a:t> the “</a:t>
            </a:r>
            <a:r>
              <a:rPr lang="it-IT" sz="2400" dirty="0" err="1" smtClean="0"/>
              <a:t>Consensus</a:t>
            </a:r>
            <a:r>
              <a:rPr lang="it-IT" sz="2400" dirty="0" smtClean="0"/>
              <a:t> </a:t>
            </a:r>
            <a:r>
              <a:rPr lang="it-IT" sz="2400" dirty="0" err="1" smtClean="0"/>
              <a:t>Glossary</a:t>
            </a:r>
            <a:r>
              <a:rPr lang="it-IT" sz="2400" dirty="0" smtClean="0"/>
              <a:t>” </a:t>
            </a:r>
            <a:r>
              <a:rPr lang="it-IT" sz="2400" dirty="0" err="1" smtClean="0"/>
              <a:t>with</a:t>
            </a:r>
            <a:r>
              <a:rPr lang="it-IT" sz="2400" dirty="0" smtClean="0"/>
              <a:t> 100 </a:t>
            </a:r>
            <a:r>
              <a:rPr lang="it-IT" sz="2400" dirty="0" err="1" smtClean="0"/>
              <a:t>entries</a:t>
            </a:r>
            <a:r>
              <a:rPr lang="it-IT" sz="2400" dirty="0" smtClean="0"/>
              <a:t> </a:t>
            </a:r>
            <a:r>
              <a:rPr lang="it-IT" sz="2400" dirty="0" err="1" smtClean="0"/>
              <a:t>was</a:t>
            </a:r>
            <a:r>
              <a:rPr lang="it-IT" sz="2400" dirty="0" smtClean="0"/>
              <a:t> </a:t>
            </a:r>
            <a:r>
              <a:rPr lang="it-IT" sz="2400" dirty="0" err="1" smtClean="0"/>
              <a:t>included</a:t>
            </a:r>
            <a:r>
              <a:rPr lang="it-IT" sz="2400" dirty="0" smtClean="0"/>
              <a:t> in the Workshop </a:t>
            </a:r>
            <a:r>
              <a:rPr lang="it-IT" sz="2400" dirty="0" err="1" smtClean="0"/>
              <a:t>proceedings</a:t>
            </a:r>
            <a:r>
              <a:rPr lang="it-IT" sz="2400" dirty="0" smtClean="0"/>
              <a:t> and </a:t>
            </a:r>
            <a:r>
              <a:rPr lang="it-IT" sz="2400" dirty="0" err="1" smtClean="0"/>
              <a:t>discussed</a:t>
            </a:r>
            <a:r>
              <a:rPr lang="it-IT" sz="2400" dirty="0" smtClean="0"/>
              <a:t> at the TDB Workshop (+ Addendum)</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All</a:t>
            </a:r>
            <a:r>
              <a:rPr lang="it-IT" sz="2400" dirty="0" smtClean="0"/>
              <a:t> </a:t>
            </a:r>
            <a:r>
              <a:rPr lang="it-IT" sz="2400" dirty="0" err="1" smtClean="0"/>
              <a:t>glossary</a:t>
            </a:r>
            <a:r>
              <a:rPr lang="it-IT" sz="2400" dirty="0" smtClean="0"/>
              <a:t> </a:t>
            </a:r>
            <a:r>
              <a:rPr lang="it-IT" sz="2400" dirty="0" err="1" smtClean="0"/>
              <a:t>entries</a:t>
            </a:r>
            <a:r>
              <a:rPr lang="it-IT" sz="2400" dirty="0" smtClean="0"/>
              <a:t> </a:t>
            </a:r>
            <a:r>
              <a:rPr lang="it-IT" sz="2400" dirty="0" err="1" smtClean="0"/>
              <a:t>were</a:t>
            </a:r>
            <a:r>
              <a:rPr lang="it-IT" sz="2400" dirty="0" smtClean="0"/>
              <a:t> </a:t>
            </a:r>
            <a:r>
              <a:rPr lang="it-IT" sz="2400" dirty="0" err="1" smtClean="0"/>
              <a:t>proposed</a:t>
            </a:r>
            <a:r>
              <a:rPr lang="it-IT" sz="2400" dirty="0" smtClean="0"/>
              <a:t>, </a:t>
            </a:r>
            <a:r>
              <a:rPr lang="it-IT" sz="2400" dirty="0" err="1" smtClean="0"/>
              <a:t>discussed</a:t>
            </a:r>
            <a:r>
              <a:rPr lang="it-IT" sz="2400" dirty="0" smtClean="0"/>
              <a:t>, </a:t>
            </a:r>
            <a:r>
              <a:rPr lang="it-IT" sz="2400" dirty="0" err="1" smtClean="0"/>
              <a:t>debated</a:t>
            </a:r>
            <a:r>
              <a:rPr lang="it-IT" sz="2400" dirty="0" smtClean="0"/>
              <a:t>, </a:t>
            </a:r>
            <a:r>
              <a:rPr lang="it-IT" sz="2400" dirty="0" err="1" smtClean="0"/>
              <a:t>refined</a:t>
            </a:r>
            <a:r>
              <a:rPr lang="it-IT" sz="2400" dirty="0" smtClean="0"/>
              <a:t> and </a:t>
            </a:r>
            <a:r>
              <a:rPr lang="it-IT" sz="2400" dirty="0" err="1" smtClean="0"/>
              <a:t>finally</a:t>
            </a:r>
            <a:r>
              <a:rPr lang="it-IT" sz="2400" dirty="0" smtClean="0"/>
              <a:t> </a:t>
            </a:r>
            <a:r>
              <a:rPr lang="it-IT" sz="2400" dirty="0" err="1" smtClean="0"/>
              <a:t>voted</a:t>
            </a:r>
            <a:r>
              <a:rPr lang="it-IT" sz="2400" dirty="0" smtClean="0"/>
              <a:t> via </a:t>
            </a:r>
            <a:r>
              <a:rPr lang="it-IT" sz="2400" dirty="0" err="1" smtClean="0"/>
              <a:t>email</a:t>
            </a:r>
            <a:r>
              <a:rPr lang="it-IT" sz="2400" dirty="0" smtClean="0"/>
              <a:t> </a:t>
            </a:r>
            <a:r>
              <a:rPr lang="it-IT" sz="2400" dirty="0" err="1" smtClean="0"/>
              <a:t>messaging</a:t>
            </a:r>
            <a:r>
              <a:rPr lang="it-IT" sz="2400" dirty="0" smtClean="0"/>
              <a:t>; </a:t>
            </a:r>
            <a:r>
              <a:rPr lang="it-IT" sz="2400" dirty="0" err="1" smtClean="0"/>
              <a:t>each</a:t>
            </a:r>
            <a:r>
              <a:rPr lang="it-IT" sz="2400" dirty="0" smtClean="0"/>
              <a:t> </a:t>
            </a:r>
            <a:r>
              <a:rPr lang="it-IT" sz="2400" dirty="0" err="1" smtClean="0"/>
              <a:t>individual</a:t>
            </a:r>
            <a:r>
              <a:rPr lang="it-IT" sz="2400" dirty="0" smtClean="0"/>
              <a:t> </a:t>
            </a:r>
            <a:r>
              <a:rPr lang="it-IT" sz="2400" dirty="0" err="1" smtClean="0"/>
              <a:t>who</a:t>
            </a:r>
            <a:r>
              <a:rPr lang="it-IT" sz="2400" dirty="0" smtClean="0"/>
              <a:t> </a:t>
            </a:r>
            <a:r>
              <a:rPr lang="it-IT" sz="2400" dirty="0" err="1" smtClean="0"/>
              <a:t>had</a:t>
            </a:r>
            <a:r>
              <a:rPr lang="it-IT" sz="2400" dirty="0" smtClean="0"/>
              <a:t> </a:t>
            </a:r>
            <a:r>
              <a:rPr lang="it-IT" sz="2400" dirty="0" err="1" smtClean="0"/>
              <a:t>contributed</a:t>
            </a:r>
            <a:r>
              <a:rPr lang="it-IT" sz="2400" dirty="0" smtClean="0"/>
              <a:t> </a:t>
            </a:r>
            <a:r>
              <a:rPr lang="it-IT" sz="2400" dirty="0" err="1" smtClean="0"/>
              <a:t>significantly</a:t>
            </a:r>
            <a:r>
              <a:rPr lang="it-IT" sz="2400" dirty="0" smtClean="0"/>
              <a:t> </a:t>
            </a:r>
            <a:r>
              <a:rPr lang="it-IT" sz="2400" dirty="0" err="1" smtClean="0"/>
              <a:t>were</a:t>
            </a:r>
            <a:r>
              <a:rPr lang="it-IT" sz="2400" dirty="0" smtClean="0"/>
              <a:t> </a:t>
            </a:r>
            <a:r>
              <a:rPr lang="it-IT" sz="2400" dirty="0" err="1" smtClean="0"/>
              <a:t>included</a:t>
            </a:r>
            <a:r>
              <a:rPr lang="it-IT" sz="2400" dirty="0" smtClean="0"/>
              <a:t>  </a:t>
            </a:r>
            <a:r>
              <a:rPr lang="it-IT" sz="2400" dirty="0" err="1" smtClean="0"/>
              <a:t>as</a:t>
            </a:r>
            <a:r>
              <a:rPr lang="it-IT" sz="2400" dirty="0" smtClean="0"/>
              <a:t> </a:t>
            </a:r>
            <a:r>
              <a:rPr lang="it-IT" sz="2400" dirty="0" err="1" smtClean="0"/>
              <a:t>author</a:t>
            </a:r>
            <a:r>
              <a:rPr lang="it-IT" sz="2400" dirty="0" smtClean="0"/>
              <a:t> </a:t>
            </a:r>
            <a:r>
              <a:rPr lang="it-IT" sz="2400" dirty="0" err="1" smtClean="0"/>
              <a:t>of</a:t>
            </a:r>
            <a:r>
              <a:rPr lang="it-IT" sz="2400" dirty="0" smtClean="0"/>
              <a:t> the </a:t>
            </a:r>
            <a:r>
              <a:rPr lang="it-IT" sz="2400" dirty="0" err="1" smtClean="0"/>
              <a:t>glossary</a:t>
            </a:r>
            <a:r>
              <a:rPr lang="it-IT" sz="2400" dirty="0" smtClean="0"/>
              <a:t> </a:t>
            </a:r>
            <a:r>
              <a:rPr lang="it-IT" sz="2400" dirty="0" err="1" smtClean="0"/>
              <a:t>document</a:t>
            </a:r>
            <a:endParaRPr lang="it-IT" sz="2400"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Consensus</a:t>
            </a:r>
            <a:r>
              <a:rPr lang="it-IT" sz="3200" dirty="0" smtClean="0"/>
              <a:t> </a:t>
            </a:r>
            <a:r>
              <a:rPr lang="it-IT" sz="3200" dirty="0" err="1" smtClean="0"/>
              <a:t>Glossary</a:t>
            </a:r>
            <a:r>
              <a:rPr lang="it-IT" sz="3200" dirty="0" smtClean="0"/>
              <a:t> </a:t>
            </a:r>
            <a:r>
              <a:rPr lang="it-IT" sz="3200" dirty="0" err="1" smtClean="0"/>
              <a:t>Effort</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err="1" smtClean="0"/>
              <a:t>After</a:t>
            </a:r>
            <a:r>
              <a:rPr lang="it-IT" sz="2400" dirty="0" smtClean="0"/>
              <a:t> the TDB Workshop, </a:t>
            </a:r>
            <a:r>
              <a:rPr lang="it-IT" sz="2400" dirty="0" err="1" smtClean="0"/>
              <a:t>an</a:t>
            </a:r>
            <a:r>
              <a:rPr lang="it-IT" sz="2400" dirty="0" smtClean="0"/>
              <a:t> </a:t>
            </a:r>
            <a:r>
              <a:rPr lang="it-IT" sz="2400" dirty="0" err="1" smtClean="0"/>
              <a:t>editorial</a:t>
            </a:r>
            <a:r>
              <a:rPr lang="it-IT" sz="2400" dirty="0" smtClean="0"/>
              <a:t> </a:t>
            </a:r>
            <a:r>
              <a:rPr lang="it-IT" sz="2400" dirty="0" err="1" smtClean="0"/>
              <a:t>board</a:t>
            </a:r>
            <a:r>
              <a:rPr lang="it-IT" sz="2400" dirty="0" smtClean="0"/>
              <a:t> </a:t>
            </a:r>
            <a:r>
              <a:rPr lang="it-IT" sz="2400" dirty="0" err="1" smtClean="0"/>
              <a:t>was</a:t>
            </a:r>
            <a:r>
              <a:rPr lang="it-IT" sz="2400" dirty="0" smtClean="0"/>
              <a:t> set up </a:t>
            </a:r>
            <a:r>
              <a:rPr lang="it-IT" sz="2400" dirty="0" err="1" smtClean="0"/>
              <a:t>to</a:t>
            </a:r>
            <a:r>
              <a:rPr lang="it-IT" sz="2400" dirty="0" smtClean="0"/>
              <a:t> </a:t>
            </a:r>
            <a:r>
              <a:rPr lang="it-IT" sz="2400" dirty="0" err="1" smtClean="0"/>
              <a:t>supervise</a:t>
            </a:r>
            <a:r>
              <a:rPr lang="it-IT" sz="2400" dirty="0" smtClean="0"/>
              <a:t> a </a:t>
            </a:r>
            <a:r>
              <a:rPr lang="it-IT" sz="2400" dirty="0" err="1" smtClean="0"/>
              <a:t>revision</a:t>
            </a:r>
            <a:r>
              <a:rPr lang="it-IT" sz="2400" dirty="0" smtClean="0"/>
              <a:t> </a:t>
            </a:r>
            <a:r>
              <a:rPr lang="it-IT" sz="2400" dirty="0" err="1" smtClean="0"/>
              <a:t>of</a:t>
            </a:r>
            <a:r>
              <a:rPr lang="it-IT" sz="2400" dirty="0" smtClean="0"/>
              <a:t> the </a:t>
            </a:r>
            <a:r>
              <a:rPr lang="it-IT" sz="2400" dirty="0" err="1" smtClean="0"/>
              <a:t>glossary</a:t>
            </a:r>
            <a:r>
              <a:rPr lang="it-IT" sz="2400" dirty="0" smtClean="0"/>
              <a:t> </a:t>
            </a:r>
            <a:r>
              <a:rPr lang="it-IT" sz="2400" dirty="0" err="1" smtClean="0"/>
              <a:t>based</a:t>
            </a:r>
            <a:r>
              <a:rPr lang="it-IT" sz="2400" dirty="0" smtClean="0"/>
              <a:t> on the input </a:t>
            </a:r>
            <a:r>
              <a:rPr lang="it-IT" sz="2400" dirty="0" err="1" smtClean="0"/>
              <a:t>from</a:t>
            </a:r>
            <a:r>
              <a:rPr lang="it-IT" sz="2400" dirty="0" smtClean="0"/>
              <a:t> the Workshop:</a:t>
            </a:r>
          </a:p>
          <a:p>
            <a:pPr eaLnBrk="1" hangingPunct="1">
              <a:lnSpc>
                <a:spcPct val="90000"/>
              </a:lnSpc>
              <a:buNone/>
              <a:defRPr/>
            </a:pPr>
            <a:r>
              <a:rPr lang="en-US" sz="2400" dirty="0" smtClean="0"/>
              <a:t/>
            </a:r>
            <a:br>
              <a:rPr lang="en-US" sz="2400" dirty="0" smtClean="0"/>
            </a:br>
            <a:r>
              <a:rPr lang="en-US" sz="2400" i="1" dirty="0" smtClean="0"/>
              <a:t>James Clifford, </a:t>
            </a:r>
            <a:r>
              <a:rPr lang="en-US" sz="2400" i="1" dirty="0" err="1" smtClean="0"/>
              <a:t>Ramez</a:t>
            </a:r>
            <a:r>
              <a:rPr lang="en-US" sz="2400" i="1" dirty="0" smtClean="0"/>
              <a:t> </a:t>
            </a:r>
            <a:r>
              <a:rPr lang="en-US" sz="2400" i="1" dirty="0" err="1" smtClean="0"/>
              <a:t>Elmasri</a:t>
            </a:r>
            <a:r>
              <a:rPr lang="en-US" sz="2400" i="1" dirty="0" smtClean="0"/>
              <a:t>, </a:t>
            </a:r>
            <a:r>
              <a:rPr lang="en-US" sz="2400" i="1" dirty="0" err="1" smtClean="0"/>
              <a:t>Shashi</a:t>
            </a:r>
            <a:r>
              <a:rPr lang="en-US" sz="2400" i="1" dirty="0" smtClean="0"/>
              <a:t> K. </a:t>
            </a:r>
            <a:r>
              <a:rPr lang="en-US" sz="2400" i="1" dirty="0" err="1" smtClean="0"/>
              <a:t>Gadia</a:t>
            </a:r>
            <a:r>
              <a:rPr lang="en-US" sz="2400" i="1" dirty="0" smtClean="0"/>
              <a:t>, Pat Hayes, </a:t>
            </a:r>
            <a:r>
              <a:rPr lang="en-US" sz="2400" i="1" dirty="0" err="1" smtClean="0"/>
              <a:t>Sushil</a:t>
            </a:r>
            <a:r>
              <a:rPr lang="en-US" sz="2400" i="1" dirty="0" smtClean="0"/>
              <a:t> </a:t>
            </a:r>
            <a:r>
              <a:rPr lang="en-US" sz="2400" i="1" dirty="0" err="1" smtClean="0"/>
              <a:t>Jajodia</a:t>
            </a:r>
            <a:r>
              <a:rPr lang="en-US" sz="2400" i="1" dirty="0" smtClean="0"/>
              <a:t> and Christian S. Jensen </a:t>
            </a:r>
            <a:endParaRPr lang="it-IT" sz="2400" i="1"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A </a:t>
            </a:r>
            <a:r>
              <a:rPr lang="it-IT" sz="2400" dirty="0" err="1" smtClean="0"/>
              <a:t>revised</a:t>
            </a:r>
            <a:r>
              <a:rPr lang="it-IT" sz="2400" dirty="0" smtClean="0"/>
              <a:t> </a:t>
            </a:r>
            <a:r>
              <a:rPr lang="it-IT" sz="2400" dirty="0" err="1" smtClean="0"/>
              <a:t>version</a:t>
            </a:r>
            <a:r>
              <a:rPr lang="it-IT" sz="2400" dirty="0" smtClean="0"/>
              <a:t> </a:t>
            </a:r>
            <a:r>
              <a:rPr lang="it-IT" sz="2400" dirty="0" err="1" smtClean="0"/>
              <a:t>was</a:t>
            </a:r>
            <a:r>
              <a:rPr lang="it-IT" sz="2400" dirty="0" smtClean="0"/>
              <a:t> </a:t>
            </a:r>
            <a:r>
              <a:rPr lang="it-IT" sz="2400" dirty="0" err="1" smtClean="0"/>
              <a:t>then</a:t>
            </a:r>
            <a:r>
              <a:rPr lang="it-IT" sz="2400" dirty="0" smtClean="0"/>
              <a:t> </a:t>
            </a:r>
            <a:r>
              <a:rPr lang="it-IT" sz="2400" dirty="0" err="1" smtClean="0"/>
              <a:t>made</a:t>
            </a:r>
            <a:r>
              <a:rPr lang="it-IT" sz="2400" dirty="0" smtClean="0"/>
              <a:t> </a:t>
            </a:r>
            <a:r>
              <a:rPr lang="it-IT" sz="2400" dirty="0" err="1" smtClean="0"/>
              <a:t>available</a:t>
            </a:r>
            <a:r>
              <a:rPr lang="it-IT" sz="2400" dirty="0" smtClean="0"/>
              <a:t> </a:t>
            </a:r>
            <a:r>
              <a:rPr lang="it-IT" sz="2400" dirty="0" err="1" smtClean="0"/>
              <a:t>as</a:t>
            </a:r>
            <a:r>
              <a:rPr lang="it-IT" sz="2400" dirty="0" smtClean="0"/>
              <a:t> a TR and </a:t>
            </a:r>
            <a:r>
              <a:rPr lang="it-IT" sz="2400" dirty="0" err="1" smtClean="0"/>
              <a:t>released</a:t>
            </a:r>
            <a:r>
              <a:rPr lang="it-IT" sz="2400" dirty="0" smtClean="0"/>
              <a:t> </a:t>
            </a:r>
            <a:r>
              <a:rPr lang="it-IT" sz="2400" dirty="0" err="1" smtClean="0"/>
              <a:t>to</a:t>
            </a:r>
            <a:r>
              <a:rPr lang="it-IT" sz="2400" dirty="0" smtClean="0"/>
              <a:t> the </a:t>
            </a:r>
            <a:r>
              <a:rPr lang="it-IT" sz="2400" dirty="0" err="1" smtClean="0"/>
              <a:t>general</a:t>
            </a:r>
            <a:r>
              <a:rPr lang="it-IT" sz="2400" dirty="0" smtClean="0"/>
              <a:t> public via </a:t>
            </a:r>
            <a:r>
              <a:rPr lang="it-IT" sz="2400" dirty="0" err="1" smtClean="0"/>
              <a:t>publication</a:t>
            </a:r>
            <a:r>
              <a:rPr lang="it-IT" sz="2400" dirty="0" smtClean="0"/>
              <a:t> on SIGMOD Record in March 1994. The </a:t>
            </a:r>
            <a:r>
              <a:rPr lang="it-IT" sz="2400" dirty="0" err="1" smtClean="0"/>
              <a:t>editorial</a:t>
            </a:r>
            <a:r>
              <a:rPr lang="it-IT" sz="2400" dirty="0" smtClean="0"/>
              <a:t> </a:t>
            </a:r>
            <a:r>
              <a:rPr lang="it-IT" sz="2400" dirty="0" err="1" smtClean="0"/>
              <a:t>board</a:t>
            </a:r>
            <a:r>
              <a:rPr lang="it-IT" sz="2400" dirty="0" smtClean="0"/>
              <a:t> </a:t>
            </a:r>
            <a:r>
              <a:rPr lang="it-IT" sz="2400" dirty="0" err="1" smtClean="0"/>
              <a:t>members</a:t>
            </a:r>
            <a:r>
              <a:rPr lang="it-IT" sz="2400" dirty="0" smtClean="0"/>
              <a:t> </a:t>
            </a:r>
            <a:r>
              <a:rPr lang="it-IT" sz="2400" dirty="0" err="1" smtClean="0"/>
              <a:t>appeared</a:t>
            </a:r>
            <a:r>
              <a:rPr lang="it-IT" sz="2400" dirty="0" smtClean="0"/>
              <a:t> </a:t>
            </a:r>
            <a:r>
              <a:rPr lang="it-IT" sz="2400" dirty="0" err="1" smtClean="0"/>
              <a:t>listed</a:t>
            </a:r>
            <a:r>
              <a:rPr lang="it-IT" sz="2400" dirty="0" smtClean="0"/>
              <a:t> </a:t>
            </a:r>
            <a:r>
              <a:rPr lang="it-IT" sz="2400" dirty="0" err="1" smtClean="0"/>
              <a:t>as</a:t>
            </a:r>
            <a:r>
              <a:rPr lang="it-IT" sz="2400" dirty="0" smtClean="0"/>
              <a:t> </a:t>
            </a:r>
            <a:r>
              <a:rPr lang="it-IT" sz="2400" dirty="0" err="1" smtClean="0"/>
              <a:t>editors</a:t>
            </a:r>
            <a:r>
              <a:rPr lang="it-IT" sz="2400" dirty="0" smtClean="0"/>
              <a:t> </a:t>
            </a:r>
            <a:r>
              <a:rPr lang="it-IT" sz="2400" dirty="0" err="1" smtClean="0"/>
              <a:t>before</a:t>
            </a:r>
            <a:r>
              <a:rPr lang="it-IT" sz="2400" dirty="0" smtClean="0"/>
              <a:t> the </a:t>
            </a:r>
            <a:r>
              <a:rPr lang="it-IT" sz="2400" dirty="0" err="1" smtClean="0"/>
              <a:t>other</a:t>
            </a:r>
            <a:r>
              <a:rPr lang="it-IT" sz="2400" dirty="0" smtClean="0"/>
              <a:t> </a:t>
            </a:r>
            <a:r>
              <a:rPr lang="it-IT" sz="2400" dirty="0" err="1" smtClean="0"/>
              <a:t>glossary</a:t>
            </a:r>
            <a:r>
              <a:rPr lang="it-IT" sz="2400" dirty="0" smtClean="0"/>
              <a:t> </a:t>
            </a:r>
            <a:r>
              <a:rPr lang="it-IT" sz="2400" dirty="0" err="1" smtClean="0"/>
              <a:t>authors</a:t>
            </a:r>
            <a:r>
              <a:rPr lang="it-IT" sz="2400" dirty="0" smtClean="0"/>
              <a:t> (19)</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Consensus</a:t>
            </a:r>
            <a:r>
              <a:rPr lang="it-IT" sz="3200" dirty="0" smtClean="0"/>
              <a:t> </a:t>
            </a:r>
            <a:r>
              <a:rPr lang="it-IT" sz="3200" dirty="0" err="1" smtClean="0"/>
              <a:t>Glossary</a:t>
            </a:r>
            <a:r>
              <a:rPr lang="it-IT" sz="3200" dirty="0" smtClean="0"/>
              <a:t> </a:t>
            </a:r>
            <a:r>
              <a:rPr lang="it-IT" sz="3200" dirty="0" err="1" smtClean="0"/>
              <a:t>of</a:t>
            </a:r>
            <a:r>
              <a:rPr lang="it-IT" sz="3200" dirty="0" smtClean="0"/>
              <a:t> TDB </a:t>
            </a:r>
            <a:r>
              <a:rPr lang="it-IT" sz="3200" dirty="0" err="1" smtClean="0"/>
              <a:t>Concepts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The </a:t>
            </a:r>
            <a:r>
              <a:rPr lang="it-IT" sz="2400" dirty="0" err="1" smtClean="0"/>
              <a:t>effort</a:t>
            </a:r>
            <a:r>
              <a:rPr lang="it-IT" sz="2400" dirty="0" smtClean="0"/>
              <a:t> </a:t>
            </a:r>
            <a:r>
              <a:rPr lang="it-IT" sz="2400" dirty="0" err="1" smtClean="0"/>
              <a:t>was</a:t>
            </a:r>
            <a:r>
              <a:rPr lang="it-IT" sz="2400" dirty="0" smtClean="0"/>
              <a:t> </a:t>
            </a:r>
            <a:r>
              <a:rPr lang="it-IT" sz="2400" dirty="0" err="1" smtClean="0"/>
              <a:t>aimed</a:t>
            </a:r>
            <a:r>
              <a:rPr lang="it-IT" sz="2400" dirty="0" smtClean="0"/>
              <a:t> at </a:t>
            </a:r>
            <a:r>
              <a:rPr lang="it-IT" sz="2400" dirty="0" err="1" smtClean="0"/>
              <a:t>recommending</a:t>
            </a:r>
            <a:r>
              <a:rPr lang="it-IT" sz="2400" dirty="0" smtClean="0"/>
              <a:t> standard </a:t>
            </a:r>
            <a:r>
              <a:rPr lang="it-IT" sz="2400" dirty="0" err="1" smtClean="0"/>
              <a:t>definitions</a:t>
            </a:r>
            <a:r>
              <a:rPr lang="it-IT" sz="2400" dirty="0" smtClean="0"/>
              <a:t> and </a:t>
            </a:r>
            <a:r>
              <a:rPr lang="it-IT" sz="2400" dirty="0" err="1" smtClean="0"/>
              <a:t>names</a:t>
            </a:r>
            <a:r>
              <a:rPr lang="it-IT" sz="2400" dirty="0" smtClean="0"/>
              <a:t> </a:t>
            </a:r>
            <a:r>
              <a:rPr lang="it-IT" sz="2400" dirty="0" err="1" smtClean="0"/>
              <a:t>for</a:t>
            </a:r>
            <a:r>
              <a:rPr lang="it-IT" sz="2400" dirty="0" smtClean="0"/>
              <a:t> </a:t>
            </a:r>
            <a:r>
              <a:rPr lang="it-IT" sz="2400" dirty="0" err="1" smtClean="0"/>
              <a:t>concepts</a:t>
            </a:r>
            <a:r>
              <a:rPr lang="it-IT" sz="2400" dirty="0" smtClean="0"/>
              <a:t> </a:t>
            </a:r>
            <a:r>
              <a:rPr lang="it-IT" sz="2400" dirty="0" err="1" smtClean="0"/>
              <a:t>of</a:t>
            </a:r>
            <a:r>
              <a:rPr lang="it-IT" sz="2400" dirty="0" smtClean="0"/>
              <a:t> common </a:t>
            </a:r>
            <a:r>
              <a:rPr lang="it-IT" sz="2400" dirty="0" err="1" smtClean="0"/>
              <a:t>use</a:t>
            </a:r>
            <a:r>
              <a:rPr lang="it-IT" sz="2400" dirty="0" smtClean="0"/>
              <a:t> </a:t>
            </a:r>
            <a:r>
              <a:rPr lang="it-IT" sz="2400" dirty="0" err="1" smtClean="0"/>
              <a:t>within</a:t>
            </a:r>
            <a:r>
              <a:rPr lang="it-IT" sz="2400" dirty="0" smtClean="0"/>
              <a:t> the TDB </a:t>
            </a:r>
            <a:r>
              <a:rPr lang="it-IT" sz="2400" dirty="0" err="1" smtClean="0"/>
              <a:t>research</a:t>
            </a:r>
            <a:r>
              <a:rPr lang="it-IT" sz="2400" dirty="0" smtClean="0"/>
              <a:t> community</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Two sets of criteria were defined:</a:t>
            </a:r>
          </a:p>
          <a:p>
            <a:pPr lvl="1" eaLnBrk="1" hangingPunct="1">
              <a:lnSpc>
                <a:spcPct val="90000"/>
              </a:lnSpc>
              <a:buFont typeface="Wingdings" pitchFamily="2" charset="2"/>
              <a:buChar char="§"/>
              <a:defRPr/>
            </a:pPr>
            <a:r>
              <a:rPr lang="en-US" sz="2000" dirty="0" smtClean="0"/>
              <a:t>All included concepts were judged against 4 relevance criteria</a:t>
            </a:r>
            <a:br>
              <a:rPr lang="en-US" sz="2000" dirty="0" smtClean="0"/>
            </a:br>
            <a:r>
              <a:rPr lang="en-US" sz="2000" dirty="0" smtClean="0"/>
              <a:t>(concepts specific, well-defined, well-understood, widely used)</a:t>
            </a:r>
          </a:p>
          <a:p>
            <a:pPr lvl="1" eaLnBrk="1" hangingPunct="1">
              <a:lnSpc>
                <a:spcPct val="90000"/>
              </a:lnSpc>
              <a:buFont typeface="Wingdings" pitchFamily="2" charset="2"/>
              <a:buChar char="§"/>
              <a:defRPr/>
            </a:pPr>
            <a:r>
              <a:rPr lang="en-US" sz="2000" dirty="0" smtClean="0"/>
              <a:t>Naming of concepts was resolved using 9 evaluation criteria</a:t>
            </a:r>
            <a:br>
              <a:rPr lang="en-US" sz="2000" dirty="0" smtClean="0"/>
            </a:br>
            <a:r>
              <a:rPr lang="en-US" sz="2000" dirty="0" smtClean="0"/>
              <a:t>(names orthogonal, easy to write, widely accepted, open-ended, without homonyms, conservative, consistent, intuitive, precise)</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Three categories of concepts were defined:</a:t>
            </a:r>
          </a:p>
          <a:p>
            <a:pPr lvl="1" eaLnBrk="1" hangingPunct="1">
              <a:lnSpc>
                <a:spcPct val="90000"/>
              </a:lnSpc>
              <a:buFont typeface="Wingdings" pitchFamily="2" charset="2"/>
              <a:buChar char="§"/>
              <a:defRPr/>
            </a:pPr>
            <a:r>
              <a:rPr lang="en-US" sz="2000" dirty="0" smtClean="0"/>
              <a:t>Of general database interest (e.g., valid or transaction time)</a:t>
            </a:r>
          </a:p>
          <a:p>
            <a:pPr lvl="1" eaLnBrk="1" hangingPunct="1">
              <a:lnSpc>
                <a:spcPct val="90000"/>
              </a:lnSpc>
              <a:buFont typeface="Wingdings" pitchFamily="2" charset="2"/>
              <a:buChar char="§"/>
              <a:defRPr/>
            </a:pPr>
            <a:r>
              <a:rPr lang="en-US" sz="2000" dirty="0" smtClean="0"/>
              <a:t>Of temporal database interest (e.g., temporal selection/projection)</a:t>
            </a:r>
          </a:p>
          <a:p>
            <a:pPr lvl="1" eaLnBrk="1" hangingPunct="1">
              <a:lnSpc>
                <a:spcPct val="90000"/>
              </a:lnSpc>
              <a:buFont typeface="Wingdings" pitchFamily="2" charset="2"/>
              <a:buChar char="§"/>
              <a:defRPr/>
            </a:pPr>
            <a:r>
              <a:rPr lang="en-US" sz="2000" dirty="0" smtClean="0"/>
              <a:t>Of specialized interest (e.g., temporally indeterminate)</a:t>
            </a:r>
            <a:endParaRPr lang="it-IT" sz="2000" dirty="0" smtClean="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February</a:t>
            </a:r>
            <a:r>
              <a:rPr lang="it-IT" sz="3200" dirty="0" smtClean="0"/>
              <a:t> 1998 </a:t>
            </a:r>
            <a:r>
              <a:rPr lang="it-IT" sz="3200" dirty="0" err="1" smtClean="0"/>
              <a:t>Glossary</a:t>
            </a:r>
            <a:r>
              <a:rPr lang="it-IT" sz="3200" dirty="0" smtClean="0"/>
              <a:t> </a:t>
            </a:r>
            <a:r>
              <a:rPr lang="it-IT" sz="3200" dirty="0" err="1" smtClean="0"/>
              <a:t>Version</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In 1997, a </a:t>
            </a:r>
            <a:r>
              <a:rPr lang="it-IT" sz="2400" dirty="0" err="1" smtClean="0"/>
              <a:t>Dagstuhl</a:t>
            </a:r>
            <a:r>
              <a:rPr lang="it-IT" sz="2400" dirty="0" smtClean="0"/>
              <a:t> Seminar on </a:t>
            </a:r>
            <a:r>
              <a:rPr lang="it-IT" sz="2400" dirty="0" err="1" smtClean="0"/>
              <a:t>TDBs</a:t>
            </a:r>
            <a:r>
              <a:rPr lang="it-IT" sz="2400" dirty="0" smtClean="0"/>
              <a:t> </a:t>
            </a:r>
            <a:r>
              <a:rPr lang="it-IT" sz="2400" dirty="0" err="1" smtClean="0"/>
              <a:t>was</a:t>
            </a:r>
            <a:r>
              <a:rPr lang="it-IT" sz="2400" dirty="0" smtClean="0"/>
              <a:t> </a:t>
            </a:r>
            <a:r>
              <a:rPr lang="it-IT" sz="2400" dirty="0" err="1" smtClean="0"/>
              <a:t>organized</a:t>
            </a:r>
            <a:r>
              <a:rPr lang="it-IT" sz="2400" dirty="0" smtClean="0"/>
              <a:t> </a:t>
            </a:r>
            <a:r>
              <a:rPr lang="it-IT" sz="2400" dirty="0" err="1" smtClean="0"/>
              <a:t>by</a:t>
            </a:r>
            <a:r>
              <a:rPr lang="it-IT" sz="2400" dirty="0" smtClean="0"/>
              <a:t> </a:t>
            </a:r>
            <a:r>
              <a:rPr lang="it-IT" sz="2400" dirty="0" err="1" smtClean="0"/>
              <a:t>Oren</a:t>
            </a:r>
            <a:r>
              <a:rPr lang="it-IT" sz="2400" dirty="0" smtClean="0"/>
              <a:t> </a:t>
            </a:r>
            <a:r>
              <a:rPr lang="it-IT" sz="2400" dirty="0" err="1" smtClean="0"/>
              <a:t>Etzion</a:t>
            </a:r>
            <a:r>
              <a:rPr lang="it-IT" sz="2400" dirty="0" smtClean="0"/>
              <a:t>, </a:t>
            </a:r>
            <a:r>
              <a:rPr lang="it-IT" sz="2400" dirty="0" err="1" smtClean="0"/>
              <a:t>Sushil</a:t>
            </a:r>
            <a:r>
              <a:rPr lang="it-IT" sz="2400" dirty="0" smtClean="0"/>
              <a:t> </a:t>
            </a:r>
            <a:r>
              <a:rPr lang="it-IT" sz="2400" dirty="0" err="1" smtClean="0"/>
              <a:t>Jajodia</a:t>
            </a:r>
            <a:r>
              <a:rPr lang="it-IT" sz="2400" dirty="0" smtClean="0"/>
              <a:t> and </a:t>
            </a:r>
            <a:r>
              <a:rPr lang="it-IT" sz="2400" dirty="0" err="1" smtClean="0"/>
              <a:t>Suri</a:t>
            </a:r>
            <a:r>
              <a:rPr lang="it-IT" sz="2400" dirty="0" smtClean="0"/>
              <a:t> </a:t>
            </a:r>
            <a:r>
              <a:rPr lang="it-IT" sz="2400" dirty="0" err="1" smtClean="0"/>
              <a:t>Sripada</a:t>
            </a:r>
            <a:endParaRPr lang="it-IT" sz="2400" dirty="0" smtClean="0"/>
          </a:p>
          <a:p>
            <a:pPr lvl="1" eaLnBrk="1" hangingPunct="1">
              <a:lnSpc>
                <a:spcPct val="90000"/>
              </a:lnSpc>
              <a:buFont typeface="Wingdings" pitchFamily="2" charset="2"/>
              <a:buChar char="§"/>
              <a:defRPr/>
            </a:pPr>
            <a:endParaRPr lang="it-IT" sz="2400" dirty="0" smtClean="0">
              <a:ea typeface="+mn-ea"/>
              <a:cs typeface="+mn-cs"/>
            </a:endParaRPr>
          </a:p>
          <a:p>
            <a:pPr eaLnBrk="1" hangingPunct="1">
              <a:lnSpc>
                <a:spcPct val="90000"/>
              </a:lnSpc>
              <a:buFont typeface="Wingdings" pitchFamily="2" charset="2"/>
              <a:buChar char="§"/>
              <a:defRPr/>
            </a:pPr>
            <a:r>
              <a:rPr lang="it-IT" sz="2400" dirty="0" err="1" smtClean="0"/>
              <a:t>One</a:t>
            </a:r>
            <a:r>
              <a:rPr lang="it-IT" sz="2400" dirty="0" smtClean="0"/>
              <a:t> </a:t>
            </a:r>
            <a:r>
              <a:rPr lang="it-IT" sz="2400" dirty="0" err="1" smtClean="0"/>
              <a:t>of</a:t>
            </a:r>
            <a:r>
              <a:rPr lang="it-IT" sz="2400" dirty="0" smtClean="0"/>
              <a:t> the </a:t>
            </a:r>
            <a:r>
              <a:rPr lang="it-IT" sz="2400" dirty="0" err="1" smtClean="0"/>
              <a:t>by-products</a:t>
            </a:r>
            <a:r>
              <a:rPr lang="it-IT" sz="2400" dirty="0" smtClean="0"/>
              <a:t> </a:t>
            </a:r>
            <a:r>
              <a:rPr lang="it-IT" sz="2400" dirty="0" err="1" smtClean="0"/>
              <a:t>of</a:t>
            </a:r>
            <a:r>
              <a:rPr lang="it-IT" sz="2400" dirty="0" smtClean="0"/>
              <a:t> the Seminar </a:t>
            </a:r>
            <a:r>
              <a:rPr lang="it-IT" sz="2400" dirty="0" err="1" smtClean="0"/>
              <a:t>was</a:t>
            </a:r>
            <a:r>
              <a:rPr lang="it-IT" sz="2400" dirty="0" smtClean="0"/>
              <a:t> the </a:t>
            </a:r>
            <a:r>
              <a:rPr lang="it-IT" sz="2400" dirty="0" err="1" smtClean="0"/>
              <a:t>revision</a:t>
            </a:r>
            <a:r>
              <a:rPr lang="it-IT" sz="2400" dirty="0" smtClean="0"/>
              <a:t> </a:t>
            </a:r>
            <a:r>
              <a:rPr lang="it-IT" sz="2400" dirty="0" err="1" smtClean="0"/>
              <a:t>of</a:t>
            </a:r>
            <a:r>
              <a:rPr lang="it-IT" sz="2400" dirty="0" smtClean="0"/>
              <a:t> the </a:t>
            </a:r>
            <a:r>
              <a:rPr lang="it-IT" sz="2400" dirty="0" err="1" smtClean="0"/>
              <a:t>Consensus</a:t>
            </a:r>
            <a:r>
              <a:rPr lang="it-IT" sz="2400" dirty="0" smtClean="0"/>
              <a:t> </a:t>
            </a:r>
            <a:r>
              <a:rPr lang="it-IT" sz="2400" dirty="0" err="1" smtClean="0"/>
              <a:t>Glossary</a:t>
            </a:r>
            <a:r>
              <a:rPr lang="it-IT" sz="2400" dirty="0" smtClean="0"/>
              <a:t>, </a:t>
            </a:r>
            <a:r>
              <a:rPr lang="it-IT" sz="2400" dirty="0" err="1" smtClean="0"/>
              <a:t>also</a:t>
            </a:r>
            <a:r>
              <a:rPr lang="it-IT" sz="2400" dirty="0" smtClean="0"/>
              <a:t> in the light </a:t>
            </a:r>
            <a:r>
              <a:rPr lang="it-IT" sz="2400" dirty="0" err="1" smtClean="0"/>
              <a:t>of</a:t>
            </a:r>
            <a:r>
              <a:rPr lang="it-IT" sz="2400" dirty="0" smtClean="0"/>
              <a:t> </a:t>
            </a:r>
            <a:r>
              <a:rPr lang="it-IT" sz="2400" dirty="0" err="1" smtClean="0"/>
              <a:t>new</a:t>
            </a:r>
            <a:r>
              <a:rPr lang="it-IT" sz="2400" dirty="0" smtClean="0"/>
              <a:t> </a:t>
            </a:r>
            <a:r>
              <a:rPr lang="it-IT" sz="2400" dirty="0" err="1" smtClean="0"/>
              <a:t>available</a:t>
            </a:r>
            <a:r>
              <a:rPr lang="it-IT" sz="2400" dirty="0" smtClean="0"/>
              <a:t> </a:t>
            </a:r>
            <a:r>
              <a:rPr lang="it-IT" sz="2400" dirty="0" err="1" smtClean="0"/>
              <a:t>technical</a:t>
            </a:r>
            <a:r>
              <a:rPr lang="it-IT" sz="2400" dirty="0" smtClean="0"/>
              <a:t> </a:t>
            </a:r>
            <a:r>
              <a:rPr lang="it-IT" sz="2400" dirty="0" err="1" smtClean="0"/>
              <a:t>results</a:t>
            </a:r>
            <a:r>
              <a:rPr lang="it-IT" sz="2400" dirty="0" smtClean="0"/>
              <a:t> and </a:t>
            </a:r>
            <a:r>
              <a:rPr lang="it-IT" sz="2400" dirty="0" err="1" smtClean="0"/>
              <a:t>of</a:t>
            </a:r>
            <a:r>
              <a:rPr lang="it-IT" sz="2400" dirty="0" smtClean="0"/>
              <a:t> the feedback </a:t>
            </a:r>
            <a:r>
              <a:rPr lang="it-IT" sz="2400" dirty="0" err="1" smtClean="0"/>
              <a:t>received</a:t>
            </a:r>
            <a:r>
              <a:rPr lang="it-IT" sz="2400" dirty="0" smtClean="0"/>
              <a:t> </a:t>
            </a:r>
            <a:r>
              <a:rPr lang="it-IT" sz="2400" dirty="0" err="1" smtClean="0"/>
              <a:t>by</a:t>
            </a:r>
            <a:r>
              <a:rPr lang="it-IT" sz="2400" dirty="0" smtClean="0"/>
              <a:t> the first </a:t>
            </a:r>
            <a:r>
              <a:rPr lang="it-IT" sz="2400" dirty="0" err="1" smtClean="0"/>
              <a:t>published</a:t>
            </a:r>
            <a:r>
              <a:rPr lang="it-IT" sz="2400" dirty="0" smtClean="0"/>
              <a:t> </a:t>
            </a:r>
            <a:r>
              <a:rPr lang="it-IT" sz="2400" dirty="0" err="1" smtClean="0"/>
              <a:t>version</a:t>
            </a:r>
            <a:r>
              <a:rPr lang="it-IT" sz="2400" dirty="0" smtClean="0"/>
              <a:t> </a:t>
            </a:r>
            <a:r>
              <a:rPr lang="it-IT" sz="2400" dirty="0" err="1" smtClean="0"/>
              <a:t>from</a:t>
            </a:r>
            <a:r>
              <a:rPr lang="it-IT" sz="2400" dirty="0" smtClean="0"/>
              <a:t> the </a:t>
            </a:r>
            <a:r>
              <a:rPr lang="it-IT" sz="2400" dirty="0" err="1" smtClean="0"/>
              <a:t>academic</a:t>
            </a:r>
            <a:r>
              <a:rPr lang="it-IT" sz="2400" dirty="0" smtClean="0"/>
              <a:t> and industrial </a:t>
            </a:r>
            <a:r>
              <a:rPr lang="it-IT" sz="2400" dirty="0" err="1" smtClean="0"/>
              <a:t>worlds</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The </a:t>
            </a:r>
            <a:r>
              <a:rPr lang="it-IT" sz="2400" dirty="0" err="1" smtClean="0"/>
              <a:t>revision</a:t>
            </a:r>
            <a:r>
              <a:rPr lang="it-IT" sz="2400" dirty="0" smtClean="0"/>
              <a:t>, </a:t>
            </a:r>
            <a:r>
              <a:rPr lang="it-IT" sz="2400" dirty="0" err="1" smtClean="0"/>
              <a:t>coordinated</a:t>
            </a:r>
            <a:r>
              <a:rPr lang="it-IT" sz="2400" dirty="0" smtClean="0"/>
              <a:t> </a:t>
            </a:r>
            <a:r>
              <a:rPr lang="it-IT" sz="2400" dirty="0" err="1" smtClean="0"/>
              <a:t>by</a:t>
            </a:r>
            <a:r>
              <a:rPr lang="it-IT" sz="2400" dirty="0" smtClean="0"/>
              <a:t> Christian S. </a:t>
            </a:r>
            <a:r>
              <a:rPr lang="it-IT" sz="2400" dirty="0" err="1" smtClean="0"/>
              <a:t>Jensen</a:t>
            </a:r>
            <a:r>
              <a:rPr lang="it-IT" sz="2400" dirty="0" smtClean="0"/>
              <a:t> and Curtis E. </a:t>
            </a:r>
            <a:r>
              <a:rPr lang="it-IT" sz="2400" dirty="0" err="1" smtClean="0"/>
              <a:t>Dyreson</a:t>
            </a:r>
            <a:r>
              <a:rPr lang="it-IT" sz="2400" dirty="0" smtClean="0"/>
              <a:t>, </a:t>
            </a:r>
            <a:r>
              <a:rPr lang="it-IT" sz="2400" dirty="0" err="1" smtClean="0"/>
              <a:t>produced</a:t>
            </a:r>
            <a:r>
              <a:rPr lang="it-IT" sz="2400" dirty="0" smtClean="0"/>
              <a:t> a </a:t>
            </a:r>
            <a:r>
              <a:rPr lang="it-IT" sz="2400" dirty="0" err="1" smtClean="0"/>
              <a:t>new</a:t>
            </a:r>
            <a:r>
              <a:rPr lang="it-IT" sz="2400" dirty="0" smtClean="0"/>
              <a:t> </a:t>
            </a:r>
            <a:r>
              <a:rPr lang="it-IT" sz="2400" dirty="0" err="1" smtClean="0"/>
              <a:t>version</a:t>
            </a:r>
            <a:r>
              <a:rPr lang="it-IT" sz="2400" dirty="0" smtClean="0"/>
              <a:t> </a:t>
            </a:r>
            <a:r>
              <a:rPr lang="it-IT" sz="2400" dirty="0" err="1" smtClean="0"/>
              <a:t>of</a:t>
            </a:r>
            <a:r>
              <a:rPr lang="it-IT" sz="2400" dirty="0" smtClean="0"/>
              <a:t> the </a:t>
            </a:r>
            <a:r>
              <a:rPr lang="it-IT" sz="2400" dirty="0" err="1" smtClean="0"/>
              <a:t>glossary</a:t>
            </a:r>
            <a:r>
              <a:rPr lang="it-IT" sz="2400" dirty="0" smtClean="0"/>
              <a:t> </a:t>
            </a:r>
            <a:r>
              <a:rPr lang="it-IT" sz="2400" dirty="0" err="1" smtClean="0"/>
              <a:t>that</a:t>
            </a:r>
            <a:r>
              <a:rPr lang="it-IT" sz="2400" dirty="0" smtClean="0"/>
              <a:t> </a:t>
            </a:r>
            <a:r>
              <a:rPr lang="it-IT" sz="2400" dirty="0" err="1" smtClean="0"/>
              <a:t>was</a:t>
            </a:r>
            <a:r>
              <a:rPr lang="it-IT" sz="2400" dirty="0" smtClean="0"/>
              <a:t> </a:t>
            </a:r>
            <a:r>
              <a:rPr lang="it-IT" sz="2400" dirty="0" err="1" smtClean="0"/>
              <a:t>included</a:t>
            </a:r>
            <a:r>
              <a:rPr lang="it-IT" sz="2400" dirty="0" smtClean="0"/>
              <a:t> in the </a:t>
            </a:r>
            <a:r>
              <a:rPr lang="it-IT" sz="2400" dirty="0" err="1" smtClean="0"/>
              <a:t>new</a:t>
            </a:r>
            <a:r>
              <a:rPr lang="it-IT" sz="2400" dirty="0" smtClean="0"/>
              <a:t> TDB book </a:t>
            </a:r>
            <a:r>
              <a:rPr lang="it-IT" sz="2400" dirty="0" err="1" smtClean="0"/>
              <a:t>coming</a:t>
            </a:r>
            <a:r>
              <a:rPr lang="it-IT" sz="2400" dirty="0" smtClean="0"/>
              <a:t> out </a:t>
            </a:r>
            <a:r>
              <a:rPr lang="it-IT" sz="2400" dirty="0" err="1" smtClean="0"/>
              <a:t>from</a:t>
            </a:r>
            <a:r>
              <a:rPr lang="it-IT" sz="2400" dirty="0" smtClean="0"/>
              <a:t> the Seminar and </a:t>
            </a:r>
            <a:r>
              <a:rPr lang="it-IT" sz="2400" dirty="0" err="1" smtClean="0"/>
              <a:t>published</a:t>
            </a:r>
            <a:r>
              <a:rPr lang="it-IT" sz="2400" dirty="0" smtClean="0"/>
              <a:t> </a:t>
            </a:r>
            <a:r>
              <a:rPr lang="it-IT" sz="2400" dirty="0" err="1" smtClean="0"/>
              <a:t>by</a:t>
            </a:r>
            <a:r>
              <a:rPr lang="it-IT" sz="2400" dirty="0" smtClean="0"/>
              <a:t> </a:t>
            </a:r>
            <a:r>
              <a:rPr lang="it-IT" sz="2400" dirty="0" err="1" smtClean="0"/>
              <a:t>Springer-Verlag</a:t>
            </a:r>
            <a:r>
              <a:rPr lang="it-IT" sz="2400" dirty="0" smtClean="0"/>
              <a:t> in 1998</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a:t>
            </a:r>
            <a:r>
              <a:rPr lang="it-IT" sz="3200" dirty="0" err="1" smtClean="0"/>
              <a:t>Temporal</a:t>
            </a:r>
            <a:r>
              <a:rPr lang="it-IT" sz="3200" dirty="0" smtClean="0"/>
              <a:t> </a:t>
            </a:r>
            <a:r>
              <a:rPr lang="it-IT" sz="3200" dirty="0" err="1" smtClean="0"/>
              <a:t>Query</a:t>
            </a:r>
            <a:r>
              <a:rPr lang="it-IT" sz="3200" dirty="0" smtClean="0"/>
              <a:t> Test Suite</a:t>
            </a:r>
          </a:p>
        </p:txBody>
      </p:sp>
      <p:sp>
        <p:nvSpPr>
          <p:cNvPr id="149507" name="Rectangle 3"/>
          <p:cNvSpPr>
            <a:spLocks noGrp="1" noChangeArrowheads="1"/>
          </p:cNvSpPr>
          <p:nvPr>
            <p:ph type="body" idx="1"/>
          </p:nvPr>
        </p:nvSpPr>
        <p:spPr>
          <a:xfrm>
            <a:off x="467544" y="1052736"/>
            <a:ext cx="8374063" cy="5329238"/>
          </a:xfrm>
        </p:spPr>
        <p:txBody>
          <a:bodyPr/>
          <a:lstStyle/>
          <a:p>
            <a:pPr eaLnBrk="1" hangingPunct="1">
              <a:lnSpc>
                <a:spcPct val="90000"/>
              </a:lnSpc>
              <a:buFont typeface="Wingdings" pitchFamily="2" charset="2"/>
              <a:buChar char="§"/>
              <a:defRPr/>
            </a:pPr>
            <a:r>
              <a:rPr lang="it-IT" sz="2400" dirty="0" smtClean="0"/>
              <a:t>The goal </a:t>
            </a:r>
            <a:r>
              <a:rPr lang="it-IT" sz="2400" dirty="0" err="1" smtClean="0"/>
              <a:t>was</a:t>
            </a:r>
            <a:r>
              <a:rPr lang="it-IT" sz="2400" dirty="0" smtClean="0"/>
              <a:t> </a:t>
            </a:r>
            <a:r>
              <a:rPr lang="it-IT" sz="2400" dirty="0" err="1" smtClean="0"/>
              <a:t>to</a:t>
            </a:r>
            <a:r>
              <a:rPr lang="it-IT" sz="2400" dirty="0" smtClean="0"/>
              <a:t> </a:t>
            </a:r>
            <a:r>
              <a:rPr lang="it-IT" sz="2400" dirty="0" err="1" smtClean="0"/>
              <a:t>provide</a:t>
            </a:r>
            <a:r>
              <a:rPr lang="it-IT" sz="2400" dirty="0" smtClean="0"/>
              <a:t> a </a:t>
            </a:r>
            <a:r>
              <a:rPr lang="it-IT" sz="2400" dirty="0" err="1" smtClean="0"/>
              <a:t>comprehensive</a:t>
            </a:r>
            <a:r>
              <a:rPr lang="it-IT" sz="2400" dirty="0" smtClean="0"/>
              <a:t> </a:t>
            </a:r>
            <a:r>
              <a:rPr lang="it-IT" sz="2400" dirty="0" err="1" smtClean="0"/>
              <a:t>consensus</a:t>
            </a:r>
            <a:r>
              <a:rPr lang="it-IT" sz="2400" dirty="0" smtClean="0"/>
              <a:t> benchmark </a:t>
            </a:r>
            <a:r>
              <a:rPr lang="it-IT" sz="2400" dirty="0" err="1" smtClean="0"/>
              <a:t>for</a:t>
            </a:r>
            <a:r>
              <a:rPr lang="it-IT" sz="2400" dirty="0" smtClean="0"/>
              <a:t> </a:t>
            </a:r>
            <a:r>
              <a:rPr lang="it-IT" sz="2400" dirty="0" err="1" smtClean="0"/>
              <a:t>temporal</a:t>
            </a:r>
            <a:r>
              <a:rPr lang="it-IT" sz="2400" dirty="0" smtClean="0"/>
              <a:t> </a:t>
            </a:r>
            <a:r>
              <a:rPr lang="it-IT" sz="2400" dirty="0" err="1" smtClean="0"/>
              <a:t>query</a:t>
            </a:r>
            <a:r>
              <a:rPr lang="it-IT" sz="2400" dirty="0" smtClean="0"/>
              <a:t> </a:t>
            </a:r>
            <a:r>
              <a:rPr lang="it-IT" sz="2400" dirty="0" err="1" smtClean="0"/>
              <a:t>languages</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The benchmark </a:t>
            </a:r>
            <a:r>
              <a:rPr lang="it-IT" sz="2400" dirty="0" err="1" smtClean="0"/>
              <a:t>is</a:t>
            </a:r>
            <a:r>
              <a:rPr lang="it-IT" sz="2400" dirty="0" smtClean="0"/>
              <a:t> </a:t>
            </a:r>
            <a:r>
              <a:rPr lang="it-IT" sz="2400" dirty="0" err="1" smtClean="0"/>
              <a:t>semantic</a:t>
            </a:r>
            <a:r>
              <a:rPr lang="it-IT" sz="2400" dirty="0" smtClean="0"/>
              <a:t>, and can </a:t>
            </a:r>
            <a:r>
              <a:rPr lang="it-IT" sz="2400" dirty="0" err="1" smtClean="0"/>
              <a:t>be</a:t>
            </a:r>
            <a:r>
              <a:rPr lang="it-IT" sz="2400" dirty="0" smtClean="0"/>
              <a:t> </a:t>
            </a:r>
            <a:r>
              <a:rPr lang="it-IT" sz="2400" dirty="0" err="1" smtClean="0"/>
              <a:t>used</a:t>
            </a:r>
            <a:r>
              <a:rPr lang="it-IT" sz="2400" dirty="0" smtClean="0"/>
              <a:t> </a:t>
            </a:r>
            <a:r>
              <a:rPr lang="it-IT" sz="2400" dirty="0" err="1" smtClean="0"/>
              <a:t>to</a:t>
            </a:r>
            <a:r>
              <a:rPr lang="it-IT" sz="2400" dirty="0" smtClean="0"/>
              <a:t> compare </a:t>
            </a:r>
            <a:r>
              <a:rPr lang="it-IT" sz="2400" dirty="0" err="1" smtClean="0"/>
              <a:t>expressiveness</a:t>
            </a:r>
            <a:r>
              <a:rPr lang="it-IT" sz="2400" dirty="0" smtClean="0"/>
              <a:t> and </a:t>
            </a:r>
            <a:r>
              <a:rPr lang="it-IT" sz="2400" dirty="0" err="1" smtClean="0"/>
              <a:t>user-friendliness</a:t>
            </a:r>
            <a:r>
              <a:rPr lang="it-IT" sz="2400" dirty="0" smtClean="0"/>
              <a:t> </a:t>
            </a:r>
            <a:r>
              <a:rPr lang="it-IT" sz="2400" dirty="0" err="1" smtClean="0"/>
              <a:t>of</a:t>
            </a:r>
            <a:r>
              <a:rPr lang="it-IT" sz="2400" dirty="0" smtClean="0"/>
              <a:t> </a:t>
            </a:r>
            <a:r>
              <a:rPr lang="it-IT" sz="2400" dirty="0" err="1" smtClean="0"/>
              <a:t>different</a:t>
            </a:r>
            <a:r>
              <a:rPr lang="it-IT" sz="2400" dirty="0" smtClean="0"/>
              <a:t> </a:t>
            </a:r>
            <a:r>
              <a:rPr lang="it-IT" sz="2400" dirty="0" err="1" smtClean="0"/>
              <a:t>languages</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smtClean="0"/>
              <a:t>A full </a:t>
            </a:r>
            <a:r>
              <a:rPr lang="it-IT" sz="2400" dirty="0" err="1" smtClean="0"/>
              <a:t>classification</a:t>
            </a:r>
            <a:r>
              <a:rPr lang="it-IT" sz="2400" dirty="0" smtClean="0"/>
              <a:t> </a:t>
            </a:r>
            <a:r>
              <a:rPr lang="it-IT" sz="2400" dirty="0" err="1" smtClean="0"/>
              <a:t>of</a:t>
            </a:r>
            <a:r>
              <a:rPr lang="it-IT" sz="2400" dirty="0" smtClean="0"/>
              <a:t> </a:t>
            </a:r>
            <a:r>
              <a:rPr lang="it-IT" sz="2400" dirty="0" err="1" smtClean="0"/>
              <a:t>queries</a:t>
            </a:r>
            <a:r>
              <a:rPr lang="it-IT" sz="2400" dirty="0" smtClean="0"/>
              <a:t> </a:t>
            </a:r>
            <a:r>
              <a:rPr lang="it-IT" sz="2400" dirty="0" err="1" smtClean="0"/>
              <a:t>was</a:t>
            </a:r>
            <a:r>
              <a:rPr lang="it-IT" sz="2400" dirty="0" smtClean="0"/>
              <a:t> </a:t>
            </a:r>
            <a:r>
              <a:rPr lang="it-IT" sz="2400" dirty="0" err="1" smtClean="0"/>
              <a:t>defined</a:t>
            </a:r>
            <a:r>
              <a:rPr lang="it-IT" sz="2400" dirty="0" smtClean="0"/>
              <a:t> </a:t>
            </a:r>
            <a:r>
              <a:rPr lang="it-IT" sz="2400" dirty="0" err="1" smtClean="0"/>
              <a:t>according</a:t>
            </a:r>
            <a:r>
              <a:rPr lang="it-IT" sz="2400" dirty="0" smtClean="0"/>
              <a:t> </a:t>
            </a:r>
            <a:r>
              <a:rPr lang="it-IT" sz="2400" dirty="0" err="1" smtClean="0"/>
              <a:t>to</a:t>
            </a:r>
            <a:r>
              <a:rPr lang="it-IT" sz="2400" dirty="0" smtClean="0"/>
              <a:t> output/</a:t>
            </a:r>
            <a:r>
              <a:rPr lang="it-IT" sz="2400" dirty="0" err="1" smtClean="0"/>
              <a:t>selection</a:t>
            </a:r>
            <a:r>
              <a:rPr lang="it-IT" sz="2400" dirty="0" smtClean="0"/>
              <a:t> </a:t>
            </a:r>
            <a:r>
              <a:rPr lang="it-IT" sz="2400" dirty="0" err="1" smtClean="0"/>
              <a:t>taxonomies</a:t>
            </a:r>
            <a:r>
              <a:rPr lang="it-IT" sz="2400" dirty="0" smtClean="0"/>
              <a:t>; 3x10 </a:t>
            </a:r>
            <a:r>
              <a:rPr lang="it-IT" sz="2400" dirty="0" err="1" smtClean="0"/>
              <a:t>query</a:t>
            </a:r>
            <a:r>
              <a:rPr lang="it-IT" sz="2400" dirty="0" smtClean="0"/>
              <a:t> </a:t>
            </a:r>
            <a:r>
              <a:rPr lang="it-IT" sz="2400" dirty="0" err="1" smtClean="0"/>
              <a:t>classes</a:t>
            </a:r>
            <a:r>
              <a:rPr lang="it-IT" sz="2400" dirty="0" smtClean="0"/>
              <a:t> </a:t>
            </a:r>
            <a:r>
              <a:rPr lang="it-IT" sz="2400" dirty="0" err="1" smtClean="0"/>
              <a:t>were</a:t>
            </a:r>
            <a:r>
              <a:rPr lang="it-IT" sz="2400" dirty="0" smtClean="0"/>
              <a:t> </a:t>
            </a:r>
            <a:r>
              <a:rPr lang="it-IT" sz="2400" dirty="0" err="1" smtClean="0"/>
              <a:t>defined</a:t>
            </a:r>
            <a:r>
              <a:rPr lang="it-IT" sz="2400" dirty="0" smtClean="0"/>
              <a:t>  and </a:t>
            </a:r>
            <a:r>
              <a:rPr lang="it-IT" sz="2400" dirty="0" err="1" smtClean="0"/>
              <a:t>each</a:t>
            </a:r>
            <a:r>
              <a:rPr lang="it-IT" sz="2400" dirty="0" smtClean="0"/>
              <a:t> </a:t>
            </a:r>
            <a:r>
              <a:rPr lang="it-IT" sz="2400" dirty="0" err="1" smtClean="0"/>
              <a:t>contributing</a:t>
            </a:r>
            <a:r>
              <a:rPr lang="it-IT" sz="2400" dirty="0" smtClean="0"/>
              <a:t> </a:t>
            </a:r>
            <a:r>
              <a:rPr lang="it-IT" sz="2400" dirty="0" err="1" smtClean="0"/>
              <a:t>author</a:t>
            </a:r>
            <a:r>
              <a:rPr lang="it-IT" sz="2400" dirty="0" smtClean="0"/>
              <a:t> </a:t>
            </a:r>
            <a:r>
              <a:rPr lang="it-IT" sz="2400" dirty="0" err="1" smtClean="0"/>
              <a:t>was</a:t>
            </a:r>
            <a:r>
              <a:rPr lang="it-IT" sz="2400" dirty="0" smtClean="0"/>
              <a:t> </a:t>
            </a:r>
            <a:r>
              <a:rPr lang="it-IT" sz="2400" dirty="0" err="1" smtClean="0"/>
              <a:t>assigned</a:t>
            </a:r>
            <a:r>
              <a:rPr lang="it-IT" sz="2400" dirty="0" smtClean="0"/>
              <a:t> a </a:t>
            </a:r>
            <a:r>
              <a:rPr lang="it-IT" sz="2400" dirty="0" err="1" smtClean="0"/>
              <a:t>partition</a:t>
            </a:r>
            <a:r>
              <a:rPr lang="it-IT" sz="2400" dirty="0" smtClean="0"/>
              <a:t> </a:t>
            </a:r>
            <a:r>
              <a:rPr lang="it-IT" sz="2400" dirty="0" err="1" smtClean="0"/>
              <a:t>of</a:t>
            </a:r>
            <a:r>
              <a:rPr lang="it-IT" sz="2400" dirty="0" smtClean="0"/>
              <a:t> </a:t>
            </a:r>
            <a:r>
              <a:rPr lang="it-IT" sz="2400" dirty="0" err="1" smtClean="0"/>
              <a:t>classes</a:t>
            </a:r>
            <a:r>
              <a:rPr lang="it-IT" sz="2400" dirty="0" smtClean="0"/>
              <a:t> </a:t>
            </a:r>
            <a:r>
              <a:rPr lang="it-IT" sz="2400" dirty="0" err="1" smtClean="0"/>
              <a:t>to</a:t>
            </a:r>
            <a:r>
              <a:rPr lang="it-IT" sz="2400" dirty="0" smtClean="0"/>
              <a:t> </a:t>
            </a:r>
            <a:r>
              <a:rPr lang="it-IT" sz="2400" dirty="0" err="1" smtClean="0"/>
              <a:t>develop</a:t>
            </a:r>
            <a:r>
              <a:rPr lang="it-IT" sz="2400" dirty="0" smtClean="0"/>
              <a:t> </a:t>
            </a:r>
            <a:r>
              <a:rPr lang="it-IT" sz="2400" dirty="0" err="1" smtClean="0"/>
              <a:t>query</a:t>
            </a:r>
            <a:r>
              <a:rPr lang="it-IT" sz="2400" dirty="0" smtClean="0"/>
              <a:t> </a:t>
            </a:r>
            <a:r>
              <a:rPr lang="it-IT" sz="2400" dirty="0" err="1" smtClean="0"/>
              <a:t>examples</a:t>
            </a:r>
            <a:r>
              <a:rPr lang="it-IT" sz="2400" dirty="0" smtClean="0"/>
              <a:t/>
            </a:r>
            <a:br>
              <a:rPr lang="it-IT" sz="2400" dirty="0" smtClean="0"/>
            </a:br>
            <a:r>
              <a:rPr lang="it-IT" sz="2400" dirty="0" smtClean="0"/>
              <a:t> </a:t>
            </a:r>
            <a:endParaRPr lang="it-IT" sz="2000" dirty="0" smtClean="0"/>
          </a:p>
          <a:p>
            <a:pPr eaLnBrk="1" hangingPunct="1">
              <a:lnSpc>
                <a:spcPct val="90000"/>
              </a:lnSpc>
              <a:buFont typeface="Wingdings" pitchFamily="2" charset="2"/>
              <a:buChar char="§"/>
              <a:defRPr/>
            </a:pPr>
            <a:r>
              <a:rPr lang="it-IT" sz="2400" dirty="0" smtClean="0"/>
              <a:t>The TSQL Benchmark </a:t>
            </a:r>
            <a:r>
              <a:rPr lang="it-IT" sz="2400" dirty="0" err="1" smtClean="0"/>
              <a:t>has</a:t>
            </a:r>
            <a:r>
              <a:rPr lang="it-IT" sz="2400" dirty="0" smtClean="0"/>
              <a:t> </a:t>
            </a:r>
            <a:r>
              <a:rPr lang="it-IT" sz="2400" dirty="0" err="1" smtClean="0"/>
              <a:t>been</a:t>
            </a:r>
            <a:r>
              <a:rPr lang="it-IT" sz="2400" dirty="0" smtClean="0"/>
              <a:t> </a:t>
            </a:r>
            <a:r>
              <a:rPr lang="it-IT" sz="2400" dirty="0" err="1" smtClean="0"/>
              <a:t>published</a:t>
            </a:r>
            <a:r>
              <a:rPr lang="it-IT" sz="2400" dirty="0" smtClean="0"/>
              <a:t> in the TDB Workshop </a:t>
            </a:r>
            <a:r>
              <a:rPr lang="it-IT" sz="2400" dirty="0" err="1" smtClean="0"/>
              <a:t>proceedings</a:t>
            </a:r>
            <a:r>
              <a:rPr lang="it-IT" sz="2400" dirty="0" smtClean="0"/>
              <a:t> and </a:t>
            </a:r>
            <a:r>
              <a:rPr lang="it-IT" sz="2400" dirty="0" err="1" smtClean="0"/>
              <a:t>then</a:t>
            </a:r>
            <a:r>
              <a:rPr lang="it-IT" sz="2400" dirty="0" smtClean="0"/>
              <a:t> </a:t>
            </a:r>
            <a:r>
              <a:rPr lang="it-IT" sz="2400" dirty="0" err="1" smtClean="0"/>
              <a:t>included</a:t>
            </a:r>
            <a:r>
              <a:rPr lang="it-IT" sz="2400" dirty="0" smtClean="0"/>
              <a:t> </a:t>
            </a:r>
            <a:r>
              <a:rPr lang="it-IT" sz="2400" dirty="0" err="1" smtClean="0"/>
              <a:t>as</a:t>
            </a:r>
            <a:r>
              <a:rPr lang="it-IT" sz="2400" dirty="0" smtClean="0"/>
              <a:t> a </a:t>
            </a:r>
            <a:r>
              <a:rPr lang="it-IT" sz="2400" dirty="0" err="1" smtClean="0"/>
              <a:t>chapter</a:t>
            </a:r>
            <a:r>
              <a:rPr lang="it-IT" sz="2400" dirty="0" smtClean="0"/>
              <a:t> </a:t>
            </a:r>
            <a:br>
              <a:rPr lang="it-IT" sz="2400" dirty="0" smtClean="0"/>
            </a:br>
            <a:r>
              <a:rPr lang="it-IT" sz="2400" dirty="0" smtClean="0"/>
              <a:t>in the TSQL2 book (</a:t>
            </a:r>
            <a:r>
              <a:rPr lang="it-IT" sz="2400" dirty="0" err="1" smtClean="0"/>
              <a:t>with</a:t>
            </a:r>
            <a:r>
              <a:rPr lang="it-IT" sz="2400" dirty="0" smtClean="0"/>
              <a:t> TSQL2 </a:t>
            </a:r>
            <a:r>
              <a:rPr lang="it-IT" sz="2400" dirty="0" err="1" smtClean="0"/>
              <a:t>example</a:t>
            </a:r>
            <a:r>
              <a:rPr lang="it-IT" sz="2400" dirty="0" smtClean="0"/>
              <a:t> </a:t>
            </a:r>
            <a:r>
              <a:rPr lang="it-IT" sz="2400" dirty="0" err="1" smtClean="0"/>
              <a:t>queries</a:t>
            </a:r>
            <a:r>
              <a:rPr lang="it-IT" sz="2400" dirty="0" smtClean="0"/>
              <a:t>)</a:t>
            </a:r>
          </a:p>
          <a:p>
            <a:pPr eaLnBrk="1" hangingPunct="1">
              <a:lnSpc>
                <a:spcPct val="90000"/>
              </a:lnSpc>
              <a:buFont typeface="Wingdings" pitchFamily="2" charset="2"/>
              <a:buChar char="§"/>
              <a:defRPr/>
            </a:pPr>
            <a:endParaRPr lang="it-IT" sz="2400" dirty="0" smtClean="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TSQL2 </a:t>
            </a:r>
            <a:r>
              <a:rPr lang="it-IT" sz="3200" dirty="0" err="1" smtClean="0"/>
              <a:t>Initiative</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Rick </a:t>
            </a:r>
            <a:r>
              <a:rPr lang="it-IT" sz="2400" dirty="0" err="1" smtClean="0"/>
              <a:t>Snodgrass</a:t>
            </a:r>
            <a:r>
              <a:rPr lang="it-IT" sz="2400" dirty="0" smtClean="0"/>
              <a:t> </a:t>
            </a:r>
            <a:r>
              <a:rPr lang="it-IT" sz="2400" dirty="0" err="1" smtClean="0"/>
              <a:t>circulated</a:t>
            </a:r>
            <a:r>
              <a:rPr lang="it-IT" sz="2400" dirty="0" smtClean="0"/>
              <a:t> in May 1992 a </a:t>
            </a:r>
            <a:r>
              <a:rPr lang="it-IT" sz="2400" dirty="0" err="1" smtClean="0"/>
              <a:t>white</a:t>
            </a:r>
            <a:r>
              <a:rPr lang="it-IT" sz="2400" dirty="0" smtClean="0"/>
              <a:t> </a:t>
            </a:r>
            <a:r>
              <a:rPr lang="it-IT" sz="2400" dirty="0" err="1" smtClean="0"/>
              <a:t>paper</a:t>
            </a:r>
            <a:r>
              <a:rPr lang="it-IT" sz="2400" dirty="0" smtClean="0"/>
              <a:t> (TSQL: A Design </a:t>
            </a:r>
            <a:r>
              <a:rPr lang="it-IT" sz="2400" dirty="0" err="1" smtClean="0"/>
              <a:t>Approach</a:t>
            </a:r>
            <a:r>
              <a:rPr lang="it-IT" sz="2400" dirty="0" smtClean="0"/>
              <a:t>) </a:t>
            </a:r>
            <a:r>
              <a:rPr lang="it-IT" sz="2400" dirty="0" err="1" smtClean="0"/>
              <a:t>soliciting</a:t>
            </a:r>
            <a:r>
              <a:rPr lang="it-IT" sz="2400" dirty="0" smtClean="0"/>
              <a:t> the </a:t>
            </a:r>
            <a:r>
              <a:rPr lang="it-IT" sz="2400" dirty="0" err="1" smtClean="0"/>
              <a:t>research</a:t>
            </a:r>
            <a:r>
              <a:rPr lang="it-IT" sz="2400" dirty="0" smtClean="0"/>
              <a:t> community </a:t>
            </a:r>
            <a:r>
              <a:rPr lang="it-IT" sz="2400" dirty="0" err="1" smtClean="0"/>
              <a:t>to</a:t>
            </a:r>
            <a:r>
              <a:rPr lang="it-IT" sz="2400" dirty="0" smtClean="0"/>
              <a:t> join the </a:t>
            </a:r>
            <a:r>
              <a:rPr lang="it-IT" sz="2400" dirty="0" err="1" smtClean="0"/>
              <a:t>efforts</a:t>
            </a:r>
            <a:r>
              <a:rPr lang="it-IT" sz="2400" dirty="0" smtClean="0"/>
              <a:t> </a:t>
            </a:r>
            <a:r>
              <a:rPr lang="it-IT" sz="2400" dirty="0" err="1" smtClean="0"/>
              <a:t>to</a:t>
            </a:r>
            <a:r>
              <a:rPr lang="it-IT" sz="2400" dirty="0" smtClean="0"/>
              <a:t> </a:t>
            </a:r>
            <a:r>
              <a:rPr lang="it-IT" sz="2400" dirty="0" err="1" smtClean="0"/>
              <a:t>develop</a:t>
            </a:r>
            <a:r>
              <a:rPr lang="it-IT" sz="2400" dirty="0" smtClean="0"/>
              <a:t> a </a:t>
            </a:r>
            <a:r>
              <a:rPr lang="it-IT" sz="2400" dirty="0" err="1" smtClean="0"/>
              <a:t>consensual</a:t>
            </a:r>
            <a:r>
              <a:rPr lang="it-IT" sz="2400" dirty="0" smtClean="0"/>
              <a:t> </a:t>
            </a:r>
            <a:r>
              <a:rPr lang="it-IT" sz="2400" dirty="0" err="1" smtClean="0"/>
              <a:t>proposal</a:t>
            </a:r>
            <a:r>
              <a:rPr lang="it-IT" sz="2400" dirty="0" smtClean="0"/>
              <a:t> </a:t>
            </a:r>
            <a:r>
              <a:rPr lang="it-IT" sz="2400" dirty="0" err="1" smtClean="0"/>
              <a:t>of</a:t>
            </a:r>
            <a:r>
              <a:rPr lang="it-IT" sz="2400" dirty="0" smtClean="0"/>
              <a:t> </a:t>
            </a:r>
            <a:r>
              <a:rPr lang="it-IT" sz="2400" dirty="0" err="1" smtClean="0"/>
              <a:t>temporal</a:t>
            </a:r>
            <a:r>
              <a:rPr lang="it-IT" sz="2400" dirty="0" smtClean="0"/>
              <a:t> </a:t>
            </a:r>
            <a:r>
              <a:rPr lang="it-IT" sz="2400" dirty="0" err="1" smtClean="0"/>
              <a:t>extension</a:t>
            </a:r>
            <a:r>
              <a:rPr lang="it-IT" sz="2400" dirty="0" smtClean="0"/>
              <a:t> </a:t>
            </a:r>
            <a:r>
              <a:rPr lang="it-IT" sz="2400" dirty="0" err="1" smtClean="0"/>
              <a:t>to</a:t>
            </a:r>
            <a:r>
              <a:rPr lang="it-IT" sz="2400" dirty="0" smtClean="0"/>
              <a:t> the SQL92 standard </a:t>
            </a:r>
            <a:r>
              <a:rPr lang="it-IT" sz="2400" dirty="0" err="1" smtClean="0"/>
              <a:t>query</a:t>
            </a:r>
            <a:r>
              <a:rPr lang="it-IT" sz="2400" dirty="0" smtClean="0"/>
              <a:t> </a:t>
            </a:r>
            <a:r>
              <a:rPr lang="it-IT" sz="2400" dirty="0" err="1" smtClean="0"/>
              <a:t>language</a:t>
            </a:r>
            <a:r>
              <a:rPr lang="it-IT" sz="2400" dirty="0" smtClean="0"/>
              <a:t> </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After</a:t>
            </a:r>
            <a:r>
              <a:rPr lang="it-IT" sz="2400" dirty="0" smtClean="0"/>
              <a:t> the TDB workshop, Rick </a:t>
            </a:r>
            <a:r>
              <a:rPr lang="it-IT" sz="2400" dirty="0" err="1" smtClean="0"/>
              <a:t>proposed</a:t>
            </a:r>
            <a:r>
              <a:rPr lang="it-IT" sz="2400" dirty="0" smtClean="0"/>
              <a:t> </a:t>
            </a:r>
            <a:r>
              <a:rPr lang="it-IT" sz="2400" dirty="0" err="1" smtClean="0"/>
              <a:t>with</a:t>
            </a:r>
            <a:r>
              <a:rPr lang="it-IT" sz="2400" dirty="0" smtClean="0"/>
              <a:t> </a:t>
            </a:r>
            <a:r>
              <a:rPr lang="it-IT" sz="2400" dirty="0" err="1" smtClean="0"/>
              <a:t>an</a:t>
            </a:r>
            <a:r>
              <a:rPr lang="it-IT" sz="2400" dirty="0" smtClean="0"/>
              <a:t> </a:t>
            </a:r>
            <a:r>
              <a:rPr lang="it-IT" sz="2400" dirty="0" err="1" smtClean="0"/>
              <a:t>email</a:t>
            </a:r>
            <a:r>
              <a:rPr lang="it-IT" sz="2400" dirty="0" smtClean="0"/>
              <a:t> </a:t>
            </a:r>
            <a:r>
              <a:rPr lang="it-IT" sz="2400" dirty="0" err="1" smtClean="0"/>
              <a:t>to</a:t>
            </a:r>
            <a:r>
              <a:rPr lang="it-IT" sz="2400" dirty="0" smtClean="0"/>
              <a:t> the workshop </a:t>
            </a:r>
            <a:r>
              <a:rPr lang="it-IT" sz="2400" dirty="0" err="1" smtClean="0"/>
              <a:t>attendees</a:t>
            </a:r>
            <a:r>
              <a:rPr lang="it-IT" sz="2400" dirty="0" smtClean="0"/>
              <a:t> the </a:t>
            </a:r>
            <a:r>
              <a:rPr lang="it-IT" sz="2400" dirty="0" err="1" smtClean="0"/>
              <a:t>fulfillment</a:t>
            </a:r>
            <a:r>
              <a:rPr lang="it-IT" sz="2400" dirty="0" smtClean="0"/>
              <a:t> </a:t>
            </a:r>
            <a:r>
              <a:rPr lang="it-IT" sz="2400" dirty="0" err="1" smtClean="0"/>
              <a:t>of</a:t>
            </a:r>
            <a:r>
              <a:rPr lang="it-IT" sz="2400" dirty="0" smtClean="0"/>
              <a:t> some </a:t>
            </a:r>
            <a:r>
              <a:rPr lang="it-IT" sz="2400" dirty="0" err="1" smtClean="0"/>
              <a:t>standardization</a:t>
            </a:r>
            <a:r>
              <a:rPr lang="it-IT" sz="2400" dirty="0" smtClean="0"/>
              <a:t> </a:t>
            </a:r>
            <a:r>
              <a:rPr lang="it-IT" sz="2400" dirty="0" err="1" smtClean="0"/>
              <a:t>efforts</a:t>
            </a:r>
            <a:r>
              <a:rPr lang="it-IT" sz="2400" dirty="0" smtClean="0"/>
              <a:t> </a:t>
            </a:r>
            <a:r>
              <a:rPr lang="it-IT" sz="2400" dirty="0" err="1" smtClean="0"/>
              <a:t>involving</a:t>
            </a:r>
            <a:r>
              <a:rPr lang="it-IT" sz="2400" dirty="0" smtClean="0"/>
              <a:t> the SQL92 </a:t>
            </a:r>
            <a:r>
              <a:rPr lang="it-IT" sz="2400" dirty="0" err="1" smtClean="0"/>
              <a:t>temporal</a:t>
            </a:r>
            <a:r>
              <a:rPr lang="it-IT" sz="2400" dirty="0" smtClean="0"/>
              <a:t> </a:t>
            </a:r>
            <a:r>
              <a:rPr lang="it-IT" sz="2400" dirty="0" err="1" smtClean="0"/>
              <a:t>extension</a:t>
            </a:r>
            <a:r>
              <a:rPr lang="it-IT" sz="2400" dirty="0" smtClean="0"/>
              <a:t/>
            </a:r>
            <a:br>
              <a:rPr lang="it-IT" sz="2400" dirty="0" smtClean="0"/>
            </a:br>
            <a:r>
              <a:rPr lang="it-IT" sz="2400" dirty="0" smtClean="0"/>
              <a:t> </a:t>
            </a:r>
            <a:endParaRPr lang="it-IT" sz="2000" dirty="0" smtClean="0"/>
          </a:p>
          <a:p>
            <a:pPr eaLnBrk="1" hangingPunct="1">
              <a:lnSpc>
                <a:spcPct val="90000"/>
              </a:lnSpc>
              <a:buFont typeface="Wingdings" pitchFamily="2" charset="2"/>
              <a:buChar char="§"/>
              <a:defRPr/>
            </a:pPr>
            <a:r>
              <a:rPr lang="it-IT" sz="2400" dirty="0" smtClean="0"/>
              <a:t>A TSQL2 </a:t>
            </a:r>
            <a:r>
              <a:rPr lang="it-IT" sz="2400" dirty="0" err="1" smtClean="0"/>
              <a:t>Language</a:t>
            </a:r>
            <a:r>
              <a:rPr lang="it-IT" sz="2400" dirty="0" smtClean="0"/>
              <a:t> Design </a:t>
            </a:r>
            <a:r>
              <a:rPr lang="it-IT" sz="2400" dirty="0" err="1" smtClean="0"/>
              <a:t>Committee</a:t>
            </a:r>
            <a:r>
              <a:rPr lang="it-IT" sz="2400" dirty="0" smtClean="0"/>
              <a:t> (the </a:t>
            </a:r>
            <a:r>
              <a:rPr lang="it-IT" sz="2400" dirty="0" err="1" smtClean="0"/>
              <a:t>core</a:t>
            </a:r>
            <a:r>
              <a:rPr lang="it-IT" sz="2400" dirty="0" smtClean="0"/>
              <a:t> </a:t>
            </a:r>
            <a:r>
              <a:rPr lang="it-IT" sz="2400" dirty="0" err="1" smtClean="0"/>
              <a:t>thereof</a:t>
            </a:r>
            <a:r>
              <a:rPr lang="it-IT" sz="2400" dirty="0" smtClean="0"/>
              <a:t> </a:t>
            </a:r>
            <a:r>
              <a:rPr lang="it-IT" sz="2400" dirty="0" err="1" smtClean="0"/>
              <a:t>was</a:t>
            </a:r>
            <a:r>
              <a:rPr lang="it-IT" sz="2400" dirty="0" smtClean="0"/>
              <a:t> </a:t>
            </a:r>
            <a:r>
              <a:rPr lang="it-IT" sz="2400" dirty="0" err="1" smtClean="0"/>
              <a:t>made</a:t>
            </a:r>
            <a:r>
              <a:rPr lang="it-IT" sz="2400" dirty="0" smtClean="0"/>
              <a:t> </a:t>
            </a:r>
            <a:r>
              <a:rPr lang="it-IT" sz="2400" dirty="0" err="1" smtClean="0"/>
              <a:t>of</a:t>
            </a:r>
            <a:r>
              <a:rPr lang="it-IT" sz="2400" dirty="0" smtClean="0"/>
              <a:t> the </a:t>
            </a:r>
            <a:r>
              <a:rPr lang="it-IT" sz="2400" dirty="0" err="1" smtClean="0"/>
              <a:t>members</a:t>
            </a:r>
            <a:r>
              <a:rPr lang="it-IT" sz="2400" dirty="0" smtClean="0"/>
              <a:t> </a:t>
            </a:r>
            <a:r>
              <a:rPr lang="it-IT" sz="2400" dirty="0" err="1" smtClean="0"/>
              <a:t>of</a:t>
            </a:r>
            <a:r>
              <a:rPr lang="it-IT" sz="2400" dirty="0" smtClean="0"/>
              <a:t> the TDB Workshop WG B) </a:t>
            </a:r>
            <a:r>
              <a:rPr lang="it-IT" sz="2400" dirty="0" err="1" smtClean="0"/>
              <a:t>was</a:t>
            </a:r>
            <a:r>
              <a:rPr lang="it-IT" sz="2400" dirty="0" smtClean="0"/>
              <a:t> set up, </a:t>
            </a:r>
            <a:r>
              <a:rPr lang="it-IT" sz="2400" dirty="0" err="1" smtClean="0"/>
              <a:t>after</a:t>
            </a:r>
            <a:r>
              <a:rPr lang="it-IT" sz="2400" dirty="0" smtClean="0"/>
              <a:t> a </a:t>
            </a:r>
            <a:r>
              <a:rPr lang="it-IT" sz="2400" dirty="0" err="1" smtClean="0"/>
              <a:t>general</a:t>
            </a:r>
            <a:r>
              <a:rPr lang="it-IT" sz="2400" dirty="0" smtClean="0"/>
              <a:t> </a:t>
            </a:r>
            <a:r>
              <a:rPr lang="it-IT" sz="2400" dirty="0" err="1" smtClean="0"/>
              <a:t>invitation</a:t>
            </a:r>
            <a:r>
              <a:rPr lang="it-IT" sz="2400" dirty="0" smtClean="0"/>
              <a:t> sent </a:t>
            </a:r>
            <a:r>
              <a:rPr lang="it-IT" sz="2400" dirty="0" err="1" smtClean="0"/>
              <a:t>to</a:t>
            </a:r>
            <a:r>
              <a:rPr lang="it-IT" sz="2400" dirty="0" smtClean="0"/>
              <a:t> the community</a:t>
            </a:r>
          </a:p>
          <a:p>
            <a:pPr eaLnBrk="1" hangingPunct="1">
              <a:lnSpc>
                <a:spcPct val="90000"/>
              </a:lnSpc>
              <a:buFont typeface="Wingdings" pitchFamily="2" charset="2"/>
              <a:buChar char="§"/>
              <a:defRPr/>
            </a:pPr>
            <a:endParaRPr lang="it-IT" sz="2400" dirty="0" smtClean="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TSQL2 </a:t>
            </a:r>
            <a:r>
              <a:rPr lang="it-IT" sz="3200" dirty="0" err="1" smtClean="0"/>
              <a:t>Language</a:t>
            </a:r>
            <a:r>
              <a:rPr lang="it-IT" sz="3200" dirty="0" smtClean="0"/>
              <a:t> Design </a:t>
            </a:r>
            <a:r>
              <a:rPr lang="it-IT" sz="3200" dirty="0" err="1" smtClean="0"/>
              <a:t>Committee</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The TSQL2 </a:t>
            </a:r>
            <a:r>
              <a:rPr lang="it-IT" sz="2400" dirty="0" err="1" smtClean="0"/>
              <a:t>Committee</a:t>
            </a:r>
            <a:r>
              <a:rPr lang="it-IT" sz="2400" dirty="0" smtClean="0"/>
              <a:t> </a:t>
            </a:r>
            <a:r>
              <a:rPr lang="it-IT" sz="2400" dirty="0" err="1" smtClean="0"/>
              <a:t>was</a:t>
            </a:r>
            <a:r>
              <a:rPr lang="it-IT" sz="2400" dirty="0" smtClean="0"/>
              <a:t> </a:t>
            </a:r>
            <a:r>
              <a:rPr lang="it-IT" sz="2400" dirty="0" err="1" smtClean="0"/>
              <a:t>made</a:t>
            </a:r>
            <a:r>
              <a:rPr lang="it-IT" sz="2400" dirty="0" smtClean="0"/>
              <a:t> </a:t>
            </a:r>
            <a:r>
              <a:rPr lang="it-IT" sz="2400" dirty="0" err="1" smtClean="0"/>
              <a:t>of</a:t>
            </a:r>
            <a:r>
              <a:rPr lang="it-IT" sz="2400" dirty="0" smtClean="0"/>
              <a:t> 18 </a:t>
            </a:r>
            <a:r>
              <a:rPr lang="it-IT" sz="2400" dirty="0" err="1" smtClean="0"/>
              <a:t>members</a:t>
            </a:r>
            <a:r>
              <a:rPr lang="it-IT" sz="2400" dirty="0" smtClean="0"/>
              <a:t> </a:t>
            </a:r>
            <a:r>
              <a:rPr lang="it-IT" sz="2400" dirty="0" err="1" smtClean="0"/>
              <a:t>including</a:t>
            </a:r>
            <a:r>
              <a:rPr lang="it-IT" sz="2400" dirty="0" smtClean="0"/>
              <a:t> the </a:t>
            </a:r>
            <a:r>
              <a:rPr lang="it-IT" sz="2400" dirty="0" err="1" smtClean="0"/>
              <a:t>coordinator</a:t>
            </a:r>
            <a:r>
              <a:rPr lang="it-IT" sz="2400" dirty="0" smtClean="0"/>
              <a:t>, </a:t>
            </a:r>
            <a:r>
              <a:rPr lang="it-IT" sz="2400" dirty="0" err="1" smtClean="0"/>
              <a:t>featuring</a:t>
            </a:r>
            <a:r>
              <a:rPr lang="it-IT" sz="2400" dirty="0" smtClean="0"/>
              <a:t> </a:t>
            </a:r>
            <a:r>
              <a:rPr lang="it-IT" sz="2400" dirty="0" err="1" smtClean="0"/>
              <a:t>representatives</a:t>
            </a:r>
            <a:r>
              <a:rPr lang="it-IT" sz="2400" dirty="0" smtClean="0"/>
              <a:t> </a:t>
            </a:r>
            <a:r>
              <a:rPr lang="it-IT" sz="2400" dirty="0" err="1" smtClean="0"/>
              <a:t>from</a:t>
            </a:r>
            <a:r>
              <a:rPr lang="it-IT" sz="2400" dirty="0" smtClean="0"/>
              <a:t> </a:t>
            </a:r>
            <a:r>
              <a:rPr lang="it-IT" sz="2400" dirty="0" err="1" smtClean="0"/>
              <a:t>universities</a:t>
            </a:r>
            <a:r>
              <a:rPr lang="it-IT" sz="2400" dirty="0" smtClean="0"/>
              <a:t>, </a:t>
            </a:r>
            <a:r>
              <a:rPr lang="it-IT" sz="2400" dirty="0" err="1" smtClean="0"/>
              <a:t>research</a:t>
            </a:r>
            <a:r>
              <a:rPr lang="it-IT" sz="2400" dirty="0" smtClean="0"/>
              <a:t> and industrial </a:t>
            </a:r>
            <a:r>
              <a:rPr lang="it-IT" sz="2400" dirty="0" err="1" smtClean="0"/>
              <a:t>labs</a:t>
            </a:r>
            <a:r>
              <a:rPr lang="it-IT" sz="2400" dirty="0" smtClean="0"/>
              <a:t>:</a:t>
            </a:r>
          </a:p>
          <a:p>
            <a:pPr eaLnBrk="1" hangingPunct="1">
              <a:lnSpc>
                <a:spcPct val="90000"/>
              </a:lnSpc>
              <a:buNone/>
              <a:defRPr/>
            </a:pPr>
            <a:r>
              <a:rPr lang="en-US" sz="2400" dirty="0" smtClean="0"/>
              <a:t/>
            </a:r>
            <a:br>
              <a:rPr lang="en-US" sz="2400" dirty="0" smtClean="0"/>
            </a:br>
            <a:r>
              <a:rPr lang="it-IT" sz="2400" i="1" dirty="0" smtClean="0"/>
              <a:t>Richard T. </a:t>
            </a:r>
            <a:r>
              <a:rPr lang="it-IT" sz="2400" i="1" dirty="0" err="1" smtClean="0"/>
              <a:t>Snodgrass</a:t>
            </a:r>
            <a:r>
              <a:rPr lang="it-IT" sz="2400" i="1" dirty="0" smtClean="0"/>
              <a:t> (</a:t>
            </a:r>
            <a:r>
              <a:rPr lang="it-IT" sz="2400" i="1" dirty="0" err="1" smtClean="0"/>
              <a:t>chair</a:t>
            </a:r>
            <a:r>
              <a:rPr lang="it-IT" sz="2400" i="1" dirty="0" smtClean="0"/>
              <a:t>), </a:t>
            </a:r>
            <a:r>
              <a:rPr lang="it-IT" sz="2400" i="1" dirty="0" err="1" smtClean="0"/>
              <a:t>Ilsoo</a:t>
            </a:r>
            <a:r>
              <a:rPr lang="it-IT" sz="2400" i="1" dirty="0" smtClean="0"/>
              <a:t> </a:t>
            </a:r>
            <a:r>
              <a:rPr lang="it-IT" sz="2400" i="1" dirty="0" err="1" smtClean="0"/>
              <a:t>Ahn</a:t>
            </a:r>
            <a:r>
              <a:rPr lang="it-IT" sz="2400" i="1" dirty="0" smtClean="0"/>
              <a:t>, Gadi </a:t>
            </a:r>
            <a:r>
              <a:rPr lang="it-IT" sz="2400" i="1" dirty="0" err="1" smtClean="0"/>
              <a:t>Ariav</a:t>
            </a:r>
            <a:r>
              <a:rPr lang="it-IT" sz="2400" i="1" dirty="0" smtClean="0"/>
              <a:t>, Don </a:t>
            </a:r>
            <a:r>
              <a:rPr lang="it-IT" sz="2400" i="1" dirty="0" err="1" smtClean="0"/>
              <a:t>Batory</a:t>
            </a:r>
            <a:r>
              <a:rPr lang="it-IT" sz="2400" i="1" dirty="0" smtClean="0"/>
              <a:t>, James Clifford, Curtis E. </a:t>
            </a:r>
            <a:r>
              <a:rPr lang="it-IT" sz="2400" i="1" dirty="0" err="1" smtClean="0"/>
              <a:t>Dyreson</a:t>
            </a:r>
            <a:r>
              <a:rPr lang="it-IT" sz="2400" i="1" dirty="0" smtClean="0"/>
              <a:t>, </a:t>
            </a:r>
            <a:r>
              <a:rPr lang="it-IT" sz="2400" i="1" dirty="0" err="1" smtClean="0"/>
              <a:t>Ramez</a:t>
            </a:r>
            <a:r>
              <a:rPr lang="it-IT" sz="2400" i="1" dirty="0" smtClean="0"/>
              <a:t> </a:t>
            </a:r>
            <a:r>
              <a:rPr lang="it-IT" sz="2400" i="1" dirty="0" err="1" smtClean="0"/>
              <a:t>Elmasri</a:t>
            </a:r>
            <a:r>
              <a:rPr lang="it-IT" sz="2400" i="1" dirty="0" smtClean="0"/>
              <a:t>, Fabio Grandi, Christian S. </a:t>
            </a:r>
            <a:r>
              <a:rPr lang="it-IT" sz="2400" i="1" dirty="0" err="1" smtClean="0"/>
              <a:t>Jensen</a:t>
            </a:r>
            <a:r>
              <a:rPr lang="it-IT" sz="2400" i="1" dirty="0" smtClean="0"/>
              <a:t>, Wolfgang </a:t>
            </a:r>
            <a:r>
              <a:rPr lang="it-IT" sz="2400" i="1" dirty="0" err="1" smtClean="0"/>
              <a:t>Käfer</a:t>
            </a:r>
            <a:r>
              <a:rPr lang="it-IT" sz="2400" i="1" dirty="0" smtClean="0"/>
              <a:t>, Nick </a:t>
            </a:r>
            <a:r>
              <a:rPr lang="it-IT" sz="2400" i="1" dirty="0" err="1" smtClean="0"/>
              <a:t>Kline</a:t>
            </a:r>
            <a:r>
              <a:rPr lang="it-IT" sz="2400" i="1" dirty="0" smtClean="0"/>
              <a:t>, </a:t>
            </a:r>
            <a:r>
              <a:rPr lang="it-IT" sz="2400" i="1" dirty="0" err="1" smtClean="0"/>
              <a:t>Krishna</a:t>
            </a:r>
            <a:r>
              <a:rPr lang="it-IT" sz="2400" i="1" dirty="0" smtClean="0"/>
              <a:t> </a:t>
            </a:r>
            <a:r>
              <a:rPr lang="it-IT" sz="2400" i="1" dirty="0" err="1" smtClean="0"/>
              <a:t>Kulkarni</a:t>
            </a:r>
            <a:r>
              <a:rPr lang="it-IT" sz="2400" i="1" dirty="0" smtClean="0"/>
              <a:t>, </a:t>
            </a:r>
            <a:r>
              <a:rPr lang="it-IT" sz="2400" i="1" dirty="0" err="1" smtClean="0"/>
              <a:t>T.Y.</a:t>
            </a:r>
            <a:r>
              <a:rPr lang="it-IT" sz="2400" i="1" dirty="0" smtClean="0"/>
              <a:t> </a:t>
            </a:r>
            <a:r>
              <a:rPr lang="it-IT" sz="2400" i="1" dirty="0" err="1" smtClean="0"/>
              <a:t>Cliff</a:t>
            </a:r>
            <a:r>
              <a:rPr lang="it-IT" sz="2400" i="1" dirty="0" smtClean="0"/>
              <a:t> </a:t>
            </a:r>
            <a:r>
              <a:rPr lang="it-IT" sz="2400" i="1" dirty="0" err="1" smtClean="0"/>
              <a:t>Leung</a:t>
            </a:r>
            <a:r>
              <a:rPr lang="it-IT" sz="2400" i="1" dirty="0" smtClean="0"/>
              <a:t>, </a:t>
            </a:r>
            <a:r>
              <a:rPr lang="it-IT" sz="2400" i="1" dirty="0" err="1" smtClean="0"/>
              <a:t>Nikos</a:t>
            </a:r>
            <a:r>
              <a:rPr lang="it-IT" sz="2400" i="1" dirty="0" smtClean="0"/>
              <a:t> </a:t>
            </a:r>
            <a:r>
              <a:rPr lang="it-IT" sz="2400" i="1" dirty="0" err="1" smtClean="0"/>
              <a:t>Lorentzos</a:t>
            </a:r>
            <a:r>
              <a:rPr lang="it-IT" sz="2400" i="1" dirty="0" smtClean="0"/>
              <a:t>, John F. </a:t>
            </a:r>
            <a:r>
              <a:rPr lang="it-IT" sz="2400" i="1" dirty="0" err="1" smtClean="0"/>
              <a:t>Roddick</a:t>
            </a:r>
            <a:r>
              <a:rPr lang="it-IT" sz="2400" i="1" dirty="0" smtClean="0"/>
              <a:t>, Arie </a:t>
            </a:r>
            <a:r>
              <a:rPr lang="it-IT" sz="2400" i="1" dirty="0" err="1" smtClean="0"/>
              <a:t>Segev</a:t>
            </a:r>
            <a:r>
              <a:rPr lang="it-IT" sz="2400" i="1" dirty="0" smtClean="0"/>
              <a:t>, Michael D. </a:t>
            </a:r>
            <a:r>
              <a:rPr lang="it-IT" sz="2400" i="1" dirty="0" err="1" smtClean="0"/>
              <a:t>Soo</a:t>
            </a:r>
            <a:r>
              <a:rPr lang="it-IT" sz="2400" i="1" dirty="0" smtClean="0"/>
              <a:t>, </a:t>
            </a:r>
            <a:r>
              <a:rPr lang="it-IT" sz="2400" i="1" dirty="0" err="1" smtClean="0"/>
              <a:t>Suryanarayana</a:t>
            </a:r>
            <a:r>
              <a:rPr lang="it-IT" sz="2400" i="1" dirty="0" smtClean="0"/>
              <a:t> M. </a:t>
            </a:r>
            <a:r>
              <a:rPr lang="it-IT" sz="2400" i="1" dirty="0" err="1" smtClean="0"/>
              <a:t>Sripada</a:t>
            </a:r>
            <a:endParaRPr lang="it-IT" sz="2400" i="1" dirty="0" smtClean="0"/>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it-IT" sz="2400" dirty="0" err="1" smtClean="0"/>
              <a:t>Starting</a:t>
            </a:r>
            <a:r>
              <a:rPr lang="it-IT" sz="2400" dirty="0" smtClean="0"/>
              <a:t> </a:t>
            </a:r>
            <a:r>
              <a:rPr lang="it-IT" sz="2400" dirty="0" err="1" smtClean="0"/>
              <a:t>from</a:t>
            </a:r>
            <a:r>
              <a:rPr lang="it-IT" sz="2400" dirty="0" smtClean="0"/>
              <a:t> August 1993, </a:t>
            </a:r>
            <a:r>
              <a:rPr lang="it-IT" sz="2400" dirty="0" err="1" smtClean="0"/>
              <a:t>all</a:t>
            </a:r>
            <a:r>
              <a:rPr lang="it-IT" sz="2400" dirty="0" smtClean="0"/>
              <a:t> the </a:t>
            </a:r>
            <a:r>
              <a:rPr lang="it-IT" sz="2400" dirty="0" err="1" smtClean="0"/>
              <a:t>language</a:t>
            </a:r>
            <a:r>
              <a:rPr lang="it-IT" sz="2400" dirty="0" smtClean="0"/>
              <a:t> </a:t>
            </a:r>
            <a:r>
              <a:rPr lang="it-IT" sz="2400" dirty="0" err="1" smtClean="0"/>
              <a:t>features</a:t>
            </a:r>
            <a:r>
              <a:rPr lang="it-IT" sz="2400" dirty="0" smtClean="0"/>
              <a:t> </a:t>
            </a:r>
            <a:r>
              <a:rPr lang="it-IT" sz="2400" dirty="0" err="1" smtClean="0"/>
              <a:t>were</a:t>
            </a:r>
            <a:r>
              <a:rPr lang="it-IT" sz="2400" dirty="0" smtClean="0"/>
              <a:t> </a:t>
            </a:r>
            <a:r>
              <a:rPr lang="it-IT" sz="2400" dirty="0" err="1" smtClean="0"/>
              <a:t>proposed</a:t>
            </a:r>
            <a:r>
              <a:rPr lang="it-IT" sz="2400" dirty="0" smtClean="0"/>
              <a:t>, </a:t>
            </a:r>
            <a:r>
              <a:rPr lang="it-IT" sz="2400" dirty="0" err="1" smtClean="0"/>
              <a:t>discussed</a:t>
            </a:r>
            <a:r>
              <a:rPr lang="it-IT" sz="2400" dirty="0" smtClean="0"/>
              <a:t>, </a:t>
            </a:r>
            <a:r>
              <a:rPr lang="it-IT" sz="2400" dirty="0" err="1" smtClean="0"/>
              <a:t>debated</a:t>
            </a:r>
            <a:r>
              <a:rPr lang="it-IT" sz="2400" dirty="0" smtClean="0"/>
              <a:t>, </a:t>
            </a:r>
            <a:r>
              <a:rPr lang="it-IT" sz="2400" dirty="0" err="1" smtClean="0"/>
              <a:t>refined</a:t>
            </a:r>
            <a:r>
              <a:rPr lang="it-IT" sz="2400" dirty="0" smtClean="0"/>
              <a:t> and </a:t>
            </a:r>
            <a:r>
              <a:rPr lang="it-IT" sz="2400" dirty="0" err="1" smtClean="0"/>
              <a:t>finally</a:t>
            </a:r>
            <a:r>
              <a:rPr lang="it-IT" sz="2400" dirty="0" smtClean="0"/>
              <a:t> </a:t>
            </a:r>
            <a:r>
              <a:rPr lang="it-IT" sz="2400" dirty="0" err="1" smtClean="0"/>
              <a:t>voted</a:t>
            </a:r>
            <a:r>
              <a:rPr lang="it-IT" sz="2400" dirty="0" smtClean="0"/>
              <a:t> </a:t>
            </a:r>
            <a:r>
              <a:rPr lang="it-IT" sz="2400" dirty="0" err="1" smtClean="0"/>
              <a:t>by</a:t>
            </a:r>
            <a:r>
              <a:rPr lang="it-IT" sz="2400" dirty="0" smtClean="0"/>
              <a:t> </a:t>
            </a:r>
            <a:r>
              <a:rPr lang="it-IT" sz="2400" dirty="0" err="1" smtClean="0"/>
              <a:t>all</a:t>
            </a:r>
            <a:r>
              <a:rPr lang="it-IT" sz="2400" dirty="0" smtClean="0"/>
              <a:t> </a:t>
            </a:r>
            <a:r>
              <a:rPr lang="it-IT" sz="2400" dirty="0" err="1" smtClean="0"/>
              <a:t>committee</a:t>
            </a:r>
            <a:r>
              <a:rPr lang="it-IT" sz="2400" dirty="0" smtClean="0"/>
              <a:t> </a:t>
            </a:r>
            <a:r>
              <a:rPr lang="it-IT" sz="2400" dirty="0" err="1" smtClean="0"/>
              <a:t>members</a:t>
            </a:r>
            <a:r>
              <a:rPr lang="it-IT" sz="2400" dirty="0" smtClean="0"/>
              <a:t> via </a:t>
            </a:r>
            <a:r>
              <a:rPr lang="it-IT" sz="2400" dirty="0" err="1" smtClean="0"/>
              <a:t>email</a:t>
            </a:r>
            <a:r>
              <a:rPr lang="it-IT" sz="2400" dirty="0" smtClean="0"/>
              <a:t> </a:t>
            </a:r>
            <a:r>
              <a:rPr lang="it-IT" sz="2400" dirty="0" err="1" smtClean="0"/>
              <a:t>messaging</a:t>
            </a: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endParaRPr lang="it-IT" sz="2400" dirty="0" smtClean="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TSQL2 </a:t>
            </a:r>
            <a:r>
              <a:rPr lang="it-IT" sz="3200" dirty="0" err="1" smtClean="0"/>
              <a:t>Language</a:t>
            </a:r>
            <a:r>
              <a:rPr lang="it-IT" sz="3200" dirty="0" smtClean="0"/>
              <a:t> </a:t>
            </a:r>
            <a:r>
              <a:rPr lang="it-IT" sz="3200" dirty="0" err="1" smtClean="0"/>
              <a:t>Specification</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it-IT" sz="2400" dirty="0" smtClean="0"/>
              <a:t>A </a:t>
            </a:r>
            <a:r>
              <a:rPr lang="it-IT" sz="2400" dirty="0" err="1" smtClean="0"/>
              <a:t>preliminary</a:t>
            </a:r>
            <a:r>
              <a:rPr lang="it-IT" sz="2400" dirty="0" smtClean="0"/>
              <a:t> TSQL2 </a:t>
            </a:r>
            <a:r>
              <a:rPr lang="it-IT" sz="2400" dirty="0" err="1" smtClean="0"/>
              <a:t>specification</a:t>
            </a:r>
            <a:r>
              <a:rPr lang="it-IT" sz="2400" dirty="0" smtClean="0"/>
              <a:t> </a:t>
            </a:r>
            <a:r>
              <a:rPr lang="it-IT" sz="2400" dirty="0" err="1" smtClean="0"/>
              <a:t>was</a:t>
            </a:r>
            <a:r>
              <a:rPr lang="it-IT" sz="2400" dirty="0" smtClean="0"/>
              <a:t> </a:t>
            </a:r>
            <a:r>
              <a:rPr lang="it-IT" sz="2400" dirty="0" err="1" smtClean="0"/>
              <a:t>released</a:t>
            </a:r>
            <a:r>
              <a:rPr lang="it-IT" sz="2400" dirty="0" smtClean="0"/>
              <a:t> in </a:t>
            </a:r>
            <a:r>
              <a:rPr lang="it-IT" sz="2400" dirty="0" err="1" smtClean="0"/>
              <a:t>January</a:t>
            </a:r>
            <a:r>
              <a:rPr lang="it-IT" sz="2400" dirty="0" smtClean="0"/>
              <a:t> 1994 and a </a:t>
            </a:r>
            <a:r>
              <a:rPr lang="it-IT" sz="2400" dirty="0" err="1" smtClean="0"/>
              <a:t>synopsis</a:t>
            </a:r>
            <a:r>
              <a:rPr lang="it-IT" sz="2400" dirty="0" smtClean="0"/>
              <a:t> </a:t>
            </a:r>
            <a:r>
              <a:rPr lang="it-IT" sz="2400" dirty="0" err="1" smtClean="0"/>
              <a:t>published</a:t>
            </a:r>
            <a:r>
              <a:rPr lang="it-IT" sz="2400" dirty="0" smtClean="0"/>
              <a:t> in the March 1994 </a:t>
            </a:r>
            <a:r>
              <a:rPr lang="it-IT" sz="2400" dirty="0" err="1" smtClean="0"/>
              <a:t>issue</a:t>
            </a:r>
            <a:r>
              <a:rPr lang="it-IT" sz="2400" dirty="0" smtClean="0"/>
              <a:t> </a:t>
            </a:r>
            <a:r>
              <a:rPr lang="it-IT" sz="2400" dirty="0" err="1" smtClean="0"/>
              <a:t>of</a:t>
            </a:r>
            <a:r>
              <a:rPr lang="it-IT" sz="2400" dirty="0" smtClean="0"/>
              <a:t> ACM SIGMOD Record</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Also</a:t>
            </a:r>
            <a:r>
              <a:rPr lang="it-IT" sz="2400" dirty="0" smtClean="0"/>
              <a:t> </a:t>
            </a:r>
            <a:r>
              <a:rPr lang="it-IT" sz="2400" dirty="0" err="1" smtClean="0"/>
              <a:t>taking</a:t>
            </a:r>
            <a:r>
              <a:rPr lang="it-IT" sz="2400" dirty="0" smtClean="0"/>
              <a:t> </a:t>
            </a:r>
            <a:r>
              <a:rPr lang="it-IT" sz="2400" dirty="0" err="1" smtClean="0"/>
              <a:t>into</a:t>
            </a:r>
            <a:r>
              <a:rPr lang="it-IT" sz="2400" dirty="0" smtClean="0"/>
              <a:t> account </a:t>
            </a:r>
            <a:r>
              <a:rPr lang="it-IT" sz="2400" dirty="0" err="1" smtClean="0"/>
              <a:t>feedbacks</a:t>
            </a:r>
            <a:r>
              <a:rPr lang="it-IT" sz="2400" dirty="0" smtClean="0"/>
              <a:t> </a:t>
            </a:r>
            <a:r>
              <a:rPr lang="it-IT" sz="2400" dirty="0" err="1" smtClean="0"/>
              <a:t>received</a:t>
            </a:r>
            <a:r>
              <a:rPr lang="it-IT" sz="2400" dirty="0" smtClean="0"/>
              <a:t>, a </a:t>
            </a:r>
            <a:r>
              <a:rPr lang="it-IT" sz="2400" dirty="0" err="1" smtClean="0"/>
              <a:t>final</a:t>
            </a:r>
            <a:r>
              <a:rPr lang="it-IT" sz="2400" dirty="0" smtClean="0"/>
              <a:t> </a:t>
            </a:r>
            <a:r>
              <a:rPr lang="it-IT" sz="2400" dirty="0" err="1" smtClean="0"/>
              <a:t>specification</a:t>
            </a:r>
            <a:r>
              <a:rPr lang="it-IT" sz="2400" dirty="0" smtClean="0"/>
              <a:t> (a 71-page TR) </a:t>
            </a:r>
            <a:r>
              <a:rPr lang="it-IT" sz="2400" dirty="0" err="1" smtClean="0"/>
              <a:t>was</a:t>
            </a:r>
            <a:r>
              <a:rPr lang="it-IT" sz="2400" dirty="0" smtClean="0"/>
              <a:t> </a:t>
            </a:r>
            <a:r>
              <a:rPr lang="it-IT" sz="2400" dirty="0" err="1" smtClean="0"/>
              <a:t>released</a:t>
            </a:r>
            <a:r>
              <a:rPr lang="it-IT" sz="2400" dirty="0" smtClean="0"/>
              <a:t> in </a:t>
            </a:r>
            <a:r>
              <a:rPr lang="it-IT" sz="2400" dirty="0" err="1" smtClean="0"/>
              <a:t>in</a:t>
            </a:r>
            <a:r>
              <a:rPr lang="it-IT" sz="2400" dirty="0" smtClean="0"/>
              <a:t> </a:t>
            </a:r>
            <a:r>
              <a:rPr lang="it-IT" sz="2400" dirty="0" err="1" smtClean="0"/>
              <a:t>September</a:t>
            </a:r>
            <a:r>
              <a:rPr lang="it-IT" sz="2400" dirty="0" smtClean="0"/>
              <a:t> 1994; a tutorial </a:t>
            </a:r>
            <a:r>
              <a:rPr lang="it-IT" sz="2400" dirty="0" err="1" smtClean="0"/>
              <a:t>of</a:t>
            </a:r>
            <a:r>
              <a:rPr lang="it-IT" sz="2400" dirty="0" smtClean="0"/>
              <a:t> the </a:t>
            </a:r>
            <a:r>
              <a:rPr lang="it-IT" sz="2400" dirty="0" err="1" smtClean="0"/>
              <a:t>language</a:t>
            </a:r>
            <a:r>
              <a:rPr lang="it-IT" sz="2400" dirty="0" smtClean="0"/>
              <a:t> </a:t>
            </a:r>
            <a:r>
              <a:rPr lang="it-IT" sz="2400" dirty="0" err="1" smtClean="0"/>
              <a:t>was</a:t>
            </a:r>
            <a:r>
              <a:rPr lang="it-IT" sz="2400" dirty="0" smtClean="0"/>
              <a:t> </a:t>
            </a:r>
            <a:r>
              <a:rPr lang="it-IT" sz="2400" dirty="0" err="1" smtClean="0"/>
              <a:t>also</a:t>
            </a:r>
            <a:r>
              <a:rPr lang="it-IT" sz="2400" dirty="0" smtClean="0"/>
              <a:t> </a:t>
            </a:r>
            <a:r>
              <a:rPr lang="it-IT" sz="2400" dirty="0" err="1" smtClean="0"/>
              <a:t>published</a:t>
            </a:r>
            <a:r>
              <a:rPr lang="it-IT" sz="2400" dirty="0" smtClean="0"/>
              <a:t>  on SIGMOD Record</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it-IT" sz="2400" dirty="0" smtClean="0"/>
              <a:t>The TSQL2 full </a:t>
            </a:r>
            <a:r>
              <a:rPr lang="it-IT" sz="2400" dirty="0" err="1" smtClean="0"/>
              <a:t>specification</a:t>
            </a:r>
            <a:r>
              <a:rPr lang="it-IT" sz="2400" dirty="0" smtClean="0"/>
              <a:t>, </a:t>
            </a:r>
            <a:r>
              <a:rPr lang="it-IT" sz="2400" dirty="0" err="1" smtClean="0"/>
              <a:t>enriched</a:t>
            </a:r>
            <a:r>
              <a:rPr lang="it-IT" sz="2400" dirty="0" smtClean="0"/>
              <a:t> </a:t>
            </a:r>
            <a:r>
              <a:rPr lang="it-IT" sz="2400" dirty="0" err="1" smtClean="0"/>
              <a:t>with</a:t>
            </a:r>
            <a:r>
              <a:rPr lang="it-IT" sz="2400" dirty="0" smtClean="0"/>
              <a:t> a </a:t>
            </a:r>
            <a:r>
              <a:rPr lang="it-IT" sz="2400" dirty="0" err="1" smtClean="0"/>
              <a:t>collection</a:t>
            </a:r>
            <a:r>
              <a:rPr lang="it-IT" sz="2400" dirty="0" smtClean="0"/>
              <a:t> </a:t>
            </a:r>
            <a:r>
              <a:rPr lang="it-IT" sz="2400" dirty="0" err="1" smtClean="0"/>
              <a:t>of</a:t>
            </a:r>
            <a:r>
              <a:rPr lang="it-IT" sz="2400" dirty="0" smtClean="0"/>
              <a:t> </a:t>
            </a:r>
            <a:r>
              <a:rPr lang="it-IT" sz="2400" dirty="0" err="1" smtClean="0"/>
              <a:t>commentaries</a:t>
            </a:r>
            <a:r>
              <a:rPr lang="it-IT" sz="2400" dirty="0" smtClean="0"/>
              <a:t>  </a:t>
            </a:r>
            <a:r>
              <a:rPr lang="it-IT" sz="2400" dirty="0" err="1" smtClean="0"/>
              <a:t>explaining</a:t>
            </a:r>
            <a:r>
              <a:rPr lang="it-IT" sz="2400" dirty="0" smtClean="0"/>
              <a:t> the </a:t>
            </a:r>
            <a:r>
              <a:rPr lang="it-IT" sz="2400" dirty="0" err="1" smtClean="0"/>
              <a:t>different</a:t>
            </a:r>
            <a:r>
              <a:rPr lang="it-IT" sz="2400" dirty="0" smtClean="0"/>
              <a:t> </a:t>
            </a:r>
            <a:r>
              <a:rPr lang="it-IT" sz="2400" dirty="0" err="1" smtClean="0"/>
              <a:t>aspects</a:t>
            </a:r>
            <a:r>
              <a:rPr lang="it-IT" sz="2400" dirty="0" smtClean="0"/>
              <a:t> </a:t>
            </a:r>
            <a:r>
              <a:rPr lang="it-IT" sz="2400" dirty="0" err="1" smtClean="0"/>
              <a:t>of</a:t>
            </a:r>
            <a:r>
              <a:rPr lang="it-IT" sz="2400" dirty="0" smtClean="0"/>
              <a:t> the </a:t>
            </a:r>
            <a:r>
              <a:rPr lang="it-IT" sz="2400" dirty="0" err="1" smtClean="0"/>
              <a:t>language</a:t>
            </a:r>
            <a:r>
              <a:rPr lang="it-IT" sz="2400" dirty="0" smtClean="0"/>
              <a:t> design and </a:t>
            </a:r>
            <a:r>
              <a:rPr lang="it-IT" sz="2400" dirty="0" err="1" smtClean="0"/>
              <a:t>other</a:t>
            </a:r>
            <a:r>
              <a:rPr lang="it-IT" sz="2400" dirty="0" smtClean="0"/>
              <a:t> </a:t>
            </a:r>
            <a:r>
              <a:rPr lang="it-IT" sz="2400" dirty="0" err="1" smtClean="0"/>
              <a:t>supporting</a:t>
            </a:r>
            <a:r>
              <a:rPr lang="it-IT" sz="2400" dirty="0" smtClean="0"/>
              <a:t> </a:t>
            </a:r>
            <a:r>
              <a:rPr lang="it-IT" sz="2400" dirty="0" err="1" smtClean="0"/>
              <a:t>materials</a:t>
            </a:r>
            <a:r>
              <a:rPr lang="it-IT" sz="2400" dirty="0" smtClean="0"/>
              <a:t>, </a:t>
            </a:r>
            <a:r>
              <a:rPr lang="it-IT" sz="2400" dirty="0" err="1" smtClean="0"/>
              <a:t>was</a:t>
            </a:r>
            <a:r>
              <a:rPr lang="it-IT" sz="2400" dirty="0" smtClean="0"/>
              <a:t> </a:t>
            </a:r>
            <a:r>
              <a:rPr lang="it-IT" sz="2400" dirty="0" err="1" smtClean="0"/>
              <a:t>publised</a:t>
            </a:r>
            <a:r>
              <a:rPr lang="it-IT" sz="2400" dirty="0" smtClean="0"/>
              <a:t> </a:t>
            </a:r>
            <a:r>
              <a:rPr lang="it-IT" sz="2400" dirty="0" err="1" smtClean="0"/>
              <a:t>as</a:t>
            </a:r>
            <a:r>
              <a:rPr lang="it-IT" sz="2400" dirty="0" smtClean="0"/>
              <a:t> a book </a:t>
            </a:r>
            <a:r>
              <a:rPr lang="it-IT" sz="2400" dirty="0" err="1" smtClean="0"/>
              <a:t>by</a:t>
            </a:r>
            <a:r>
              <a:rPr lang="it-IT" sz="2400" dirty="0" smtClean="0"/>
              <a:t> </a:t>
            </a:r>
            <a:r>
              <a:rPr lang="it-IT" sz="2400" dirty="0" err="1" smtClean="0"/>
              <a:t>Kluwer</a:t>
            </a:r>
            <a:r>
              <a:rPr lang="it-IT" sz="2400" dirty="0" smtClean="0"/>
              <a:t> in 1995 (674+xxiv </a:t>
            </a:r>
            <a:r>
              <a:rPr lang="it-IT" sz="2400" dirty="0" err="1" smtClean="0"/>
              <a:t>pages</a:t>
            </a:r>
            <a:r>
              <a:rPr lang="it-IT" sz="2400" dirty="0" smtClean="0"/>
              <a:t>)</a:t>
            </a:r>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endParaRPr lang="it-IT" sz="2400" dirty="0" smtClean="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TSQL2 </a:t>
            </a:r>
            <a:r>
              <a:rPr lang="it-IT" sz="3200" dirty="0" err="1" smtClean="0"/>
              <a:t>Follow-Ups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The direct successor  of TSQL2, ATSQL [</a:t>
            </a:r>
            <a:r>
              <a:rPr lang="en-US" sz="2400" dirty="0" err="1" smtClean="0"/>
              <a:t>Böhlen</a:t>
            </a:r>
            <a:r>
              <a:rPr lang="en-US" sz="2400" dirty="0" smtClean="0"/>
              <a:t>, Jensen &amp; Snodgrass 2000] introduced statement modifiers to override defaults and distinguish between sequenced and non-sequenced semantics of execution</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ATSQL became SQL/Temporal, a formal proposal of SQL92 temporal extension submitted in 1995 to the standardization committees to be included as Part 7 </a:t>
            </a:r>
            <a:br>
              <a:rPr lang="en-US" sz="2400" dirty="0" smtClean="0"/>
            </a:br>
            <a:r>
              <a:rPr lang="en-US" sz="2400" dirty="0" smtClean="0"/>
              <a:t>of the SQL3 standard under development</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Addition of valid-time and transaction-time were approved by ANSI in 1996 and forwarded to ISO at the beginning of 1997</a:t>
            </a:r>
            <a:endParaRPr lang="it-IT" sz="2400" dirty="0" smtClean="0"/>
          </a:p>
          <a:p>
            <a:pPr eaLnBrk="1" hangingPunct="1">
              <a:lnSpc>
                <a:spcPct val="90000"/>
              </a:lnSpc>
              <a:buFont typeface="Wingdings" pitchFamily="2" charset="2"/>
              <a:buChar char="§"/>
              <a:defRPr/>
            </a:pPr>
            <a:endParaRPr lang="it-IT" sz="2400" dirty="0" smtClean="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The TSQL2 </a:t>
            </a:r>
            <a:r>
              <a:rPr lang="it-IT" sz="3200" dirty="0" err="1" smtClean="0"/>
              <a:t>Follow-Ups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The main criticism against TSQL2 and its successors involved the adoption of implicit timestamp columns and statement modifiers [</a:t>
            </a:r>
            <a:r>
              <a:rPr lang="en-US" sz="2400" dirty="0" err="1" smtClean="0"/>
              <a:t>Darwen</a:t>
            </a:r>
            <a:r>
              <a:rPr lang="en-US" sz="2400" dirty="0" smtClean="0"/>
              <a:t> &amp; Date 2006]</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Hence, a “European” counterproposal, based on the temporal language IXSQL [</a:t>
            </a:r>
            <a:r>
              <a:rPr lang="en-US" sz="2400" dirty="0" err="1" smtClean="0"/>
              <a:t>Lorentzos</a:t>
            </a:r>
            <a:r>
              <a:rPr lang="en-US" sz="2400" dirty="0" smtClean="0"/>
              <a:t> &amp; </a:t>
            </a:r>
            <a:r>
              <a:rPr lang="en-US" sz="2400" dirty="0" err="1" smtClean="0"/>
              <a:t>Mitsoupoulos</a:t>
            </a:r>
            <a:r>
              <a:rPr lang="en-US" sz="2400" dirty="0" smtClean="0"/>
              <a:t> 1997] supporting a generic interval data type, was also submitted to ISO in 1995</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Disagreements within ISO lead to cancellation of the temporal extension project but concepts and constructs from SQL/Temporal were then restored for SQL:2011</a:t>
            </a:r>
            <a:endParaRPr lang="it-IT" sz="2400" dirty="0" smtClean="0"/>
          </a:p>
          <a:p>
            <a:pPr eaLnBrk="1" hangingPunct="1">
              <a:lnSpc>
                <a:spcPct val="90000"/>
              </a:lnSpc>
              <a:buNone/>
              <a:defRPr/>
            </a:pPr>
            <a:endParaRPr lang="it-IT" sz="2400" dirty="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TDBs</a:t>
            </a:r>
            <a:r>
              <a:rPr lang="it-IT" sz="3200" dirty="0" smtClean="0"/>
              <a:t>: </a:t>
            </a:r>
            <a:r>
              <a:rPr lang="it-IT" sz="3200" dirty="0" err="1" smtClean="0"/>
              <a:t>What</a:t>
            </a:r>
            <a:r>
              <a:rPr lang="it-IT" sz="3200" dirty="0" smtClean="0"/>
              <a:t>, </a:t>
            </a:r>
            <a:r>
              <a:rPr lang="it-IT" sz="3200" dirty="0" err="1" smtClean="0"/>
              <a:t>When</a:t>
            </a:r>
            <a:r>
              <a:rPr lang="it-IT" sz="3200" dirty="0" smtClean="0"/>
              <a:t> &amp; </a:t>
            </a:r>
            <a:r>
              <a:rPr lang="it-IT" sz="3200" dirty="0" err="1" smtClean="0"/>
              <a:t>Why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Temporal databases, encompass all DB applications </a:t>
            </a:r>
            <a:br>
              <a:rPr lang="en-US" sz="2400" dirty="0" smtClean="0"/>
            </a:br>
            <a:r>
              <a:rPr lang="en-US" sz="2400" dirty="0" smtClean="0"/>
              <a:t>that require some aspect of time when organizing their information</a:t>
            </a:r>
            <a:endParaRPr lang="it-IT" sz="2000" dirty="0" smtClean="0"/>
          </a:p>
          <a:p>
            <a:pPr eaLnBrk="1" hangingPunct="1">
              <a:lnSpc>
                <a:spcPct val="90000"/>
              </a:lnSpc>
              <a:buFont typeface="Wingdings" pitchFamily="2" charset="2"/>
              <a:buChar char="§"/>
              <a:defRPr/>
            </a:pPr>
            <a:endParaRPr lang="it-IT" sz="2000" dirty="0" smtClean="0"/>
          </a:p>
          <a:p>
            <a:pPr eaLnBrk="1" hangingPunct="1">
              <a:lnSpc>
                <a:spcPct val="90000"/>
              </a:lnSpc>
              <a:buFont typeface="Wingdings" pitchFamily="2" charset="2"/>
              <a:buChar char="§"/>
              <a:defRPr/>
            </a:pPr>
            <a:r>
              <a:rPr lang="en-US" sz="2400" dirty="0" smtClean="0"/>
              <a:t>TDB applications have been developed since the early days of database usage. However, in creating these applications, it was mainly left to the developers to discover, design, program, and implement the temporal concepts</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They exhibit the need for developing </a:t>
            </a:r>
            <a:r>
              <a:rPr lang="en-US" sz="2400" i="1" dirty="0" smtClean="0"/>
              <a:t>a </a:t>
            </a:r>
            <a:r>
              <a:rPr lang="en-US" sz="2400" i="1" dirty="0" smtClean="0">
                <a:solidFill>
                  <a:srgbClr val="FFFF00"/>
                </a:solidFill>
              </a:rPr>
              <a:t>set of unifying concepts and tools </a:t>
            </a:r>
            <a:r>
              <a:rPr lang="en-US" sz="2400" dirty="0" smtClean="0"/>
              <a:t>for application developers to use</a:t>
            </a:r>
            <a:endParaRPr lang="it-IT" sz="2400" dirty="0" smtClean="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Recent</a:t>
            </a:r>
            <a:r>
              <a:rPr lang="it-IT" sz="3200" dirty="0" smtClean="0"/>
              <a:t> </a:t>
            </a:r>
            <a:r>
              <a:rPr lang="it-IT" sz="3200" dirty="0" err="1" smtClean="0"/>
              <a:t>History</a:t>
            </a:r>
            <a:endParaRPr lang="it-IT" sz="3200" dirty="0" smtClean="0"/>
          </a:p>
        </p:txBody>
      </p:sp>
      <p:sp>
        <p:nvSpPr>
          <p:cNvPr id="149507" name="Rectangle 3"/>
          <p:cNvSpPr>
            <a:spLocks noGrp="1" noChangeArrowheads="1"/>
          </p:cNvSpPr>
          <p:nvPr>
            <p:ph type="body" idx="1"/>
          </p:nvPr>
        </p:nvSpPr>
        <p:spPr>
          <a:xfrm>
            <a:off x="467544" y="1088740"/>
            <a:ext cx="8374063" cy="5329238"/>
          </a:xfrm>
        </p:spPr>
        <p:txBody>
          <a:bodyPr/>
          <a:lstStyle/>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TDBs are still an active research area today</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Over 2000 papers produced over the past two decades</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New application domains with the need for new operations</a:t>
            </a:r>
          </a:p>
          <a:p>
            <a:pPr lvl="1" eaLnBrk="1" hangingPunct="1">
              <a:lnSpc>
                <a:spcPct val="90000"/>
              </a:lnSpc>
              <a:buFont typeface="Wingdings" pitchFamily="2" charset="2"/>
              <a:buChar char="§"/>
              <a:defRPr/>
            </a:pPr>
            <a:r>
              <a:rPr lang="en-US" sz="2000" dirty="0" err="1" smtClean="0"/>
              <a:t>spatio</a:t>
            </a:r>
            <a:r>
              <a:rPr lang="en-US" sz="2000" dirty="0" smtClean="0"/>
              <a:t>-temporal and moving-object databases </a:t>
            </a:r>
            <a:br>
              <a:rPr lang="en-US" sz="2000" dirty="0" smtClean="0"/>
            </a:br>
            <a:r>
              <a:rPr lang="en-US" sz="2000" dirty="0" smtClean="0"/>
              <a:t>(e.g. mobile-phone or GPS tracking to monitor employees, company cars and equipment)</a:t>
            </a:r>
          </a:p>
          <a:p>
            <a:pPr lvl="1" eaLnBrk="1" hangingPunct="1">
              <a:lnSpc>
                <a:spcPct val="90000"/>
              </a:lnSpc>
              <a:buFont typeface="Wingdings" pitchFamily="2" charset="2"/>
              <a:buChar char="§"/>
              <a:defRPr/>
            </a:pPr>
            <a:r>
              <a:rPr lang="en-US" sz="2000" dirty="0" smtClean="0"/>
              <a:t>data streams</a:t>
            </a:r>
          </a:p>
          <a:p>
            <a:pPr lvl="1" eaLnBrk="1" hangingPunct="1">
              <a:lnSpc>
                <a:spcPct val="90000"/>
              </a:lnSpc>
              <a:buFont typeface="Wingdings" pitchFamily="2" charset="2"/>
              <a:buChar char="§"/>
              <a:defRPr/>
            </a:pPr>
            <a:r>
              <a:rPr lang="en-US" sz="2000" dirty="0" smtClean="0"/>
              <a:t>data warehousing</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TDB techniques extended to other collateral fields </a:t>
            </a:r>
            <a:br>
              <a:rPr lang="en-US" sz="2400" dirty="0" smtClean="0"/>
            </a:br>
            <a:r>
              <a:rPr lang="en-US" sz="2400" dirty="0" smtClean="0"/>
              <a:t>(e.g. XML, Semantic Web)</a:t>
            </a:r>
          </a:p>
          <a:p>
            <a:pPr eaLnBrk="1" hangingPunct="1">
              <a:lnSpc>
                <a:spcPct val="90000"/>
              </a:lnSpc>
              <a:buFont typeface="Wingdings" pitchFamily="2" charset="2"/>
              <a:buChar char="§"/>
              <a:defRPr/>
            </a:pPr>
            <a:endParaRPr lang="it-IT" sz="2400" dirty="0" smtClean="0"/>
          </a:p>
          <a:p>
            <a:pPr eaLnBrk="1" hangingPunct="1">
              <a:lnSpc>
                <a:spcPct val="90000"/>
              </a:lnSpc>
              <a:buNone/>
              <a:defRPr/>
            </a:pPr>
            <a:endParaRPr lang="it-IT" sz="2400" dirty="0" smtClean="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Recent</a:t>
            </a:r>
            <a:r>
              <a:rPr lang="it-IT" sz="3200" dirty="0" smtClean="0"/>
              <a:t> </a:t>
            </a:r>
            <a:r>
              <a:rPr lang="it-IT" sz="3200" dirty="0" err="1" smtClean="0"/>
              <a:t>History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a:buNone/>
            </a:pPr>
            <a:r>
              <a:rPr lang="en-US" sz="2400" dirty="0" smtClean="0"/>
              <a:t>During recent years lots of efforts from companies:</a:t>
            </a:r>
          </a:p>
          <a:p>
            <a:pPr>
              <a:buFont typeface="Arial" pitchFamily="34" charset="0"/>
              <a:buChar char="•"/>
            </a:pPr>
            <a:r>
              <a:rPr lang="en-US" sz="2400" dirty="0" smtClean="0"/>
              <a:t>Oracle 9i, 2001: temporal extensions through workspace manager, </a:t>
            </a:r>
            <a:r>
              <a:rPr lang="it-IT" sz="2400" dirty="0" err="1" smtClean="0"/>
              <a:t>time</a:t>
            </a:r>
            <a:r>
              <a:rPr lang="it-IT" sz="2400" dirty="0" smtClean="0"/>
              <a:t> </a:t>
            </a:r>
            <a:r>
              <a:rPr lang="it-IT" sz="2400" dirty="0" err="1" smtClean="0"/>
              <a:t>travel</a:t>
            </a:r>
            <a:endParaRPr lang="it-IT" sz="2400" dirty="0" smtClean="0"/>
          </a:p>
          <a:p>
            <a:pPr>
              <a:buFont typeface="Arial" pitchFamily="34" charset="0"/>
              <a:buChar char="•"/>
            </a:pPr>
            <a:r>
              <a:rPr lang="it-IT" sz="2400" dirty="0" smtClean="0"/>
              <a:t>SAP HANA, 2010: </a:t>
            </a:r>
            <a:r>
              <a:rPr lang="it-IT" sz="2400" dirty="0" err="1" smtClean="0"/>
              <a:t>history</a:t>
            </a:r>
            <a:r>
              <a:rPr lang="it-IT" sz="2400" dirty="0" smtClean="0"/>
              <a:t> </a:t>
            </a:r>
            <a:r>
              <a:rPr lang="it-IT" sz="2400" dirty="0" err="1" smtClean="0"/>
              <a:t>tables</a:t>
            </a:r>
            <a:endParaRPr lang="it-IT" sz="2400" dirty="0" smtClean="0"/>
          </a:p>
          <a:p>
            <a:pPr>
              <a:buFont typeface="Arial" pitchFamily="34" charset="0"/>
              <a:buChar char="•"/>
            </a:pPr>
            <a:r>
              <a:rPr lang="en-US" sz="2400" dirty="0" smtClean="0"/>
              <a:t>IBM DB2 10, 2010: Current and history tables, business time, system time, time travel</a:t>
            </a:r>
          </a:p>
          <a:p>
            <a:pPr>
              <a:buFont typeface="Arial" pitchFamily="34" charset="0"/>
              <a:buChar char="•"/>
            </a:pPr>
            <a:r>
              <a:rPr lang="it-IT" sz="2400" dirty="0" err="1" smtClean="0"/>
              <a:t>Teradata</a:t>
            </a:r>
            <a:r>
              <a:rPr lang="it-IT" sz="2400" dirty="0" smtClean="0"/>
              <a:t> 13.10, 2010: </a:t>
            </a:r>
            <a:r>
              <a:rPr lang="it-IT" sz="2400" dirty="0" err="1" smtClean="0"/>
              <a:t>time</a:t>
            </a:r>
            <a:r>
              <a:rPr lang="it-IT" sz="2400" dirty="0" smtClean="0"/>
              <a:t> </a:t>
            </a:r>
            <a:r>
              <a:rPr lang="it-IT" sz="2400" dirty="0" err="1" smtClean="0"/>
              <a:t>travel</a:t>
            </a:r>
            <a:r>
              <a:rPr lang="it-IT" sz="2400" dirty="0" smtClean="0"/>
              <a:t>, </a:t>
            </a:r>
            <a:r>
              <a:rPr lang="it-IT" sz="2400" dirty="0" err="1" smtClean="0"/>
              <a:t>parts</a:t>
            </a:r>
            <a:r>
              <a:rPr lang="it-IT" sz="2400" dirty="0" smtClean="0"/>
              <a:t> </a:t>
            </a:r>
            <a:r>
              <a:rPr lang="it-IT" sz="2400" dirty="0" err="1" smtClean="0"/>
              <a:t>of</a:t>
            </a:r>
            <a:r>
              <a:rPr lang="it-IT" sz="2400" dirty="0" smtClean="0"/>
              <a:t> ANSI SQL/</a:t>
            </a:r>
            <a:r>
              <a:rPr lang="it-IT" sz="2400" dirty="0" err="1" smtClean="0"/>
              <a:t>Temporal</a:t>
            </a:r>
            <a:r>
              <a:rPr lang="it-IT" sz="2400" dirty="0" smtClean="0"/>
              <a:t> </a:t>
            </a:r>
          </a:p>
          <a:p>
            <a:pPr>
              <a:buFont typeface="Arial" pitchFamily="34" charset="0"/>
              <a:buChar char="•"/>
            </a:pPr>
            <a:r>
              <a:rPr lang="en-US" sz="2400" dirty="0" smtClean="0"/>
              <a:t>SQL:2011 standard with temporal extensions</a:t>
            </a:r>
          </a:p>
          <a:p>
            <a:pPr>
              <a:buFont typeface="Arial" pitchFamily="34" charset="0"/>
              <a:buChar char="•"/>
            </a:pPr>
            <a:endParaRPr lang="en-US" sz="2400" dirty="0" smtClean="0"/>
          </a:p>
          <a:p>
            <a:pPr>
              <a:buNone/>
            </a:pPr>
            <a:r>
              <a:rPr lang="en-US" sz="2400" dirty="0" smtClean="0"/>
              <a:t>Third-party free or open-source tools are also available </a:t>
            </a:r>
            <a:br>
              <a:rPr lang="en-US" sz="2400" dirty="0" smtClean="0"/>
            </a:br>
            <a:r>
              <a:rPr lang="en-US" sz="2400" dirty="0" smtClean="0"/>
              <a:t>to add TDB facilities to mainstream DBMSs </a:t>
            </a:r>
            <a:br>
              <a:rPr lang="en-US" sz="2400" dirty="0" smtClean="0"/>
            </a:br>
            <a:r>
              <a:rPr lang="en-US" sz="2400" dirty="0" smtClean="0"/>
              <a:t>(incl. </a:t>
            </a:r>
            <a:r>
              <a:rPr lang="en-US" sz="2400" dirty="0" err="1" smtClean="0"/>
              <a:t>PostgreSQL</a:t>
            </a:r>
            <a:r>
              <a:rPr lang="en-US" sz="2400" dirty="0" smtClean="0"/>
              <a:t>, </a:t>
            </a:r>
            <a:r>
              <a:rPr lang="en-US" sz="2400" dirty="0" err="1" smtClean="0"/>
              <a:t>MySQL</a:t>
            </a:r>
            <a:r>
              <a:rPr lang="en-US" sz="2400" dirty="0" smtClean="0"/>
              <a:t>, SQL Server and Sybase)</a:t>
            </a:r>
            <a:endParaRPr lang="it-IT" sz="2400" dirty="0" smtClean="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5185320"/>
          </a:xfrm>
        </p:spPr>
        <p:txBody>
          <a:bodyPr/>
          <a:lstStyle/>
          <a:p>
            <a:pPr eaLnBrk="1" hangingPunct="1">
              <a:defRPr/>
            </a:pPr>
            <a:r>
              <a:rPr lang="it-IT" sz="4800" dirty="0" err="1" smtClean="0"/>
              <a:t>Time</a:t>
            </a:r>
            <a:r>
              <a:rPr lang="it-IT" sz="4800" dirty="0" smtClean="0"/>
              <a:t> </a:t>
            </a:r>
            <a:r>
              <a:rPr lang="it-IT" sz="4800" dirty="0" err="1" smtClean="0"/>
              <a:t>Domains</a:t>
            </a:r>
            <a:r>
              <a:rPr lang="it-IT" sz="4800" dirty="0" smtClean="0"/>
              <a:t> </a:t>
            </a:r>
            <a:br>
              <a:rPr lang="it-IT" sz="4800" dirty="0" smtClean="0"/>
            </a:br>
            <a:r>
              <a:rPr lang="it-IT" sz="4800" dirty="0" smtClean="0"/>
              <a:t>and </a:t>
            </a:r>
            <a:r>
              <a:rPr lang="it-IT" sz="4800" dirty="0" err="1" smtClean="0"/>
              <a:t>Calendars</a:t>
            </a:r>
            <a:endParaRPr lang="it-IT" sz="4800" dirty="0" smtClean="0"/>
          </a:p>
        </p:txBody>
      </p:sp>
      <p:sp>
        <p:nvSpPr>
          <p:cNvPr id="149507" name="Rectangle 3"/>
          <p:cNvSpPr>
            <a:spLocks noGrp="1" noChangeArrowheads="1"/>
          </p:cNvSpPr>
          <p:nvPr>
            <p:ph type="body" idx="1"/>
          </p:nvPr>
        </p:nvSpPr>
        <p:spPr>
          <a:xfrm>
            <a:off x="467544" y="1196752"/>
            <a:ext cx="8374063" cy="5329238"/>
          </a:xfrm>
        </p:spPr>
        <p:txBody>
          <a:bodyPr/>
          <a:lstStyle/>
          <a:p>
            <a:pPr>
              <a:buFont typeface="Arial" pitchFamily="34" charset="0"/>
              <a:buChar char="•"/>
            </a:pPr>
            <a:endParaRPr lang="en-US" sz="2400" dirty="0" smtClean="0"/>
          </a:p>
          <a:p>
            <a:pPr>
              <a:buFont typeface="Arial" pitchFamily="34" charset="0"/>
              <a:buChar char="•"/>
            </a:pPr>
            <a:endParaRPr lang="en-US" sz="2400" dirty="0" smtClean="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a:t>
            </a:r>
            <a:r>
              <a:rPr lang="it-IT" sz="3200" dirty="0" smtClean="0"/>
              <a:t> Domain</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Time domain/ontology</a:t>
            </a:r>
          </a:p>
          <a:p>
            <a:pPr lvl="1" eaLnBrk="1" hangingPunct="1">
              <a:lnSpc>
                <a:spcPct val="90000"/>
              </a:lnSpc>
              <a:buFont typeface="Wingdings" pitchFamily="2" charset="2"/>
              <a:buChar char="§"/>
              <a:defRPr/>
            </a:pPr>
            <a:r>
              <a:rPr lang="en-US" sz="2000" dirty="0" smtClean="0"/>
              <a:t>Specifies the building blocks of time</a:t>
            </a:r>
          </a:p>
          <a:p>
            <a:pPr lvl="1" eaLnBrk="1" hangingPunct="1">
              <a:lnSpc>
                <a:spcPct val="90000"/>
              </a:lnSpc>
              <a:buFont typeface="Wingdings" pitchFamily="2" charset="2"/>
              <a:buChar char="§"/>
              <a:defRPr/>
            </a:pPr>
            <a:r>
              <a:rPr lang="en-US" sz="2000" dirty="0" smtClean="0"/>
              <a:t>Time is generally modeled as an arbitrary </a:t>
            </a:r>
            <a:r>
              <a:rPr lang="en-US" sz="2000" dirty="0" smtClean="0">
                <a:solidFill>
                  <a:srgbClr val="FFFF00"/>
                </a:solidFill>
              </a:rPr>
              <a:t>set of instants/points </a:t>
            </a:r>
            <a:r>
              <a:rPr lang="en-US" sz="2000" dirty="0" smtClean="0"/>
              <a:t>with an imposed total order, e.g. ( IN</a:t>
            </a:r>
            <a:r>
              <a:rPr lang="en-US" sz="2000" i="1" dirty="0" smtClean="0"/>
              <a:t>, </a:t>
            </a:r>
            <a:r>
              <a:rPr lang="en-US" sz="2000" i="1" dirty="0" smtClean="0">
                <a:latin typeface="Arial"/>
                <a:cs typeface="Arial"/>
              </a:rPr>
              <a:t>≤ </a:t>
            </a:r>
            <a:r>
              <a:rPr lang="en-US" sz="2000" dirty="0" smtClean="0"/>
              <a:t>)</a:t>
            </a:r>
          </a:p>
          <a:p>
            <a:pPr lvl="1" eaLnBrk="1" hangingPunct="1">
              <a:lnSpc>
                <a:spcPct val="90000"/>
              </a:lnSpc>
              <a:buFont typeface="Wingdings" pitchFamily="2" charset="2"/>
              <a:buChar char="§"/>
              <a:defRPr/>
            </a:pPr>
            <a:r>
              <a:rPr lang="en-US" sz="2000" dirty="0" smtClean="0"/>
              <a:t>Additional axioms introduce more refined models of time</a:t>
            </a:r>
            <a:endParaRPr lang="it-IT" sz="2000" dirty="0" smtClean="0"/>
          </a:p>
          <a:p>
            <a:pPr lvl="1" eaLnBrk="1" hangingPunct="1">
              <a:lnSpc>
                <a:spcPct val="90000"/>
              </a:lnSpc>
              <a:buFont typeface="Wingdings" pitchFamily="2" charset="2"/>
              <a:buChar char="§"/>
              <a:defRPr/>
            </a:pPr>
            <a:endParaRPr lang="it-IT" sz="2000" dirty="0" smtClean="0"/>
          </a:p>
          <a:p>
            <a:pPr eaLnBrk="1" hangingPunct="1">
              <a:lnSpc>
                <a:spcPct val="90000"/>
              </a:lnSpc>
              <a:buFont typeface="Wingdings" pitchFamily="2" charset="2"/>
              <a:buChar char="§"/>
              <a:defRPr/>
            </a:pPr>
            <a:r>
              <a:rPr lang="it-IT" sz="2400" dirty="0" err="1" smtClean="0"/>
              <a:t>Structure</a:t>
            </a:r>
            <a:r>
              <a:rPr lang="it-IT" sz="2400" dirty="0" smtClean="0"/>
              <a:t> </a:t>
            </a:r>
            <a:r>
              <a:rPr lang="it-IT" sz="2400" dirty="0" err="1" smtClean="0"/>
              <a:t>of</a:t>
            </a:r>
            <a:r>
              <a:rPr lang="it-IT" sz="2400" dirty="0" smtClean="0"/>
              <a:t> </a:t>
            </a:r>
            <a:r>
              <a:rPr lang="it-IT" sz="2400" dirty="0" err="1" smtClean="0"/>
              <a:t>time</a:t>
            </a:r>
            <a:endParaRPr lang="it-IT" sz="2400" dirty="0" smtClean="0"/>
          </a:p>
          <a:p>
            <a:pPr lvl="1" eaLnBrk="1" hangingPunct="1">
              <a:lnSpc>
                <a:spcPct val="90000"/>
              </a:lnSpc>
              <a:buFont typeface="Wingdings" pitchFamily="2" charset="2"/>
              <a:buChar char="§"/>
              <a:defRPr/>
            </a:pPr>
            <a:r>
              <a:rPr lang="it-IT" sz="2000" dirty="0" smtClean="0"/>
              <a:t>Linear </a:t>
            </a:r>
            <a:r>
              <a:rPr lang="it-IT" sz="2000" dirty="0" err="1" smtClean="0"/>
              <a:t>time</a:t>
            </a:r>
            <a:endParaRPr lang="it-IT" sz="2000" dirty="0" smtClean="0"/>
          </a:p>
          <a:p>
            <a:pPr lvl="2" eaLnBrk="1" hangingPunct="1">
              <a:lnSpc>
                <a:spcPct val="90000"/>
              </a:lnSpc>
              <a:buFont typeface="Wingdings" pitchFamily="2" charset="2"/>
              <a:buChar char="§"/>
              <a:defRPr/>
            </a:pPr>
            <a:r>
              <a:rPr lang="it-IT" sz="1600" dirty="0" smtClean="0"/>
              <a:t>Total </a:t>
            </a:r>
            <a:r>
              <a:rPr lang="it-IT" sz="1600" dirty="0" err="1" smtClean="0"/>
              <a:t>order</a:t>
            </a:r>
            <a:endParaRPr lang="it-IT" sz="1600" dirty="0" smtClean="0"/>
          </a:p>
          <a:p>
            <a:pPr lvl="2" eaLnBrk="1" hangingPunct="1">
              <a:lnSpc>
                <a:spcPct val="90000"/>
              </a:lnSpc>
              <a:buFont typeface="Wingdings" pitchFamily="2" charset="2"/>
              <a:buChar char="§"/>
              <a:defRPr/>
            </a:pPr>
            <a:r>
              <a:rPr lang="it-IT" sz="1600" dirty="0" err="1" smtClean="0"/>
              <a:t>Time</a:t>
            </a:r>
            <a:r>
              <a:rPr lang="it-IT" sz="1600" dirty="0" smtClean="0"/>
              <a:t> </a:t>
            </a:r>
            <a:r>
              <a:rPr lang="en-US" sz="1600" dirty="0" smtClean="0"/>
              <a:t>advances from past to future in a step-by-step fashion</a:t>
            </a:r>
          </a:p>
          <a:p>
            <a:pPr lvl="1" eaLnBrk="1" hangingPunct="1">
              <a:lnSpc>
                <a:spcPct val="90000"/>
              </a:lnSpc>
              <a:buFont typeface="Wingdings" pitchFamily="2" charset="2"/>
              <a:buChar char="§"/>
              <a:defRPr/>
            </a:pPr>
            <a:r>
              <a:rPr lang="en-US" sz="2000" dirty="0" smtClean="0"/>
              <a:t>Branching time (possible future or hypothetical model)</a:t>
            </a:r>
          </a:p>
          <a:p>
            <a:pPr lvl="2" eaLnBrk="1" hangingPunct="1">
              <a:lnSpc>
                <a:spcPct val="90000"/>
              </a:lnSpc>
              <a:buFont typeface="Wingdings" pitchFamily="2" charset="2"/>
              <a:buChar char="§"/>
              <a:defRPr/>
            </a:pPr>
            <a:r>
              <a:rPr lang="en-US" sz="1600" dirty="0" smtClean="0"/>
              <a:t>Partial order</a:t>
            </a:r>
          </a:p>
          <a:p>
            <a:pPr lvl="2" eaLnBrk="1" hangingPunct="1">
              <a:lnSpc>
                <a:spcPct val="90000"/>
              </a:lnSpc>
              <a:buFont typeface="Wingdings" pitchFamily="2" charset="2"/>
              <a:buChar char="§"/>
              <a:defRPr/>
            </a:pPr>
            <a:r>
              <a:rPr lang="en-US" sz="1600" dirty="0" smtClean="0"/>
              <a:t>Time is linear from the past to now, where it then divides into several time lines</a:t>
            </a:r>
          </a:p>
          <a:p>
            <a:pPr lvl="2" eaLnBrk="1" hangingPunct="1">
              <a:lnSpc>
                <a:spcPct val="90000"/>
              </a:lnSpc>
              <a:buFont typeface="Wingdings" pitchFamily="2" charset="2"/>
              <a:buChar char="§"/>
              <a:defRPr/>
            </a:pPr>
            <a:r>
              <a:rPr lang="en-US" sz="1600" dirty="0" smtClean="0"/>
              <a:t>Along any future path, additional branches may exist</a:t>
            </a:r>
          </a:p>
          <a:p>
            <a:pPr lvl="2" eaLnBrk="1" hangingPunct="1">
              <a:lnSpc>
                <a:spcPct val="90000"/>
              </a:lnSpc>
              <a:buFont typeface="Wingdings" pitchFamily="2" charset="2"/>
              <a:buChar char="§"/>
              <a:defRPr/>
            </a:pPr>
            <a:r>
              <a:rPr lang="en-US" sz="1600" dirty="0" smtClean="0"/>
              <a:t>Structure is a tree rooted at now</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a:t>
            </a:r>
            <a:r>
              <a:rPr lang="it-IT" sz="3200" dirty="0" smtClean="0"/>
              <a:t> Domain</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Structure</a:t>
            </a:r>
            <a:r>
              <a:rPr lang="it-IT" sz="2400" dirty="0" smtClean="0"/>
              <a:t> </a:t>
            </a:r>
            <a:r>
              <a:rPr lang="it-IT" sz="2400" dirty="0" err="1" smtClean="0"/>
              <a:t>of</a:t>
            </a:r>
            <a:r>
              <a:rPr lang="it-IT" sz="2400" dirty="0" smtClean="0"/>
              <a:t> </a:t>
            </a:r>
            <a:r>
              <a:rPr lang="it-IT" sz="2400" dirty="0" err="1" smtClean="0"/>
              <a:t>time</a:t>
            </a:r>
            <a:endParaRPr lang="it-IT" sz="2400" dirty="0" smtClean="0"/>
          </a:p>
          <a:p>
            <a:pPr lvl="1" eaLnBrk="1" hangingPunct="1">
              <a:lnSpc>
                <a:spcPct val="90000"/>
              </a:lnSpc>
              <a:buFont typeface="Wingdings" pitchFamily="2" charset="2"/>
              <a:buChar char="§"/>
              <a:defRPr/>
            </a:pPr>
            <a:r>
              <a:rPr lang="en-US" sz="2000" dirty="0" smtClean="0"/>
              <a:t>Discrete</a:t>
            </a:r>
            <a:r>
              <a:rPr lang="it-IT" sz="2000" dirty="0" smtClean="0"/>
              <a:t> </a:t>
            </a:r>
            <a:r>
              <a:rPr lang="it-IT" sz="2000" dirty="0" err="1" smtClean="0"/>
              <a:t>time</a:t>
            </a:r>
            <a:endParaRPr lang="it-IT" sz="2000" dirty="0" smtClean="0"/>
          </a:p>
          <a:p>
            <a:pPr lvl="2" eaLnBrk="1" hangingPunct="1">
              <a:lnSpc>
                <a:spcPct val="90000"/>
              </a:lnSpc>
              <a:buFont typeface="Wingdings" pitchFamily="2" charset="2"/>
              <a:buChar char="§"/>
              <a:defRPr/>
            </a:pPr>
            <a:r>
              <a:rPr lang="en-US" sz="1600" dirty="0" err="1" smtClean="0">
                <a:solidFill>
                  <a:srgbClr val="FFFF00"/>
                </a:solidFill>
              </a:rPr>
              <a:t>Chronons</a:t>
            </a:r>
            <a:r>
              <a:rPr lang="en-US" sz="1600" dirty="0" smtClean="0"/>
              <a:t> (or temporal atoms, time quanta) </a:t>
            </a:r>
            <a:br>
              <a:rPr lang="en-US" sz="1600" dirty="0" smtClean="0"/>
            </a:br>
            <a:r>
              <a:rPr lang="en-US" sz="1600" dirty="0" smtClean="0"/>
              <a:t>are non-decomposable units of time with a positive duration</a:t>
            </a:r>
          </a:p>
          <a:p>
            <a:pPr lvl="2" eaLnBrk="1" hangingPunct="1">
              <a:lnSpc>
                <a:spcPct val="90000"/>
              </a:lnSpc>
              <a:buFont typeface="Wingdings" pitchFamily="2" charset="2"/>
              <a:buChar char="§"/>
              <a:defRPr/>
            </a:pPr>
            <a:r>
              <a:rPr lang="en-US" sz="1600" dirty="0" err="1" smtClean="0"/>
              <a:t>Chronon</a:t>
            </a:r>
            <a:r>
              <a:rPr lang="en-US" sz="1600" dirty="0" smtClean="0"/>
              <a:t> is the smallest duration of time that can be represented</a:t>
            </a:r>
          </a:p>
          <a:p>
            <a:pPr lvl="2" eaLnBrk="1" hangingPunct="1">
              <a:lnSpc>
                <a:spcPct val="90000"/>
              </a:lnSpc>
              <a:buFont typeface="Wingdings" pitchFamily="2" charset="2"/>
              <a:buChar char="§"/>
              <a:defRPr/>
            </a:pPr>
            <a:r>
              <a:rPr lang="it-IT" sz="1600" dirty="0" err="1" smtClean="0"/>
              <a:t>Isomorphic</a:t>
            </a:r>
            <a:r>
              <a:rPr lang="it-IT" sz="1600" dirty="0" smtClean="0"/>
              <a:t> </a:t>
            </a:r>
            <a:r>
              <a:rPr lang="it-IT" sz="1600" dirty="0" err="1" smtClean="0"/>
              <a:t>to</a:t>
            </a:r>
            <a:r>
              <a:rPr lang="it-IT" sz="1600" dirty="0" smtClean="0"/>
              <a:t> </a:t>
            </a:r>
            <a:r>
              <a:rPr lang="it-IT" sz="1600" dirty="0" err="1" smtClean="0"/>
              <a:t>natural</a:t>
            </a:r>
            <a:r>
              <a:rPr lang="it-IT" sz="1600" dirty="0" smtClean="0"/>
              <a:t> </a:t>
            </a:r>
            <a:r>
              <a:rPr lang="it-IT" sz="1600" dirty="0" err="1" smtClean="0"/>
              <a:t>numbers</a:t>
            </a:r>
            <a:endParaRPr lang="en-US" sz="1600" dirty="0" smtClean="0"/>
          </a:p>
          <a:p>
            <a:pPr lvl="1" eaLnBrk="1" hangingPunct="1">
              <a:lnSpc>
                <a:spcPct val="90000"/>
              </a:lnSpc>
              <a:buFont typeface="Wingdings" pitchFamily="2" charset="2"/>
              <a:buChar char="§"/>
              <a:defRPr/>
            </a:pPr>
            <a:r>
              <a:rPr lang="en-US" sz="2000" dirty="0" smtClean="0"/>
              <a:t>Dense Time</a:t>
            </a:r>
          </a:p>
          <a:p>
            <a:pPr lvl="2" eaLnBrk="1" hangingPunct="1">
              <a:lnSpc>
                <a:spcPct val="90000"/>
              </a:lnSpc>
              <a:buFont typeface="Wingdings" pitchFamily="2" charset="2"/>
              <a:buChar char="§"/>
              <a:defRPr/>
            </a:pPr>
            <a:r>
              <a:rPr lang="en-US" sz="1600" dirty="0" smtClean="0"/>
              <a:t>Between any two </a:t>
            </a:r>
            <a:r>
              <a:rPr lang="en-US" sz="1600" dirty="0" err="1" smtClean="0"/>
              <a:t>chronons</a:t>
            </a:r>
            <a:r>
              <a:rPr lang="en-US" sz="1600" dirty="0" smtClean="0"/>
              <a:t> another </a:t>
            </a:r>
            <a:r>
              <a:rPr lang="en-US" sz="1600" dirty="0" err="1" smtClean="0"/>
              <a:t>chronon</a:t>
            </a:r>
            <a:r>
              <a:rPr lang="en-US" sz="1600" dirty="0" smtClean="0"/>
              <a:t> exists</a:t>
            </a:r>
          </a:p>
          <a:p>
            <a:pPr lvl="2" eaLnBrk="1" hangingPunct="1">
              <a:lnSpc>
                <a:spcPct val="90000"/>
              </a:lnSpc>
              <a:buFont typeface="Wingdings" pitchFamily="2" charset="2"/>
              <a:buChar char="§"/>
              <a:defRPr/>
            </a:pPr>
            <a:r>
              <a:rPr lang="it-IT" sz="1600" dirty="0" err="1" smtClean="0"/>
              <a:t>Isomorphic</a:t>
            </a:r>
            <a:r>
              <a:rPr lang="it-IT" sz="1600" dirty="0" smtClean="0"/>
              <a:t> </a:t>
            </a:r>
            <a:r>
              <a:rPr lang="it-IT" sz="1600" dirty="0" err="1" smtClean="0"/>
              <a:t>to</a:t>
            </a:r>
            <a:r>
              <a:rPr lang="it-IT" sz="1600" dirty="0" smtClean="0"/>
              <a:t> </a:t>
            </a:r>
            <a:r>
              <a:rPr lang="it-IT" sz="1600" dirty="0" err="1" smtClean="0"/>
              <a:t>rational</a:t>
            </a:r>
            <a:r>
              <a:rPr lang="it-IT" sz="1600" dirty="0" smtClean="0"/>
              <a:t> </a:t>
            </a:r>
            <a:r>
              <a:rPr lang="it-IT" sz="1600" dirty="0" err="1" smtClean="0"/>
              <a:t>numbers</a:t>
            </a:r>
            <a:endParaRPr lang="it-IT" sz="1600" dirty="0" smtClean="0"/>
          </a:p>
          <a:p>
            <a:pPr lvl="1" eaLnBrk="1" hangingPunct="1">
              <a:lnSpc>
                <a:spcPct val="90000"/>
              </a:lnSpc>
              <a:buFont typeface="Wingdings" pitchFamily="2" charset="2"/>
              <a:buChar char="§"/>
              <a:defRPr/>
            </a:pPr>
            <a:r>
              <a:rPr lang="en-US" sz="2000" dirty="0" smtClean="0"/>
              <a:t>Continuous time</a:t>
            </a:r>
            <a:endParaRPr lang="it-IT" sz="2000" dirty="0" smtClean="0"/>
          </a:p>
          <a:p>
            <a:pPr lvl="2" eaLnBrk="1" hangingPunct="1">
              <a:lnSpc>
                <a:spcPct val="90000"/>
              </a:lnSpc>
              <a:buFont typeface="Wingdings" pitchFamily="2" charset="2"/>
              <a:buChar char="§"/>
              <a:defRPr/>
            </a:pPr>
            <a:r>
              <a:rPr lang="en-US" sz="1600" dirty="0" smtClean="0"/>
              <a:t>Dense and no “gaps” between consecutive </a:t>
            </a:r>
            <a:r>
              <a:rPr lang="en-US" sz="1600" dirty="0" err="1" smtClean="0"/>
              <a:t>chronons</a:t>
            </a:r>
            <a:endParaRPr lang="en-US" sz="1600" dirty="0" smtClean="0"/>
          </a:p>
          <a:p>
            <a:pPr lvl="2" eaLnBrk="1" hangingPunct="1">
              <a:lnSpc>
                <a:spcPct val="90000"/>
              </a:lnSpc>
              <a:buFont typeface="Wingdings" pitchFamily="2" charset="2"/>
              <a:buChar char="§"/>
              <a:defRPr/>
            </a:pPr>
            <a:r>
              <a:rPr lang="it-IT" sz="1600" dirty="0" err="1" smtClean="0"/>
              <a:t>Chronons</a:t>
            </a:r>
            <a:r>
              <a:rPr lang="it-IT" sz="1600" dirty="0" smtClean="0"/>
              <a:t> are </a:t>
            </a:r>
            <a:r>
              <a:rPr lang="it-IT" sz="1600" dirty="0" err="1" smtClean="0"/>
              <a:t>durationless</a:t>
            </a:r>
            <a:endParaRPr lang="it-IT" sz="1600" dirty="0" smtClean="0"/>
          </a:p>
          <a:p>
            <a:pPr lvl="2" eaLnBrk="1" hangingPunct="1">
              <a:lnSpc>
                <a:spcPct val="90000"/>
              </a:lnSpc>
              <a:buFont typeface="Wingdings" pitchFamily="2" charset="2"/>
              <a:buChar char="§"/>
              <a:defRPr/>
            </a:pPr>
            <a:r>
              <a:rPr lang="en-US" sz="1600" dirty="0" smtClean="0"/>
              <a:t>Isomorphic to the real numbers</a:t>
            </a:r>
            <a:endParaRPr lang="it-IT" sz="1600" dirty="0" smtClean="0"/>
          </a:p>
          <a:p>
            <a:pPr lvl="1" eaLnBrk="1" hangingPunct="1">
              <a:lnSpc>
                <a:spcPct val="90000"/>
              </a:lnSpc>
              <a:buFont typeface="Wingdings" pitchFamily="2" charset="2"/>
              <a:buChar char="§"/>
              <a:defRPr/>
            </a:pPr>
            <a:endParaRPr lang="it-IT" sz="2000" dirty="0" smtClean="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a:t>
            </a:r>
            <a:r>
              <a:rPr lang="it-IT" sz="3200" dirty="0" smtClean="0"/>
              <a:t> Domain</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it-IT" sz="2400" dirty="0" err="1" smtClean="0"/>
              <a:t>Boundness</a:t>
            </a:r>
            <a:r>
              <a:rPr lang="it-IT" sz="2400" dirty="0" smtClean="0"/>
              <a:t> </a:t>
            </a:r>
            <a:r>
              <a:rPr lang="it-IT" sz="2400" dirty="0" err="1" smtClean="0"/>
              <a:t>of</a:t>
            </a:r>
            <a:r>
              <a:rPr lang="it-IT" sz="2400" dirty="0" smtClean="0"/>
              <a:t> </a:t>
            </a:r>
            <a:r>
              <a:rPr lang="it-IT" sz="2400" dirty="0" err="1" smtClean="0"/>
              <a:t>time</a:t>
            </a:r>
            <a:endParaRPr lang="it-IT" sz="2400" dirty="0" smtClean="0"/>
          </a:p>
          <a:p>
            <a:pPr lvl="1" eaLnBrk="1" hangingPunct="1">
              <a:lnSpc>
                <a:spcPct val="90000"/>
              </a:lnSpc>
              <a:buFont typeface="Wingdings" pitchFamily="2" charset="2"/>
              <a:buChar char="§"/>
              <a:defRPr/>
            </a:pPr>
            <a:r>
              <a:rPr lang="en-US" sz="2000" dirty="0" smtClean="0"/>
              <a:t>Time can be bounded in the past and/or in the future,</a:t>
            </a:r>
            <a:br>
              <a:rPr lang="en-US" sz="2000" dirty="0" smtClean="0"/>
            </a:br>
            <a:r>
              <a:rPr lang="en-US" sz="2000" dirty="0" smtClean="0"/>
              <a:t>i.e. first and/or last time instant exists</a:t>
            </a:r>
          </a:p>
          <a:p>
            <a:pPr lvl="1" eaLnBrk="1" hangingPunct="1">
              <a:lnSpc>
                <a:spcPct val="90000"/>
              </a:lnSpc>
              <a:buFont typeface="Wingdings" pitchFamily="2" charset="2"/>
              <a:buChar char="§"/>
              <a:defRPr/>
            </a:pPr>
            <a:r>
              <a:rPr lang="en-US" sz="2000" dirty="0" smtClean="0"/>
              <a:t>Time can be bound on one end (typically the past)</a:t>
            </a:r>
            <a:br>
              <a:rPr lang="en-US" sz="2000" dirty="0" smtClean="0"/>
            </a:br>
            <a:r>
              <a:rPr lang="en-US" sz="2000" dirty="0" smtClean="0"/>
              <a:t>and unbounded on the other end (typically the future)</a:t>
            </a:r>
          </a:p>
          <a:p>
            <a:pPr lvl="1" eaLnBrk="1" hangingPunct="1">
              <a:lnSpc>
                <a:spcPct val="90000"/>
              </a:lnSpc>
              <a:buFont typeface="Wingdings" pitchFamily="2" charset="2"/>
              <a:buChar char="§"/>
              <a:defRPr/>
            </a:pPr>
            <a:endParaRPr lang="en-US" sz="2000" dirty="0" smtClean="0"/>
          </a:p>
          <a:p>
            <a:pPr eaLnBrk="1" hangingPunct="1">
              <a:lnSpc>
                <a:spcPct val="90000"/>
              </a:lnSpc>
              <a:buFont typeface="Wingdings" pitchFamily="2" charset="2"/>
              <a:buChar char="§"/>
              <a:defRPr/>
            </a:pPr>
            <a:r>
              <a:rPr lang="en-US" sz="2400" dirty="0" smtClean="0"/>
              <a:t>Relative (unanchored) versus absolute (anchored) time</a:t>
            </a:r>
          </a:p>
          <a:p>
            <a:pPr lvl="1" eaLnBrk="1" hangingPunct="1">
              <a:lnSpc>
                <a:spcPct val="90000"/>
              </a:lnSpc>
              <a:buFont typeface="Wingdings" pitchFamily="2" charset="2"/>
              <a:buChar char="§"/>
              <a:defRPr/>
            </a:pPr>
            <a:r>
              <a:rPr lang="en-US" sz="2000" dirty="0" smtClean="0"/>
              <a:t>“9 AM, January 1, 2016” is an absolute time</a:t>
            </a:r>
          </a:p>
          <a:p>
            <a:pPr lvl="1" eaLnBrk="1" hangingPunct="1">
              <a:lnSpc>
                <a:spcPct val="90000"/>
              </a:lnSpc>
              <a:buFont typeface="Wingdings" pitchFamily="2" charset="2"/>
              <a:buChar char="§"/>
              <a:defRPr/>
            </a:pPr>
            <a:r>
              <a:rPr lang="en-US" sz="2000" dirty="0" smtClean="0"/>
              <a:t>“9 hours” is a relative time (duration)</a:t>
            </a:r>
          </a:p>
          <a:p>
            <a:pPr lvl="1" eaLnBrk="1" hangingPunct="1">
              <a:lnSpc>
                <a:spcPct val="90000"/>
              </a:lnSpc>
              <a:buNone/>
              <a:defRPr/>
            </a:pPr>
            <a:endParaRPr lang="it-IT" sz="2000" dirty="0" smtClean="0"/>
          </a:p>
          <a:p>
            <a:pPr lvl="1" eaLnBrk="1" hangingPunct="1">
              <a:lnSpc>
                <a:spcPct val="90000"/>
              </a:lnSpc>
              <a:buFont typeface="Wingdings" pitchFamily="2" charset="2"/>
              <a:buChar char="§"/>
              <a:defRPr/>
            </a:pPr>
            <a:endParaRPr lang="it-IT" sz="2000" dirty="0" smtClean="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t>
            </a:r>
            <a:r>
              <a:rPr lang="it-IT" sz="3200" dirty="0" err="1" smtClean="0"/>
              <a:t>Now</a:t>
            </a:r>
            <a:r>
              <a:rPr lang="it-IT" sz="3200" dirty="0" smtClean="0"/>
              <a:t>”</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en-US" sz="2400" dirty="0" smtClean="0"/>
              <a:t>“Now” is a noun/adverb meaning “</a:t>
            </a:r>
            <a:r>
              <a:rPr lang="en-US" sz="2400" i="1" dirty="0" smtClean="0"/>
              <a:t>at the present time”</a:t>
            </a:r>
          </a:p>
          <a:p>
            <a:pPr eaLnBrk="1" hangingPunct="1">
              <a:lnSpc>
                <a:spcPct val="90000"/>
              </a:lnSpc>
              <a:buFont typeface="Wingdings" pitchFamily="2" charset="2"/>
              <a:buChar char="§"/>
              <a:defRPr/>
            </a:pPr>
            <a:r>
              <a:rPr lang="en-US" sz="2400" dirty="0" smtClean="0"/>
              <a:t>A distinguished timestamp value in many temporal data models</a:t>
            </a:r>
            <a:endParaRPr lang="it-IT" sz="2400" dirty="0" smtClean="0"/>
          </a:p>
          <a:p>
            <a:pPr lvl="1" eaLnBrk="1" hangingPunct="1">
              <a:lnSpc>
                <a:spcPct val="90000"/>
              </a:lnSpc>
              <a:buFont typeface="Wingdings" pitchFamily="2" charset="2"/>
              <a:buChar char="§"/>
              <a:defRPr/>
            </a:pPr>
            <a:r>
              <a:rPr lang="en-US" sz="2000" dirty="0" smtClean="0"/>
              <a:t>Is a time instant rather than an interval or period</a:t>
            </a:r>
          </a:p>
          <a:p>
            <a:pPr lvl="1" eaLnBrk="1" hangingPunct="1">
              <a:lnSpc>
                <a:spcPct val="90000"/>
              </a:lnSpc>
              <a:buFont typeface="Wingdings" pitchFamily="2" charset="2"/>
              <a:buChar char="§"/>
              <a:defRPr/>
            </a:pPr>
            <a:r>
              <a:rPr lang="en-US" sz="2000" dirty="0" smtClean="0"/>
              <a:t>Reserved words for </a:t>
            </a:r>
            <a:r>
              <a:rPr lang="en-US" sz="2000" i="1" dirty="0" smtClean="0"/>
              <a:t>now: CURRENT_DATE, CURRENT_TIME, </a:t>
            </a:r>
            <a:r>
              <a:rPr lang="it-IT" sz="2000" i="1" dirty="0" err="1" smtClean="0"/>
              <a:t>CURRENT_TIMESTAMP</a:t>
            </a:r>
            <a:r>
              <a:rPr lang="it-IT" sz="2000" i="1" dirty="0" smtClean="0"/>
              <a:t>, UC </a:t>
            </a:r>
            <a:r>
              <a:rPr lang="it-IT" sz="2000" dirty="0" smtClean="0"/>
              <a:t>(</a:t>
            </a:r>
            <a:r>
              <a:rPr lang="it-IT" sz="2000" dirty="0" err="1" smtClean="0"/>
              <a:t>Until</a:t>
            </a:r>
            <a:r>
              <a:rPr lang="it-IT" sz="2000" dirty="0" smtClean="0"/>
              <a:t> </a:t>
            </a:r>
            <a:r>
              <a:rPr lang="it-IT" sz="2000" dirty="0" err="1" smtClean="0"/>
              <a:t>Changed</a:t>
            </a:r>
            <a:r>
              <a:rPr lang="it-IT" sz="2000" dirty="0" smtClean="0"/>
              <a:t>)</a:t>
            </a:r>
          </a:p>
          <a:p>
            <a:pPr lvl="1" eaLnBrk="1" hangingPunct="1">
              <a:lnSpc>
                <a:spcPct val="90000"/>
              </a:lnSpc>
              <a:buFont typeface="Wingdings" pitchFamily="2" charset="2"/>
              <a:buChar char="§"/>
              <a:defRPr/>
            </a:pPr>
            <a:r>
              <a:rPr lang="en-US" sz="2000" dirty="0" smtClean="0"/>
              <a:t>Treated as a constant (variable?!) that is assigned a specific time</a:t>
            </a:r>
            <a:br>
              <a:rPr lang="en-US" sz="2000" dirty="0" smtClean="0"/>
            </a:br>
            <a:r>
              <a:rPr lang="en-US" sz="2000" dirty="0" smtClean="0"/>
              <a:t>during query or update evaluation</a:t>
            </a:r>
          </a:p>
          <a:p>
            <a:pPr lvl="1" eaLnBrk="1" hangingPunct="1">
              <a:lnSpc>
                <a:spcPct val="90000"/>
              </a:lnSpc>
              <a:buFont typeface="Wingdings" pitchFamily="2" charset="2"/>
              <a:buChar char="§"/>
              <a:defRPr/>
            </a:pPr>
            <a:r>
              <a:rPr lang="en-US" sz="2000" dirty="0" smtClean="0"/>
              <a:t>As time advances, the interpretation of </a:t>
            </a:r>
            <a:r>
              <a:rPr lang="en-US" sz="2000" i="1" dirty="0" smtClean="0"/>
              <a:t>now </a:t>
            </a:r>
            <a:r>
              <a:rPr lang="en-US" sz="2000" dirty="0" smtClean="0"/>
              <a:t>also changes to reflect </a:t>
            </a:r>
            <a:r>
              <a:rPr lang="it-IT" sz="2000" dirty="0" smtClean="0"/>
              <a:t>the </a:t>
            </a:r>
            <a:r>
              <a:rPr lang="it-IT" sz="2000" dirty="0" err="1" smtClean="0"/>
              <a:t>new</a:t>
            </a:r>
            <a:r>
              <a:rPr lang="it-IT" sz="2000" dirty="0" smtClean="0"/>
              <a:t> </a:t>
            </a:r>
            <a:r>
              <a:rPr lang="it-IT" sz="2000" dirty="0" err="1" smtClean="0"/>
              <a:t>current</a:t>
            </a:r>
            <a:r>
              <a:rPr lang="it-IT" sz="2000" dirty="0" smtClean="0"/>
              <a:t> </a:t>
            </a:r>
            <a:r>
              <a:rPr lang="it-IT" sz="2000" dirty="0" err="1" smtClean="0"/>
              <a:t>time</a:t>
            </a:r>
            <a:r>
              <a:rPr lang="en-US" sz="2000" dirty="0" smtClean="0"/>
              <a:t/>
            </a:r>
            <a:br>
              <a:rPr lang="en-US" sz="2000" dirty="0" smtClean="0"/>
            </a:br>
            <a:endParaRPr lang="en-US" sz="2000" dirty="0" smtClean="0"/>
          </a:p>
          <a:p>
            <a:pPr eaLnBrk="1" hangingPunct="1">
              <a:lnSpc>
                <a:spcPct val="90000"/>
              </a:lnSpc>
              <a:buFont typeface="Wingdings" pitchFamily="2" charset="2"/>
              <a:buChar char="§"/>
              <a:defRPr/>
            </a:pPr>
            <a:r>
              <a:rPr lang="en-US" sz="2400" dirty="0" smtClean="0"/>
              <a:t>In the state-of-the-art</a:t>
            </a:r>
          </a:p>
          <a:p>
            <a:pPr lvl="1" eaLnBrk="1" hangingPunct="1">
              <a:lnSpc>
                <a:spcPct val="90000"/>
              </a:lnSpc>
              <a:buFont typeface="Wingdings" pitchFamily="2" charset="2"/>
              <a:buChar char="§"/>
              <a:defRPr/>
            </a:pPr>
            <a:r>
              <a:rPr lang="en-US" sz="2000" dirty="0" smtClean="0"/>
              <a:t>No DBMS allows to store NOW as a timestamp</a:t>
            </a:r>
          </a:p>
          <a:p>
            <a:pPr lvl="1" eaLnBrk="1" hangingPunct="1">
              <a:lnSpc>
                <a:spcPct val="90000"/>
              </a:lnSpc>
              <a:buFont typeface="Wingdings" pitchFamily="2" charset="2"/>
              <a:buChar char="§"/>
              <a:defRPr/>
            </a:pPr>
            <a:r>
              <a:rPr lang="en-US" sz="2000" dirty="0" smtClean="0"/>
              <a:t>There exist no solutions that do date computations with NOW</a:t>
            </a:r>
            <a:endParaRPr lang="it-IT" sz="2000" dirty="0" smtClean="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t>
            </a:r>
            <a:r>
              <a:rPr lang="it-IT" sz="3200" dirty="0" err="1" smtClean="0"/>
              <a:t>Now</a:t>
            </a:r>
            <a:r>
              <a:rPr lang="it-IT" sz="3200" dirty="0" smtClean="0"/>
              <a:t>”</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eaLnBrk="1" hangingPunct="1">
              <a:lnSpc>
                <a:spcPct val="90000"/>
              </a:lnSpc>
              <a:buFont typeface="Wingdings" pitchFamily="2" charset="2"/>
              <a:buChar char="§"/>
              <a:defRPr/>
            </a:pPr>
            <a:r>
              <a:rPr lang="en-US" sz="2400" dirty="0" smtClean="0"/>
              <a:t>Common use of </a:t>
            </a:r>
            <a:r>
              <a:rPr lang="en-US" sz="2400" i="1" dirty="0" smtClean="0"/>
              <a:t>now</a:t>
            </a:r>
          </a:p>
          <a:p>
            <a:pPr lvl="1" eaLnBrk="1" hangingPunct="1">
              <a:lnSpc>
                <a:spcPct val="90000"/>
              </a:lnSpc>
              <a:buFont typeface="Wingdings" pitchFamily="2" charset="2"/>
              <a:buChar char="§"/>
              <a:defRPr/>
            </a:pPr>
            <a:r>
              <a:rPr lang="en-US" sz="2000" dirty="0" smtClean="0"/>
              <a:t>Indicate that a fact is valid until the current time (or until changed)</a:t>
            </a:r>
          </a:p>
          <a:p>
            <a:pPr lvl="2" eaLnBrk="1" hangingPunct="1">
              <a:lnSpc>
                <a:spcPct val="90000"/>
              </a:lnSpc>
              <a:buFont typeface="Wingdings" pitchFamily="2" charset="2"/>
              <a:buChar char="§"/>
              <a:defRPr/>
            </a:pPr>
            <a:r>
              <a:rPr lang="en-US" sz="1600" dirty="0" smtClean="0"/>
              <a:t>Ann began working in the DB department on 1/1/15</a:t>
            </a:r>
          </a:p>
          <a:p>
            <a:pPr lvl="2" eaLnBrk="1" hangingPunct="1">
              <a:lnSpc>
                <a:spcPct val="90000"/>
              </a:lnSpc>
              <a:buFont typeface="Wingdings" pitchFamily="2" charset="2"/>
              <a:buChar char="§"/>
              <a:defRPr/>
            </a:pPr>
            <a:endParaRPr lang="en-US" sz="1600" i="1" dirty="0" smtClean="0"/>
          </a:p>
          <a:p>
            <a:pPr lvl="2" eaLnBrk="1" hangingPunct="1">
              <a:lnSpc>
                <a:spcPct val="90000"/>
              </a:lnSpc>
              <a:buFont typeface="Wingdings" pitchFamily="2" charset="2"/>
              <a:buChar char="§"/>
              <a:defRPr/>
            </a:pPr>
            <a:endParaRPr lang="en-US" sz="1600" i="1" dirty="0" smtClean="0"/>
          </a:p>
          <a:p>
            <a:pPr lvl="2" eaLnBrk="1" hangingPunct="1">
              <a:lnSpc>
                <a:spcPct val="90000"/>
              </a:lnSpc>
              <a:buFont typeface="Wingdings" pitchFamily="2" charset="2"/>
              <a:buChar char="§"/>
              <a:defRPr/>
            </a:pPr>
            <a:endParaRPr lang="en-US" sz="1600" i="1" dirty="0" smtClean="0"/>
          </a:p>
          <a:p>
            <a:pPr lvl="2" eaLnBrk="1" hangingPunct="1">
              <a:lnSpc>
                <a:spcPct val="90000"/>
              </a:lnSpc>
              <a:buFont typeface="Wingdings" pitchFamily="2" charset="2"/>
              <a:buChar char="§"/>
              <a:defRPr/>
            </a:pPr>
            <a:endParaRPr lang="en-US" sz="1600" i="1" dirty="0" smtClean="0"/>
          </a:p>
          <a:p>
            <a:pPr lvl="2" eaLnBrk="1" hangingPunct="1">
              <a:lnSpc>
                <a:spcPct val="90000"/>
              </a:lnSpc>
              <a:buFont typeface="Wingdings" pitchFamily="2" charset="2"/>
              <a:buChar char="§"/>
              <a:defRPr/>
            </a:pPr>
            <a:r>
              <a:rPr lang="en-US" sz="1600" dirty="0" smtClean="0"/>
              <a:t>Ann is in the DB department </a:t>
            </a:r>
            <a:r>
              <a:rPr lang="it-IT" sz="1600" dirty="0" err="1" smtClean="0"/>
              <a:t>until</a:t>
            </a:r>
            <a:r>
              <a:rPr lang="it-IT" sz="1600" dirty="0" smtClean="0"/>
              <a:t> </a:t>
            </a:r>
            <a:r>
              <a:rPr lang="it-IT" sz="1600" dirty="0" err="1" smtClean="0"/>
              <a:t>we</a:t>
            </a:r>
            <a:r>
              <a:rPr lang="it-IT" sz="1600" dirty="0" smtClean="0"/>
              <a:t> </a:t>
            </a:r>
            <a:r>
              <a:rPr lang="it-IT" sz="1600" dirty="0" err="1" smtClean="0"/>
              <a:t>learn</a:t>
            </a:r>
            <a:r>
              <a:rPr lang="it-IT" sz="1600" dirty="0" smtClean="0"/>
              <a:t> </a:t>
            </a:r>
            <a:r>
              <a:rPr lang="it-IT" sz="1600" dirty="0" err="1" smtClean="0"/>
              <a:t>otherwise</a:t>
            </a:r>
            <a:endParaRPr lang="en-US" sz="1600" dirty="0" smtClean="0"/>
          </a:p>
          <a:p>
            <a:pPr lvl="2" eaLnBrk="1" hangingPunct="1">
              <a:lnSpc>
                <a:spcPct val="90000"/>
              </a:lnSpc>
              <a:buFont typeface="Wingdings" pitchFamily="2" charset="2"/>
              <a:buChar char="§"/>
              <a:defRPr/>
            </a:pPr>
            <a:endParaRPr lang="en-US" sz="1600" i="1" dirty="0" smtClean="0"/>
          </a:p>
          <a:p>
            <a:pPr eaLnBrk="1" hangingPunct="1">
              <a:lnSpc>
                <a:spcPct val="90000"/>
              </a:lnSpc>
              <a:buFont typeface="Wingdings" pitchFamily="2" charset="2"/>
              <a:buChar char="§"/>
              <a:defRPr/>
            </a:pPr>
            <a:r>
              <a:rPr lang="en-US" sz="2400" dirty="0" smtClean="0"/>
              <a:t>Why use Now?</a:t>
            </a:r>
          </a:p>
          <a:p>
            <a:pPr lvl="1" eaLnBrk="1" hangingPunct="1">
              <a:lnSpc>
                <a:spcPct val="90000"/>
              </a:lnSpc>
              <a:buFont typeface="Wingdings" pitchFamily="2" charset="2"/>
              <a:buChar char="§"/>
              <a:defRPr/>
            </a:pPr>
            <a:r>
              <a:rPr lang="en-US" sz="2000" dirty="0" smtClean="0"/>
              <a:t>If the ground time were used, the terminating time of </a:t>
            </a:r>
            <a:r>
              <a:rPr lang="en-US" sz="2000" dirty="0" err="1" smtClean="0"/>
              <a:t>tuples</a:t>
            </a:r>
            <a:r>
              <a:rPr lang="en-US" sz="2000" dirty="0" smtClean="0"/>
              <a:t> that</a:t>
            </a:r>
            <a:br>
              <a:rPr lang="en-US" sz="2000" dirty="0" smtClean="0"/>
            </a:br>
            <a:r>
              <a:rPr lang="en-US" sz="2000" dirty="0" smtClean="0"/>
              <a:t>continue to be valid has to be updated as time advances</a:t>
            </a:r>
          </a:p>
          <a:p>
            <a:pPr lvl="1" eaLnBrk="1" hangingPunct="1">
              <a:lnSpc>
                <a:spcPct val="90000"/>
              </a:lnSpc>
              <a:buFont typeface="Wingdings" pitchFamily="2" charset="2"/>
              <a:buChar char="§"/>
              <a:defRPr/>
            </a:pPr>
            <a:r>
              <a:rPr lang="en-US" sz="2000" dirty="0" smtClean="0"/>
              <a:t>How to identify such </a:t>
            </a:r>
            <a:r>
              <a:rPr lang="en-US" sz="2000" dirty="0" err="1" smtClean="0"/>
              <a:t>tuples</a:t>
            </a:r>
            <a:r>
              <a:rPr lang="en-US" sz="2000" dirty="0" smtClean="0"/>
              <a:t> could be a costly process </a:t>
            </a:r>
          </a:p>
          <a:p>
            <a:pPr lvl="1" eaLnBrk="1" hangingPunct="1">
              <a:lnSpc>
                <a:spcPct val="90000"/>
              </a:lnSpc>
              <a:buFont typeface="Wingdings" pitchFamily="2" charset="2"/>
              <a:buChar char="§"/>
              <a:defRPr/>
            </a:pPr>
            <a:r>
              <a:rPr lang="en-US" sz="2000" dirty="0" smtClean="0"/>
              <a:t>Determining the duration of periods yields meaningful results</a:t>
            </a:r>
            <a:br>
              <a:rPr lang="en-US" sz="2000" dirty="0" smtClean="0"/>
            </a:br>
            <a:r>
              <a:rPr lang="en-US" sz="2000" dirty="0" smtClean="0"/>
              <a:t>(e.g. impossible if we would use a Null value instead)</a:t>
            </a:r>
            <a:endParaRPr lang="it-IT" sz="2000" dirty="0" smtClean="0"/>
          </a:p>
        </p:txBody>
      </p:sp>
      <p:graphicFrame>
        <p:nvGraphicFramePr>
          <p:cNvPr id="4" name="Tabella 3"/>
          <p:cNvGraphicFramePr>
            <a:graphicFrameLocks noGrp="1"/>
          </p:cNvGraphicFramePr>
          <p:nvPr/>
        </p:nvGraphicFramePr>
        <p:xfrm>
          <a:off x="1691680" y="2636912"/>
          <a:ext cx="3513992" cy="741680"/>
        </p:xfrm>
        <a:graphic>
          <a:graphicData uri="http://schemas.openxmlformats.org/drawingml/2006/table">
            <a:tbl>
              <a:tblPr firstRow="1" bandRow="1">
                <a:tableStyleId>{5C22544A-7EE6-4342-B048-85BDC9FD1C3A}</a:tableStyleId>
              </a:tblPr>
              <a:tblGrid>
                <a:gridCol w="878498">
                  <a:extLst>
                    <a:ext uri="{9D8B030D-6E8A-4147-A177-3AD203B41FA5}">
                      <a16:colId xmlns:a16="http://schemas.microsoft.com/office/drawing/2014/main" val="20000"/>
                    </a:ext>
                  </a:extLst>
                </a:gridCol>
                <a:gridCol w="878498">
                  <a:extLst>
                    <a:ext uri="{9D8B030D-6E8A-4147-A177-3AD203B41FA5}">
                      <a16:colId xmlns:a16="http://schemas.microsoft.com/office/drawing/2014/main" val="20001"/>
                    </a:ext>
                  </a:extLst>
                </a:gridCol>
                <a:gridCol w="878498">
                  <a:extLst>
                    <a:ext uri="{9D8B030D-6E8A-4147-A177-3AD203B41FA5}">
                      <a16:colId xmlns:a16="http://schemas.microsoft.com/office/drawing/2014/main" val="20002"/>
                    </a:ext>
                  </a:extLst>
                </a:gridCol>
                <a:gridCol w="878498">
                  <a:extLst>
                    <a:ext uri="{9D8B030D-6E8A-4147-A177-3AD203B41FA5}">
                      <a16:colId xmlns:a16="http://schemas.microsoft.com/office/drawing/2014/main" val="20003"/>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1/</a:t>
                      </a:r>
                      <a:r>
                        <a:rPr lang="it-IT" dirty="0" err="1" smtClean="0"/>
                        <a:t>1</a:t>
                      </a:r>
                      <a:r>
                        <a:rPr lang="it-IT" dirty="0" smtClean="0"/>
                        <a:t>/15</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a:t>
            </a:r>
            <a:r>
              <a:rPr lang="it-IT" sz="3200" dirty="0" smtClean="0"/>
              <a:t> Domain - </a:t>
            </a:r>
            <a:r>
              <a:rPr lang="it-IT" sz="3200" dirty="0" err="1" smtClean="0"/>
              <a:t>Summarizing</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Humans perceive time as continuous</a:t>
            </a:r>
            <a:br>
              <a:rPr lang="en-US" sz="2400" dirty="0" smtClean="0">
                <a:ea typeface="+mn-ea"/>
                <a:cs typeface="+mn-cs"/>
              </a:rPr>
            </a:br>
            <a:r>
              <a:rPr lang="en-US" sz="2400" dirty="0" smtClean="0">
                <a:ea typeface="+mn-ea"/>
                <a:cs typeface="+mn-cs"/>
              </a:rPr>
              <a:t>and time is assumed continuous in classical physics</a:t>
            </a:r>
          </a:p>
          <a:p>
            <a:pPr marL="342900" lvl="1" indent="-342900" eaLnBrk="1" hangingPunct="1">
              <a:lnSpc>
                <a:spcPct val="90000"/>
              </a:lnSpc>
              <a:buClr>
                <a:schemeClr val="hlink"/>
              </a:buClr>
              <a:buSzTx/>
              <a:buNone/>
              <a:defRPr/>
            </a:pPr>
            <a:r>
              <a:rPr lang="en-US" sz="2400" dirty="0" smtClean="0">
                <a:ea typeface="+mn-ea"/>
                <a:cs typeface="+mn-cs"/>
              </a:rPr>
              <a:t>	</a:t>
            </a:r>
          </a:p>
          <a:p>
            <a:pPr marL="342900" lvl="1" indent="-342900" eaLnBrk="1" hangingPunct="1">
              <a:lnSpc>
                <a:spcPct val="90000"/>
              </a:lnSpc>
              <a:buClr>
                <a:schemeClr val="hlink"/>
              </a:buClr>
              <a:buSzTx/>
              <a:buFont typeface="Wingdings" pitchFamily="2" charset="2"/>
              <a:buChar char="§"/>
              <a:defRPr/>
            </a:pPr>
            <a:r>
              <a:rPr lang="en-US" sz="2400" dirty="0" smtClean="0"/>
              <a:t>A </a:t>
            </a:r>
            <a:r>
              <a:rPr lang="en-US" sz="2400" b="1" dirty="0" smtClean="0">
                <a:solidFill>
                  <a:srgbClr val="FFFF00"/>
                </a:solidFill>
              </a:rPr>
              <a:t>discrete linear unbounded time model </a:t>
            </a:r>
            <a:r>
              <a:rPr lang="en-US" sz="2400" dirty="0" smtClean="0"/>
              <a:t>is generally used </a:t>
            </a:r>
            <a:r>
              <a:rPr lang="it-IT" sz="2400" dirty="0" smtClean="0"/>
              <a:t>in </a:t>
            </a:r>
            <a:r>
              <a:rPr lang="en-US" sz="2400" dirty="0" smtClean="0"/>
              <a:t>temporal databases for several practical reasons:</a:t>
            </a:r>
          </a:p>
          <a:p>
            <a:pPr marL="742950" lvl="2" indent="-342900" eaLnBrk="1" hangingPunct="1">
              <a:lnSpc>
                <a:spcPct val="90000"/>
              </a:lnSpc>
              <a:buFont typeface="Wingdings" pitchFamily="2" charset="2"/>
              <a:buChar char="§"/>
              <a:defRPr/>
            </a:pPr>
            <a:r>
              <a:rPr lang="en-US" sz="2000" dirty="0" smtClean="0"/>
              <a:t>Measures of time are generally reported in terms of </a:t>
            </a:r>
            <a:r>
              <a:rPr lang="en-US" sz="2000" dirty="0" err="1" smtClean="0"/>
              <a:t>chronons</a:t>
            </a:r>
            <a:endParaRPr lang="en-US" sz="2000" dirty="0" smtClean="0"/>
          </a:p>
          <a:p>
            <a:pPr marL="742950" lvl="2" indent="-342900" eaLnBrk="1" hangingPunct="1">
              <a:lnSpc>
                <a:spcPct val="90000"/>
              </a:lnSpc>
              <a:buFont typeface="Wingdings" pitchFamily="2" charset="2"/>
              <a:buChar char="§"/>
              <a:defRPr/>
            </a:pPr>
            <a:r>
              <a:rPr lang="en-US" sz="2000" dirty="0" smtClean="0"/>
              <a:t>Natural language references are compatible with </a:t>
            </a:r>
            <a:r>
              <a:rPr lang="en-US" sz="2000" dirty="0" err="1" smtClean="0"/>
              <a:t>chronons</a:t>
            </a:r>
            <a:r>
              <a:rPr lang="en-US" sz="2000" dirty="0" smtClean="0"/>
              <a:t/>
            </a:r>
            <a:br>
              <a:rPr lang="en-US" sz="2000" dirty="0" smtClean="0"/>
            </a:br>
            <a:r>
              <a:rPr lang="en-US" sz="2000" dirty="0" smtClean="0"/>
              <a:t>e.g. 1:30 pm means over some period/</a:t>
            </a:r>
            <a:r>
              <a:rPr lang="en-US" sz="2000" dirty="0" err="1" smtClean="0"/>
              <a:t>chronon</a:t>
            </a:r>
            <a:r>
              <a:rPr lang="en-US" sz="2000" dirty="0" smtClean="0"/>
              <a:t> around this time</a:t>
            </a:r>
          </a:p>
          <a:p>
            <a:pPr marL="742950" lvl="2" indent="-342900" eaLnBrk="1" hangingPunct="1">
              <a:lnSpc>
                <a:spcPct val="90000"/>
              </a:lnSpc>
              <a:buFont typeface="Wingdings" pitchFamily="2" charset="2"/>
              <a:buChar char="§"/>
              <a:defRPr/>
            </a:pPr>
            <a:r>
              <a:rPr lang="en-US" sz="2000" dirty="0" err="1" smtClean="0"/>
              <a:t>Chronons</a:t>
            </a:r>
            <a:r>
              <a:rPr lang="en-US" sz="2000" dirty="0" smtClean="0"/>
              <a:t> allow easily modeling of durative events</a:t>
            </a:r>
          </a:p>
          <a:p>
            <a:pPr marL="742950" lvl="2" indent="-342900" eaLnBrk="1" hangingPunct="1">
              <a:lnSpc>
                <a:spcPct val="90000"/>
              </a:lnSpc>
              <a:buFont typeface="Wingdings" pitchFamily="2" charset="2"/>
              <a:buChar char="§"/>
              <a:defRPr/>
            </a:pPr>
            <a:r>
              <a:rPr lang="en-US" sz="2000" dirty="0" smtClean="0"/>
              <a:t>Any implementation needs a discrete encoding of time</a:t>
            </a:r>
          </a:p>
          <a:p>
            <a:pPr marL="742950" lvl="2" indent="-342900" eaLnBrk="1" hangingPunct="1">
              <a:lnSpc>
                <a:spcPct val="90000"/>
              </a:lnSpc>
              <a:buFont typeface="Wingdings" pitchFamily="2" charset="2"/>
              <a:buChar char="§"/>
              <a:defRPr/>
            </a:pPr>
            <a:r>
              <a:rPr lang="en-US" sz="2000" dirty="0" smtClean="0"/>
              <a:t>Time keeps on growing without an upper bound</a:t>
            </a:r>
          </a:p>
          <a:p>
            <a:pPr marL="742950" lvl="2" indent="-342900" eaLnBrk="1" hangingPunct="1">
              <a:lnSpc>
                <a:spcPct val="90000"/>
              </a:lnSpc>
              <a:buFont typeface="Wingdings" pitchFamily="2" charset="2"/>
              <a:buChar char="§"/>
              <a:defRPr/>
            </a:pPr>
            <a:endParaRPr lang="en-US" sz="2000" b="1" dirty="0" smtClean="0"/>
          </a:p>
          <a:p>
            <a:pPr marL="342900" lvl="1" indent="-342900" eaLnBrk="1" hangingPunct="1">
              <a:lnSpc>
                <a:spcPct val="90000"/>
              </a:lnSpc>
              <a:defRPr/>
            </a:pPr>
            <a:r>
              <a:rPr lang="en-US" sz="2400" dirty="0" smtClean="0">
                <a:ea typeface="+mn-ea"/>
                <a:cs typeface="+mn-cs"/>
              </a:rPr>
              <a:t>It may be a problem to represent continuous evolution (e.g. movement) in a discrete model</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Instants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An </a:t>
            </a:r>
            <a:r>
              <a:rPr lang="en-US" sz="2400" dirty="0" smtClean="0">
                <a:solidFill>
                  <a:srgbClr val="FFFF00"/>
                </a:solidFill>
                <a:ea typeface="+mn-ea"/>
                <a:cs typeface="+mn-cs"/>
              </a:rPr>
              <a:t>instant</a:t>
            </a:r>
            <a:r>
              <a:rPr lang="en-US" sz="2400" dirty="0" smtClean="0">
                <a:ea typeface="+mn-ea"/>
                <a:cs typeface="+mn-cs"/>
              </a:rPr>
              <a:t> is a point on the time line which is modeled by an instant timestamp that stores the number of a granule</a:t>
            </a:r>
          </a:p>
          <a:p>
            <a:pPr marL="742950" lvl="2" indent="-342900" eaLnBrk="1" hangingPunct="1">
              <a:lnSpc>
                <a:spcPct val="90000"/>
              </a:lnSpc>
              <a:buFont typeface="Wingdings" pitchFamily="2" charset="2"/>
              <a:buChar char="§"/>
              <a:defRPr/>
            </a:pPr>
            <a:r>
              <a:rPr lang="en-US" sz="2000" dirty="0" smtClean="0">
                <a:ea typeface="+mn-ea"/>
                <a:cs typeface="+mn-cs"/>
              </a:rPr>
              <a:t>e.g. </a:t>
            </a:r>
            <a:r>
              <a:rPr lang="en-US" sz="2000" dirty="0" err="1" smtClean="0">
                <a:ea typeface="+mn-ea"/>
                <a:cs typeface="+mn-cs"/>
              </a:rPr>
              <a:t>SemesterStart</a:t>
            </a:r>
            <a:r>
              <a:rPr lang="en-US" sz="2000" dirty="0" smtClean="0">
                <a:ea typeface="+mn-ea"/>
                <a:cs typeface="+mn-cs"/>
              </a:rPr>
              <a:t>(EngUniBO2, 22/2/2016)</a:t>
            </a:r>
          </a:p>
          <a:p>
            <a:pPr marL="742950" lvl="2" indent="-342900" eaLnBrk="1" hangingPunct="1">
              <a:lnSpc>
                <a:spcPct val="90000"/>
              </a:lnSpc>
              <a:buFont typeface="Wingdings" pitchFamily="2" charset="2"/>
              <a:buChar char="§"/>
              <a:defRPr/>
            </a:pPr>
            <a:r>
              <a:rPr lang="en-US" sz="2000" dirty="0" smtClean="0">
                <a:ea typeface="+mn-ea"/>
                <a:cs typeface="+mn-cs"/>
              </a:rPr>
              <a:t>       </a:t>
            </a:r>
            <a:r>
              <a:rPr lang="en-US" sz="2000" dirty="0" err="1" smtClean="0">
                <a:ea typeface="+mn-ea"/>
                <a:cs typeface="+mn-cs"/>
              </a:rPr>
              <a:t>WasBorn</a:t>
            </a:r>
            <a:r>
              <a:rPr lang="en-US" sz="2000" dirty="0" smtClean="0">
                <a:ea typeface="+mn-ea"/>
                <a:cs typeface="+mn-cs"/>
              </a:rPr>
              <a:t>(Einstein, 1879)</a:t>
            </a:r>
          </a:p>
          <a:p>
            <a:pPr marL="742950" lvl="2" indent="-342900" eaLnBrk="1" hangingPunct="1">
              <a:lnSpc>
                <a:spcPct val="90000"/>
              </a:lnSpc>
              <a:buFont typeface="Wingdings" pitchFamily="2" charset="2"/>
              <a:buChar char="§"/>
              <a:defRPr/>
            </a:pPr>
            <a:endParaRPr lang="en-US" sz="2000" dirty="0" smtClean="0">
              <a:ea typeface="+mn-ea"/>
              <a:cs typeface="+mn-cs"/>
            </a:endParaRP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An instant timestamp records that an instant is located sometimes during that particular granule</a:t>
            </a: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The exact instant represented by an instant timestamp is never precisely known; only the granule during which it is located is known</a:t>
            </a:r>
          </a:p>
          <a:p>
            <a:pPr marL="742950" lvl="2" indent="-342900" eaLnBrk="1" hangingPunct="1">
              <a:lnSpc>
                <a:spcPct val="90000"/>
              </a:lnSpc>
              <a:buFont typeface="Wingdings" pitchFamily="2" charset="2"/>
              <a:buChar char="§"/>
              <a:defRPr/>
            </a:pPr>
            <a:r>
              <a:rPr lang="en-US" sz="2000" dirty="0" smtClean="0">
                <a:ea typeface="+mn-ea"/>
                <a:cs typeface="+mn-cs"/>
              </a:rPr>
              <a:t>Two instants represented by the same granule might be different</a:t>
            </a: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An instant is a point on a time-line, whereas a granule is a (short) segment of a time-line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Limitations</a:t>
            </a:r>
            <a:r>
              <a:rPr lang="it-IT" sz="3200" dirty="0" smtClean="0"/>
              <a:t> </a:t>
            </a:r>
            <a:r>
              <a:rPr lang="it-IT" sz="3200" dirty="0" err="1" smtClean="0"/>
              <a:t>of</a:t>
            </a:r>
            <a:r>
              <a:rPr lang="it-IT" sz="3200" dirty="0" smtClean="0"/>
              <a:t> </a:t>
            </a:r>
            <a:r>
              <a:rPr lang="it-IT" sz="3200" dirty="0" err="1" smtClean="0"/>
              <a:t>Traditional</a:t>
            </a:r>
            <a:r>
              <a:rPr lang="it-IT" sz="3200" dirty="0" smtClean="0"/>
              <a:t> </a:t>
            </a:r>
            <a:r>
              <a:rPr lang="it-IT" sz="3200" dirty="0" err="1" smtClean="0"/>
              <a:t>DBs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r>
              <a:rPr lang="en-US" sz="2400" dirty="0" smtClean="0"/>
              <a:t>Modifications and deletions of data in a traditional DB are destructive (previous states are lost)</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err="1" smtClean="0"/>
              <a:t>Emp</a:t>
            </a:r>
            <a:endParaRPr lang="en-US" sz="2400" dirty="0" smtClean="0"/>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solidFill>
                  <a:srgbClr val="FFFF00"/>
                </a:solidFill>
              </a:rPr>
              <a:t>UPDATE </a:t>
            </a:r>
            <a:r>
              <a:rPr lang="en-US" sz="2400" dirty="0" err="1" smtClean="0">
                <a:solidFill>
                  <a:srgbClr val="FFFF00"/>
                </a:solidFill>
              </a:rPr>
              <a:t>Emp</a:t>
            </a:r>
            <a:r>
              <a:rPr lang="en-US" sz="2400" dirty="0" smtClean="0">
                <a:solidFill>
                  <a:srgbClr val="FFFF00"/>
                </a:solidFill>
              </a:rPr>
              <a:t/>
            </a:r>
            <a:br>
              <a:rPr lang="en-US" sz="2400" dirty="0" smtClean="0">
                <a:solidFill>
                  <a:srgbClr val="FFFF00"/>
                </a:solidFill>
              </a:rPr>
            </a:br>
            <a:r>
              <a:rPr lang="en-US" sz="2400" dirty="0" smtClean="0">
                <a:solidFill>
                  <a:srgbClr val="FFFF00"/>
                </a:solidFill>
              </a:rPr>
              <a:t>SET Salary = 3400</a:t>
            </a:r>
            <a:br>
              <a:rPr lang="en-US" sz="2400" dirty="0" smtClean="0">
                <a:solidFill>
                  <a:srgbClr val="FFFF00"/>
                </a:solidFill>
              </a:rPr>
            </a:br>
            <a:r>
              <a:rPr lang="en-US" sz="2400" dirty="0" smtClean="0">
                <a:solidFill>
                  <a:srgbClr val="FFFF00"/>
                </a:solidFill>
              </a:rPr>
              <a:t>WHERE Name = </a:t>
            </a:r>
            <a:r>
              <a:rPr lang="en-US" sz="2400" dirty="0" smtClean="0">
                <a:solidFill>
                  <a:srgbClr val="FFFF00"/>
                </a:solidFill>
                <a:latin typeface="Arial"/>
                <a:cs typeface="Arial"/>
              </a:rPr>
              <a:t>ꞌAnnꞌ;</a:t>
            </a:r>
            <a:endParaRPr lang="en-US" sz="2400" dirty="0" smtClean="0">
              <a:solidFill>
                <a:srgbClr val="FFFF00"/>
              </a:solidFill>
            </a:endParaRPr>
          </a:p>
          <a:p>
            <a:pPr eaLnBrk="1" hangingPunct="1">
              <a:lnSpc>
                <a:spcPct val="90000"/>
              </a:lnSpc>
              <a:buFont typeface="Wingdings" pitchFamily="2" charset="2"/>
              <a:buChar char="§"/>
              <a:defRPr/>
            </a:pPr>
            <a:r>
              <a:rPr lang="en-US" sz="2400" dirty="0" smtClean="0">
                <a:solidFill>
                  <a:srgbClr val="FFFF00"/>
                </a:solidFill>
              </a:rPr>
              <a:t>DELETE </a:t>
            </a:r>
            <a:r>
              <a:rPr lang="en-US" sz="2400" dirty="0" err="1" smtClean="0">
                <a:solidFill>
                  <a:srgbClr val="FFFF00"/>
                </a:solidFill>
              </a:rPr>
              <a:t>Emp</a:t>
            </a:r>
            <a:r>
              <a:rPr lang="en-US" sz="2400" dirty="0" smtClean="0">
                <a:solidFill>
                  <a:srgbClr val="FFFF00"/>
                </a:solidFill>
              </a:rPr>
              <a:t/>
            </a:r>
            <a:br>
              <a:rPr lang="en-US" sz="2400" dirty="0" smtClean="0">
                <a:solidFill>
                  <a:srgbClr val="FFFF00"/>
                </a:solidFill>
              </a:rPr>
            </a:br>
            <a:r>
              <a:rPr lang="en-US" sz="2400" dirty="0" smtClean="0">
                <a:solidFill>
                  <a:srgbClr val="FFFF00"/>
                </a:solidFill>
              </a:rPr>
              <a:t>WHERE Name = </a:t>
            </a:r>
            <a:r>
              <a:rPr lang="en-US" sz="2400" dirty="0" smtClean="0">
                <a:solidFill>
                  <a:srgbClr val="FFFF00"/>
                </a:solidFill>
                <a:cs typeface="Arial"/>
              </a:rPr>
              <a:t>ꞌTomꞌ</a:t>
            </a:r>
            <a:endParaRPr lang="en-US" sz="2400" dirty="0" smtClean="0">
              <a:solidFill>
                <a:srgbClr val="FFFF00"/>
              </a:solidFill>
            </a:endParaRPr>
          </a:p>
        </p:txBody>
      </p:sp>
      <p:graphicFrame>
        <p:nvGraphicFramePr>
          <p:cNvPr id="4" name="Tabella 3"/>
          <p:cNvGraphicFramePr>
            <a:graphicFrameLocks noGrp="1"/>
          </p:cNvGraphicFramePr>
          <p:nvPr/>
        </p:nvGraphicFramePr>
        <p:xfrm>
          <a:off x="863588" y="2744924"/>
          <a:ext cx="3348372" cy="1112520"/>
        </p:xfrm>
        <a:graphic>
          <a:graphicData uri="http://schemas.openxmlformats.org/drawingml/2006/table">
            <a:tbl>
              <a:tblPr firstRow="1" bandRow="1">
                <a:tableStyleId>{5C22544A-7EE6-4342-B048-85BDC9FD1C3A}</a:tableStyleId>
              </a:tblPr>
              <a:tblGrid>
                <a:gridCol w="1116124">
                  <a:extLst>
                    <a:ext uri="{9D8B030D-6E8A-4147-A177-3AD203B41FA5}">
                      <a16:colId xmlns:a16="http://schemas.microsoft.com/office/drawing/2014/main" val="20000"/>
                    </a:ext>
                  </a:extLst>
                </a:gridCol>
                <a:gridCol w="1116124">
                  <a:extLst>
                    <a:ext uri="{9D8B030D-6E8A-4147-A177-3AD203B41FA5}">
                      <a16:colId xmlns:a16="http://schemas.microsoft.com/office/drawing/2014/main" val="20001"/>
                    </a:ext>
                  </a:extLst>
                </a:gridCol>
                <a:gridCol w="1116124">
                  <a:extLst>
                    <a:ext uri="{9D8B030D-6E8A-4147-A177-3AD203B41FA5}">
                      <a16:colId xmlns:a16="http://schemas.microsoft.com/office/drawing/2014/main" val="20002"/>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err="1" smtClean="0"/>
                        <a:t>Salary</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2300</a:t>
                      </a:r>
                      <a:endParaRPr lang="it-IT" dirty="0"/>
                    </a:p>
                  </a:txBody>
                  <a:tcPr/>
                </a:tc>
                <a:extLst>
                  <a:ext uri="{0D108BD9-81ED-4DB2-BD59-A6C34878D82A}">
                    <a16:rowId xmlns:a16="http://schemas.microsoft.com/office/drawing/2014/main" val="10001"/>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3200</a:t>
                      </a:r>
                      <a:endParaRPr lang="it-IT" dirty="0"/>
                    </a:p>
                  </a:txBody>
                  <a:tcPr/>
                </a:tc>
                <a:extLst>
                  <a:ext uri="{0D108BD9-81ED-4DB2-BD59-A6C34878D82A}">
                    <a16:rowId xmlns:a16="http://schemas.microsoft.com/office/drawing/2014/main" val="10002"/>
                  </a:ext>
                </a:extLst>
              </a:tr>
            </a:tbl>
          </a:graphicData>
        </a:graphic>
      </p:graphicFrame>
      <p:graphicFrame>
        <p:nvGraphicFramePr>
          <p:cNvPr id="5" name="Tabella 4"/>
          <p:cNvGraphicFramePr>
            <a:graphicFrameLocks noGrp="1"/>
          </p:cNvGraphicFramePr>
          <p:nvPr/>
        </p:nvGraphicFramePr>
        <p:xfrm>
          <a:off x="5400092" y="2744924"/>
          <a:ext cx="3348372" cy="741680"/>
        </p:xfrm>
        <a:graphic>
          <a:graphicData uri="http://schemas.openxmlformats.org/drawingml/2006/table">
            <a:tbl>
              <a:tblPr firstRow="1" bandRow="1">
                <a:tableStyleId>{5C22544A-7EE6-4342-B048-85BDC9FD1C3A}</a:tableStyleId>
              </a:tblPr>
              <a:tblGrid>
                <a:gridCol w="1116124">
                  <a:extLst>
                    <a:ext uri="{9D8B030D-6E8A-4147-A177-3AD203B41FA5}">
                      <a16:colId xmlns:a16="http://schemas.microsoft.com/office/drawing/2014/main" val="20000"/>
                    </a:ext>
                  </a:extLst>
                </a:gridCol>
                <a:gridCol w="1116124">
                  <a:extLst>
                    <a:ext uri="{9D8B030D-6E8A-4147-A177-3AD203B41FA5}">
                      <a16:colId xmlns:a16="http://schemas.microsoft.com/office/drawing/2014/main" val="20001"/>
                    </a:ext>
                  </a:extLst>
                </a:gridCol>
                <a:gridCol w="1116124">
                  <a:extLst>
                    <a:ext uri="{9D8B030D-6E8A-4147-A177-3AD203B41FA5}">
                      <a16:colId xmlns:a16="http://schemas.microsoft.com/office/drawing/2014/main" val="20002"/>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err="1" smtClean="0"/>
                        <a:t>Salary</a:t>
                      </a:r>
                      <a:endParaRPr lang="it-IT" dirty="0"/>
                    </a:p>
                  </a:txBody>
                  <a:tcPr/>
                </a:tc>
                <a:extLst>
                  <a:ext uri="{0D108BD9-81ED-4DB2-BD59-A6C34878D82A}">
                    <a16:rowId xmlns:a16="http://schemas.microsoft.com/office/drawing/2014/main" val="10000"/>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3400</a:t>
                      </a:r>
                      <a:endParaRPr lang="it-IT" dirty="0"/>
                    </a:p>
                  </a:txBody>
                  <a:tcPr/>
                </a:tc>
                <a:extLst>
                  <a:ext uri="{0D108BD9-81ED-4DB2-BD59-A6C34878D82A}">
                    <a16:rowId xmlns:a16="http://schemas.microsoft.com/office/drawing/2014/main" val="10001"/>
                  </a:ext>
                </a:extLst>
              </a:tr>
            </a:tbl>
          </a:graphicData>
        </a:graphic>
      </p:graphicFrame>
      <p:sp>
        <p:nvSpPr>
          <p:cNvPr id="6" name="Freccia a destra 5"/>
          <p:cNvSpPr/>
          <p:nvPr/>
        </p:nvSpPr>
        <p:spPr bwMode="auto">
          <a:xfrm>
            <a:off x="4499992" y="2888940"/>
            <a:ext cx="690376" cy="484632"/>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ndParaRPr>
          </a:p>
        </p:txBody>
      </p:sp>
      <p:sp>
        <p:nvSpPr>
          <p:cNvPr id="7" name="CasellaDiTesto 6"/>
          <p:cNvSpPr txBox="1"/>
          <p:nvPr/>
        </p:nvSpPr>
        <p:spPr>
          <a:xfrm>
            <a:off x="4716016" y="4221088"/>
            <a:ext cx="4212468" cy="1938992"/>
          </a:xfrm>
          <a:prstGeom prst="rect">
            <a:avLst/>
          </a:prstGeom>
          <a:noFill/>
        </p:spPr>
        <p:txBody>
          <a:bodyPr wrap="square" rtlCol="0">
            <a:spAutoFit/>
          </a:bodyPr>
          <a:lstStyle/>
          <a:p>
            <a:r>
              <a:rPr lang="it-IT" sz="2400" b="1" i="1" dirty="0" smtClean="0">
                <a:solidFill>
                  <a:srgbClr val="FF0000"/>
                </a:solidFill>
              </a:rPr>
              <a:t>No trace </a:t>
            </a:r>
            <a:r>
              <a:rPr lang="it-IT" sz="2400" b="1" i="1" dirty="0" err="1" smtClean="0">
                <a:solidFill>
                  <a:srgbClr val="FF0000"/>
                </a:solidFill>
              </a:rPr>
              <a:t>of</a:t>
            </a:r>
            <a:r>
              <a:rPr lang="it-IT" sz="2400" b="1" i="1" dirty="0" smtClean="0">
                <a:solidFill>
                  <a:srgbClr val="FF0000"/>
                </a:solidFill>
              </a:rPr>
              <a:t> the </a:t>
            </a:r>
            <a:r>
              <a:rPr lang="it-IT" sz="2400" b="1" i="1" dirty="0" err="1" smtClean="0">
                <a:solidFill>
                  <a:srgbClr val="FF0000"/>
                </a:solidFill>
              </a:rPr>
              <a:t>previous</a:t>
            </a:r>
            <a:r>
              <a:rPr lang="it-IT" sz="2400" b="1" i="1" dirty="0" smtClean="0">
                <a:solidFill>
                  <a:srgbClr val="FF0000"/>
                </a:solidFill>
              </a:rPr>
              <a:t> </a:t>
            </a:r>
            <a:r>
              <a:rPr lang="it-IT" sz="2400" b="1" i="1" dirty="0" err="1" smtClean="0">
                <a:solidFill>
                  <a:srgbClr val="FF0000"/>
                </a:solidFill>
              </a:rPr>
              <a:t>salary</a:t>
            </a:r>
            <a:r>
              <a:rPr lang="it-IT" sz="2400" b="1" i="1" dirty="0" smtClean="0">
                <a:solidFill>
                  <a:srgbClr val="FF0000"/>
                </a:solidFill>
              </a:rPr>
              <a:t> </a:t>
            </a:r>
            <a:r>
              <a:rPr lang="it-IT" sz="2400" b="1" i="1" dirty="0" err="1" smtClean="0">
                <a:solidFill>
                  <a:srgbClr val="FF0000"/>
                </a:solidFill>
              </a:rPr>
              <a:t>of</a:t>
            </a:r>
            <a:r>
              <a:rPr lang="it-IT" sz="2400" b="1" i="1" dirty="0" smtClean="0">
                <a:solidFill>
                  <a:srgbClr val="FF0000"/>
                </a:solidFill>
              </a:rPr>
              <a:t> </a:t>
            </a:r>
            <a:r>
              <a:rPr lang="it-IT" sz="2400" b="1" i="1" dirty="0" err="1" smtClean="0">
                <a:solidFill>
                  <a:srgbClr val="FF0000"/>
                </a:solidFill>
              </a:rPr>
              <a:t>Ann</a:t>
            </a:r>
            <a:r>
              <a:rPr lang="it-IT" sz="2400" b="1" i="1" dirty="0" smtClean="0">
                <a:solidFill>
                  <a:srgbClr val="FF0000"/>
                </a:solidFill>
              </a:rPr>
              <a:t> </a:t>
            </a:r>
            <a:r>
              <a:rPr lang="it-IT" sz="2400" b="1" i="1" dirty="0" err="1" smtClean="0">
                <a:solidFill>
                  <a:srgbClr val="FF0000"/>
                </a:solidFill>
              </a:rPr>
              <a:t>is</a:t>
            </a:r>
            <a:r>
              <a:rPr lang="it-IT" sz="2400" b="1" i="1" dirty="0" smtClean="0">
                <a:solidFill>
                  <a:srgbClr val="FF0000"/>
                </a:solidFill>
              </a:rPr>
              <a:t> </a:t>
            </a:r>
            <a:r>
              <a:rPr lang="it-IT" sz="2400" b="1" i="1" dirty="0" err="1" smtClean="0">
                <a:solidFill>
                  <a:srgbClr val="FF0000"/>
                </a:solidFill>
              </a:rPr>
              <a:t>maintained</a:t>
            </a:r>
            <a:endParaRPr lang="it-IT" sz="2400" b="1" i="1" dirty="0" smtClean="0">
              <a:solidFill>
                <a:srgbClr val="FF0000"/>
              </a:solidFill>
            </a:endParaRPr>
          </a:p>
          <a:p>
            <a:endParaRPr lang="it-IT" sz="2400" b="1" i="1" dirty="0" smtClean="0">
              <a:solidFill>
                <a:srgbClr val="FF0000"/>
              </a:solidFill>
            </a:endParaRPr>
          </a:p>
          <a:p>
            <a:r>
              <a:rPr lang="it-IT" sz="2400" b="1" i="1" dirty="0" smtClean="0">
                <a:solidFill>
                  <a:srgbClr val="FF0000"/>
                </a:solidFill>
              </a:rPr>
              <a:t>No </a:t>
            </a:r>
            <a:r>
              <a:rPr lang="it-IT" sz="2400" b="1" i="1" dirty="0" err="1" smtClean="0">
                <a:solidFill>
                  <a:srgbClr val="FF0000"/>
                </a:solidFill>
              </a:rPr>
              <a:t>memory</a:t>
            </a:r>
            <a:r>
              <a:rPr lang="it-IT" sz="2400" b="1" i="1" dirty="0" smtClean="0">
                <a:solidFill>
                  <a:srgbClr val="FF0000"/>
                </a:solidFill>
              </a:rPr>
              <a:t> </a:t>
            </a:r>
            <a:r>
              <a:rPr lang="it-IT" sz="2400" b="1" i="1" dirty="0" err="1" smtClean="0">
                <a:solidFill>
                  <a:srgbClr val="FF0000"/>
                </a:solidFill>
              </a:rPr>
              <a:t>of</a:t>
            </a:r>
            <a:r>
              <a:rPr lang="it-IT" sz="2400" b="1" i="1" dirty="0" smtClean="0">
                <a:solidFill>
                  <a:srgbClr val="FF0000"/>
                </a:solidFill>
              </a:rPr>
              <a:t> </a:t>
            </a:r>
            <a:r>
              <a:rPr lang="it-IT" sz="2400" b="1" i="1" dirty="0" err="1" smtClean="0">
                <a:solidFill>
                  <a:srgbClr val="FF0000"/>
                </a:solidFill>
              </a:rPr>
              <a:t>an</a:t>
            </a:r>
            <a:r>
              <a:rPr lang="it-IT" sz="2400" b="1" i="1" dirty="0" smtClean="0">
                <a:solidFill>
                  <a:srgbClr val="FF0000"/>
                </a:solidFill>
              </a:rPr>
              <a:t> </a:t>
            </a:r>
            <a:r>
              <a:rPr lang="it-IT" sz="2400" b="1" i="1" dirty="0" err="1" smtClean="0">
                <a:solidFill>
                  <a:srgbClr val="FF0000"/>
                </a:solidFill>
              </a:rPr>
              <a:t>employee</a:t>
            </a:r>
            <a:r>
              <a:rPr lang="it-IT" sz="2400" b="1" i="1" dirty="0" smtClean="0">
                <a:solidFill>
                  <a:srgbClr val="FF0000"/>
                </a:solidFill>
              </a:rPr>
              <a:t> </a:t>
            </a:r>
            <a:r>
              <a:rPr lang="it-IT" sz="2400" b="1" i="1" dirty="0" err="1" smtClean="0">
                <a:solidFill>
                  <a:srgbClr val="FF0000"/>
                </a:solidFill>
              </a:rPr>
              <a:t>named</a:t>
            </a:r>
            <a:r>
              <a:rPr lang="it-IT" sz="2400" b="1" i="1" dirty="0" smtClean="0">
                <a:solidFill>
                  <a:srgbClr val="FF0000"/>
                </a:solidFill>
              </a:rPr>
              <a:t> Tom </a:t>
            </a:r>
            <a:r>
              <a:rPr lang="it-IT" sz="2400" b="1" i="1" dirty="0" err="1" smtClean="0">
                <a:solidFill>
                  <a:srgbClr val="FF0000"/>
                </a:solidFill>
              </a:rPr>
              <a:t>is</a:t>
            </a:r>
            <a:r>
              <a:rPr lang="it-IT" sz="2400" b="1" i="1" dirty="0" smtClean="0">
                <a:solidFill>
                  <a:srgbClr val="FF0000"/>
                </a:solidFill>
              </a:rPr>
              <a:t> </a:t>
            </a:r>
            <a:r>
              <a:rPr lang="it-IT" sz="2400" b="1" i="1" dirty="0" err="1" smtClean="0">
                <a:solidFill>
                  <a:srgbClr val="FF0000"/>
                </a:solidFill>
              </a:rPr>
              <a:t>kept</a:t>
            </a:r>
            <a:endParaRPr lang="it-IT" sz="2400" b="1" i="1" dirty="0">
              <a:solidFill>
                <a:srgbClr val="FF0000"/>
              </a:solidFill>
            </a:endParaRPr>
          </a:p>
        </p:txBody>
      </p:sp>
      <p:sp>
        <p:nvSpPr>
          <p:cNvPr id="8" name="CasellaDiTesto 7"/>
          <p:cNvSpPr txBox="1"/>
          <p:nvPr/>
        </p:nvSpPr>
        <p:spPr>
          <a:xfrm>
            <a:off x="5364088" y="2312876"/>
            <a:ext cx="972108" cy="461665"/>
          </a:xfrm>
          <a:prstGeom prst="rect">
            <a:avLst/>
          </a:prstGeom>
          <a:noFill/>
        </p:spPr>
        <p:txBody>
          <a:bodyPr wrap="square" rtlCol="0">
            <a:spAutoFit/>
          </a:bodyPr>
          <a:lstStyle/>
          <a:p>
            <a:r>
              <a:rPr lang="it-IT" sz="2400" dirty="0" err="1" smtClean="0"/>
              <a:t>Emp</a:t>
            </a:r>
            <a:endParaRPr lang="it-IT"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Instants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Font typeface="Wingdings" pitchFamily="2" charset="2"/>
              <a:buChar char="§"/>
              <a:defRPr/>
            </a:pPr>
            <a:endParaRPr lang="it-IT" sz="2400" dirty="0" smtClean="0"/>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We assume that </a:t>
            </a:r>
            <a:r>
              <a:rPr lang="en-US" sz="2400" dirty="0" err="1" smtClean="0">
                <a:ea typeface="+mn-ea"/>
                <a:cs typeface="+mn-cs"/>
              </a:rPr>
              <a:t>chronons</a:t>
            </a:r>
            <a:r>
              <a:rPr lang="en-US" sz="2400" dirty="0" smtClean="0">
                <a:ea typeface="+mn-ea"/>
                <a:cs typeface="+mn-cs"/>
              </a:rPr>
              <a:t>, which are the smallest possible granule, are still bigger than instants</a:t>
            </a:r>
          </a:p>
          <a:p>
            <a:pPr marL="342900" lvl="1" indent="-342900" eaLnBrk="1" hangingPunct="1">
              <a:lnSpc>
                <a:spcPct val="90000"/>
              </a:lnSpc>
              <a:buClr>
                <a:schemeClr val="hlink"/>
              </a:buClr>
              <a:buSzTx/>
              <a:buFont typeface="Wingdings" pitchFamily="2" charset="2"/>
              <a:buChar char="§"/>
              <a:defRPr/>
            </a:pPr>
            <a:endParaRPr lang="en-US" sz="2400" dirty="0" smtClean="0">
              <a:ea typeface="+mn-ea"/>
              <a:cs typeface="+mn-cs"/>
            </a:endParaRP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Distinction between </a:t>
            </a:r>
            <a:r>
              <a:rPr lang="en-US" sz="2400" dirty="0" err="1" smtClean="0">
                <a:ea typeface="+mn-ea"/>
                <a:cs typeface="+mn-cs"/>
              </a:rPr>
              <a:t>chronons</a:t>
            </a:r>
            <a:r>
              <a:rPr lang="en-US" sz="2400" dirty="0" smtClean="0">
                <a:ea typeface="+mn-ea"/>
                <a:cs typeface="+mn-cs"/>
              </a:rPr>
              <a:t> and instants captures the reality of measurements</a:t>
            </a:r>
          </a:p>
          <a:p>
            <a:pPr marL="742950" lvl="2" indent="-342900" eaLnBrk="1" hangingPunct="1">
              <a:lnSpc>
                <a:spcPct val="90000"/>
              </a:lnSpc>
              <a:buFont typeface="Wingdings" pitchFamily="2" charset="2"/>
              <a:buChar char="§"/>
              <a:defRPr/>
            </a:pPr>
            <a:r>
              <a:rPr lang="en-US" sz="2000" dirty="0" smtClean="0">
                <a:ea typeface="+mn-ea"/>
                <a:cs typeface="+mn-cs"/>
              </a:rPr>
              <a:t>All </a:t>
            </a:r>
            <a:r>
              <a:rPr lang="en-US" sz="2000" dirty="0" err="1" smtClean="0">
                <a:ea typeface="+mn-ea"/>
                <a:cs typeface="+mn-cs"/>
              </a:rPr>
              <a:t>mesaurements</a:t>
            </a:r>
            <a:r>
              <a:rPr lang="en-US" sz="2000" dirty="0" smtClean="0">
                <a:ea typeface="+mn-ea"/>
                <a:cs typeface="+mn-cs"/>
              </a:rPr>
              <a:t> are imprecise with respect to instants</a:t>
            </a:r>
          </a:p>
          <a:p>
            <a:pPr marL="742950" lvl="2" indent="-342900" eaLnBrk="1" hangingPunct="1">
              <a:lnSpc>
                <a:spcPct val="90000"/>
              </a:lnSpc>
              <a:buFont typeface="Wingdings" pitchFamily="2" charset="2"/>
              <a:buChar char="§"/>
              <a:defRPr/>
            </a:pPr>
            <a:r>
              <a:rPr lang="en-US" sz="2000" dirty="0" smtClean="0">
                <a:ea typeface="+mn-ea"/>
                <a:cs typeface="+mn-cs"/>
              </a:rPr>
              <a:t>We simply cannot measure individual instants: instants are “too small”</a:t>
            </a:r>
          </a:p>
          <a:p>
            <a:pPr marL="742950" lvl="2" indent="-342900" eaLnBrk="1" hangingPunct="1">
              <a:lnSpc>
                <a:spcPct val="90000"/>
              </a:lnSpc>
              <a:buFont typeface="Wingdings" pitchFamily="2" charset="2"/>
              <a:buChar char="§"/>
              <a:defRPr/>
            </a:pPr>
            <a:r>
              <a:rPr lang="en-US" sz="2000" dirty="0" smtClean="0">
                <a:ea typeface="+mn-ea"/>
                <a:cs typeface="+mn-cs"/>
              </a:rPr>
              <a:t>We assign instants to the </a:t>
            </a:r>
            <a:r>
              <a:rPr lang="en-US" sz="2000" dirty="0" err="1" smtClean="0">
                <a:ea typeface="+mn-ea"/>
                <a:cs typeface="+mn-cs"/>
              </a:rPr>
              <a:t>chronon</a:t>
            </a:r>
            <a:r>
              <a:rPr lang="en-US" sz="2000" dirty="0" smtClean="0">
                <a:ea typeface="+mn-ea"/>
                <a:cs typeface="+mn-cs"/>
              </a:rPr>
              <a:t> that contains them</a:t>
            </a:r>
          </a:p>
          <a:p>
            <a:pPr marL="342900" lvl="1" indent="-342900" eaLnBrk="1" hangingPunct="1">
              <a:lnSpc>
                <a:spcPct val="90000"/>
              </a:lnSpc>
              <a:buClr>
                <a:schemeClr val="hlink"/>
              </a:buClr>
              <a:buSzTx/>
              <a:buFont typeface="Wingdings" pitchFamily="2" charset="2"/>
              <a:buChar char="§"/>
              <a:defRPr/>
            </a:pPr>
            <a:endParaRPr lang="en-US" sz="2400" dirty="0" smtClean="0">
              <a:ea typeface="+mn-ea"/>
              <a:cs typeface="+mn-cs"/>
            </a:endParaRPr>
          </a:p>
          <a:p>
            <a:pPr marL="342900" lvl="1" indent="-342900" eaLnBrk="1" hangingPunct="1">
              <a:lnSpc>
                <a:spcPct val="90000"/>
              </a:lnSpc>
              <a:buClr>
                <a:schemeClr val="hlink"/>
              </a:buClr>
              <a:buSzTx/>
              <a:buFont typeface="Wingdings" pitchFamily="2" charset="2"/>
              <a:buChar char="§"/>
              <a:defRPr/>
            </a:pPr>
            <a:r>
              <a:rPr lang="en-US" sz="2400" dirty="0" smtClean="0"/>
              <a:t>Instant timestamps can be represented in a relational table with a single column</a:t>
            </a:r>
            <a:endParaRPr lang="en-US" sz="2000" dirty="0" smtClean="0"/>
          </a:p>
          <a:p>
            <a:pPr marL="742950" lvl="2" indent="-342900" eaLnBrk="1" hangingPunct="1">
              <a:lnSpc>
                <a:spcPct val="90000"/>
              </a:lnSpc>
              <a:buNone/>
              <a:defRPr/>
            </a:pPr>
            <a:endParaRPr lang="en-US" sz="2000" dirty="0" smtClean="0">
              <a:ea typeface="+mn-ea"/>
              <a:cs typeface="+mn-cs"/>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Periods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A </a:t>
            </a:r>
            <a:r>
              <a:rPr lang="en-US" sz="2400" dirty="0" smtClean="0">
                <a:solidFill>
                  <a:srgbClr val="FFFF00"/>
                </a:solidFill>
                <a:ea typeface="+mn-ea"/>
                <a:cs typeface="+mn-cs"/>
              </a:rPr>
              <a:t>period</a:t>
            </a:r>
            <a:r>
              <a:rPr lang="en-US" sz="2400" dirty="0" smtClean="0">
                <a:ea typeface="+mn-ea"/>
                <a:cs typeface="+mn-cs"/>
              </a:rPr>
              <a:t> is a duration of time that is anchored between two instants and is modeled by a period timestamp</a:t>
            </a:r>
          </a:p>
          <a:p>
            <a:pPr marL="742950" lvl="2" indent="-342900" eaLnBrk="1" hangingPunct="1">
              <a:lnSpc>
                <a:spcPct val="90000"/>
              </a:lnSpc>
              <a:buFont typeface="Wingdings" pitchFamily="2" charset="2"/>
              <a:buChar char="§"/>
              <a:defRPr/>
            </a:pPr>
            <a:r>
              <a:rPr lang="en-US" sz="2000" dirty="0" smtClean="0">
                <a:ea typeface="+mn-ea"/>
                <a:cs typeface="+mn-cs"/>
              </a:rPr>
              <a:t>e.g.  </a:t>
            </a:r>
            <a:r>
              <a:rPr lang="en-US" sz="2000" dirty="0" err="1" smtClean="0">
                <a:ea typeface="+mn-ea"/>
                <a:cs typeface="+mn-cs"/>
              </a:rPr>
              <a:t>Emp</a:t>
            </a:r>
            <a:r>
              <a:rPr lang="en-US" sz="2000" dirty="0" smtClean="0">
                <a:ea typeface="+mn-ea"/>
                <a:cs typeface="+mn-cs"/>
              </a:rPr>
              <a:t>(John, Clerk, 1/6/2012 – 31/12/2013)</a:t>
            </a:r>
          </a:p>
          <a:p>
            <a:pPr marL="742950" lvl="2" indent="-342900" eaLnBrk="1" hangingPunct="1">
              <a:lnSpc>
                <a:spcPct val="90000"/>
              </a:lnSpc>
              <a:buFont typeface="Wingdings" pitchFamily="2" charset="2"/>
              <a:buChar char="§"/>
              <a:defRPr/>
            </a:pPr>
            <a:r>
              <a:rPr lang="en-US" sz="2000" dirty="0" smtClean="0">
                <a:ea typeface="+mn-ea"/>
                <a:cs typeface="+mn-cs"/>
              </a:rPr>
              <a:t>        Seminar(TDB1, 5/2/16 10:00 – 5/2/16 13:00)</a:t>
            </a:r>
          </a:p>
          <a:p>
            <a:pPr marL="742950" lvl="2" indent="-342900" eaLnBrk="1" hangingPunct="1">
              <a:lnSpc>
                <a:spcPct val="90000"/>
              </a:lnSpc>
              <a:buFont typeface="Wingdings" pitchFamily="2" charset="2"/>
              <a:buChar char="§"/>
              <a:defRPr/>
            </a:pPr>
            <a:endParaRPr lang="en-US" sz="2000" dirty="0" smtClean="0">
              <a:ea typeface="+mn-ea"/>
              <a:cs typeface="+mn-cs"/>
            </a:endParaRP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A period timestamp is the composition of two instant timestamps, where the start precedes or is equal to the end</a:t>
            </a: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We assume that the starting and ending timestamp are at the same granularity level</a:t>
            </a: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We either use two instant timestamps S, E or a period timestamp (S-E, [S,E), [S,E]).</a:t>
            </a:r>
          </a:p>
          <a:p>
            <a:pPr marL="342900" lvl="1" indent="-342900" eaLnBrk="1" hangingPunct="1">
              <a:lnSpc>
                <a:spcPct val="90000"/>
              </a:lnSpc>
              <a:buClr>
                <a:schemeClr val="hlink"/>
              </a:buClr>
              <a:buSzTx/>
              <a:buFont typeface="Wingdings" pitchFamily="2" charset="2"/>
              <a:buChar char="§"/>
              <a:defRPr/>
            </a:pPr>
            <a:r>
              <a:rPr lang="en-US" sz="2400" dirty="0" smtClean="0">
                <a:ea typeface="+mn-ea"/>
                <a:cs typeface="+mn-cs"/>
              </a:rPr>
              <a:t>Periods can be closed, half-open or open: [2003,2005], [2003,2005), (2003,2005)</a:t>
            </a:r>
            <a:endParaRPr lang="en-US" sz="2000" dirty="0" smtClean="0">
              <a:ea typeface="+mn-ea"/>
              <a:cs typeface="+mn-cs"/>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Periods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Instant timestamps can be represented in a relational table with two columns</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Closed to the left and open to the right intervals are usually assumed in TDBs</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None/>
              <a:defRPr/>
            </a:pPr>
            <a:r>
              <a:rPr lang="en-US" sz="2400" dirty="0" smtClean="0"/>
              <a:t>	the timestamp of the fact “John worked as clerk”</a:t>
            </a:r>
            <a:br>
              <a:rPr lang="en-US" sz="2400" dirty="0" smtClean="0"/>
            </a:br>
            <a:r>
              <a:rPr lang="en-US" sz="2400" dirty="0" smtClean="0"/>
              <a:t>is [1/6/2012, 1/1/2014) = [1/6/2012,31/12/2013], </a:t>
            </a:r>
            <a:br>
              <a:rPr lang="en-US" sz="2400" dirty="0" smtClean="0"/>
            </a:br>
            <a:r>
              <a:rPr lang="en-US" sz="2400" dirty="0" smtClean="0"/>
              <a:t>i.e. the last day he worked as clerk is December 31, 2013</a:t>
            </a:r>
          </a:p>
          <a:p>
            <a:pPr marL="342900" lvl="1" indent="-342900" eaLnBrk="1" hangingPunct="1">
              <a:lnSpc>
                <a:spcPct val="90000"/>
              </a:lnSpc>
              <a:buClr>
                <a:schemeClr val="hlink"/>
              </a:buClr>
              <a:buSzTx/>
              <a:buNone/>
              <a:defRPr/>
            </a:pPr>
            <a:endParaRPr lang="en-US" sz="2400" dirty="0" smtClean="0"/>
          </a:p>
        </p:txBody>
      </p:sp>
      <p:graphicFrame>
        <p:nvGraphicFramePr>
          <p:cNvPr id="4" name="Tabella 3"/>
          <p:cNvGraphicFramePr>
            <a:graphicFrameLocks noGrp="1"/>
          </p:cNvGraphicFramePr>
          <p:nvPr/>
        </p:nvGraphicFramePr>
        <p:xfrm>
          <a:off x="1547664" y="3717032"/>
          <a:ext cx="3924436" cy="741680"/>
        </p:xfrm>
        <a:graphic>
          <a:graphicData uri="http://schemas.openxmlformats.org/drawingml/2006/table">
            <a:tbl>
              <a:tblPr firstRow="1" bandRow="1">
                <a:tableStyleId>{5C22544A-7EE6-4342-B048-85BDC9FD1C3A}</a:tableStyleId>
              </a:tblPr>
              <a:tblGrid>
                <a:gridCol w="981109">
                  <a:extLst>
                    <a:ext uri="{9D8B030D-6E8A-4147-A177-3AD203B41FA5}">
                      <a16:colId xmlns:a16="http://schemas.microsoft.com/office/drawing/2014/main" val="20000"/>
                    </a:ext>
                  </a:extLst>
                </a:gridCol>
                <a:gridCol w="981109">
                  <a:extLst>
                    <a:ext uri="{9D8B030D-6E8A-4147-A177-3AD203B41FA5}">
                      <a16:colId xmlns:a16="http://schemas.microsoft.com/office/drawing/2014/main" val="20001"/>
                    </a:ext>
                  </a:extLst>
                </a:gridCol>
                <a:gridCol w="990110">
                  <a:extLst>
                    <a:ext uri="{9D8B030D-6E8A-4147-A177-3AD203B41FA5}">
                      <a16:colId xmlns:a16="http://schemas.microsoft.com/office/drawing/2014/main" val="20002"/>
                    </a:ext>
                  </a:extLst>
                </a:gridCol>
                <a:gridCol w="972108">
                  <a:extLst>
                    <a:ext uri="{9D8B030D-6E8A-4147-A177-3AD203B41FA5}">
                      <a16:colId xmlns:a16="http://schemas.microsoft.com/office/drawing/2014/main" val="20003"/>
                    </a:ext>
                  </a:extLst>
                </a:gridCol>
              </a:tblGrid>
              <a:tr h="370840">
                <a:tc>
                  <a:txBody>
                    <a:bodyPr/>
                    <a:lstStyle/>
                    <a:p>
                      <a:r>
                        <a:rPr lang="it-IT" dirty="0" err="1" smtClean="0"/>
                        <a:t>Name</a:t>
                      </a:r>
                      <a:endParaRPr lang="it-IT" dirty="0"/>
                    </a:p>
                  </a:txBody>
                  <a:tcPr/>
                </a:tc>
                <a:tc>
                  <a:txBody>
                    <a:bodyPr/>
                    <a:lstStyle/>
                    <a:p>
                      <a:r>
                        <a:rPr lang="it-IT" dirty="0" smtClean="0"/>
                        <a:t>Job</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John</a:t>
                      </a:r>
                      <a:endParaRPr lang="it-IT" dirty="0"/>
                    </a:p>
                  </a:txBody>
                  <a:tcPr/>
                </a:tc>
                <a:tc>
                  <a:txBody>
                    <a:bodyPr/>
                    <a:lstStyle/>
                    <a:p>
                      <a:r>
                        <a:rPr lang="it-IT" dirty="0" err="1" smtClean="0"/>
                        <a:t>Clerk</a:t>
                      </a:r>
                      <a:endParaRPr lang="it-IT" dirty="0"/>
                    </a:p>
                  </a:txBody>
                  <a:tcPr/>
                </a:tc>
                <a:tc>
                  <a:txBody>
                    <a:bodyPr/>
                    <a:lstStyle/>
                    <a:p>
                      <a:r>
                        <a:rPr lang="it-IT" dirty="0" smtClean="0"/>
                        <a:t>1/6/12</a:t>
                      </a:r>
                      <a:endParaRPr lang="it-IT" dirty="0"/>
                    </a:p>
                  </a:txBody>
                  <a:tcPr/>
                </a:tc>
                <a:tc>
                  <a:txBody>
                    <a:bodyPr/>
                    <a:lstStyle/>
                    <a:p>
                      <a:r>
                        <a:rPr lang="it-IT" dirty="0" smtClean="0"/>
                        <a:t>1/</a:t>
                      </a:r>
                      <a:r>
                        <a:rPr lang="it-IT" dirty="0" err="1" smtClean="0"/>
                        <a:t>1</a:t>
                      </a:r>
                      <a:r>
                        <a:rPr lang="it-IT" dirty="0" smtClean="0"/>
                        <a:t>/14</a:t>
                      </a:r>
                      <a:endParaRPr lang="it-IT" dirty="0"/>
                    </a:p>
                  </a:txBody>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Elements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A </a:t>
            </a:r>
            <a:r>
              <a:rPr lang="en-US" sz="2400" dirty="0" smtClean="0">
                <a:solidFill>
                  <a:srgbClr val="FFFF00"/>
                </a:solidFill>
              </a:rPr>
              <a:t>temporal element </a:t>
            </a:r>
            <a:r>
              <a:rPr lang="en-US" sz="2400" dirty="0" smtClean="0"/>
              <a:t>is a set of time periods</a:t>
            </a:r>
          </a:p>
          <a:p>
            <a:pPr marL="742950" lvl="2" indent="-342900" eaLnBrk="1" hangingPunct="1">
              <a:lnSpc>
                <a:spcPct val="90000"/>
              </a:lnSpc>
              <a:buFont typeface="Wingdings" pitchFamily="2" charset="2"/>
              <a:buChar char="§"/>
              <a:defRPr/>
            </a:pPr>
            <a:r>
              <a:rPr lang="en-US" sz="2000" dirty="0" smtClean="0"/>
              <a:t>e.g. holiday(Jim, { </a:t>
            </a:r>
            <a:r>
              <a:rPr lang="en-US" sz="2000" dirty="0"/>
              <a:t>1/8/15 – 20/8/15</a:t>
            </a:r>
            <a:r>
              <a:rPr lang="en-US" sz="2000" dirty="0" smtClean="0"/>
              <a:t>, 20/12/15 – 8/1/16 })</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Mathematically, a temporal element is more attractive than a period because a closed algebra can be defined: subtraction and union of temporal elements yields a temporal element again (it does not with periods)</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In the real world temporal elements are used rarely</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Timestamps</a:t>
            </a:r>
            <a:r>
              <a:rPr lang="it-IT" sz="3200" dirty="0" smtClean="0"/>
              <a:t> - </a:t>
            </a:r>
            <a:r>
              <a:rPr lang="it-IT" sz="3200" dirty="0" err="1" smtClean="0"/>
              <a:t>Intervals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A </a:t>
            </a:r>
            <a:r>
              <a:rPr lang="en-US" sz="2400" dirty="0" smtClean="0">
                <a:solidFill>
                  <a:srgbClr val="FFFF00"/>
                </a:solidFill>
              </a:rPr>
              <a:t>temporal interval </a:t>
            </a:r>
            <a:r>
              <a:rPr lang="en-US" sz="2400" dirty="0" smtClean="0"/>
              <a:t>is an unanchored duration of time and is modeled by an interval timestamp</a:t>
            </a:r>
          </a:p>
          <a:p>
            <a:pPr marL="742950" lvl="2" indent="-342900" eaLnBrk="1" hangingPunct="1">
              <a:lnSpc>
                <a:spcPct val="90000"/>
              </a:lnSpc>
              <a:buFont typeface="Wingdings" pitchFamily="2" charset="2"/>
              <a:buChar char="§"/>
              <a:defRPr/>
            </a:pPr>
            <a:r>
              <a:rPr lang="en-US" sz="2000" dirty="0" smtClean="0"/>
              <a:t>e.g. trip(Milan-</a:t>
            </a:r>
            <a:r>
              <a:rPr lang="en-US" sz="2000" dirty="0" err="1" smtClean="0"/>
              <a:t>SanFrancisco</a:t>
            </a:r>
            <a:r>
              <a:rPr lang="en-US" sz="2000" dirty="0" smtClean="0"/>
              <a:t>, 20 hours)</a:t>
            </a:r>
          </a:p>
          <a:p>
            <a:pPr marL="742950" lvl="2" indent="-342900" eaLnBrk="1" hangingPunct="1">
              <a:lnSpc>
                <a:spcPct val="90000"/>
              </a:lnSpc>
              <a:buFont typeface="Wingdings" pitchFamily="2" charset="2"/>
              <a:buChar char="§"/>
              <a:defRPr/>
            </a:pPr>
            <a:r>
              <a:rPr lang="en-US" sz="2000" dirty="0" smtClean="0"/>
              <a:t>       holidays(employee, 30 days)        </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The length of an interval is known, but not its starting or ending instants</a:t>
            </a:r>
          </a:p>
          <a:p>
            <a:pPr marL="342900" lvl="1" indent="-342900" eaLnBrk="1" hangingPunct="1">
              <a:lnSpc>
                <a:spcPct val="90000"/>
              </a:lnSpc>
              <a:buClr>
                <a:schemeClr val="hlink"/>
              </a:buClr>
              <a:buSzTx/>
              <a:buFont typeface="Wingdings" pitchFamily="2" charset="2"/>
              <a:buChar char="§"/>
              <a:defRPr/>
            </a:pPr>
            <a:r>
              <a:rPr lang="en-US" sz="2400" dirty="0" smtClean="0"/>
              <a:t>An interval timestamp is a count of granules, e.g. 10 days</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Periods</a:t>
            </a:r>
            <a:r>
              <a:rPr lang="it-IT" sz="3200" dirty="0" smtClean="0"/>
              <a:t> versus </a:t>
            </a:r>
            <a:r>
              <a:rPr lang="it-IT" sz="3200" dirty="0" err="1" smtClean="0"/>
              <a:t>Intervals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In mathematics and physics, we define the period as the repetition interval of a periodic phenomena (e.g. sine and cosine functions have a period of 2</a:t>
            </a:r>
            <a:r>
              <a:rPr lang="el-GR" sz="2400" dirty="0" smtClean="0">
                <a:latin typeface="Arial"/>
                <a:cs typeface="Arial"/>
              </a:rPr>
              <a:t>π</a:t>
            </a:r>
            <a:r>
              <a:rPr lang="en-US" sz="2400" dirty="0" smtClean="0"/>
              <a:t>), i.e. as a pure duration</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What we defined as period is exactly what in mathematics is called interval (e.g. a time interval in physics)</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Our somehow “counterintuitive” definition of periods and intervals is due to their introduction as SQL92 </a:t>
            </a:r>
            <a:r>
              <a:rPr lang="en-US" sz="2400" dirty="0" err="1" smtClean="0"/>
              <a:t>datatypes</a:t>
            </a: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TDB researchers are very sorry for this... </a:t>
            </a:r>
            <a:r>
              <a:rPr lang="en-US" sz="2400" dirty="0" smtClean="0">
                <a:sym typeface="Wingdings"/>
              </a:rPr>
              <a:t></a:t>
            </a: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smtClean="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Granularities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The aim of the introduction of </a:t>
            </a:r>
            <a:r>
              <a:rPr lang="en-US" sz="2400" dirty="0" smtClean="0">
                <a:solidFill>
                  <a:srgbClr val="FFFF00"/>
                </a:solidFill>
              </a:rPr>
              <a:t>granularities</a:t>
            </a:r>
            <a:r>
              <a:rPr lang="en-US" sz="2400" dirty="0" smtClean="0"/>
              <a:t> is twofold:</a:t>
            </a:r>
          </a:p>
          <a:p>
            <a:pPr marL="742950" lvl="2" indent="-342900" eaLnBrk="1" hangingPunct="1">
              <a:lnSpc>
                <a:spcPct val="90000"/>
              </a:lnSpc>
              <a:buFont typeface="Wingdings" pitchFamily="2" charset="2"/>
              <a:buChar char="§"/>
              <a:defRPr/>
            </a:pPr>
            <a:r>
              <a:rPr lang="en-US" sz="2000" dirty="0"/>
              <a:t>Coarser granules </a:t>
            </a:r>
            <a:r>
              <a:rPr lang="en-US" sz="2000" dirty="0" smtClean="0"/>
              <a:t>are often </a:t>
            </a:r>
            <a:r>
              <a:rPr lang="en-US" sz="2000" dirty="0"/>
              <a:t>more convenient than smaller granules, e.g. 20 years versus 7305 days</a:t>
            </a:r>
            <a:endParaRPr lang="en-US" sz="2000" dirty="0" smtClean="0"/>
          </a:p>
          <a:p>
            <a:pPr marL="742950" lvl="2" indent="-342900" eaLnBrk="1" hangingPunct="1">
              <a:lnSpc>
                <a:spcPct val="90000"/>
              </a:lnSpc>
              <a:buFont typeface="Wingdings" pitchFamily="2" charset="2"/>
              <a:buChar char="§"/>
              <a:defRPr/>
            </a:pPr>
            <a:r>
              <a:rPr lang="en-US" sz="2000" dirty="0"/>
              <a:t>The exact date is not known at a smaller granularity, e.g. we know that the date </a:t>
            </a:r>
            <a:r>
              <a:rPr lang="en-US" sz="2000" dirty="0" smtClean="0"/>
              <a:t>is April 2015 </a:t>
            </a:r>
            <a:r>
              <a:rPr lang="en-US" sz="2000" dirty="0"/>
              <a:t>but do not have an exact day        </a:t>
            </a:r>
            <a:endParaRPr lang="en-US" sz="2000" dirty="0" smtClean="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a:t>The goal when defining granularities (and calendars) </a:t>
            </a:r>
            <a:r>
              <a:rPr lang="en-US" sz="2400" dirty="0" smtClean="0"/>
              <a:t/>
            </a:r>
            <a:br>
              <a:rPr lang="en-US" sz="2400" dirty="0" smtClean="0"/>
            </a:br>
            <a:r>
              <a:rPr lang="en-US" sz="2400" dirty="0" smtClean="0"/>
              <a:t>is </a:t>
            </a:r>
            <a:r>
              <a:rPr lang="en-US" sz="2400" dirty="0"/>
              <a:t>to not enumerate all time points but to have a compact definition of real world </a:t>
            </a:r>
            <a:r>
              <a:rPr lang="en-US" sz="2400" dirty="0" smtClean="0"/>
              <a:t>granularities</a:t>
            </a:r>
            <a:endParaRPr lang="en-US" sz="2400" dirty="0"/>
          </a:p>
          <a:p>
            <a:pPr marL="342900" lvl="1" indent="-342900" eaLnBrk="1" hangingPunct="1">
              <a:lnSpc>
                <a:spcPct val="90000"/>
              </a:lnSpc>
              <a:buClr>
                <a:schemeClr val="hlink"/>
              </a:buClr>
              <a:buSzTx/>
              <a:buFont typeface="Wingdings" pitchFamily="2" charset="2"/>
              <a:buChar char="§"/>
              <a:defRPr/>
            </a:pPr>
            <a:r>
              <a:rPr lang="en-US" sz="2400" dirty="0"/>
              <a:t>A compact definition can be used as a starting point for compact representations, efficient implementations, etc.</a:t>
            </a:r>
          </a:p>
          <a:p>
            <a:pPr marL="342900" lvl="1" indent="-342900" eaLnBrk="1" hangingPunct="1">
              <a:lnSpc>
                <a:spcPct val="90000"/>
              </a:lnSpc>
              <a:buClr>
                <a:schemeClr val="hlink"/>
              </a:buClr>
              <a:buSzTx/>
              <a:buFont typeface="Wingdings" pitchFamily="2" charset="2"/>
              <a:buChar char="§"/>
              <a:defRPr/>
            </a:pPr>
            <a:r>
              <a:rPr lang="en-US" sz="2400" dirty="0"/>
              <a:t>We give an algebraic definition of natural granularities</a:t>
            </a:r>
            <a:endParaRPr lang="en-US" sz="2400" dirty="0" smtClean="0"/>
          </a:p>
        </p:txBody>
      </p:sp>
    </p:spTree>
    <p:extLst>
      <p:ext uri="{BB962C8B-B14F-4D97-AF65-F5344CB8AC3E}">
        <p14:creationId xmlns:p14="http://schemas.microsoft.com/office/powerpoint/2010/main" val="2254527892"/>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a:t>Granularity: Intuitively, a discrete unit of measure for a temporal datum that supports a user-friendly representation of time, e.g.</a:t>
            </a:r>
          </a:p>
          <a:p>
            <a:pPr marL="742950" lvl="2" indent="-342900" eaLnBrk="1" hangingPunct="1">
              <a:lnSpc>
                <a:spcPct val="90000"/>
              </a:lnSpc>
              <a:buFont typeface="Wingdings" pitchFamily="2" charset="2"/>
              <a:buChar char="§"/>
              <a:defRPr/>
            </a:pPr>
            <a:r>
              <a:rPr lang="en-US" sz="2000" dirty="0"/>
              <a:t>birthdates are typically measured at granularity of days</a:t>
            </a:r>
          </a:p>
          <a:p>
            <a:pPr marL="742950" lvl="2" indent="-342900" eaLnBrk="1" hangingPunct="1">
              <a:lnSpc>
                <a:spcPct val="90000"/>
              </a:lnSpc>
              <a:buFont typeface="Wingdings" pitchFamily="2" charset="2"/>
              <a:buChar char="§"/>
              <a:defRPr/>
            </a:pPr>
            <a:r>
              <a:rPr lang="en-US" sz="2000" dirty="0"/>
              <a:t>business appointments at granularity of </a:t>
            </a:r>
            <a:r>
              <a:rPr lang="en-US" sz="2000" dirty="0" smtClean="0"/>
              <a:t>hours (or half-hours)</a:t>
            </a:r>
            <a:endParaRPr lang="en-US" sz="2000" dirty="0"/>
          </a:p>
          <a:p>
            <a:pPr marL="742950" lvl="2" indent="-342900" eaLnBrk="1" hangingPunct="1">
              <a:lnSpc>
                <a:spcPct val="90000"/>
              </a:lnSpc>
              <a:buFont typeface="Wingdings" pitchFamily="2" charset="2"/>
              <a:buChar char="§"/>
              <a:defRPr/>
            </a:pPr>
            <a:r>
              <a:rPr lang="en-US" sz="2000" dirty="0"/>
              <a:t>train schedules at granularity of minutes</a:t>
            </a:r>
          </a:p>
          <a:p>
            <a:pPr marL="342900" lvl="1" indent="-342900" eaLnBrk="1" hangingPunct="1">
              <a:lnSpc>
                <a:spcPct val="90000"/>
              </a:lnSpc>
              <a:buClr>
                <a:schemeClr val="hlink"/>
              </a:buClr>
              <a:buSzTx/>
              <a:buFont typeface="Wingdings" pitchFamily="2" charset="2"/>
              <a:buChar char="§"/>
              <a:defRPr/>
            </a:pPr>
            <a:r>
              <a:rPr lang="en-US" sz="2400" dirty="0"/>
              <a:t>Mixed granularities are of basic importance to modeling real-world temporal data</a:t>
            </a:r>
          </a:p>
          <a:p>
            <a:pPr marL="342900" lvl="1" indent="-342900" eaLnBrk="1" hangingPunct="1">
              <a:lnSpc>
                <a:spcPct val="90000"/>
              </a:lnSpc>
              <a:buClr>
                <a:schemeClr val="hlink"/>
              </a:buClr>
              <a:buSzTx/>
              <a:buFont typeface="Wingdings" pitchFamily="2" charset="2"/>
              <a:buChar char="§"/>
              <a:defRPr/>
            </a:pPr>
            <a:r>
              <a:rPr lang="en-US" sz="2400" dirty="0"/>
              <a:t>Mixing granularities create problems</a:t>
            </a:r>
          </a:p>
          <a:p>
            <a:pPr marL="742950" lvl="2" indent="-342900" eaLnBrk="1" hangingPunct="1">
              <a:lnSpc>
                <a:spcPct val="90000"/>
              </a:lnSpc>
              <a:buFont typeface="Wingdings" pitchFamily="2" charset="2"/>
              <a:buChar char="§"/>
              <a:defRPr/>
            </a:pPr>
            <a:r>
              <a:rPr lang="en-US" sz="2000" dirty="0"/>
              <a:t>What are the semantics of operations with operands at differing granularities?</a:t>
            </a:r>
          </a:p>
          <a:p>
            <a:pPr marL="742950" lvl="2" indent="-342900" eaLnBrk="1" hangingPunct="1">
              <a:lnSpc>
                <a:spcPct val="90000"/>
              </a:lnSpc>
              <a:buFont typeface="Wingdings" pitchFamily="2" charset="2"/>
              <a:buChar char="§"/>
              <a:defRPr/>
            </a:pPr>
            <a:r>
              <a:rPr lang="en-US" sz="2000" dirty="0"/>
              <a:t>How to convert from one granularity to another?</a:t>
            </a:r>
          </a:p>
          <a:p>
            <a:pPr marL="742950" lvl="2" indent="-342900" eaLnBrk="1" hangingPunct="1">
              <a:lnSpc>
                <a:spcPct val="90000"/>
              </a:lnSpc>
              <a:buFont typeface="Wingdings" pitchFamily="2" charset="2"/>
              <a:buChar char="§"/>
              <a:defRPr/>
            </a:pPr>
            <a:r>
              <a:rPr lang="en-US" sz="2000" dirty="0"/>
              <a:t>How expensive is maintaining and querying times at different granularities?</a:t>
            </a:r>
            <a:endParaRPr lang="en-US" sz="2000" dirty="0" smtClean="0"/>
          </a:p>
        </p:txBody>
      </p:sp>
    </p:spTree>
    <p:extLst>
      <p:ext uri="{BB962C8B-B14F-4D97-AF65-F5344CB8AC3E}">
        <p14:creationId xmlns:p14="http://schemas.microsoft.com/office/powerpoint/2010/main" val="3397778266"/>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it-IT" b="1" dirty="0" err="1"/>
              <a:t>Example</a:t>
            </a:r>
            <a:r>
              <a:rPr lang="it-IT" b="1" dirty="0"/>
              <a:t>: </a:t>
            </a:r>
            <a:r>
              <a:rPr lang="it-IT" dirty="0" err="1"/>
              <a:t>Airline</a:t>
            </a:r>
            <a:r>
              <a:rPr lang="it-IT" dirty="0"/>
              <a:t> </a:t>
            </a:r>
            <a:r>
              <a:rPr lang="it-IT" dirty="0" err="1"/>
              <a:t>flight</a:t>
            </a:r>
            <a:r>
              <a:rPr lang="it-IT" dirty="0"/>
              <a:t> </a:t>
            </a:r>
            <a:r>
              <a:rPr lang="it-IT" dirty="0" smtClean="0"/>
              <a:t>database</a:t>
            </a:r>
          </a:p>
          <a:p>
            <a:pPr marL="342900" lvl="1" indent="-342900" eaLnBrk="1" hangingPunct="1">
              <a:lnSpc>
                <a:spcPct val="90000"/>
              </a:lnSpc>
              <a:buClr>
                <a:schemeClr val="hlink"/>
              </a:buClr>
              <a:buSzTx/>
              <a:buFont typeface="Wingdings" pitchFamily="2" charset="2"/>
              <a:buChar char="§"/>
              <a:defRPr/>
            </a:pPr>
            <a:endParaRPr lang="it-IT" sz="2000" dirty="0"/>
          </a:p>
          <a:p>
            <a:pPr marL="0" lvl="1" indent="0" eaLnBrk="1" hangingPunct="1">
              <a:lnSpc>
                <a:spcPct val="90000"/>
              </a:lnSpc>
              <a:buClr>
                <a:schemeClr val="hlink"/>
              </a:buClr>
              <a:buSzTx/>
              <a:buNone/>
              <a:defRPr/>
            </a:pPr>
            <a:r>
              <a:rPr lang="it-IT" sz="2000" dirty="0" err="1" smtClean="0"/>
              <a:t>Departures</a:t>
            </a:r>
            <a:r>
              <a:rPr lang="it-IT" sz="2000" dirty="0" smtClean="0"/>
              <a:t>			</a:t>
            </a:r>
            <a:r>
              <a:rPr lang="it-IT" sz="2000" dirty="0" err="1" smtClean="0"/>
              <a:t>Vacations</a:t>
            </a:r>
            <a:endParaRPr lang="it-IT" sz="2000" dirty="0" smtClean="0"/>
          </a:p>
          <a:p>
            <a:pPr marL="0" lvl="1" indent="0" eaLnBrk="1" hangingPunct="1">
              <a:lnSpc>
                <a:spcPct val="90000"/>
              </a:lnSpc>
              <a:buClr>
                <a:schemeClr val="hlink"/>
              </a:buClr>
              <a:buSzTx/>
              <a:buNone/>
              <a:defRPr/>
            </a:pPr>
            <a:endParaRPr lang="it-IT" sz="2000" dirty="0" smtClean="0"/>
          </a:p>
          <a:p>
            <a:pPr marL="342900" lvl="1" indent="-342900" eaLnBrk="1" hangingPunct="1">
              <a:lnSpc>
                <a:spcPct val="90000"/>
              </a:lnSpc>
              <a:buClr>
                <a:schemeClr val="hlink"/>
              </a:buClr>
              <a:buSzTx/>
              <a:buFont typeface="Wingdings" pitchFamily="2" charset="2"/>
              <a:buChar char="§"/>
              <a:defRPr/>
            </a:pPr>
            <a:endParaRPr lang="it-IT" sz="2000" dirty="0"/>
          </a:p>
          <a:p>
            <a:pPr marL="342900" lvl="1" indent="-342900" eaLnBrk="1" hangingPunct="1">
              <a:lnSpc>
                <a:spcPct val="90000"/>
              </a:lnSpc>
              <a:buClr>
                <a:schemeClr val="hlink"/>
              </a:buClr>
              <a:buSzTx/>
              <a:buFont typeface="Wingdings" pitchFamily="2" charset="2"/>
              <a:buChar char="§"/>
              <a:defRPr/>
            </a:pPr>
            <a:endParaRPr lang="it-IT" sz="2000" dirty="0" smtClean="0"/>
          </a:p>
          <a:p>
            <a:pPr marL="342900" lvl="1" indent="-342900" eaLnBrk="1" hangingPunct="1">
              <a:lnSpc>
                <a:spcPct val="90000"/>
              </a:lnSpc>
              <a:buClr>
                <a:schemeClr val="hlink"/>
              </a:buClr>
              <a:buSzTx/>
              <a:buFont typeface="Wingdings" pitchFamily="2" charset="2"/>
              <a:buChar char="§"/>
              <a:defRPr/>
            </a:pPr>
            <a:endParaRPr lang="it-IT" sz="2000" dirty="0"/>
          </a:p>
          <a:p>
            <a:pPr marL="342900" lvl="1" indent="-342900" eaLnBrk="1" hangingPunct="1">
              <a:lnSpc>
                <a:spcPct val="90000"/>
              </a:lnSpc>
              <a:buClr>
                <a:schemeClr val="hlink"/>
              </a:buClr>
              <a:buSzTx/>
              <a:buFont typeface="Wingdings" pitchFamily="2" charset="2"/>
              <a:buChar char="§"/>
              <a:defRPr/>
            </a:pPr>
            <a:endParaRPr lang="it-IT" sz="2000" dirty="0" smtClean="0"/>
          </a:p>
          <a:p>
            <a:pPr marL="342900" lvl="1" indent="-342900" eaLnBrk="1" hangingPunct="1">
              <a:lnSpc>
                <a:spcPct val="90000"/>
              </a:lnSpc>
              <a:buClr>
                <a:schemeClr val="hlink"/>
              </a:buClr>
              <a:buSzTx/>
              <a:buFont typeface="Wingdings" pitchFamily="2" charset="2"/>
              <a:buChar char="§"/>
              <a:defRPr/>
            </a:pPr>
            <a:endParaRPr lang="it-IT" sz="2000" dirty="0"/>
          </a:p>
          <a:p>
            <a:pPr marL="0" indent="-400050" eaLnBrk="1" hangingPunct="1">
              <a:lnSpc>
                <a:spcPct val="90000"/>
              </a:lnSpc>
              <a:buFont typeface="Wingdings" pitchFamily="2" charset="2"/>
              <a:buChar char="§"/>
              <a:defRPr/>
            </a:pPr>
            <a:r>
              <a:rPr lang="en-US" sz="2400" dirty="0"/>
              <a:t>Data are stored at different granularities</a:t>
            </a:r>
          </a:p>
          <a:p>
            <a:pPr marL="742950" lvl="2" indent="-342900" eaLnBrk="1" hangingPunct="1">
              <a:lnSpc>
                <a:spcPct val="90000"/>
              </a:lnSpc>
              <a:buFont typeface="Wingdings" pitchFamily="2" charset="2"/>
              <a:buChar char="§"/>
              <a:defRPr/>
            </a:pPr>
            <a:r>
              <a:rPr lang="en-US" sz="2000" dirty="0" smtClean="0"/>
              <a:t>Flight </a:t>
            </a:r>
            <a:r>
              <a:rPr lang="en-US" sz="2000" dirty="0"/>
              <a:t>departures are recorded at granularity of minutes</a:t>
            </a:r>
          </a:p>
          <a:p>
            <a:pPr marL="742950" lvl="2" indent="-342900" eaLnBrk="1" hangingPunct="1">
              <a:lnSpc>
                <a:spcPct val="90000"/>
              </a:lnSpc>
              <a:buFont typeface="Wingdings" pitchFamily="2" charset="2"/>
              <a:buChar char="§"/>
              <a:defRPr/>
            </a:pPr>
            <a:r>
              <a:rPr lang="en-US" sz="2000" dirty="0" smtClean="0"/>
              <a:t>Vacations </a:t>
            </a:r>
            <a:r>
              <a:rPr lang="en-US" sz="2000" dirty="0"/>
              <a:t>are stored at granularity of days, each tuple storing </a:t>
            </a:r>
            <a:r>
              <a:rPr lang="en-US" sz="2000" dirty="0" smtClean="0"/>
              <a:t>a period </a:t>
            </a:r>
            <a:r>
              <a:rPr lang="en-US" sz="2000" dirty="0"/>
              <a:t>of days</a:t>
            </a:r>
            <a:endParaRPr lang="en-US" sz="2000" dirty="0" smtClean="0"/>
          </a:p>
        </p:txBody>
      </p:sp>
      <p:graphicFrame>
        <p:nvGraphicFramePr>
          <p:cNvPr id="2" name="Tabella 1"/>
          <p:cNvGraphicFramePr>
            <a:graphicFrameLocks noGrp="1"/>
          </p:cNvGraphicFramePr>
          <p:nvPr>
            <p:extLst>
              <p:ext uri="{D42A27DB-BD31-4B8C-83A1-F6EECF244321}">
                <p14:modId xmlns:p14="http://schemas.microsoft.com/office/powerpoint/2010/main" val="3632983082"/>
              </p:ext>
            </p:extLst>
          </p:nvPr>
        </p:nvGraphicFramePr>
        <p:xfrm>
          <a:off x="467544" y="2780928"/>
          <a:ext cx="3096344" cy="1483360"/>
        </p:xfrm>
        <a:graphic>
          <a:graphicData uri="http://schemas.openxmlformats.org/drawingml/2006/table">
            <a:tbl>
              <a:tblPr firstRow="1" bandRow="1">
                <a:tableStyleId>{5C22544A-7EE6-4342-B048-85BDC9FD1C3A}</a:tableStyleId>
              </a:tblPr>
              <a:tblGrid>
                <a:gridCol w="864096">
                  <a:extLst>
                    <a:ext uri="{9D8B030D-6E8A-4147-A177-3AD203B41FA5}">
                      <a16:colId xmlns:a16="http://schemas.microsoft.com/office/drawing/2014/main" val="480026392"/>
                    </a:ext>
                  </a:extLst>
                </a:gridCol>
                <a:gridCol w="2232248">
                  <a:extLst>
                    <a:ext uri="{9D8B030D-6E8A-4147-A177-3AD203B41FA5}">
                      <a16:colId xmlns:a16="http://schemas.microsoft.com/office/drawing/2014/main" val="1789449662"/>
                    </a:ext>
                  </a:extLst>
                </a:gridCol>
              </a:tblGrid>
              <a:tr h="370840">
                <a:tc>
                  <a:txBody>
                    <a:bodyPr/>
                    <a:lstStyle/>
                    <a:p>
                      <a:r>
                        <a:rPr lang="it-IT" dirty="0" smtClean="0"/>
                        <a:t>Flight</a:t>
                      </a:r>
                      <a:endParaRPr lang="it-IT" dirty="0"/>
                    </a:p>
                  </a:txBody>
                  <a:tcPr/>
                </a:tc>
                <a:tc>
                  <a:txBody>
                    <a:bodyPr/>
                    <a:lstStyle/>
                    <a:p>
                      <a:r>
                        <a:rPr lang="it-IT" dirty="0" smtClean="0"/>
                        <a:t>Time</a:t>
                      </a:r>
                      <a:endParaRPr lang="it-IT" dirty="0"/>
                    </a:p>
                  </a:txBody>
                  <a:tcPr/>
                </a:tc>
                <a:extLst>
                  <a:ext uri="{0D108BD9-81ED-4DB2-BD59-A6C34878D82A}">
                    <a16:rowId xmlns:a16="http://schemas.microsoft.com/office/drawing/2014/main" val="2976301040"/>
                  </a:ext>
                </a:extLst>
              </a:tr>
              <a:tr h="370840">
                <a:tc>
                  <a:txBody>
                    <a:bodyPr/>
                    <a:lstStyle/>
                    <a:p>
                      <a:r>
                        <a:rPr lang="it-IT" dirty="0" smtClean="0"/>
                        <a:t>100</a:t>
                      </a:r>
                      <a:endParaRPr lang="it-IT" dirty="0"/>
                    </a:p>
                  </a:txBody>
                  <a:tcPr/>
                </a:tc>
                <a:tc>
                  <a:txBody>
                    <a:bodyPr/>
                    <a:lstStyle/>
                    <a:p>
                      <a:r>
                        <a:rPr lang="it-IT" dirty="0" smtClean="0"/>
                        <a:t>2015-08-01 12:30</a:t>
                      </a:r>
                      <a:endParaRPr lang="it-IT" dirty="0"/>
                    </a:p>
                  </a:txBody>
                  <a:tcPr/>
                </a:tc>
                <a:extLst>
                  <a:ext uri="{0D108BD9-81ED-4DB2-BD59-A6C34878D82A}">
                    <a16:rowId xmlns:a16="http://schemas.microsoft.com/office/drawing/2014/main" val="2123333882"/>
                  </a:ext>
                </a:extLst>
              </a:tr>
              <a:tr h="370840">
                <a:tc>
                  <a:txBody>
                    <a:bodyPr/>
                    <a:lstStyle/>
                    <a:p>
                      <a:r>
                        <a:rPr lang="it-IT" dirty="0" smtClean="0"/>
                        <a:t>55</a:t>
                      </a:r>
                      <a:endParaRPr lang="it-IT" dirty="0"/>
                    </a:p>
                  </a:txBody>
                  <a:tcPr/>
                </a:tc>
                <a:tc>
                  <a:txBody>
                    <a:bodyPr/>
                    <a:lstStyle/>
                    <a:p>
                      <a:r>
                        <a:rPr lang="it-IT" dirty="0" smtClean="0"/>
                        <a:t>2015-09-10 11:15</a:t>
                      </a:r>
                      <a:endParaRPr lang="it-IT" dirty="0"/>
                    </a:p>
                  </a:txBody>
                  <a:tcPr/>
                </a:tc>
                <a:extLst>
                  <a:ext uri="{0D108BD9-81ED-4DB2-BD59-A6C34878D82A}">
                    <a16:rowId xmlns:a16="http://schemas.microsoft.com/office/drawing/2014/main" val="3685873527"/>
                  </a:ext>
                </a:extLst>
              </a:tr>
              <a:tr h="370840">
                <a:tc>
                  <a:txBody>
                    <a:bodyPr/>
                    <a:lstStyle/>
                    <a:p>
                      <a:r>
                        <a:rPr lang="it-IT" dirty="0" smtClean="0"/>
                        <a:t>256</a:t>
                      </a:r>
                      <a:endParaRPr lang="it-IT" dirty="0"/>
                    </a:p>
                  </a:txBody>
                  <a:tcPr/>
                </a:tc>
                <a:tc>
                  <a:txBody>
                    <a:bodyPr/>
                    <a:lstStyle/>
                    <a:p>
                      <a:r>
                        <a:rPr lang="it-IT" dirty="0" smtClean="0"/>
                        <a:t>2016-01-01 16:40</a:t>
                      </a:r>
                      <a:endParaRPr lang="it-IT" dirty="0"/>
                    </a:p>
                  </a:txBody>
                  <a:tcPr/>
                </a:tc>
                <a:extLst>
                  <a:ext uri="{0D108BD9-81ED-4DB2-BD59-A6C34878D82A}">
                    <a16:rowId xmlns:a16="http://schemas.microsoft.com/office/drawing/2014/main" val="1242015199"/>
                  </a:ext>
                </a:extLst>
              </a:tr>
            </a:tbl>
          </a:graphicData>
        </a:graphic>
      </p:graphicFrame>
      <p:graphicFrame>
        <p:nvGraphicFramePr>
          <p:cNvPr id="3" name="Tabella 2"/>
          <p:cNvGraphicFramePr>
            <a:graphicFrameLocks noGrp="1"/>
          </p:cNvGraphicFramePr>
          <p:nvPr>
            <p:extLst>
              <p:ext uri="{D42A27DB-BD31-4B8C-83A1-F6EECF244321}">
                <p14:modId xmlns:p14="http://schemas.microsoft.com/office/powerpoint/2010/main" val="733201217"/>
              </p:ext>
            </p:extLst>
          </p:nvPr>
        </p:nvGraphicFramePr>
        <p:xfrm>
          <a:off x="4089498" y="2780928"/>
          <a:ext cx="4582869" cy="1483360"/>
        </p:xfrm>
        <a:graphic>
          <a:graphicData uri="http://schemas.openxmlformats.org/drawingml/2006/table">
            <a:tbl>
              <a:tblPr firstRow="1" bandRow="1">
                <a:tableStyleId>{5C22544A-7EE6-4342-B048-85BDC9FD1C3A}</a:tableStyleId>
              </a:tblPr>
              <a:tblGrid>
                <a:gridCol w="1666526">
                  <a:extLst>
                    <a:ext uri="{9D8B030D-6E8A-4147-A177-3AD203B41FA5}">
                      <a16:colId xmlns:a16="http://schemas.microsoft.com/office/drawing/2014/main" val="2507119033"/>
                    </a:ext>
                  </a:extLst>
                </a:gridCol>
                <a:gridCol w="2916343">
                  <a:extLst>
                    <a:ext uri="{9D8B030D-6E8A-4147-A177-3AD203B41FA5}">
                      <a16:colId xmlns:a16="http://schemas.microsoft.com/office/drawing/2014/main" val="2020091040"/>
                    </a:ext>
                  </a:extLst>
                </a:gridCol>
              </a:tblGrid>
              <a:tr h="370840">
                <a:tc>
                  <a:txBody>
                    <a:bodyPr/>
                    <a:lstStyle/>
                    <a:p>
                      <a:r>
                        <a:rPr lang="it-IT" dirty="0" err="1" smtClean="0"/>
                        <a:t>Vacation</a:t>
                      </a:r>
                      <a:endParaRPr lang="it-IT" dirty="0"/>
                    </a:p>
                  </a:txBody>
                  <a:tcPr/>
                </a:tc>
                <a:tc>
                  <a:txBody>
                    <a:bodyPr/>
                    <a:lstStyle/>
                    <a:p>
                      <a:r>
                        <a:rPr lang="it-IT" dirty="0" smtClean="0"/>
                        <a:t>Time</a:t>
                      </a:r>
                      <a:endParaRPr lang="it-IT" dirty="0"/>
                    </a:p>
                  </a:txBody>
                  <a:tcPr/>
                </a:tc>
                <a:extLst>
                  <a:ext uri="{0D108BD9-81ED-4DB2-BD59-A6C34878D82A}">
                    <a16:rowId xmlns:a16="http://schemas.microsoft.com/office/drawing/2014/main" val="3188981274"/>
                  </a:ext>
                </a:extLst>
              </a:tr>
              <a:tr h="370840">
                <a:tc>
                  <a:txBody>
                    <a:bodyPr/>
                    <a:lstStyle/>
                    <a:p>
                      <a:r>
                        <a:rPr lang="it-IT" dirty="0" smtClean="0"/>
                        <a:t>Christmas</a:t>
                      </a:r>
                      <a:endParaRPr lang="it-IT" dirty="0"/>
                    </a:p>
                  </a:txBody>
                  <a:tcPr/>
                </a:tc>
                <a:tc>
                  <a:txBody>
                    <a:bodyPr/>
                    <a:lstStyle/>
                    <a:p>
                      <a:r>
                        <a:rPr lang="it-IT" dirty="0" smtClean="0"/>
                        <a:t>[2015-12-24,</a:t>
                      </a:r>
                      <a:r>
                        <a:rPr lang="it-IT" baseline="0" dirty="0" smtClean="0"/>
                        <a:t> 2016-01-01]</a:t>
                      </a:r>
                      <a:endParaRPr lang="it-IT" dirty="0"/>
                    </a:p>
                  </a:txBody>
                  <a:tcPr/>
                </a:tc>
                <a:extLst>
                  <a:ext uri="{0D108BD9-81ED-4DB2-BD59-A6C34878D82A}">
                    <a16:rowId xmlns:a16="http://schemas.microsoft.com/office/drawing/2014/main" val="1034314795"/>
                  </a:ext>
                </a:extLst>
              </a:tr>
              <a:tr h="370840">
                <a:tc>
                  <a:txBody>
                    <a:bodyPr/>
                    <a:lstStyle/>
                    <a:p>
                      <a:r>
                        <a:rPr lang="it-IT" dirty="0" err="1" smtClean="0"/>
                        <a:t>Easter</a:t>
                      </a:r>
                      <a:endParaRPr lang="it-IT" dirty="0"/>
                    </a:p>
                  </a:txBody>
                  <a:tcPr/>
                </a:tc>
                <a:tc>
                  <a:txBody>
                    <a:bodyPr/>
                    <a:lstStyle/>
                    <a:p>
                      <a:r>
                        <a:rPr lang="it-IT" dirty="0" smtClean="0"/>
                        <a:t>[2015-04-02, 2015-04-07]</a:t>
                      </a:r>
                      <a:endParaRPr lang="it-IT" dirty="0"/>
                    </a:p>
                  </a:txBody>
                  <a:tcPr/>
                </a:tc>
                <a:extLst>
                  <a:ext uri="{0D108BD9-81ED-4DB2-BD59-A6C34878D82A}">
                    <a16:rowId xmlns:a16="http://schemas.microsoft.com/office/drawing/2014/main" val="2941894596"/>
                  </a:ext>
                </a:extLst>
              </a:tr>
              <a:tr h="370840">
                <a:tc>
                  <a:txBody>
                    <a:bodyPr/>
                    <a:lstStyle/>
                    <a:p>
                      <a:r>
                        <a:rPr lang="it-IT" dirty="0" err="1" smtClean="0"/>
                        <a:t>Summer</a:t>
                      </a:r>
                      <a:endParaRPr lang="it-IT" dirty="0"/>
                    </a:p>
                  </a:txBody>
                  <a:tcPr/>
                </a:tc>
                <a:tc>
                  <a:txBody>
                    <a:bodyPr/>
                    <a:lstStyle/>
                    <a:p>
                      <a:r>
                        <a:rPr lang="it-IT" dirty="0" smtClean="0"/>
                        <a:t>[2015-08-01, 2015-08,30]</a:t>
                      </a:r>
                      <a:endParaRPr lang="it-IT" dirty="0"/>
                    </a:p>
                  </a:txBody>
                  <a:tcPr/>
                </a:tc>
                <a:extLst>
                  <a:ext uri="{0D108BD9-81ED-4DB2-BD59-A6C34878D82A}">
                    <a16:rowId xmlns:a16="http://schemas.microsoft.com/office/drawing/2014/main" val="3852292750"/>
                  </a:ext>
                </a:extLst>
              </a:tr>
            </a:tbl>
          </a:graphicData>
        </a:graphic>
      </p:graphicFrame>
    </p:spTree>
    <p:extLst>
      <p:ext uri="{BB962C8B-B14F-4D97-AF65-F5344CB8AC3E}">
        <p14:creationId xmlns:p14="http://schemas.microsoft.com/office/powerpoint/2010/main" val="1482918274"/>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dirty="0"/>
              <a:t>Query: </a:t>
            </a:r>
            <a:r>
              <a:rPr lang="en-US" i="1" dirty="0"/>
              <a:t>Which flights </a:t>
            </a:r>
            <a:r>
              <a:rPr lang="en-US" i="1" dirty="0" smtClean="0"/>
              <a:t>left </a:t>
            </a:r>
            <a:r>
              <a:rPr lang="en-US" i="1" dirty="0"/>
              <a:t>during </a:t>
            </a:r>
            <a:r>
              <a:rPr lang="en-US" i="1" dirty="0" smtClean="0"/>
              <a:t>the Christmas </a:t>
            </a:r>
            <a:r>
              <a:rPr lang="en-US" i="1" dirty="0"/>
              <a:t>vacation</a:t>
            </a:r>
            <a:r>
              <a:rPr lang="en-US" i="1" dirty="0" smtClean="0"/>
              <a:t>?</a:t>
            </a:r>
          </a:p>
          <a:p>
            <a:pPr marL="0" lvl="1" indent="0" eaLnBrk="1" hangingPunct="1">
              <a:lnSpc>
                <a:spcPct val="90000"/>
              </a:lnSpc>
              <a:buClr>
                <a:schemeClr val="hlink"/>
              </a:buClr>
              <a:buSzTx/>
              <a:buNone/>
              <a:defRPr/>
            </a:pPr>
            <a:endParaRPr lang="en-US" sz="2000" i="1" dirty="0" smtClean="0"/>
          </a:p>
          <a:p>
            <a:pPr marL="0" lvl="1" indent="0" eaLnBrk="1" hangingPunct="1">
              <a:lnSpc>
                <a:spcPct val="90000"/>
              </a:lnSpc>
              <a:buClr>
                <a:schemeClr val="hlink"/>
              </a:buClr>
              <a:buSzTx/>
              <a:buNone/>
              <a:defRPr/>
            </a:pPr>
            <a:r>
              <a:rPr lang="en-US" sz="2000" i="1" dirty="0"/>
              <a:t>	</a:t>
            </a:r>
            <a:r>
              <a:rPr lang="en-US" sz="2000" dirty="0" smtClean="0">
                <a:solidFill>
                  <a:srgbClr val="FFFF00"/>
                </a:solidFill>
              </a:rPr>
              <a:t>SELECT </a:t>
            </a:r>
            <a:r>
              <a:rPr lang="en-US" sz="2000" dirty="0">
                <a:solidFill>
                  <a:srgbClr val="FFFF00"/>
                </a:solidFill>
              </a:rPr>
              <a:t>*</a:t>
            </a:r>
          </a:p>
          <a:p>
            <a:pPr marL="0" lvl="1" indent="0" eaLnBrk="1" hangingPunct="1">
              <a:lnSpc>
                <a:spcPct val="90000"/>
              </a:lnSpc>
              <a:buClr>
                <a:schemeClr val="hlink"/>
              </a:buClr>
              <a:buSzTx/>
              <a:buNone/>
              <a:defRPr/>
            </a:pPr>
            <a:r>
              <a:rPr lang="en-US" sz="2000" dirty="0">
                <a:solidFill>
                  <a:srgbClr val="FFFF00"/>
                </a:solidFill>
              </a:rPr>
              <a:t>	FROM Vacations V, Departures D</a:t>
            </a:r>
          </a:p>
          <a:p>
            <a:pPr marL="0" lvl="1" indent="0" eaLnBrk="1" hangingPunct="1">
              <a:lnSpc>
                <a:spcPct val="90000"/>
              </a:lnSpc>
              <a:buClr>
                <a:schemeClr val="hlink"/>
              </a:buClr>
              <a:buSzTx/>
              <a:buNone/>
              <a:defRPr/>
            </a:pPr>
            <a:r>
              <a:rPr lang="en-US" sz="2000" dirty="0">
                <a:solidFill>
                  <a:srgbClr val="FFFF00"/>
                </a:solidFill>
              </a:rPr>
              <a:t>	WHERE Vacation = ‘Christmas'</a:t>
            </a:r>
          </a:p>
          <a:p>
            <a:pPr marL="0" lvl="1" indent="0" eaLnBrk="1" hangingPunct="1">
              <a:lnSpc>
                <a:spcPct val="90000"/>
              </a:lnSpc>
              <a:buClr>
                <a:schemeClr val="hlink"/>
              </a:buClr>
              <a:buSzTx/>
              <a:buNone/>
              <a:defRPr/>
            </a:pPr>
            <a:r>
              <a:rPr lang="en-US" sz="2000" dirty="0">
                <a:solidFill>
                  <a:srgbClr val="FFFF00"/>
                </a:solidFill>
              </a:rPr>
              <a:t>	AND </a:t>
            </a:r>
            <a:r>
              <a:rPr lang="en-US" sz="2000" dirty="0" err="1">
                <a:solidFill>
                  <a:srgbClr val="FFFF00"/>
                </a:solidFill>
              </a:rPr>
              <a:t>V.Time</a:t>
            </a:r>
            <a:r>
              <a:rPr lang="en-US" sz="2000" dirty="0">
                <a:solidFill>
                  <a:srgbClr val="FFFF00"/>
                </a:solidFill>
              </a:rPr>
              <a:t> OVERLAPS </a:t>
            </a:r>
            <a:r>
              <a:rPr lang="en-US" sz="2000" dirty="0" err="1">
                <a:solidFill>
                  <a:srgbClr val="FFFF00"/>
                </a:solidFill>
              </a:rPr>
              <a:t>D.Time</a:t>
            </a:r>
            <a:endParaRPr lang="en-US" sz="2000" dirty="0" smtClean="0">
              <a:solidFill>
                <a:srgbClr val="FFFF00"/>
              </a:solidFill>
            </a:endParaRPr>
          </a:p>
          <a:p>
            <a:pPr marL="342900" lvl="1" indent="-342900" eaLnBrk="1" hangingPunct="1">
              <a:lnSpc>
                <a:spcPct val="90000"/>
              </a:lnSpc>
              <a:buClr>
                <a:schemeClr val="hlink"/>
              </a:buClr>
              <a:buSzTx/>
              <a:buFont typeface="Wingdings" pitchFamily="2" charset="2"/>
              <a:buChar char="§"/>
              <a:defRPr/>
            </a:pPr>
            <a:endParaRPr lang="en-US" sz="2000" i="1" dirty="0"/>
          </a:p>
          <a:p>
            <a:pPr marL="342900" lvl="1" indent="-342900" eaLnBrk="1" hangingPunct="1">
              <a:lnSpc>
                <a:spcPct val="90000"/>
              </a:lnSpc>
              <a:buClr>
                <a:schemeClr val="hlink"/>
              </a:buClr>
              <a:buSzTx/>
              <a:buFont typeface="Wingdings" pitchFamily="2" charset="2"/>
              <a:buChar char="§"/>
              <a:defRPr/>
            </a:pPr>
            <a:r>
              <a:rPr lang="en-US" i="1" dirty="0" smtClean="0"/>
              <a:t>Problems</a:t>
            </a:r>
            <a:r>
              <a:rPr lang="en-US" i="1" dirty="0"/>
              <a:t>:</a:t>
            </a:r>
          </a:p>
          <a:p>
            <a:pPr marL="742950" lvl="2" indent="-342900" eaLnBrk="1" hangingPunct="1">
              <a:lnSpc>
                <a:spcPct val="90000"/>
              </a:lnSpc>
              <a:buFont typeface="Wingdings" pitchFamily="2" charset="2"/>
              <a:buChar char="§"/>
              <a:defRPr/>
            </a:pPr>
            <a:r>
              <a:rPr lang="en-US" i="1" dirty="0"/>
              <a:t>Query processor needs to know the relationship between minutes and days</a:t>
            </a:r>
          </a:p>
          <a:p>
            <a:pPr marL="742950" lvl="2" indent="-342900" eaLnBrk="1" hangingPunct="1">
              <a:lnSpc>
                <a:spcPct val="90000"/>
              </a:lnSpc>
              <a:buFont typeface="Wingdings" pitchFamily="2" charset="2"/>
              <a:buChar char="§"/>
              <a:defRPr/>
            </a:pPr>
            <a:r>
              <a:rPr lang="en-US" i="1" dirty="0"/>
              <a:t>I</a:t>
            </a:r>
            <a:r>
              <a:rPr lang="en-US" i="1" dirty="0" smtClean="0"/>
              <a:t>s overlaps </a:t>
            </a:r>
            <a:r>
              <a:rPr lang="en-US" i="1" dirty="0"/>
              <a:t>evaluated at granularity of days </a:t>
            </a:r>
            <a:r>
              <a:rPr lang="en-US" i="1" dirty="0" smtClean="0"/>
              <a:t>or at granularity of minutes</a:t>
            </a:r>
            <a:r>
              <a:rPr lang="en-US" i="1" dirty="0"/>
              <a:t>?</a:t>
            </a:r>
            <a:endParaRPr lang="en-US" i="1" dirty="0" smtClean="0"/>
          </a:p>
        </p:txBody>
      </p:sp>
    </p:spTree>
    <p:extLst>
      <p:ext uri="{BB962C8B-B14F-4D97-AF65-F5344CB8AC3E}">
        <p14:creationId xmlns:p14="http://schemas.microsoft.com/office/powerpoint/2010/main" val="866531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Limitations</a:t>
            </a:r>
            <a:r>
              <a:rPr lang="it-IT" sz="3200" dirty="0" smtClean="0"/>
              <a:t> </a:t>
            </a:r>
            <a:r>
              <a:rPr lang="it-IT" sz="3200" dirty="0" err="1" smtClean="0"/>
              <a:t>of</a:t>
            </a:r>
            <a:r>
              <a:rPr lang="it-IT" sz="3200" dirty="0" smtClean="0"/>
              <a:t> </a:t>
            </a:r>
            <a:r>
              <a:rPr lang="it-IT" sz="3200" dirty="0" err="1" smtClean="0"/>
              <a:t>Traditional</a:t>
            </a:r>
            <a:r>
              <a:rPr lang="it-IT" sz="3200" dirty="0" smtClean="0"/>
              <a:t> </a:t>
            </a:r>
            <a:r>
              <a:rPr lang="it-IT" sz="3200" dirty="0" err="1" smtClean="0"/>
              <a:t>DBs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None/>
              <a:defRPr/>
            </a:pPr>
            <a:endParaRPr lang="en-US" sz="2400" dirty="0" smtClean="0"/>
          </a:p>
          <a:p>
            <a:pPr eaLnBrk="1" hangingPunct="1">
              <a:lnSpc>
                <a:spcPct val="90000"/>
              </a:lnSpc>
              <a:buFont typeface="Wingdings" pitchFamily="2" charset="2"/>
              <a:buChar char="§"/>
              <a:defRPr/>
            </a:pPr>
            <a:r>
              <a:rPr lang="en-US" sz="2400" dirty="0" smtClean="0"/>
              <a:t>Traditional databases are </a:t>
            </a:r>
            <a:r>
              <a:rPr lang="en-US" sz="2400" dirty="0" smtClean="0">
                <a:solidFill>
                  <a:srgbClr val="FFFF00"/>
                </a:solidFill>
              </a:rPr>
              <a:t>snapshot</a:t>
            </a:r>
            <a:r>
              <a:rPr lang="en-US" sz="2400" dirty="0" smtClean="0"/>
              <a:t>, i.e. only the most recent state of the modeled reality is represented</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smtClean="0"/>
              <a:t>In order to maintain data histories, time columns can be added to the relation schema (</a:t>
            </a:r>
            <a:r>
              <a:rPr lang="en-US" sz="2400" dirty="0" err="1" smtClean="0"/>
              <a:t>tuple</a:t>
            </a:r>
            <a:r>
              <a:rPr lang="en-US" sz="2400" dirty="0" smtClean="0"/>
              <a:t> </a:t>
            </a:r>
            <a:r>
              <a:rPr lang="en-US" sz="2400" dirty="0" smtClean="0">
                <a:solidFill>
                  <a:srgbClr val="FFFF00"/>
                </a:solidFill>
              </a:rPr>
              <a:t>timestamps</a:t>
            </a:r>
            <a:r>
              <a:rPr lang="en-US" sz="2400" dirty="0" smtClean="0"/>
              <a:t>)</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err="1" smtClean="0"/>
              <a:t>Emp</a:t>
            </a:r>
            <a:endParaRPr lang="it-IT" sz="2000" dirty="0" smtClean="0"/>
          </a:p>
          <a:p>
            <a:pPr eaLnBrk="1" hangingPunct="1">
              <a:lnSpc>
                <a:spcPct val="90000"/>
              </a:lnSpc>
              <a:buNone/>
              <a:defRPr/>
            </a:pPr>
            <a:endParaRPr lang="it-IT" sz="2000" dirty="0" smtClean="0"/>
          </a:p>
        </p:txBody>
      </p:sp>
      <p:graphicFrame>
        <p:nvGraphicFramePr>
          <p:cNvPr id="4" name="Tabella 3"/>
          <p:cNvGraphicFramePr>
            <a:graphicFrameLocks noGrp="1"/>
          </p:cNvGraphicFramePr>
          <p:nvPr/>
        </p:nvGraphicFramePr>
        <p:xfrm>
          <a:off x="827584" y="4293096"/>
          <a:ext cx="4392490" cy="1483360"/>
        </p:xfrm>
        <a:graphic>
          <a:graphicData uri="http://schemas.openxmlformats.org/drawingml/2006/table">
            <a:tbl>
              <a:tblPr firstRow="1" bandRow="1">
                <a:tableStyleId>{5C22544A-7EE6-4342-B048-85BDC9FD1C3A}</a:tableStyleId>
              </a:tblPr>
              <a:tblGrid>
                <a:gridCol w="878498">
                  <a:extLst>
                    <a:ext uri="{9D8B030D-6E8A-4147-A177-3AD203B41FA5}">
                      <a16:colId xmlns:a16="http://schemas.microsoft.com/office/drawing/2014/main" val="20000"/>
                    </a:ext>
                  </a:extLst>
                </a:gridCol>
                <a:gridCol w="878498">
                  <a:extLst>
                    <a:ext uri="{9D8B030D-6E8A-4147-A177-3AD203B41FA5}">
                      <a16:colId xmlns:a16="http://schemas.microsoft.com/office/drawing/2014/main" val="20001"/>
                    </a:ext>
                  </a:extLst>
                </a:gridCol>
                <a:gridCol w="878498">
                  <a:extLst>
                    <a:ext uri="{9D8B030D-6E8A-4147-A177-3AD203B41FA5}">
                      <a16:colId xmlns:a16="http://schemas.microsoft.com/office/drawing/2014/main" val="20002"/>
                    </a:ext>
                  </a:extLst>
                </a:gridCol>
                <a:gridCol w="878498">
                  <a:extLst>
                    <a:ext uri="{9D8B030D-6E8A-4147-A177-3AD203B41FA5}">
                      <a16:colId xmlns:a16="http://schemas.microsoft.com/office/drawing/2014/main" val="20003"/>
                    </a:ext>
                  </a:extLst>
                </a:gridCol>
                <a:gridCol w="878498">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err="1" smtClean="0"/>
                        <a:t>Salary</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2300</a:t>
                      </a:r>
                      <a:endParaRPr lang="it-IT" dirty="0"/>
                    </a:p>
                  </a:txBody>
                  <a:tcPr/>
                </a:tc>
                <a:tc>
                  <a:txBody>
                    <a:bodyPr/>
                    <a:lstStyle/>
                    <a:p>
                      <a:r>
                        <a:rPr lang="it-IT" dirty="0" smtClean="0"/>
                        <a:t>1/</a:t>
                      </a:r>
                      <a:r>
                        <a:rPr lang="it-IT" dirty="0" err="1" smtClean="0"/>
                        <a:t>1</a:t>
                      </a:r>
                      <a:r>
                        <a:rPr lang="it-IT" dirty="0" smtClean="0"/>
                        <a:t>/12</a:t>
                      </a:r>
                      <a:endParaRPr lang="it-IT" dirty="0"/>
                    </a:p>
                  </a:txBody>
                  <a:tcPr/>
                </a:tc>
                <a:tc>
                  <a:txBody>
                    <a:bodyPr/>
                    <a:lstStyle/>
                    <a:p>
                      <a:r>
                        <a:rPr lang="it-IT" dirty="0" smtClean="0"/>
                        <a:t>1/</a:t>
                      </a:r>
                      <a:r>
                        <a:rPr lang="it-IT" dirty="0" err="1" smtClean="0"/>
                        <a:t>1</a:t>
                      </a:r>
                      <a:r>
                        <a:rPr lang="it-IT" dirty="0" smtClean="0"/>
                        <a:t>/16</a:t>
                      </a:r>
                      <a:endParaRPr lang="it-IT" dirty="0"/>
                    </a:p>
                  </a:txBody>
                  <a:tcPr/>
                </a:tc>
                <a:extLst>
                  <a:ext uri="{0D108BD9-81ED-4DB2-BD59-A6C34878D82A}">
                    <a16:rowId xmlns:a16="http://schemas.microsoft.com/office/drawing/2014/main" val="10001"/>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3200</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/15</a:t>
                      </a:r>
                      <a:endParaRPr lang="it-IT" dirty="0"/>
                    </a:p>
                  </a:txBody>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3400</a:t>
                      </a:r>
                      <a:endParaRPr lang="it-IT" dirty="0"/>
                    </a:p>
                  </a:txBody>
                  <a:tcPr/>
                </a:tc>
                <a:tc>
                  <a:txBody>
                    <a:bodyPr/>
                    <a:lstStyle/>
                    <a:p>
                      <a:r>
                        <a:rPr lang="it-IT" dirty="0" smtClean="0"/>
                        <a:t>1/</a:t>
                      </a:r>
                      <a:r>
                        <a:rPr lang="it-IT" dirty="0" err="1" smtClean="0"/>
                        <a:t>1</a:t>
                      </a:r>
                      <a:r>
                        <a:rPr lang="it-IT" dirty="0" smtClean="0"/>
                        <a:t>/15</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a:t>Granularity: More formally, a partitioning of the time line (</a:t>
            </a:r>
            <a:r>
              <a:rPr lang="en-US" sz="2400" dirty="0" err="1"/>
              <a:t>chronons</a:t>
            </a:r>
            <a:r>
              <a:rPr lang="en-US" sz="2400" dirty="0"/>
              <a:t>) into a finite set of segments, called </a:t>
            </a:r>
            <a:r>
              <a:rPr lang="en-US" sz="2400" dirty="0" smtClean="0"/>
              <a:t>granules</a:t>
            </a:r>
          </a:p>
          <a:p>
            <a:pPr marL="342900" lvl="1" indent="-342900" eaLnBrk="1" hangingPunct="1">
              <a:lnSpc>
                <a:spcPct val="90000"/>
              </a:lnSpc>
              <a:buClr>
                <a:schemeClr val="hlink"/>
              </a:buClr>
              <a:buSzTx/>
              <a:buFont typeface="Wingdings" pitchFamily="2" charset="2"/>
              <a:buChar char="§"/>
              <a:defRPr/>
            </a:pPr>
            <a:r>
              <a:rPr lang="en-US" sz="2400" dirty="0"/>
              <a:t>The partitioning scheme of a granularity is specified </a:t>
            </a:r>
            <a:r>
              <a:rPr lang="en-US" sz="2400" dirty="0" smtClean="0"/>
              <a:t>by</a:t>
            </a:r>
          </a:p>
          <a:p>
            <a:pPr marL="742950" lvl="2" indent="-342900" eaLnBrk="1" hangingPunct="1">
              <a:lnSpc>
                <a:spcPct val="90000"/>
              </a:lnSpc>
              <a:buFont typeface="Wingdings" pitchFamily="2" charset="2"/>
              <a:buChar char="§"/>
              <a:defRPr/>
            </a:pPr>
            <a:r>
              <a:rPr lang="en-US" sz="2000" dirty="0" smtClean="0"/>
              <a:t>the </a:t>
            </a:r>
            <a:r>
              <a:rPr lang="en-US" sz="2000" dirty="0"/>
              <a:t>length (or size) of each granule and</a:t>
            </a:r>
          </a:p>
          <a:p>
            <a:pPr marL="742950" lvl="2" indent="-342900" eaLnBrk="1" hangingPunct="1">
              <a:lnSpc>
                <a:spcPct val="90000"/>
              </a:lnSpc>
              <a:buFont typeface="Wingdings" pitchFamily="2" charset="2"/>
              <a:buChar char="§"/>
              <a:defRPr/>
            </a:pPr>
            <a:r>
              <a:rPr lang="en-US" sz="2000" dirty="0"/>
              <a:t>an anchor point, where </a:t>
            </a:r>
            <a:r>
              <a:rPr lang="en-US" sz="2000" dirty="0" smtClean="0"/>
              <a:t>the </a:t>
            </a:r>
            <a:r>
              <a:rPr lang="en-US" sz="2000" dirty="0"/>
              <a:t>partitioning </a:t>
            </a:r>
            <a:r>
              <a:rPr lang="en-US" sz="2000" dirty="0" smtClean="0"/>
              <a:t>begins</a:t>
            </a:r>
          </a:p>
          <a:p>
            <a:pPr marL="0" indent="-400050" eaLnBrk="1" hangingPunct="1">
              <a:lnSpc>
                <a:spcPct val="90000"/>
              </a:lnSpc>
              <a:buFont typeface="Wingdings" pitchFamily="2" charset="2"/>
              <a:buChar char="§"/>
              <a:defRPr/>
            </a:pPr>
            <a:endParaRPr lang="en-US" sz="2800" dirty="0"/>
          </a:p>
          <a:p>
            <a:pPr marL="0" indent="-400050" eaLnBrk="1" hangingPunct="1">
              <a:lnSpc>
                <a:spcPct val="90000"/>
              </a:lnSpc>
              <a:buFont typeface="Wingdings" pitchFamily="2" charset="2"/>
              <a:buChar char="§"/>
              <a:defRPr/>
            </a:pPr>
            <a:endParaRPr lang="en-US" sz="2800" dirty="0" smtClean="0"/>
          </a:p>
          <a:p>
            <a:pPr marL="0" indent="-400050" eaLnBrk="1" hangingPunct="1">
              <a:lnSpc>
                <a:spcPct val="90000"/>
              </a:lnSpc>
              <a:buFont typeface="Wingdings" pitchFamily="2" charset="2"/>
              <a:buChar char="§"/>
              <a:defRPr/>
            </a:pPr>
            <a:endParaRPr lang="en-US" sz="2800" dirty="0" smtClean="0"/>
          </a:p>
          <a:p>
            <a:pPr marL="0" indent="0" eaLnBrk="1" hangingPunct="1">
              <a:lnSpc>
                <a:spcPct val="90000"/>
              </a:lnSpc>
              <a:buNone/>
              <a:defRPr/>
            </a:pPr>
            <a:endParaRPr lang="en-US" sz="2800" dirty="0" smtClean="0"/>
          </a:p>
          <a:p>
            <a:pPr marL="0" indent="0" eaLnBrk="1" hangingPunct="1">
              <a:lnSpc>
                <a:spcPct val="90000"/>
              </a:lnSpc>
              <a:buNone/>
              <a:defRPr/>
            </a:pPr>
            <a:endParaRPr lang="en-US" sz="2800" dirty="0" smtClean="0"/>
          </a:p>
          <a:p>
            <a:pPr eaLnBrk="1" hangingPunct="1">
              <a:lnSpc>
                <a:spcPct val="90000"/>
              </a:lnSpc>
              <a:buFont typeface="Wingdings" panose="05000000000000000000" pitchFamily="2" charset="2"/>
              <a:buChar char="§"/>
              <a:defRPr/>
            </a:pPr>
            <a:r>
              <a:rPr lang="en-US" sz="2400" dirty="0"/>
              <a:t>The timeline is partitioned into granules, each the size of the partitioning length, beginning from the anchor point, and extending forwards and backwards</a:t>
            </a:r>
          </a:p>
        </p:txBody>
      </p:sp>
      <p:pic>
        <p:nvPicPr>
          <p:cNvPr id="2" name="Immagine 1"/>
          <p:cNvPicPr>
            <a:picLocks noChangeAspect="1"/>
          </p:cNvPicPr>
          <p:nvPr/>
        </p:nvPicPr>
        <p:blipFill>
          <a:blip r:embed="rId3" cstate="print"/>
          <a:stretch>
            <a:fillRect/>
          </a:stretch>
        </p:blipFill>
        <p:spPr>
          <a:xfrm>
            <a:off x="1007604" y="3140968"/>
            <a:ext cx="7105328" cy="1908212"/>
          </a:xfrm>
          <a:prstGeom prst="rect">
            <a:avLst/>
          </a:prstGeom>
        </p:spPr>
      </p:pic>
    </p:spTree>
    <p:extLst>
      <p:ext uri="{BB962C8B-B14F-4D97-AF65-F5344CB8AC3E}">
        <p14:creationId xmlns:p14="http://schemas.microsoft.com/office/powerpoint/2010/main" val="628978334"/>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The </a:t>
            </a:r>
            <a:r>
              <a:rPr lang="en-US" sz="2400" dirty="0"/>
              <a:t>granules are labeled with their distance from the anchor point</a:t>
            </a:r>
          </a:p>
          <a:p>
            <a:pPr marL="342900" lvl="1" indent="-342900" eaLnBrk="1" hangingPunct="1">
              <a:lnSpc>
                <a:spcPct val="90000"/>
              </a:lnSpc>
              <a:buClr>
                <a:schemeClr val="hlink"/>
              </a:buClr>
              <a:buSzTx/>
              <a:buFont typeface="Wingdings" pitchFamily="2" charset="2"/>
              <a:buChar char="§"/>
              <a:defRPr/>
            </a:pPr>
            <a:r>
              <a:rPr lang="en-US" sz="2400" dirty="0"/>
              <a:t>Labels do not have to be contiguous</a:t>
            </a:r>
          </a:p>
          <a:p>
            <a:pPr marL="342900" lvl="1" indent="-342900" eaLnBrk="1" hangingPunct="1">
              <a:lnSpc>
                <a:spcPct val="90000"/>
              </a:lnSpc>
              <a:buClr>
                <a:schemeClr val="hlink"/>
              </a:buClr>
              <a:buSzTx/>
              <a:buFont typeface="Wingdings" pitchFamily="2" charset="2"/>
              <a:buChar char="§"/>
              <a:defRPr/>
            </a:pPr>
            <a:r>
              <a:rPr lang="en-US" sz="2400" dirty="0"/>
              <a:t>A granularity maps a label to the corresponding set of </a:t>
            </a:r>
            <a:r>
              <a:rPr lang="en-US" sz="2400" dirty="0" err="1"/>
              <a:t>chronons</a:t>
            </a:r>
            <a:endParaRPr lang="en-US" sz="2400" dirty="0"/>
          </a:p>
          <a:p>
            <a:pPr marL="342900" lvl="1" indent="-342900" eaLnBrk="1" hangingPunct="1">
              <a:lnSpc>
                <a:spcPct val="90000"/>
              </a:lnSpc>
              <a:buClr>
                <a:schemeClr val="hlink"/>
              </a:buClr>
              <a:buSzTx/>
              <a:buFont typeface="Wingdings" pitchFamily="2" charset="2"/>
              <a:buChar char="§"/>
              <a:defRPr/>
            </a:pPr>
            <a:r>
              <a:rPr lang="en-US" sz="2400" dirty="0"/>
              <a:t>Assume granularity Week. Let the </a:t>
            </a:r>
            <a:r>
              <a:rPr lang="en-US" sz="2400" dirty="0" err="1"/>
              <a:t>chronons</a:t>
            </a:r>
            <a:r>
              <a:rPr lang="en-US" sz="2400" dirty="0"/>
              <a:t> be Day</a:t>
            </a:r>
          </a:p>
          <a:p>
            <a:pPr marL="342900" lvl="1" indent="-342900" eaLnBrk="1" hangingPunct="1">
              <a:lnSpc>
                <a:spcPct val="90000"/>
              </a:lnSpc>
              <a:buClr>
                <a:schemeClr val="hlink"/>
              </a:buClr>
              <a:buSzTx/>
              <a:buFont typeface="Wingdings" pitchFamily="2" charset="2"/>
              <a:buChar char="§"/>
              <a:defRPr/>
            </a:pPr>
            <a:r>
              <a:rPr lang="en-US" sz="2400" dirty="0"/>
              <a:t>Then the granule “week 2” represents the </a:t>
            </a:r>
            <a:r>
              <a:rPr lang="en-US" sz="2400" dirty="0" err="1" smtClean="0"/>
              <a:t>chronons</a:t>
            </a:r>
            <a:r>
              <a:rPr lang="en-US" sz="2400" dirty="0" smtClean="0"/>
              <a:t> </a:t>
            </a:r>
            <a:br>
              <a:rPr lang="en-US" sz="2400" dirty="0" smtClean="0"/>
            </a:br>
            <a:r>
              <a:rPr lang="en-US" sz="2400" dirty="0" smtClean="0"/>
              <a:t>{8</a:t>
            </a:r>
            <a:r>
              <a:rPr lang="en-US" sz="2400" dirty="0"/>
              <a:t>, 9, 10, 11, 12, 13, 14}, </a:t>
            </a:r>
            <a:r>
              <a:rPr lang="en-US" sz="2400" dirty="0" smtClean="0"/>
              <a:t/>
            </a:r>
            <a:br>
              <a:rPr lang="en-US" sz="2400" dirty="0" smtClean="0"/>
            </a:br>
            <a:r>
              <a:rPr lang="en-US" sz="2400" dirty="0" smtClean="0"/>
              <a:t>i.e</a:t>
            </a:r>
            <a:r>
              <a:rPr lang="en-US" sz="2400" dirty="0"/>
              <a:t>. Week(2) = {8, 9, 10, 11, 12, 13, 14}</a:t>
            </a:r>
          </a:p>
        </p:txBody>
      </p:sp>
    </p:spTree>
    <p:extLst>
      <p:ext uri="{BB962C8B-B14F-4D97-AF65-F5344CB8AC3E}">
        <p14:creationId xmlns:p14="http://schemas.microsoft.com/office/powerpoint/2010/main" val="2369247955"/>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Time </a:t>
            </a:r>
            <a:r>
              <a:rPr lang="it-IT" sz="3200" dirty="0" err="1" smtClean="0"/>
              <a:t>Granularity</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a:t>Properties of a granularity</a:t>
            </a:r>
          </a:p>
          <a:p>
            <a:pPr marL="742950" lvl="2" indent="-342900" eaLnBrk="1" hangingPunct="1">
              <a:lnSpc>
                <a:spcPct val="90000"/>
              </a:lnSpc>
              <a:buFont typeface="Wingdings" pitchFamily="2" charset="2"/>
              <a:buChar char="§"/>
              <a:defRPr/>
            </a:pPr>
            <a:r>
              <a:rPr lang="en-US" sz="2000" dirty="0"/>
              <a:t>A granularity creates a discrete image, in terms of granules, of a (possibly continuous) time-line</a:t>
            </a:r>
          </a:p>
          <a:p>
            <a:pPr marL="742950" lvl="2" indent="-342900" eaLnBrk="1" hangingPunct="1">
              <a:lnSpc>
                <a:spcPct val="90000"/>
              </a:lnSpc>
              <a:buFont typeface="Wingdings" pitchFamily="2" charset="2"/>
              <a:buChar char="§"/>
              <a:defRPr/>
            </a:pPr>
            <a:r>
              <a:rPr lang="en-US" sz="2000" dirty="0"/>
              <a:t>The smallest possible granularity is that of a </a:t>
            </a:r>
            <a:r>
              <a:rPr lang="en-US" sz="2000" dirty="0" err="1"/>
              <a:t>chronon</a:t>
            </a:r>
            <a:r>
              <a:rPr lang="en-US" sz="2000" dirty="0"/>
              <a:t>, the largest </a:t>
            </a:r>
            <a:r>
              <a:rPr lang="en-US" sz="2000" dirty="0" smtClean="0"/>
              <a:t>is the </a:t>
            </a:r>
            <a:r>
              <a:rPr lang="en-US" sz="2000" dirty="0"/>
              <a:t>entire time-line</a:t>
            </a:r>
          </a:p>
          <a:p>
            <a:pPr marL="742950" lvl="2" indent="-342900" eaLnBrk="1" hangingPunct="1">
              <a:lnSpc>
                <a:spcPct val="90000"/>
              </a:lnSpc>
              <a:buFont typeface="Wingdings" pitchFamily="2" charset="2"/>
              <a:buChar char="§"/>
              <a:defRPr/>
            </a:pPr>
            <a:r>
              <a:rPr lang="en-US" sz="2000" dirty="0"/>
              <a:t>Within a given granularity, the set of granules is well-ordered</a:t>
            </a:r>
          </a:p>
          <a:p>
            <a:pPr marL="1200150" lvl="3" indent="-342900" eaLnBrk="1" hangingPunct="1">
              <a:lnSpc>
                <a:spcPct val="90000"/>
              </a:lnSpc>
              <a:buFont typeface="Wingdings" pitchFamily="2" charset="2"/>
              <a:buChar char="§"/>
              <a:defRPr/>
            </a:pPr>
            <a:r>
              <a:rPr lang="en-US" sz="1600" dirty="0" smtClean="0"/>
              <a:t>Beginning </a:t>
            </a:r>
            <a:r>
              <a:rPr lang="en-US" sz="1600" dirty="0"/>
              <a:t>and forever are the least and greatest values, respectively</a:t>
            </a:r>
          </a:p>
          <a:p>
            <a:pPr marL="742950" lvl="2" indent="-342900" eaLnBrk="1" hangingPunct="1">
              <a:lnSpc>
                <a:spcPct val="90000"/>
              </a:lnSpc>
              <a:buFont typeface="Wingdings" pitchFamily="2" charset="2"/>
              <a:buChar char="§"/>
              <a:defRPr/>
            </a:pPr>
            <a:r>
              <a:rPr lang="en-US" sz="2000" dirty="0"/>
              <a:t>The partitioning can be complete (e.g., weeks, month) or incomplete (e.g., business weeks, holidays)</a:t>
            </a:r>
          </a:p>
          <a:p>
            <a:pPr marL="742950" lvl="2" indent="-342900" eaLnBrk="1" hangingPunct="1">
              <a:lnSpc>
                <a:spcPct val="90000"/>
              </a:lnSpc>
              <a:buFont typeface="Wingdings" pitchFamily="2" charset="2"/>
              <a:buChar char="§"/>
              <a:defRPr/>
            </a:pPr>
            <a:r>
              <a:rPr lang="en-US" sz="2000" dirty="0"/>
              <a:t>The length of the granules can be fixed or variable</a:t>
            </a:r>
          </a:p>
          <a:p>
            <a:pPr marL="1200150" lvl="3" indent="-342900" eaLnBrk="1" hangingPunct="1">
              <a:lnSpc>
                <a:spcPct val="90000"/>
              </a:lnSpc>
              <a:buFont typeface="Wingdings" pitchFamily="2" charset="2"/>
              <a:buChar char="§"/>
              <a:defRPr/>
            </a:pPr>
            <a:r>
              <a:rPr lang="en-US" sz="1600" dirty="0"/>
              <a:t>In reality, partitioning by using a single, fixed length is impractical, and most common granularities divide the time-line into partitions of differing length</a:t>
            </a:r>
          </a:p>
          <a:p>
            <a:pPr marL="1200150" lvl="3" indent="-342900" eaLnBrk="1" hangingPunct="1">
              <a:lnSpc>
                <a:spcPct val="90000"/>
              </a:lnSpc>
              <a:buFont typeface="Wingdings" pitchFamily="2" charset="2"/>
              <a:buChar char="§"/>
              <a:defRPr/>
            </a:pPr>
            <a:r>
              <a:rPr lang="en-US" sz="1600" dirty="0"/>
              <a:t>A year has 365 or 366 days</a:t>
            </a:r>
          </a:p>
          <a:p>
            <a:pPr marL="1200150" lvl="3" indent="-342900" eaLnBrk="1" hangingPunct="1">
              <a:lnSpc>
                <a:spcPct val="90000"/>
              </a:lnSpc>
              <a:buFont typeface="Wingdings" pitchFamily="2" charset="2"/>
              <a:buChar char="§"/>
              <a:defRPr/>
            </a:pPr>
            <a:r>
              <a:rPr lang="en-US" sz="1600" dirty="0"/>
              <a:t>A month varies between 28, 29, 30, and 31 days</a:t>
            </a:r>
          </a:p>
        </p:txBody>
      </p:sp>
    </p:spTree>
    <p:extLst>
      <p:ext uri="{BB962C8B-B14F-4D97-AF65-F5344CB8AC3E}">
        <p14:creationId xmlns:p14="http://schemas.microsoft.com/office/powerpoint/2010/main" val="3369198767"/>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a:solidFill>
                  <a:srgbClr val="FFFF00"/>
                </a:solidFill>
              </a:rPr>
              <a:t>Group(G, </a:t>
            </a:r>
            <a:r>
              <a:rPr lang="en-US" sz="2400" dirty="0" err="1">
                <a:solidFill>
                  <a:srgbClr val="FFFF00"/>
                </a:solidFill>
              </a:rPr>
              <a:t>StartIndex</a:t>
            </a:r>
            <a:r>
              <a:rPr lang="en-US" sz="2400" dirty="0">
                <a:solidFill>
                  <a:srgbClr val="FFFF00"/>
                </a:solidFill>
              </a:rPr>
              <a:t>, </a:t>
            </a:r>
            <a:r>
              <a:rPr lang="en-US" sz="2400" dirty="0" err="1">
                <a:solidFill>
                  <a:srgbClr val="FFFF00"/>
                </a:solidFill>
              </a:rPr>
              <a:t>NumGrans</a:t>
            </a:r>
            <a:r>
              <a:rPr lang="en-US" sz="2400" dirty="0">
                <a:solidFill>
                  <a:srgbClr val="FFFF00"/>
                </a:solidFill>
              </a:rPr>
              <a:t>)</a:t>
            </a:r>
          </a:p>
          <a:p>
            <a:pPr marL="342900" lvl="1" indent="-342900" eaLnBrk="1" hangingPunct="1">
              <a:lnSpc>
                <a:spcPct val="90000"/>
              </a:lnSpc>
              <a:buClr>
                <a:schemeClr val="hlink"/>
              </a:buClr>
              <a:buSzTx/>
              <a:buFont typeface="Wingdings" pitchFamily="2" charset="2"/>
              <a:buChar char="§"/>
              <a:defRPr/>
            </a:pPr>
            <a:r>
              <a:rPr lang="en-US" sz="2400" dirty="0"/>
              <a:t>Start at granule </a:t>
            </a:r>
            <a:r>
              <a:rPr lang="en-US" sz="2400" dirty="0" err="1"/>
              <a:t>StartIndex</a:t>
            </a:r>
            <a:r>
              <a:rPr lang="en-US" sz="2400" dirty="0"/>
              <a:t> and repeatedly </a:t>
            </a:r>
            <a:r>
              <a:rPr lang="en-US" sz="2400" dirty="0" smtClean="0"/>
              <a:t>group </a:t>
            </a:r>
            <a:r>
              <a:rPr lang="en-US" sz="2400" dirty="0" err="1" smtClean="0"/>
              <a:t>NumGrans</a:t>
            </a:r>
            <a:r>
              <a:rPr lang="en-US" sz="2400" dirty="0" smtClean="0"/>
              <a:t> </a:t>
            </a:r>
            <a:r>
              <a:rPr lang="en-US" sz="2400" dirty="0"/>
              <a:t>granules into one </a:t>
            </a:r>
            <a:r>
              <a:rPr lang="en-US" sz="2400" dirty="0" smtClean="0"/>
              <a:t>granule</a:t>
            </a:r>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r>
              <a:rPr lang="en-US" sz="2400" dirty="0"/>
              <a:t>Example:</a:t>
            </a:r>
          </a:p>
          <a:p>
            <a:pPr marL="742950" lvl="2" indent="-342900" eaLnBrk="1" hangingPunct="1">
              <a:lnSpc>
                <a:spcPct val="90000"/>
              </a:lnSpc>
              <a:buFont typeface="Wingdings" pitchFamily="2" charset="2"/>
              <a:buChar char="§"/>
              <a:defRPr/>
            </a:pPr>
            <a:r>
              <a:rPr lang="en-US" sz="2000" dirty="0" smtClean="0"/>
              <a:t>Week </a:t>
            </a:r>
            <a:r>
              <a:rPr lang="en-US" sz="2000" dirty="0"/>
              <a:t>= Group(Day,1,7)</a:t>
            </a:r>
            <a:endParaRPr lang="en-US" sz="2000" dirty="0" smtClean="0"/>
          </a:p>
        </p:txBody>
      </p:sp>
      <p:pic>
        <p:nvPicPr>
          <p:cNvPr id="2" name="Immagine 1"/>
          <p:cNvPicPr>
            <a:picLocks noChangeAspect="1"/>
          </p:cNvPicPr>
          <p:nvPr/>
        </p:nvPicPr>
        <p:blipFill>
          <a:blip r:embed="rId3" cstate="print"/>
          <a:stretch>
            <a:fillRect/>
          </a:stretch>
        </p:blipFill>
        <p:spPr>
          <a:xfrm>
            <a:off x="1007604" y="3861371"/>
            <a:ext cx="6683401" cy="1439156"/>
          </a:xfrm>
          <a:prstGeom prst="rect">
            <a:avLst/>
          </a:prstGeom>
        </p:spPr>
      </p:pic>
    </p:spTree>
    <p:extLst>
      <p:ext uri="{BB962C8B-B14F-4D97-AF65-F5344CB8AC3E}">
        <p14:creationId xmlns:p14="http://schemas.microsoft.com/office/powerpoint/2010/main" val="2898101431"/>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Alter(G2,G1,l,k,m</a:t>
            </a:r>
            <a:r>
              <a:rPr lang="en-US" sz="2400" dirty="0">
                <a:solidFill>
                  <a:srgbClr val="FFFF00"/>
                </a:solidFill>
              </a:rPr>
              <a:t>)</a:t>
            </a:r>
          </a:p>
          <a:p>
            <a:pPr marL="342900" lvl="1" indent="-342900" eaLnBrk="1" hangingPunct="1">
              <a:lnSpc>
                <a:spcPct val="90000"/>
              </a:lnSpc>
              <a:buClr>
                <a:schemeClr val="hlink"/>
              </a:buClr>
              <a:buSzTx/>
              <a:buFont typeface="Wingdings" pitchFamily="2" charset="2"/>
              <a:buChar char="§"/>
              <a:defRPr/>
            </a:pPr>
            <a:r>
              <a:rPr lang="en-US" sz="2400" dirty="0"/>
              <a:t>Intuition: periodically expand/shrink granules of G1 in terms of granules of G2.</a:t>
            </a:r>
          </a:p>
          <a:p>
            <a:pPr marL="342900" lvl="1" indent="-342900" eaLnBrk="1" hangingPunct="1">
              <a:lnSpc>
                <a:spcPct val="90000"/>
              </a:lnSpc>
              <a:buClr>
                <a:schemeClr val="hlink"/>
              </a:buClr>
              <a:buSzTx/>
              <a:buFont typeface="Wingdings" pitchFamily="2" charset="2"/>
              <a:buChar char="§"/>
              <a:defRPr/>
            </a:pPr>
            <a:r>
              <a:rPr lang="en-US" sz="2400" dirty="0"/>
              <a:t>Partition G1 into groups of m granules; each l-</a:t>
            </a:r>
            <a:r>
              <a:rPr lang="en-US" sz="2400" dirty="0" err="1"/>
              <a:t>th</a:t>
            </a:r>
            <a:r>
              <a:rPr lang="en-US" sz="2400" dirty="0"/>
              <a:t> granule of G1 has k extra/fewer </a:t>
            </a:r>
            <a:r>
              <a:rPr lang="en-US" sz="2400" dirty="0" smtClean="0"/>
              <a:t>ticks</a:t>
            </a:r>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r>
              <a:rPr lang="en-US" sz="2400" dirty="0"/>
              <a:t>Example:</a:t>
            </a:r>
          </a:p>
          <a:p>
            <a:pPr marL="742950" lvl="2" indent="-342900" eaLnBrk="1" hangingPunct="1">
              <a:lnSpc>
                <a:spcPct val="90000"/>
              </a:lnSpc>
              <a:buFont typeface="Wingdings" pitchFamily="2" charset="2"/>
              <a:buChar char="§"/>
              <a:defRPr/>
            </a:pPr>
            <a:r>
              <a:rPr lang="en-US" sz="2000" dirty="0"/>
              <a:t>G = </a:t>
            </a:r>
            <a:r>
              <a:rPr lang="en-US" sz="2000" dirty="0" smtClean="0"/>
              <a:t>Alter(Day,Week,2</a:t>
            </a:r>
            <a:r>
              <a:rPr lang="en-US" sz="2000" dirty="0"/>
              <a:t>,-1,3)</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r>
              <a:rPr lang="en-US" sz="2400" dirty="0" smtClean="0"/>
              <a:t>Examples</a:t>
            </a:r>
            <a:r>
              <a:rPr lang="en-US" sz="2400" dirty="0"/>
              <a:t>: leap </a:t>
            </a:r>
            <a:r>
              <a:rPr lang="en-US" sz="2400" dirty="0" smtClean="0"/>
              <a:t>years, </a:t>
            </a:r>
            <a:r>
              <a:rPr lang="en-US" sz="2400" dirty="0"/>
              <a:t>leap seconds</a:t>
            </a:r>
            <a:endParaRPr lang="en-US" sz="2000" dirty="0" smtClean="0"/>
          </a:p>
        </p:txBody>
      </p:sp>
      <p:pic>
        <p:nvPicPr>
          <p:cNvPr id="3" name="Immagine 2"/>
          <p:cNvPicPr>
            <a:picLocks noChangeAspect="1"/>
          </p:cNvPicPr>
          <p:nvPr/>
        </p:nvPicPr>
        <p:blipFill>
          <a:blip r:embed="rId3" cstate="print"/>
          <a:stretch>
            <a:fillRect/>
          </a:stretch>
        </p:blipFill>
        <p:spPr>
          <a:xfrm>
            <a:off x="1007604" y="4329100"/>
            <a:ext cx="6556500" cy="1206352"/>
          </a:xfrm>
          <a:prstGeom prst="rect">
            <a:avLst/>
          </a:prstGeom>
        </p:spPr>
      </p:pic>
    </p:spTree>
    <p:extLst>
      <p:ext uri="{BB962C8B-B14F-4D97-AF65-F5344CB8AC3E}">
        <p14:creationId xmlns:p14="http://schemas.microsoft.com/office/powerpoint/2010/main" val="1900987031"/>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Shift(</a:t>
            </a:r>
            <a:r>
              <a:rPr lang="en-US" sz="2400" dirty="0" err="1" smtClean="0">
                <a:solidFill>
                  <a:srgbClr val="FFFF00"/>
                </a:solidFill>
              </a:rPr>
              <a:t>G,m</a:t>
            </a:r>
            <a:r>
              <a:rPr lang="en-US" sz="2400" dirty="0">
                <a:solidFill>
                  <a:srgbClr val="FFFF00"/>
                </a:solidFill>
              </a:rPr>
              <a:t>)</a:t>
            </a:r>
          </a:p>
          <a:p>
            <a:pPr marL="342900" lvl="1" indent="-342900" eaLnBrk="1" hangingPunct="1">
              <a:lnSpc>
                <a:spcPct val="90000"/>
              </a:lnSpc>
              <a:buClr>
                <a:schemeClr val="hlink"/>
              </a:buClr>
              <a:buSzTx/>
              <a:buFont typeface="Wingdings" pitchFamily="2" charset="2"/>
              <a:buChar char="§"/>
              <a:defRPr/>
            </a:pPr>
            <a:r>
              <a:rPr lang="en-US" sz="2400" dirty="0"/>
              <a:t>Shifting operation allows to shift the index set G by m </a:t>
            </a:r>
            <a:r>
              <a:rPr lang="en-US" sz="2400" dirty="0" smtClean="0"/>
              <a:t>positions</a:t>
            </a:r>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r>
              <a:rPr lang="en-US" sz="2400" dirty="0"/>
              <a:t>Example:</a:t>
            </a:r>
          </a:p>
          <a:p>
            <a:pPr marL="742950" lvl="2" indent="-342900" eaLnBrk="1" hangingPunct="1">
              <a:lnSpc>
                <a:spcPct val="90000"/>
              </a:lnSpc>
              <a:buFont typeface="Wingdings" pitchFamily="2" charset="2"/>
              <a:buChar char="§"/>
              <a:defRPr/>
            </a:pPr>
            <a:r>
              <a:rPr lang="en-US" sz="2000" dirty="0" smtClean="0"/>
              <a:t>EDT </a:t>
            </a:r>
            <a:r>
              <a:rPr lang="en-US" sz="2000" dirty="0"/>
              <a:t>= </a:t>
            </a:r>
            <a:r>
              <a:rPr lang="en-US" sz="2000" dirty="0" smtClean="0"/>
              <a:t>Shift(GMT,5)</a:t>
            </a:r>
            <a:endParaRPr lang="en-US" sz="20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pic>
        <p:nvPicPr>
          <p:cNvPr id="2" name="Immagine 1"/>
          <p:cNvPicPr>
            <a:picLocks noChangeAspect="1"/>
          </p:cNvPicPr>
          <p:nvPr/>
        </p:nvPicPr>
        <p:blipFill>
          <a:blip r:embed="rId3" cstate="print"/>
          <a:stretch>
            <a:fillRect/>
          </a:stretch>
        </p:blipFill>
        <p:spPr>
          <a:xfrm>
            <a:off x="1115616" y="3969060"/>
            <a:ext cx="6514200" cy="1343918"/>
          </a:xfrm>
          <a:prstGeom prst="rect">
            <a:avLst/>
          </a:prstGeom>
        </p:spPr>
      </p:pic>
    </p:spTree>
    <p:extLst>
      <p:ext uri="{BB962C8B-B14F-4D97-AF65-F5344CB8AC3E}">
        <p14:creationId xmlns:p14="http://schemas.microsoft.com/office/powerpoint/2010/main" val="47422310"/>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Subset(</a:t>
            </a:r>
            <a:r>
              <a:rPr lang="en-US" sz="2400" dirty="0" err="1" smtClean="0">
                <a:solidFill>
                  <a:srgbClr val="FFFF00"/>
                </a:solidFill>
              </a:rPr>
              <a:t>G,m,n</a:t>
            </a:r>
            <a:r>
              <a:rPr lang="en-US" sz="2400" dirty="0" smtClean="0">
                <a:solidFill>
                  <a:srgbClr val="FFFF00"/>
                </a:solidFill>
              </a:rPr>
              <a:t>)</a:t>
            </a:r>
            <a:endParaRPr lang="en-US" sz="2400" dirty="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a:t>Takes all the granules of G whose labels are in the interval from </a:t>
            </a:r>
            <a:r>
              <a:rPr lang="en-US" sz="2400" dirty="0" smtClean="0"/>
              <a:t>m to n</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Example</a:t>
            </a:r>
            <a:r>
              <a:rPr lang="en-US" sz="2400" dirty="0"/>
              <a:t>:</a:t>
            </a:r>
          </a:p>
          <a:p>
            <a:pPr marL="742950" lvl="2" indent="-342900" eaLnBrk="1" hangingPunct="1">
              <a:lnSpc>
                <a:spcPct val="90000"/>
              </a:lnSpc>
              <a:buFont typeface="Wingdings" pitchFamily="2" charset="2"/>
              <a:buChar char="§"/>
              <a:defRPr/>
            </a:pPr>
            <a:r>
              <a:rPr lang="it-IT" sz="2000" dirty="0"/>
              <a:t>20thCenturyYears = </a:t>
            </a:r>
            <a:r>
              <a:rPr lang="it-IT" sz="2000" dirty="0" smtClean="0"/>
              <a:t>Subset(Year,1900,1999</a:t>
            </a:r>
            <a:r>
              <a:rPr lang="en-US" sz="2000" dirty="0" smtClean="0"/>
              <a:t>)</a:t>
            </a:r>
            <a:endParaRPr lang="en-US" sz="20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pic>
        <p:nvPicPr>
          <p:cNvPr id="3" name="Immagine 2"/>
          <p:cNvPicPr>
            <a:picLocks noChangeAspect="1"/>
          </p:cNvPicPr>
          <p:nvPr/>
        </p:nvPicPr>
        <p:blipFill>
          <a:blip r:embed="rId3" cstate="print"/>
          <a:stretch>
            <a:fillRect/>
          </a:stretch>
        </p:blipFill>
        <p:spPr>
          <a:xfrm>
            <a:off x="1007604" y="4041068"/>
            <a:ext cx="6810301" cy="1291008"/>
          </a:xfrm>
          <a:prstGeom prst="rect">
            <a:avLst/>
          </a:prstGeom>
        </p:spPr>
      </p:pic>
    </p:spTree>
    <p:extLst>
      <p:ext uri="{BB962C8B-B14F-4D97-AF65-F5344CB8AC3E}">
        <p14:creationId xmlns:p14="http://schemas.microsoft.com/office/powerpoint/2010/main" val="1899948039"/>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a:solidFill>
                  <a:srgbClr val="FFFF00"/>
                </a:solidFill>
              </a:rPr>
              <a:t>S</a:t>
            </a:r>
            <a:r>
              <a:rPr lang="it-IT" sz="2400" dirty="0" err="1">
                <a:solidFill>
                  <a:srgbClr val="FFFF00"/>
                </a:solidFill>
              </a:rPr>
              <a:t>elect</a:t>
            </a:r>
            <a:r>
              <a:rPr lang="it-IT" sz="2400" dirty="0">
                <a:solidFill>
                  <a:srgbClr val="FFFF00"/>
                </a:solidFill>
              </a:rPr>
              <a:t>-down(G1,G2,k,l</a:t>
            </a:r>
            <a:r>
              <a:rPr lang="en-US" sz="2400" dirty="0" smtClean="0">
                <a:solidFill>
                  <a:srgbClr val="FFFF00"/>
                </a:solidFill>
              </a:rPr>
              <a:t>)</a:t>
            </a:r>
            <a:endParaRPr lang="en-US" sz="2400" dirty="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a:t>Selects granules of G1 by picking up l granules starting from the </a:t>
            </a:r>
            <a:r>
              <a:rPr lang="en-US" sz="2400" dirty="0" smtClean="0"/>
              <a:t>k-</a:t>
            </a:r>
            <a:r>
              <a:rPr lang="en-US" sz="2400" dirty="0" err="1" smtClean="0"/>
              <a:t>th</a:t>
            </a:r>
            <a:r>
              <a:rPr lang="en-US" sz="2400" dirty="0" smtClean="0"/>
              <a:t> </a:t>
            </a:r>
            <a:r>
              <a:rPr lang="en-US" sz="2400" dirty="0"/>
              <a:t>one in each set of granules of G1 contained in one granule of </a:t>
            </a:r>
            <a:r>
              <a:rPr lang="en-US" sz="2400" dirty="0" smtClean="0"/>
              <a:t>G2</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Example</a:t>
            </a:r>
            <a:r>
              <a:rPr lang="en-US" sz="2400" dirty="0"/>
              <a:t>:</a:t>
            </a:r>
          </a:p>
          <a:p>
            <a:pPr marL="742950" lvl="2" indent="-342900" eaLnBrk="1" hangingPunct="1">
              <a:lnSpc>
                <a:spcPct val="90000"/>
              </a:lnSpc>
              <a:buFont typeface="Wingdings" pitchFamily="2" charset="2"/>
              <a:buChar char="§"/>
              <a:defRPr/>
            </a:pPr>
            <a:r>
              <a:rPr lang="it-IT" sz="2000" dirty="0" err="1"/>
              <a:t>Sunday</a:t>
            </a:r>
            <a:r>
              <a:rPr lang="it-IT" sz="2000" dirty="0"/>
              <a:t> = Select-down(Day,Week,7,1</a:t>
            </a:r>
            <a:r>
              <a:rPr lang="it-IT" sz="2000" dirty="0" smtClean="0"/>
              <a:t>)</a:t>
            </a:r>
            <a:endParaRPr lang="en-US" sz="20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pic>
        <p:nvPicPr>
          <p:cNvPr id="2" name="Immagine 1"/>
          <p:cNvPicPr>
            <a:picLocks noChangeAspect="1"/>
          </p:cNvPicPr>
          <p:nvPr/>
        </p:nvPicPr>
        <p:blipFill>
          <a:blip r:embed="rId3" cstate="print"/>
          <a:stretch>
            <a:fillRect/>
          </a:stretch>
        </p:blipFill>
        <p:spPr>
          <a:xfrm>
            <a:off x="1079612" y="4221088"/>
            <a:ext cx="6725701" cy="1841274"/>
          </a:xfrm>
          <a:prstGeom prst="rect">
            <a:avLst/>
          </a:prstGeom>
        </p:spPr>
      </p:pic>
    </p:spTree>
    <p:extLst>
      <p:ext uri="{BB962C8B-B14F-4D97-AF65-F5344CB8AC3E}">
        <p14:creationId xmlns:p14="http://schemas.microsoft.com/office/powerpoint/2010/main" val="28681189"/>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Select-up(G1,G2)</a:t>
            </a:r>
            <a:endParaRPr lang="en-US" sz="2400" dirty="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a:t>Selects the granules of G1 that contain one or more granules of </a:t>
            </a:r>
            <a:r>
              <a:rPr lang="en-US" sz="2400" dirty="0" smtClean="0"/>
              <a:t>G2</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Example</a:t>
            </a:r>
            <a:r>
              <a:rPr lang="en-US" sz="2400" dirty="0"/>
              <a:t>:</a:t>
            </a:r>
          </a:p>
          <a:p>
            <a:pPr marL="742950" lvl="2" indent="-342900" eaLnBrk="1" hangingPunct="1">
              <a:lnSpc>
                <a:spcPct val="90000"/>
              </a:lnSpc>
              <a:buFont typeface="Wingdings" pitchFamily="2" charset="2"/>
              <a:buChar char="§"/>
              <a:defRPr/>
            </a:pPr>
            <a:r>
              <a:rPr lang="it-IT" sz="2000" dirty="0" err="1"/>
              <a:t>FirstWeekOfMonth</a:t>
            </a:r>
            <a:r>
              <a:rPr lang="it-IT" sz="2000" dirty="0"/>
              <a:t> = Select-up(</a:t>
            </a:r>
            <a:r>
              <a:rPr lang="it-IT" sz="2000" dirty="0" err="1"/>
              <a:t>Week,FirstDayOfMonth</a:t>
            </a:r>
            <a:r>
              <a:rPr lang="it-IT" sz="2000" dirty="0"/>
              <a:t>)</a:t>
            </a:r>
            <a:endParaRPr lang="en-US" sz="20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pic>
        <p:nvPicPr>
          <p:cNvPr id="3" name="Immagine 2"/>
          <p:cNvPicPr>
            <a:picLocks noChangeAspect="1"/>
          </p:cNvPicPr>
          <p:nvPr/>
        </p:nvPicPr>
        <p:blipFill>
          <a:blip r:embed="rId3" cstate="print"/>
          <a:stretch>
            <a:fillRect/>
          </a:stretch>
        </p:blipFill>
        <p:spPr>
          <a:xfrm>
            <a:off x="786149" y="4401108"/>
            <a:ext cx="7571701" cy="1820110"/>
          </a:xfrm>
          <a:prstGeom prst="rect">
            <a:avLst/>
          </a:prstGeom>
        </p:spPr>
      </p:pic>
    </p:spTree>
    <p:extLst>
      <p:ext uri="{BB962C8B-B14F-4D97-AF65-F5344CB8AC3E}">
        <p14:creationId xmlns:p14="http://schemas.microsoft.com/office/powerpoint/2010/main" val="778650500"/>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Combine(G1,G2)</a:t>
            </a:r>
            <a:endParaRPr lang="en-US" sz="2400" dirty="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a:t>Combine all the granules of G1 into one granule if they are contained within one granule of </a:t>
            </a:r>
            <a:r>
              <a:rPr lang="en-US" sz="2400" dirty="0" smtClean="0"/>
              <a:t>G2</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Example</a:t>
            </a:r>
            <a:r>
              <a:rPr lang="en-US" sz="2400" dirty="0"/>
              <a:t>:</a:t>
            </a:r>
          </a:p>
          <a:p>
            <a:pPr marL="742950" lvl="2" indent="-342900" eaLnBrk="1" hangingPunct="1">
              <a:lnSpc>
                <a:spcPct val="90000"/>
              </a:lnSpc>
              <a:buFont typeface="Wingdings" pitchFamily="2" charset="2"/>
              <a:buChar char="§"/>
              <a:defRPr/>
            </a:pPr>
            <a:r>
              <a:rPr lang="it-IT" sz="2000" dirty="0" err="1"/>
              <a:t>BMonth</a:t>
            </a:r>
            <a:r>
              <a:rPr lang="it-IT" sz="2000" dirty="0"/>
              <a:t> = Combine(</a:t>
            </a:r>
            <a:r>
              <a:rPr lang="it-IT" sz="2000" dirty="0" err="1"/>
              <a:t>BDay,Month</a:t>
            </a:r>
            <a:r>
              <a:rPr lang="it-IT" sz="2000" dirty="0"/>
              <a:t>)</a:t>
            </a:r>
            <a:endParaRPr lang="en-US" sz="20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pic>
        <p:nvPicPr>
          <p:cNvPr id="2" name="Immagine 1"/>
          <p:cNvPicPr>
            <a:picLocks noChangeAspect="1"/>
          </p:cNvPicPr>
          <p:nvPr/>
        </p:nvPicPr>
        <p:blipFill>
          <a:blip r:embed="rId3" cstate="print"/>
          <a:stretch>
            <a:fillRect/>
          </a:stretch>
        </p:blipFill>
        <p:spPr>
          <a:xfrm>
            <a:off x="339974" y="3867417"/>
            <a:ext cx="8629201" cy="2306883"/>
          </a:xfrm>
          <a:prstGeom prst="rect">
            <a:avLst/>
          </a:prstGeom>
        </p:spPr>
      </p:pic>
    </p:spTree>
    <p:extLst>
      <p:ext uri="{BB962C8B-B14F-4D97-AF65-F5344CB8AC3E}">
        <p14:creationId xmlns:p14="http://schemas.microsoft.com/office/powerpoint/2010/main" val="27379405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Limitations</a:t>
            </a:r>
            <a:r>
              <a:rPr lang="it-IT" sz="3200" dirty="0" smtClean="0"/>
              <a:t> </a:t>
            </a:r>
            <a:r>
              <a:rPr lang="it-IT" sz="3200" dirty="0" err="1" smtClean="0"/>
              <a:t>of</a:t>
            </a:r>
            <a:r>
              <a:rPr lang="it-IT" sz="3200" dirty="0" smtClean="0"/>
              <a:t> </a:t>
            </a:r>
            <a:r>
              <a:rPr lang="it-IT" sz="3200" dirty="0" err="1" smtClean="0"/>
              <a:t>Traditional</a:t>
            </a:r>
            <a:r>
              <a:rPr lang="it-IT" sz="3200" dirty="0" smtClean="0"/>
              <a:t> </a:t>
            </a:r>
            <a:r>
              <a:rPr lang="it-IT" sz="3200" dirty="0" err="1" smtClean="0"/>
              <a:t>DBs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None/>
              <a:defRPr/>
            </a:pPr>
            <a:endParaRPr lang="en-US" sz="2400" dirty="0" smtClean="0"/>
          </a:p>
          <a:p>
            <a:pPr eaLnBrk="1" hangingPunct="1">
              <a:lnSpc>
                <a:spcPct val="90000"/>
              </a:lnSpc>
              <a:buFont typeface="Wingdings" pitchFamily="2" charset="2"/>
              <a:buChar char="§"/>
              <a:defRPr/>
            </a:pPr>
            <a:r>
              <a:rPr lang="en-US" sz="2400" dirty="0" smtClean="0"/>
              <a:t>However, implementing a temporal data model is much more that adding a couple of columns to a table</a:t>
            </a:r>
          </a:p>
          <a:p>
            <a:pPr eaLnBrk="1" hangingPunct="1">
              <a:lnSpc>
                <a:spcPct val="90000"/>
              </a:lnSpc>
              <a:buFont typeface="Wingdings" pitchFamily="2" charset="2"/>
              <a:buChar char="§"/>
              <a:defRPr/>
            </a:pPr>
            <a:endParaRPr lang="en-US" sz="2400" dirty="0" smtClean="0"/>
          </a:p>
          <a:p>
            <a:pPr algn="ctr" eaLnBrk="1" hangingPunct="1">
              <a:lnSpc>
                <a:spcPct val="90000"/>
              </a:lnSpc>
              <a:buNone/>
              <a:defRPr/>
            </a:pPr>
            <a:r>
              <a:rPr lang="en-US" sz="2400" dirty="0" smtClean="0"/>
              <a:t>	</a:t>
            </a:r>
            <a:r>
              <a:rPr lang="en-US" sz="2400" i="1" dirty="0" smtClean="0"/>
              <a:t>(e.g. there is no support for temporal integrity constraints, including the notion of a temporal key)</a:t>
            </a:r>
          </a:p>
          <a:p>
            <a:pPr eaLnBrk="1" hangingPunct="1">
              <a:lnSpc>
                <a:spcPct val="90000"/>
              </a:lnSpc>
              <a:buFont typeface="Wingdings" pitchFamily="2" charset="2"/>
              <a:buChar char="§"/>
              <a:defRPr/>
            </a:pPr>
            <a:endParaRPr lang="en-US" sz="2400" dirty="0" smtClean="0"/>
          </a:p>
          <a:p>
            <a:pPr eaLnBrk="1" hangingPunct="1">
              <a:lnSpc>
                <a:spcPct val="90000"/>
              </a:lnSpc>
              <a:buFont typeface="Wingdings" pitchFamily="2" charset="2"/>
              <a:buChar char="§"/>
              <a:defRPr/>
            </a:pPr>
            <a:r>
              <a:rPr lang="en-US" sz="2400" dirty="0" err="1" smtClean="0"/>
              <a:t>Morever</a:t>
            </a:r>
            <a:r>
              <a:rPr lang="en-US" sz="2400" dirty="0" smtClean="0"/>
              <a:t>, the SQL query language provides very limited support for expressing temporal queries</a:t>
            </a:r>
          </a:p>
          <a:p>
            <a:pPr eaLnBrk="1" hangingPunct="1">
              <a:lnSpc>
                <a:spcPct val="90000"/>
              </a:lnSpc>
              <a:buFont typeface="Wingdings" pitchFamily="2" charset="2"/>
              <a:buChar char="§"/>
              <a:defRPr/>
            </a:pPr>
            <a:endParaRPr lang="en-US" sz="2400" dirty="0" smtClean="0"/>
          </a:p>
          <a:p>
            <a:pPr algn="ctr" eaLnBrk="1" hangingPunct="1">
              <a:lnSpc>
                <a:spcPct val="90000"/>
              </a:lnSpc>
              <a:buNone/>
              <a:defRPr/>
            </a:pPr>
            <a:r>
              <a:rPr lang="en-US" sz="2400" dirty="0" smtClean="0"/>
              <a:t>	</a:t>
            </a:r>
            <a:r>
              <a:rPr lang="en-US" sz="2400" i="1" dirty="0" smtClean="0"/>
              <a:t>(e.g. temporal queries like a temporal join are very complex and error-prone to express in plain SQL)</a:t>
            </a:r>
            <a:endParaRPr lang="it-IT" sz="2400" i="1" dirty="0" smtClean="0"/>
          </a:p>
          <a:p>
            <a:pPr eaLnBrk="1" hangingPunct="1">
              <a:lnSpc>
                <a:spcPct val="90000"/>
              </a:lnSpc>
              <a:buNone/>
              <a:defRPr/>
            </a:pPr>
            <a:endParaRPr lang="it-IT" sz="2000" dirty="0" smtClean="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Granularity</a:t>
            </a:r>
            <a:r>
              <a:rPr lang="it-IT" sz="3200" dirty="0" smtClean="0"/>
              <a:t> Operations</a:t>
            </a:r>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Union(G1,G2), Difference(G1,G2), Intersection(G1,G2)</a:t>
            </a:r>
            <a:endParaRPr lang="en-US" sz="2400" dirty="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smtClean="0"/>
              <a:t>The </a:t>
            </a:r>
            <a:r>
              <a:rPr lang="en-US" sz="2400" dirty="0"/>
              <a:t>new granularity is the union, difference, intersection of the input granules</a:t>
            </a:r>
          </a:p>
          <a:p>
            <a:pPr marL="342900" lvl="1" indent="-342900" eaLnBrk="1" hangingPunct="1">
              <a:lnSpc>
                <a:spcPct val="90000"/>
              </a:lnSpc>
              <a:buClr>
                <a:schemeClr val="hlink"/>
              </a:buClr>
              <a:buSzTx/>
              <a:buFont typeface="Wingdings" pitchFamily="2" charset="2"/>
              <a:buChar char="§"/>
              <a:defRPr/>
            </a:pPr>
            <a:r>
              <a:rPr lang="en-US" sz="2400" dirty="0"/>
              <a:t>Condition: if two granules of the two operands are non-disjoint (considering the underlying time) then they must be the </a:t>
            </a:r>
            <a:r>
              <a:rPr lang="en-US" sz="2400" dirty="0" smtClean="0"/>
              <a:t>same</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Example</a:t>
            </a:r>
            <a:r>
              <a:rPr lang="en-US" sz="2400" dirty="0"/>
              <a:t>:</a:t>
            </a:r>
          </a:p>
          <a:p>
            <a:pPr marL="742950" lvl="2" indent="-342900" eaLnBrk="1" hangingPunct="1">
              <a:lnSpc>
                <a:spcPct val="90000"/>
              </a:lnSpc>
              <a:buFont typeface="Wingdings" pitchFamily="2" charset="2"/>
              <a:buChar char="§"/>
              <a:defRPr/>
            </a:pPr>
            <a:r>
              <a:rPr lang="en-US" sz="2000" dirty="0" err="1"/>
              <a:t>WeekendDay</a:t>
            </a:r>
            <a:r>
              <a:rPr lang="en-US" sz="2000" dirty="0"/>
              <a:t> = union(Sunday, Saturday)</a:t>
            </a:r>
          </a:p>
          <a:p>
            <a:pPr marL="742950" lvl="2" indent="-342900" eaLnBrk="1" hangingPunct="1">
              <a:lnSpc>
                <a:spcPct val="90000"/>
              </a:lnSpc>
              <a:buFont typeface="Wingdings" pitchFamily="2" charset="2"/>
              <a:buChar char="§"/>
              <a:defRPr/>
            </a:pPr>
            <a:r>
              <a:rPr lang="en-US" sz="2000" dirty="0" err="1"/>
              <a:t>MondayAndFirstDayOfMonth</a:t>
            </a:r>
            <a:r>
              <a:rPr lang="en-US" sz="2000" dirty="0"/>
              <a:t> </a:t>
            </a:r>
            <a:r>
              <a:rPr lang="en-US" sz="2000" dirty="0" smtClean="0"/>
              <a:t>=</a:t>
            </a:r>
            <a:br>
              <a:rPr lang="en-US" sz="2000" dirty="0" smtClean="0"/>
            </a:br>
            <a:r>
              <a:rPr lang="en-US" sz="2000" dirty="0" smtClean="0"/>
              <a:t>		intersect(Monday</a:t>
            </a:r>
            <a:r>
              <a:rPr lang="en-US" sz="2000" dirty="0"/>
              <a:t>, </a:t>
            </a:r>
            <a:r>
              <a:rPr lang="en-US" sz="2000" dirty="0" err="1"/>
              <a:t>FirstDayOfMonth</a:t>
            </a:r>
            <a:r>
              <a:rPr lang="en-US" sz="2000" dirty="0"/>
              <a:t>)</a:t>
            </a:r>
            <a:endParaRPr lang="en-US" sz="2000" dirty="0" smtClean="0"/>
          </a:p>
          <a:p>
            <a:pPr marL="342900" lvl="1" indent="-342900" eaLnBrk="1" hangingPunct="1">
              <a:lnSpc>
                <a:spcPct val="90000"/>
              </a:lnSpc>
              <a:buClr>
                <a:schemeClr val="hlink"/>
              </a:buClr>
              <a:buSzTx/>
              <a:buFont typeface="Wingdings" pitchFamily="2" charset="2"/>
              <a:buChar char="§"/>
              <a:defRPr/>
            </a:pP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spTree>
    <p:extLst>
      <p:ext uri="{BB962C8B-B14F-4D97-AF65-F5344CB8AC3E}">
        <p14:creationId xmlns:p14="http://schemas.microsoft.com/office/powerpoint/2010/main" val="304893367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Calendars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A </a:t>
            </a:r>
            <a:r>
              <a:rPr lang="en-US" sz="2400" dirty="0">
                <a:solidFill>
                  <a:srgbClr val="FFFF00"/>
                </a:solidFill>
              </a:rPr>
              <a:t>calendar</a:t>
            </a:r>
            <a:r>
              <a:rPr lang="en-US" sz="2400" dirty="0"/>
              <a:t> is a collection of granularities that</a:t>
            </a:r>
          </a:p>
          <a:p>
            <a:pPr marL="742950" lvl="2" indent="-342900" eaLnBrk="1" hangingPunct="1">
              <a:lnSpc>
                <a:spcPct val="90000"/>
              </a:lnSpc>
              <a:buFont typeface="Wingdings" pitchFamily="2" charset="2"/>
              <a:buChar char="§"/>
              <a:defRPr/>
            </a:pPr>
            <a:r>
              <a:rPr lang="en-US" sz="2000" dirty="0"/>
              <a:t>is generated from a single bottom granularity, and</a:t>
            </a:r>
          </a:p>
          <a:p>
            <a:pPr marL="742950" lvl="2" indent="-342900" eaLnBrk="1" hangingPunct="1">
              <a:lnSpc>
                <a:spcPct val="90000"/>
              </a:lnSpc>
              <a:buFont typeface="Wingdings" pitchFamily="2" charset="2"/>
              <a:buChar char="§"/>
              <a:defRPr/>
            </a:pPr>
            <a:r>
              <a:rPr lang="en-US" sz="2000" dirty="0"/>
              <a:t>defines all non-bottom granularities in terms of granularity </a:t>
            </a:r>
            <a:r>
              <a:rPr lang="en-US" sz="2000" dirty="0" smtClean="0"/>
              <a:t>operations</a:t>
            </a:r>
          </a:p>
          <a:p>
            <a:pPr marL="742950" lvl="2" indent="-342900" eaLnBrk="1" hangingPunct="1">
              <a:lnSpc>
                <a:spcPct val="90000"/>
              </a:lnSpc>
              <a:buFont typeface="Wingdings" pitchFamily="2" charset="2"/>
              <a:buChar char="§"/>
              <a:defRPr/>
            </a:pPr>
            <a:endParaRPr lang="en-US" sz="2000" dirty="0"/>
          </a:p>
          <a:p>
            <a:pPr marL="342900" lvl="1" indent="-342900" eaLnBrk="1" hangingPunct="1">
              <a:lnSpc>
                <a:spcPct val="90000"/>
              </a:lnSpc>
              <a:buClr>
                <a:schemeClr val="hlink"/>
              </a:buClr>
              <a:buSzTx/>
              <a:buFont typeface="Wingdings" pitchFamily="2" charset="2"/>
              <a:buChar char="§"/>
              <a:defRPr/>
            </a:pPr>
            <a:r>
              <a:rPr lang="en-US" sz="2400" dirty="0"/>
              <a:t>Calendars define granularities and determine the mapping between human-meaningful/readable time values and an underlying time line</a:t>
            </a:r>
          </a:p>
          <a:p>
            <a:pPr marL="742950" lvl="2" indent="-342900" eaLnBrk="1" hangingPunct="1">
              <a:lnSpc>
                <a:spcPct val="90000"/>
              </a:lnSpc>
              <a:buFont typeface="Wingdings" pitchFamily="2" charset="2"/>
              <a:buChar char="§"/>
              <a:defRPr/>
            </a:pPr>
            <a:r>
              <a:rPr lang="en-US" sz="2000" dirty="0"/>
              <a:t>e.g. the Gregorian Calendar defines the granularities second, minute, hour, day, week, fortnight, month, year, and decade</a:t>
            </a:r>
          </a:p>
          <a:p>
            <a:pPr marL="742950" lvl="2" indent="-342900" eaLnBrk="1" hangingPunct="1">
              <a:lnSpc>
                <a:spcPct val="90000"/>
              </a:lnSpc>
              <a:buFont typeface="Wingdings" pitchFamily="2" charset="2"/>
              <a:buChar char="§"/>
              <a:defRPr/>
            </a:pPr>
            <a:r>
              <a:rPr lang="en-US" sz="2000" dirty="0"/>
              <a:t>e.g. “December 9, 1921” in the Gregorian calendar represents a specific set of time line </a:t>
            </a:r>
            <a:r>
              <a:rPr lang="en-US" sz="2000" dirty="0" err="1"/>
              <a:t>chronons</a:t>
            </a:r>
            <a:r>
              <a:rPr lang="en-US" sz="2000" dirty="0"/>
              <a:t> (a segment of the time line)</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endParaRPr lang="en-US" sz="2400" dirty="0"/>
          </a:p>
        </p:txBody>
      </p:sp>
    </p:spTree>
    <p:extLst>
      <p:ext uri="{BB962C8B-B14F-4D97-AF65-F5344CB8AC3E}">
        <p14:creationId xmlns:p14="http://schemas.microsoft.com/office/powerpoint/2010/main" val="2439054424"/>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Calendars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a:t>Calendars incorporate the cultural, legal, </a:t>
            </a:r>
            <a:r>
              <a:rPr lang="en-US" sz="2400" dirty="0" smtClean="0"/>
              <a:t>religious and </a:t>
            </a:r>
            <a:r>
              <a:rPr lang="en-US" sz="2400" dirty="0"/>
              <a:t>even </a:t>
            </a:r>
            <a:r>
              <a:rPr lang="en-US" sz="2400" dirty="0" smtClean="0"/>
              <a:t>business orientation </a:t>
            </a:r>
            <a:r>
              <a:rPr lang="en-US" sz="2400" dirty="0"/>
              <a:t>of the user to define the time values that are of interest</a:t>
            </a:r>
            <a:r>
              <a:rPr lang="en-US" sz="2400" dirty="0" smtClean="0"/>
              <a:t>, e.g</a:t>
            </a:r>
            <a:r>
              <a:rPr lang="en-US" sz="2400" dirty="0"/>
              <a:t>.</a:t>
            </a:r>
          </a:p>
          <a:p>
            <a:pPr marL="742950" lvl="2" indent="-342900" eaLnBrk="1" hangingPunct="1">
              <a:lnSpc>
                <a:spcPct val="90000"/>
              </a:lnSpc>
              <a:buFont typeface="Wingdings" pitchFamily="2" charset="2"/>
              <a:buChar char="§"/>
              <a:defRPr/>
            </a:pPr>
            <a:r>
              <a:rPr lang="en-US" sz="2000" dirty="0"/>
              <a:t>Gregorian calendar</a:t>
            </a:r>
          </a:p>
          <a:p>
            <a:pPr marL="742950" lvl="2" indent="-342900" eaLnBrk="1" hangingPunct="1">
              <a:lnSpc>
                <a:spcPct val="90000"/>
              </a:lnSpc>
              <a:buFont typeface="Wingdings" pitchFamily="2" charset="2"/>
              <a:buChar char="§"/>
              <a:defRPr/>
            </a:pPr>
            <a:r>
              <a:rPr lang="en-US" sz="2000" dirty="0"/>
              <a:t>Business calendar</a:t>
            </a:r>
          </a:p>
          <a:p>
            <a:pPr marL="1200150" lvl="3" indent="-342900" eaLnBrk="1" hangingPunct="1">
              <a:lnSpc>
                <a:spcPct val="90000"/>
              </a:lnSpc>
              <a:buFont typeface="Wingdings" pitchFamily="2" charset="2"/>
              <a:buChar char="§"/>
              <a:defRPr/>
            </a:pPr>
            <a:r>
              <a:rPr lang="en-US" sz="1600" dirty="0"/>
              <a:t>Useful calendar for tax or payroll applications</a:t>
            </a:r>
          </a:p>
          <a:p>
            <a:pPr marL="1200150" lvl="3" indent="-342900" eaLnBrk="1" hangingPunct="1">
              <a:lnSpc>
                <a:spcPct val="90000"/>
              </a:lnSpc>
              <a:buFont typeface="Wingdings" pitchFamily="2" charset="2"/>
              <a:buChar char="§"/>
              <a:defRPr/>
            </a:pPr>
            <a:r>
              <a:rPr lang="en-US" sz="1600" dirty="0"/>
              <a:t>Days are the same as in the Gregorian calendar, but the Business calendar has a five day (work) week</a:t>
            </a:r>
          </a:p>
          <a:p>
            <a:pPr marL="1200150" lvl="3" indent="-342900" eaLnBrk="1" hangingPunct="1">
              <a:lnSpc>
                <a:spcPct val="90000"/>
              </a:lnSpc>
              <a:buFont typeface="Wingdings" pitchFamily="2" charset="2"/>
              <a:buChar char="§"/>
              <a:defRPr/>
            </a:pPr>
            <a:r>
              <a:rPr lang="en-US" sz="1600" dirty="0"/>
              <a:t>The Business calendar year is divided into four quarters (Fall, Winter, Spring, Summer)</a:t>
            </a:r>
          </a:p>
          <a:p>
            <a:pPr marL="1200150" lvl="3" indent="-342900" eaLnBrk="1" hangingPunct="1">
              <a:lnSpc>
                <a:spcPct val="90000"/>
              </a:lnSpc>
              <a:buFont typeface="Wingdings" pitchFamily="2" charset="2"/>
              <a:buChar char="§"/>
              <a:defRPr/>
            </a:pPr>
            <a:r>
              <a:rPr lang="en-US" sz="1600" dirty="0"/>
              <a:t>For tax purposes, the Business calendar year starts with the Fall quarter</a:t>
            </a:r>
          </a:p>
          <a:p>
            <a:pPr marL="742950" lvl="2" indent="-342900" eaLnBrk="1" hangingPunct="1">
              <a:lnSpc>
                <a:spcPct val="90000"/>
              </a:lnSpc>
              <a:buFont typeface="Wingdings" pitchFamily="2" charset="2"/>
              <a:buChar char="§"/>
              <a:defRPr/>
            </a:pPr>
            <a:r>
              <a:rPr lang="en-US" sz="2000" dirty="0"/>
              <a:t>Astronomy calendar</a:t>
            </a:r>
          </a:p>
          <a:p>
            <a:pPr marL="1200150" lvl="3" indent="-342900" eaLnBrk="1" hangingPunct="1">
              <a:lnSpc>
                <a:spcPct val="90000"/>
              </a:lnSpc>
              <a:buFont typeface="Wingdings" pitchFamily="2" charset="2"/>
              <a:buChar char="§"/>
              <a:defRPr/>
            </a:pPr>
            <a:r>
              <a:rPr lang="en-US" sz="1600" dirty="0"/>
              <a:t>A year has 365.25 days</a:t>
            </a:r>
          </a:p>
          <a:p>
            <a:pPr marL="1200150" lvl="3" indent="-342900" eaLnBrk="1" hangingPunct="1">
              <a:lnSpc>
                <a:spcPct val="90000"/>
              </a:lnSpc>
              <a:buFont typeface="Wingdings" pitchFamily="2" charset="2"/>
              <a:buChar char="§"/>
              <a:defRPr/>
            </a:pPr>
            <a:r>
              <a:rPr lang="en-US" sz="1600" dirty="0"/>
              <a:t>A century is precisely 36525 days long</a:t>
            </a:r>
          </a:p>
          <a:p>
            <a:pPr marL="1200150" lvl="3" indent="-342900" eaLnBrk="1" hangingPunct="1">
              <a:lnSpc>
                <a:spcPct val="90000"/>
              </a:lnSpc>
              <a:buFont typeface="Wingdings" pitchFamily="2" charset="2"/>
              <a:buChar char="§"/>
              <a:defRPr/>
            </a:pPr>
            <a:r>
              <a:rPr lang="en-US" sz="1600" dirty="0"/>
              <a:t>Origin is noon on January 1, 4713 B.C.</a:t>
            </a:r>
          </a:p>
          <a:p>
            <a:pPr marL="1200150" lvl="3" indent="-342900" eaLnBrk="1" hangingPunct="1">
              <a:lnSpc>
                <a:spcPct val="90000"/>
              </a:lnSpc>
              <a:buFont typeface="Wingdings" pitchFamily="2" charset="2"/>
              <a:buChar char="§"/>
              <a:defRPr/>
            </a:pPr>
            <a:r>
              <a:rPr lang="en-US" sz="1600" dirty="0"/>
              <a:t>The Gregorian calendar date “June 24, 1994” is 2449527.5 in the Astronomy calendar</a:t>
            </a:r>
            <a:endParaRPr lang="en-US" sz="1600" dirty="0" smtClean="0"/>
          </a:p>
          <a:p>
            <a:pPr marL="742950" lvl="2" indent="-342900" eaLnBrk="1" hangingPunct="1">
              <a:lnSpc>
                <a:spcPct val="90000"/>
              </a:lnSpc>
              <a:buFont typeface="Wingdings" pitchFamily="2" charset="2"/>
              <a:buChar char="§"/>
              <a:defRPr/>
            </a:pPr>
            <a:endParaRPr lang="en-US" sz="2000" dirty="0"/>
          </a:p>
        </p:txBody>
      </p:sp>
    </p:spTree>
    <p:extLst>
      <p:ext uri="{BB962C8B-B14F-4D97-AF65-F5344CB8AC3E}">
        <p14:creationId xmlns:p14="http://schemas.microsoft.com/office/powerpoint/2010/main" val="651104386"/>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Lattice of </a:t>
            </a:r>
            <a:r>
              <a:rPr lang="it-IT" sz="3200" dirty="0" err="1" smtClean="0"/>
              <a:t>Granularities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Within </a:t>
            </a:r>
            <a:r>
              <a:rPr lang="en-US" sz="2400" dirty="0"/>
              <a:t>a calendar, granularities are related in the sense that one granularity may be a finer </a:t>
            </a:r>
            <a:r>
              <a:rPr lang="en-US" sz="2400" dirty="0" err="1"/>
              <a:t>parititioning</a:t>
            </a:r>
            <a:r>
              <a:rPr lang="en-US" sz="2400" dirty="0"/>
              <a:t> of another</a:t>
            </a:r>
          </a:p>
          <a:p>
            <a:pPr marL="742950" lvl="2" indent="-342900" eaLnBrk="1" hangingPunct="1">
              <a:lnSpc>
                <a:spcPct val="90000"/>
              </a:lnSpc>
              <a:buFont typeface="Wingdings" pitchFamily="2" charset="2"/>
              <a:buChar char="§"/>
              <a:defRPr/>
            </a:pPr>
            <a:r>
              <a:rPr lang="en-US" sz="2000" dirty="0"/>
              <a:t>e.g. days are a finer partitioning of months or weeks</a:t>
            </a:r>
          </a:p>
          <a:p>
            <a:pPr marL="742950" lvl="2" indent="-342900" eaLnBrk="1" hangingPunct="1">
              <a:lnSpc>
                <a:spcPct val="90000"/>
              </a:lnSpc>
              <a:buFont typeface="Wingdings" pitchFamily="2" charset="2"/>
              <a:buChar char="§"/>
              <a:defRPr/>
            </a:pPr>
            <a:r>
              <a:rPr lang="en-US" sz="2000" dirty="0"/>
              <a:t>weeks are not a finer partitioning of months</a:t>
            </a:r>
            <a:endParaRPr lang="en-US" sz="1600" dirty="0"/>
          </a:p>
        </p:txBody>
      </p:sp>
      <p:pic>
        <p:nvPicPr>
          <p:cNvPr id="2" name="Immagine 1"/>
          <p:cNvPicPr>
            <a:picLocks noChangeAspect="1"/>
          </p:cNvPicPr>
          <p:nvPr/>
        </p:nvPicPr>
        <p:blipFill>
          <a:blip r:embed="rId3" cstate="print"/>
          <a:stretch>
            <a:fillRect/>
          </a:stretch>
        </p:blipFill>
        <p:spPr>
          <a:xfrm>
            <a:off x="934199" y="3465004"/>
            <a:ext cx="7596556" cy="2088232"/>
          </a:xfrm>
          <a:prstGeom prst="rect">
            <a:avLst/>
          </a:prstGeom>
        </p:spPr>
      </p:pic>
    </p:spTree>
    <p:extLst>
      <p:ext uri="{BB962C8B-B14F-4D97-AF65-F5344CB8AC3E}">
        <p14:creationId xmlns:p14="http://schemas.microsoft.com/office/powerpoint/2010/main" val="1108074290"/>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Lattice of </a:t>
            </a:r>
            <a:r>
              <a:rPr lang="it-IT" sz="3200" dirty="0" err="1" smtClean="0"/>
              <a:t>Granularities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With </a:t>
            </a:r>
            <a:r>
              <a:rPr lang="en-US" sz="2400" dirty="0"/>
              <a:t>respect to </a:t>
            </a:r>
            <a:r>
              <a:rPr lang="en-US" sz="2400" dirty="0" smtClean="0"/>
              <a:t>finer</a:t>
            </a:r>
            <a:br>
              <a:rPr lang="en-US" sz="2400" dirty="0" smtClean="0"/>
            </a:br>
            <a:r>
              <a:rPr lang="en-US" sz="2400" dirty="0" smtClean="0"/>
              <a:t>partitioning</a:t>
            </a:r>
            <a:r>
              <a:rPr lang="en-US" sz="2400" dirty="0"/>
              <a:t>, a set </a:t>
            </a:r>
            <a:r>
              <a:rPr lang="en-US" sz="2400" dirty="0" smtClean="0"/>
              <a:t>of</a:t>
            </a:r>
            <a:br>
              <a:rPr lang="en-US" sz="2400" dirty="0" smtClean="0"/>
            </a:br>
            <a:r>
              <a:rPr lang="en-US" sz="2400" dirty="0" smtClean="0"/>
              <a:t>granularities </a:t>
            </a:r>
            <a:r>
              <a:rPr lang="en-US" sz="2400" dirty="0"/>
              <a:t>forms a </a:t>
            </a:r>
            <a:r>
              <a:rPr lang="en-US" sz="2400" dirty="0" smtClean="0"/>
              <a:t>lattice</a:t>
            </a:r>
            <a:endParaRPr lang="en-US" sz="2400" dirty="0"/>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The </a:t>
            </a:r>
            <a:r>
              <a:rPr lang="en-US" sz="2400" dirty="0"/>
              <a:t>top element,</a:t>
            </a:r>
            <a:r>
              <a:rPr lang="en-US" sz="2400" baseline="30000" dirty="0"/>
              <a:t> </a:t>
            </a:r>
            <a:r>
              <a:rPr lang="en-US" sz="3200" baseline="25000" dirty="0" smtClean="0"/>
              <a:t>┬</a:t>
            </a:r>
            <a:r>
              <a:rPr lang="en-US" sz="2400" dirty="0" smtClean="0"/>
              <a:t>, </a:t>
            </a:r>
            <a:r>
              <a:rPr lang="en-US" sz="2400" dirty="0"/>
              <a:t>is </a:t>
            </a:r>
            <a:r>
              <a:rPr lang="en-US" sz="2400" dirty="0" smtClean="0"/>
              <a:t>the</a:t>
            </a:r>
            <a:br>
              <a:rPr lang="en-US" sz="2400" dirty="0" smtClean="0"/>
            </a:br>
            <a:r>
              <a:rPr lang="en-US" sz="2400" dirty="0" smtClean="0"/>
              <a:t>maximal </a:t>
            </a:r>
            <a:r>
              <a:rPr lang="en-US" sz="2400" dirty="0"/>
              <a:t>granularity </a:t>
            </a:r>
            <a:r>
              <a:rPr lang="en-US" sz="2400" dirty="0" smtClean="0"/>
              <a:t>of time, </a:t>
            </a:r>
            <a:br>
              <a:rPr lang="en-US" sz="2400" dirty="0" smtClean="0"/>
            </a:br>
            <a:r>
              <a:rPr lang="en-US" sz="2400" dirty="0" smtClean="0"/>
              <a:t>i.e. the </a:t>
            </a:r>
            <a:r>
              <a:rPr lang="en-US" sz="2400" dirty="0"/>
              <a:t>entire time-line</a:t>
            </a:r>
          </a:p>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smtClean="0"/>
              <a:t>The </a:t>
            </a:r>
            <a:r>
              <a:rPr lang="en-US" sz="2400" dirty="0"/>
              <a:t>bottom element, </a:t>
            </a:r>
            <a:r>
              <a:rPr lang="en-US" sz="3200" baseline="-25000" dirty="0" smtClean="0"/>
              <a:t>┴</a:t>
            </a:r>
            <a:r>
              <a:rPr lang="en-US" sz="2400" dirty="0" smtClean="0"/>
              <a:t>, is</a:t>
            </a:r>
            <a:br>
              <a:rPr lang="en-US" sz="2400" dirty="0" smtClean="0"/>
            </a:br>
            <a:r>
              <a:rPr lang="en-US" sz="2400" dirty="0" smtClean="0"/>
              <a:t>the </a:t>
            </a:r>
            <a:r>
              <a:rPr lang="en-US" sz="2400" dirty="0"/>
              <a:t>granularity of </a:t>
            </a:r>
            <a:r>
              <a:rPr lang="en-US" sz="2400" dirty="0" smtClean="0"/>
              <a:t>time-line</a:t>
            </a:r>
            <a:br>
              <a:rPr lang="en-US" sz="2400" dirty="0" smtClean="0"/>
            </a:br>
            <a:r>
              <a:rPr lang="en-US" sz="2400" dirty="0" smtClean="0"/>
              <a:t>clock </a:t>
            </a:r>
            <a:r>
              <a:rPr lang="en-US" sz="2400" dirty="0"/>
              <a:t>(</a:t>
            </a:r>
            <a:r>
              <a:rPr lang="en-US" sz="2400" dirty="0" err="1"/>
              <a:t>chronons</a:t>
            </a:r>
            <a:r>
              <a:rPr lang="en-US" sz="2400" dirty="0"/>
              <a:t>)</a:t>
            </a:r>
            <a:endParaRPr lang="en-US" sz="2400" dirty="0" smtClean="0"/>
          </a:p>
        </p:txBody>
      </p:sp>
      <p:pic>
        <p:nvPicPr>
          <p:cNvPr id="3" name="Immagine 2"/>
          <p:cNvPicPr>
            <a:picLocks noChangeAspect="1"/>
          </p:cNvPicPr>
          <p:nvPr/>
        </p:nvPicPr>
        <p:blipFill>
          <a:blip r:embed="rId3" cstate="print"/>
          <a:stretch>
            <a:fillRect/>
          </a:stretch>
        </p:blipFill>
        <p:spPr>
          <a:xfrm>
            <a:off x="5256076" y="1700808"/>
            <a:ext cx="3214800" cy="3820114"/>
          </a:xfrm>
          <a:prstGeom prst="rect">
            <a:avLst/>
          </a:prstGeom>
        </p:spPr>
      </p:pic>
    </p:spTree>
    <p:extLst>
      <p:ext uri="{BB962C8B-B14F-4D97-AF65-F5344CB8AC3E}">
        <p14:creationId xmlns:p14="http://schemas.microsoft.com/office/powerpoint/2010/main" val="1147399643"/>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Lattice of </a:t>
            </a:r>
            <a:r>
              <a:rPr lang="it-IT" sz="3200" dirty="0" err="1" smtClean="0"/>
              <a:t>Granularities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t>A </a:t>
            </a:r>
            <a:r>
              <a:rPr lang="en-US" sz="2400" dirty="0"/>
              <a:t>multi-calendar system</a:t>
            </a:r>
          </a:p>
          <a:p>
            <a:pPr marL="742950" lvl="2" indent="-342900" eaLnBrk="1" hangingPunct="1">
              <a:lnSpc>
                <a:spcPct val="90000"/>
              </a:lnSpc>
              <a:buFont typeface="Wingdings" pitchFamily="2" charset="2"/>
              <a:buChar char="§"/>
              <a:defRPr/>
            </a:pPr>
            <a:r>
              <a:rPr lang="en-US" sz="2000" dirty="0"/>
              <a:t>Granularities in different calendars are woven together into a single lattice</a:t>
            </a:r>
            <a:endParaRPr lang="en-US" sz="2000" dirty="0" smtClean="0"/>
          </a:p>
        </p:txBody>
      </p:sp>
      <p:pic>
        <p:nvPicPr>
          <p:cNvPr id="2" name="Immagine 1"/>
          <p:cNvPicPr>
            <a:picLocks noChangeAspect="1"/>
          </p:cNvPicPr>
          <p:nvPr/>
        </p:nvPicPr>
        <p:blipFill>
          <a:blip r:embed="rId3" cstate="print"/>
          <a:stretch>
            <a:fillRect/>
          </a:stretch>
        </p:blipFill>
        <p:spPr>
          <a:xfrm>
            <a:off x="339974" y="2421515"/>
            <a:ext cx="8629201" cy="4095247"/>
          </a:xfrm>
          <a:prstGeom prst="rect">
            <a:avLst/>
          </a:prstGeom>
        </p:spPr>
      </p:pic>
    </p:spTree>
    <p:extLst>
      <p:ext uri="{BB962C8B-B14F-4D97-AF65-F5344CB8AC3E}">
        <p14:creationId xmlns:p14="http://schemas.microsoft.com/office/powerpoint/2010/main" val="4256850073"/>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Lattice of </a:t>
            </a:r>
            <a:r>
              <a:rPr lang="it-IT" sz="3200" dirty="0" err="1" smtClean="0"/>
              <a:t>Granularities</a:t>
            </a:r>
            <a:endParaRPr lang="it-IT" sz="3200" dirty="0" smtClean="0"/>
          </a:p>
        </p:txBody>
      </p:sp>
      <p:sp>
        <p:nvSpPr>
          <p:cNvPr id="149507" name="Rectangle 3"/>
          <p:cNvSpPr>
            <a:spLocks noGrp="1" noChangeArrowheads="1"/>
          </p:cNvSpPr>
          <p:nvPr>
            <p:ph type="body" idx="1"/>
          </p:nvPr>
        </p:nvSpPr>
        <p:spPr>
          <a:xfrm>
            <a:off x="467544" y="1196752"/>
            <a:ext cx="8374063" cy="5329238"/>
          </a:xfrm>
        </p:spPr>
        <p:txBody>
          <a:bodyPr/>
          <a:lstStyle/>
          <a:p>
            <a:pPr marL="342900" lvl="1" indent="-342900" eaLnBrk="1" hangingPunct="1">
              <a:lnSpc>
                <a:spcPct val="90000"/>
              </a:lnSpc>
              <a:buClr>
                <a:schemeClr val="hlink"/>
              </a:buClr>
              <a:buSzTx/>
              <a:buFont typeface="Wingdings" pitchFamily="2" charset="2"/>
              <a:buChar char="§"/>
              <a:defRPr/>
            </a:pPr>
            <a:endParaRPr lang="en-US" sz="2400" dirty="0" smtClean="0"/>
          </a:p>
          <a:p>
            <a:pPr marL="342900" lvl="1" indent="-342900" eaLnBrk="1" hangingPunct="1">
              <a:lnSpc>
                <a:spcPct val="90000"/>
              </a:lnSpc>
              <a:buClr>
                <a:schemeClr val="hlink"/>
              </a:buClr>
              <a:buSzTx/>
              <a:buFont typeface="Wingdings" pitchFamily="2" charset="2"/>
              <a:buChar char="§"/>
              <a:defRPr/>
            </a:pPr>
            <a:r>
              <a:rPr lang="en-US" sz="2400" dirty="0"/>
              <a:t>Mappings between </a:t>
            </a:r>
            <a:r>
              <a:rPr lang="en-US" sz="2400" dirty="0" smtClean="0"/>
              <a:t>different</a:t>
            </a:r>
            <a:br>
              <a:rPr lang="en-US" sz="2400" dirty="0" smtClean="0"/>
            </a:br>
            <a:r>
              <a:rPr lang="en-US" sz="2400" dirty="0" smtClean="0"/>
              <a:t>granularities </a:t>
            </a:r>
            <a:r>
              <a:rPr lang="en-US" sz="2400" dirty="0"/>
              <a:t>in a lattice have </a:t>
            </a:r>
            <a:r>
              <a:rPr lang="en-US" sz="2400" dirty="0" smtClean="0"/>
              <a:t>to</a:t>
            </a:r>
            <a:br>
              <a:rPr lang="en-US" sz="2400" dirty="0" smtClean="0"/>
            </a:br>
            <a:r>
              <a:rPr lang="en-US" sz="2400" dirty="0" smtClean="0"/>
              <a:t>be </a:t>
            </a:r>
            <a:r>
              <a:rPr lang="en-US" sz="2400" dirty="0"/>
              <a:t>provided plus an </a:t>
            </a:r>
            <a:r>
              <a:rPr lang="en-US" sz="2400" dirty="0" smtClean="0"/>
              <a:t>anchor</a:t>
            </a:r>
            <a:br>
              <a:rPr lang="en-US" sz="2400" dirty="0" smtClean="0"/>
            </a:br>
            <a:r>
              <a:rPr lang="en-US" sz="2400" dirty="0" smtClean="0"/>
              <a:t>point</a:t>
            </a:r>
            <a:endParaRPr lang="en-US" sz="2400" dirty="0"/>
          </a:p>
          <a:p>
            <a:pPr marL="742950" lvl="2" indent="-342900" eaLnBrk="1" hangingPunct="1">
              <a:lnSpc>
                <a:spcPct val="90000"/>
              </a:lnSpc>
              <a:buFont typeface="Wingdings" pitchFamily="2" charset="2"/>
              <a:buChar char="§"/>
              <a:defRPr/>
            </a:pPr>
            <a:r>
              <a:rPr lang="en-US" sz="2000" dirty="0"/>
              <a:t>Regular versus </a:t>
            </a:r>
            <a:r>
              <a:rPr lang="en-US" sz="2000" dirty="0" smtClean="0"/>
              <a:t>irregular</a:t>
            </a:r>
            <a:br>
              <a:rPr lang="en-US" sz="2000" dirty="0" smtClean="0"/>
            </a:br>
            <a:r>
              <a:rPr lang="en-US" sz="2000" dirty="0" smtClean="0"/>
              <a:t>mappings</a:t>
            </a:r>
            <a:endParaRPr lang="en-US" sz="2000" dirty="0"/>
          </a:p>
          <a:p>
            <a:pPr marL="742950" lvl="2" indent="-342900" eaLnBrk="1" hangingPunct="1">
              <a:lnSpc>
                <a:spcPct val="90000"/>
              </a:lnSpc>
              <a:buFont typeface="Wingdings" pitchFamily="2" charset="2"/>
              <a:buChar char="§"/>
              <a:defRPr/>
            </a:pPr>
            <a:r>
              <a:rPr lang="en-US" sz="2000" dirty="0"/>
              <a:t>Complete versus </a:t>
            </a:r>
            <a:r>
              <a:rPr lang="en-US" sz="2000" dirty="0" smtClean="0"/>
              <a:t>incomplete</a:t>
            </a:r>
            <a:br>
              <a:rPr lang="en-US" sz="2000" dirty="0" smtClean="0"/>
            </a:br>
            <a:r>
              <a:rPr lang="en-US" sz="2000" dirty="0" smtClean="0"/>
              <a:t>mappings/partitioning</a:t>
            </a:r>
            <a:endParaRPr lang="en-US" sz="2000" dirty="0"/>
          </a:p>
          <a:p>
            <a:pPr marL="742950" lvl="2" indent="-342900" eaLnBrk="1" hangingPunct="1">
              <a:lnSpc>
                <a:spcPct val="90000"/>
              </a:lnSpc>
              <a:buFont typeface="Wingdings" pitchFamily="2" charset="2"/>
              <a:buChar char="§"/>
              <a:defRPr/>
            </a:pPr>
            <a:r>
              <a:rPr lang="en-US" sz="2000" dirty="0"/>
              <a:t>The properties of </a:t>
            </a:r>
            <a:r>
              <a:rPr lang="en-US" sz="2000" dirty="0" smtClean="0"/>
              <a:t>the</a:t>
            </a:r>
            <a:br>
              <a:rPr lang="en-US" sz="2000" dirty="0" smtClean="0"/>
            </a:br>
            <a:r>
              <a:rPr lang="en-US" sz="2000" dirty="0" smtClean="0"/>
              <a:t>mapping </a:t>
            </a:r>
            <a:r>
              <a:rPr lang="en-US" sz="2000" dirty="0"/>
              <a:t>decide </a:t>
            </a:r>
            <a:r>
              <a:rPr lang="en-US" sz="2000" dirty="0" smtClean="0"/>
              <a:t>about</a:t>
            </a:r>
            <a:br>
              <a:rPr lang="en-US" sz="2000" dirty="0" smtClean="0"/>
            </a:br>
            <a:r>
              <a:rPr lang="en-US" sz="2000" dirty="0" smtClean="0"/>
              <a:t>efficient </a:t>
            </a:r>
            <a:r>
              <a:rPr lang="en-US" sz="2000" dirty="0"/>
              <a:t>algorithms</a:t>
            </a:r>
            <a:endParaRPr lang="en-US" sz="2000" dirty="0" smtClean="0"/>
          </a:p>
        </p:txBody>
      </p:sp>
      <p:pic>
        <p:nvPicPr>
          <p:cNvPr id="2" name="Immagine 1"/>
          <p:cNvPicPr>
            <a:picLocks noChangeAspect="1"/>
          </p:cNvPicPr>
          <p:nvPr/>
        </p:nvPicPr>
        <p:blipFill>
          <a:blip r:embed="rId3" cstate="print"/>
          <a:stretch>
            <a:fillRect/>
          </a:stretch>
        </p:blipFill>
        <p:spPr>
          <a:xfrm>
            <a:off x="5436096" y="1196752"/>
            <a:ext cx="3087900" cy="5269852"/>
          </a:xfrm>
          <a:prstGeom prst="rect">
            <a:avLst/>
          </a:prstGeom>
        </p:spPr>
      </p:pic>
    </p:spTree>
    <p:extLst>
      <p:ext uri="{BB962C8B-B14F-4D97-AF65-F5344CB8AC3E}">
        <p14:creationId xmlns:p14="http://schemas.microsoft.com/office/powerpoint/2010/main" val="3906819512"/>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Granule</a:t>
            </a:r>
            <a:r>
              <a:rPr lang="it-IT" sz="3200" dirty="0" smtClean="0"/>
              <a:t> </a:t>
            </a:r>
            <a:r>
              <a:rPr lang="it-IT" sz="3200" dirty="0" err="1" smtClean="0"/>
              <a:t>Conversion</a:t>
            </a:r>
            <a:endParaRPr lang="it-IT" sz="3200" dirty="0" smtClean="0"/>
          </a:p>
        </p:txBody>
      </p:sp>
      <p:sp>
        <p:nvSpPr>
          <p:cNvPr id="149507" name="Rectangle 3"/>
          <p:cNvSpPr>
            <a:spLocks noGrp="1" noRot="1" noChangeAspect="1" noMove="1" noResize="1" noEditPoints="1" noAdjustHandles="1" noChangeArrowheads="1" noChangeShapeType="1" noTextEdit="1"/>
          </p:cNvSpPr>
          <p:nvPr>
            <p:ph type="body" idx="1"/>
          </p:nvPr>
        </p:nvSpPr>
        <p:spPr>
          <a:xfrm>
            <a:off x="467544" y="1196752"/>
            <a:ext cx="8374063" cy="5329238"/>
          </a:xfrm>
          <a:blipFill>
            <a:blip r:embed="rId3" cstate="print"/>
            <a:stretch>
              <a:fillRect l="-1092" t="-1600" r="-2258"/>
            </a:stretch>
          </a:blipFill>
        </p:spPr>
        <p:txBody>
          <a:bodyPr/>
          <a:lstStyle/>
          <a:p>
            <a:pPr>
              <a:buNone/>
            </a:pPr>
            <a:endParaRPr lang="it-IT" dirty="0">
              <a:noFill/>
            </a:endParaRPr>
          </a:p>
        </p:txBody>
      </p:sp>
    </p:spTree>
    <p:extLst>
      <p:ext uri="{BB962C8B-B14F-4D97-AF65-F5344CB8AC3E}">
        <p14:creationId xmlns:p14="http://schemas.microsoft.com/office/powerpoint/2010/main" val="2092002101"/>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err="1" smtClean="0"/>
              <a:t>Granule</a:t>
            </a:r>
            <a:r>
              <a:rPr lang="it-IT" sz="3200" dirty="0" smtClean="0"/>
              <a:t> Conversion</a:t>
            </a:r>
          </a:p>
        </p:txBody>
      </p:sp>
      <p:sp>
        <p:nvSpPr>
          <p:cNvPr id="149507" name="Rectangle 3"/>
          <p:cNvSpPr>
            <a:spLocks noGrp="1" noChangeArrowheads="1"/>
          </p:cNvSpPr>
          <p:nvPr>
            <p:ph type="body" idx="1"/>
          </p:nvPr>
        </p:nvSpPr>
        <p:spPr>
          <a:xfrm>
            <a:off x="384968" y="1088740"/>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smtClean="0"/>
              <a:t>We </a:t>
            </a:r>
            <a:r>
              <a:rPr lang="en-US" sz="2400" dirty="0"/>
              <a:t>need to convert granules in order to process data measured at different granularities</a:t>
            </a:r>
          </a:p>
          <a:p>
            <a:pPr marL="342900" lvl="1" indent="-342900" eaLnBrk="1" hangingPunct="1">
              <a:lnSpc>
                <a:spcPct val="90000"/>
              </a:lnSpc>
              <a:buClr>
                <a:schemeClr val="hlink"/>
              </a:buClr>
              <a:buSzTx/>
              <a:buFont typeface="Wingdings" pitchFamily="2" charset="2"/>
              <a:buChar char="§"/>
              <a:defRPr/>
            </a:pPr>
            <a:r>
              <a:rPr lang="en-US" sz="2400" dirty="0"/>
              <a:t>Granularity conversions are used to</a:t>
            </a:r>
          </a:p>
          <a:p>
            <a:pPr marL="742950" lvl="2" indent="-342900" eaLnBrk="1" hangingPunct="1">
              <a:lnSpc>
                <a:spcPct val="90000"/>
              </a:lnSpc>
              <a:buFont typeface="Wingdings" pitchFamily="2" charset="2"/>
              <a:buChar char="§"/>
              <a:defRPr/>
            </a:pPr>
            <a:r>
              <a:rPr lang="en-US" sz="2000" dirty="0"/>
              <a:t>Find the week of a particular day</a:t>
            </a:r>
          </a:p>
          <a:p>
            <a:pPr marL="742950" lvl="2" indent="-342900" eaLnBrk="1" hangingPunct="1">
              <a:lnSpc>
                <a:spcPct val="90000"/>
              </a:lnSpc>
              <a:buFont typeface="Wingdings" pitchFamily="2" charset="2"/>
              <a:buChar char="§"/>
              <a:defRPr/>
            </a:pPr>
            <a:r>
              <a:rPr lang="en-US" sz="2000" dirty="0"/>
              <a:t>Find the first Monday of a particular month</a:t>
            </a:r>
          </a:p>
          <a:p>
            <a:pPr marL="742950" lvl="2" indent="-342900" eaLnBrk="1" hangingPunct="1">
              <a:lnSpc>
                <a:spcPct val="90000"/>
              </a:lnSpc>
              <a:buFont typeface="Wingdings" pitchFamily="2" charset="2"/>
              <a:buChar char="§"/>
              <a:defRPr/>
            </a:pPr>
            <a:r>
              <a:rPr lang="en-US" sz="2000" dirty="0"/>
              <a:t>Find the last day of a particular fiscal year</a:t>
            </a:r>
          </a:p>
          <a:p>
            <a:pPr marL="742950" lvl="2" indent="-342900" eaLnBrk="1" hangingPunct="1">
              <a:lnSpc>
                <a:spcPct val="90000"/>
              </a:lnSpc>
              <a:buFont typeface="Wingdings" pitchFamily="2" charset="2"/>
              <a:buChar char="§"/>
              <a:defRPr/>
            </a:pPr>
            <a:r>
              <a:rPr lang="en-US" sz="2000" dirty="0"/>
              <a:t>Find the moon phase of a particular day</a:t>
            </a:r>
          </a:p>
          <a:p>
            <a:pPr marL="342900" lvl="1" indent="-342900" eaLnBrk="1" hangingPunct="1">
              <a:lnSpc>
                <a:spcPct val="90000"/>
              </a:lnSpc>
              <a:buClr>
                <a:schemeClr val="hlink"/>
              </a:buClr>
              <a:buSzTx/>
              <a:buFont typeface="Wingdings" pitchFamily="2" charset="2"/>
              <a:buChar char="§"/>
              <a:defRPr/>
            </a:pPr>
            <a:r>
              <a:rPr lang="en-US" sz="2400" dirty="0"/>
              <a:t>There is always a common ancestor granularity that the source and target granularities can be defined on (the bottom granularity qualifies but more efficient ones might exist)</a:t>
            </a:r>
          </a:p>
          <a:p>
            <a:pPr marL="342900" lvl="1" indent="-342900" eaLnBrk="1" hangingPunct="1">
              <a:lnSpc>
                <a:spcPct val="90000"/>
              </a:lnSpc>
              <a:buClr>
                <a:schemeClr val="hlink"/>
              </a:buClr>
              <a:buSzTx/>
              <a:buFont typeface="Wingdings" pitchFamily="2" charset="2"/>
              <a:buChar char="§"/>
              <a:defRPr/>
            </a:pPr>
            <a:r>
              <a:rPr lang="en-US" sz="2400" dirty="0"/>
              <a:t>A granularity conversion consists of two steps:</a:t>
            </a:r>
          </a:p>
          <a:p>
            <a:pPr marL="742950" lvl="2" indent="-342900" eaLnBrk="1" hangingPunct="1">
              <a:lnSpc>
                <a:spcPct val="90000"/>
              </a:lnSpc>
              <a:buFont typeface="Wingdings" pitchFamily="2" charset="2"/>
              <a:buChar char="§"/>
              <a:defRPr/>
            </a:pPr>
            <a:r>
              <a:rPr lang="en-US" sz="2000" dirty="0"/>
              <a:t>Convert the source granule to a set of granules in the ancestor granularity (down conversion)</a:t>
            </a:r>
          </a:p>
          <a:p>
            <a:pPr marL="742950" lvl="2" indent="-342900" eaLnBrk="1" hangingPunct="1">
              <a:lnSpc>
                <a:spcPct val="90000"/>
              </a:lnSpc>
              <a:buFont typeface="Wingdings" pitchFamily="2" charset="2"/>
              <a:buChar char="§"/>
              <a:defRPr/>
            </a:pPr>
            <a:r>
              <a:rPr lang="en-US" sz="2000" dirty="0"/>
              <a:t>Convert the granules from step 1 to granules of the target granularity (up conversion)</a:t>
            </a:r>
            <a:endParaRPr lang="en-US" sz="800" dirty="0" smtClean="0"/>
          </a:p>
          <a:p>
            <a:pPr marL="742950" lvl="2" indent="-342900" eaLnBrk="1" hangingPunct="1">
              <a:lnSpc>
                <a:spcPct val="90000"/>
              </a:lnSpc>
              <a:buFont typeface="Wingdings" pitchFamily="2" charset="2"/>
              <a:buChar char="§"/>
              <a:defRPr/>
            </a:pPr>
            <a:endParaRPr lang="en-US" sz="2000" dirty="0"/>
          </a:p>
        </p:txBody>
      </p:sp>
    </p:spTree>
    <p:extLst>
      <p:ext uri="{BB962C8B-B14F-4D97-AF65-F5344CB8AC3E}">
        <p14:creationId xmlns:p14="http://schemas.microsoft.com/office/powerpoint/2010/main" val="3149038446"/>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Cast </a:t>
            </a:r>
            <a:r>
              <a:rPr lang="it-IT" sz="3200" dirty="0" err="1" smtClean="0"/>
              <a:t>Function</a:t>
            </a:r>
            <a:endParaRPr lang="it-IT" sz="3200" dirty="0" smtClean="0"/>
          </a:p>
        </p:txBody>
      </p:sp>
      <p:sp>
        <p:nvSpPr>
          <p:cNvPr id="149507" name="Rectangle 3"/>
          <p:cNvSpPr>
            <a:spLocks noGrp="1" noChangeArrowheads="1"/>
          </p:cNvSpPr>
          <p:nvPr>
            <p:ph type="body" idx="1"/>
          </p:nvPr>
        </p:nvSpPr>
        <p:spPr>
          <a:xfrm>
            <a:off x="384968" y="1088740"/>
            <a:ext cx="8374063" cy="5329238"/>
          </a:xfrm>
        </p:spPr>
        <p:txBody>
          <a:bodyPr/>
          <a:lstStyle/>
          <a:p>
            <a:pPr marL="342900" lvl="1" indent="-342900" eaLnBrk="1" hangingPunct="1">
              <a:lnSpc>
                <a:spcPct val="90000"/>
              </a:lnSpc>
              <a:buClr>
                <a:schemeClr val="hlink"/>
              </a:buClr>
              <a:buSzTx/>
              <a:buFont typeface="Wingdings" pitchFamily="2" charset="2"/>
              <a:buChar char="§"/>
              <a:defRPr/>
            </a:pPr>
            <a:r>
              <a:rPr lang="en-US" sz="2400" dirty="0"/>
              <a:t>Current database systems provide the </a:t>
            </a:r>
            <a:r>
              <a:rPr lang="en-US" sz="2400" dirty="0">
                <a:solidFill>
                  <a:srgbClr val="FFFF00"/>
                </a:solidFill>
              </a:rPr>
              <a:t>CAST</a:t>
            </a:r>
            <a:r>
              <a:rPr lang="en-US" sz="2400" dirty="0"/>
              <a:t> function </a:t>
            </a:r>
            <a:r>
              <a:rPr lang="it-IT" sz="2400" i="1" dirty="0" smtClean="0"/>
              <a:t>CAST</a:t>
            </a:r>
            <a:r>
              <a:rPr lang="it-IT" sz="2400" dirty="0" smtClean="0"/>
              <a:t>(</a:t>
            </a:r>
            <a:r>
              <a:rPr lang="it-IT" sz="2400" i="1" dirty="0" smtClean="0"/>
              <a:t>T</a:t>
            </a:r>
            <a:r>
              <a:rPr lang="it-IT" sz="2400" i="1" dirty="0"/>
              <a:t>, G</a:t>
            </a:r>
            <a:r>
              <a:rPr lang="it-IT" sz="2400" dirty="0" smtClean="0"/>
              <a:t>) to </a:t>
            </a:r>
            <a:r>
              <a:rPr lang="en-US" sz="2000" dirty="0" smtClean="0"/>
              <a:t>Convert </a:t>
            </a:r>
            <a:r>
              <a:rPr lang="en-US" sz="2000" dirty="0"/>
              <a:t>a timestamp T into granularity level G</a:t>
            </a:r>
          </a:p>
          <a:p>
            <a:pPr marL="742950" lvl="2" indent="-342900" eaLnBrk="1" hangingPunct="1">
              <a:lnSpc>
                <a:spcPct val="90000"/>
              </a:lnSpc>
              <a:buFont typeface="Wingdings" pitchFamily="2" charset="2"/>
              <a:buChar char="§"/>
              <a:defRPr/>
            </a:pPr>
            <a:r>
              <a:rPr lang="en-US" sz="2000" dirty="0"/>
              <a:t>Uses the mappings between different </a:t>
            </a:r>
            <a:r>
              <a:rPr lang="en-US" sz="2000" dirty="0" smtClean="0"/>
              <a:t>granularities</a:t>
            </a:r>
          </a:p>
          <a:p>
            <a:pPr marL="342900" lvl="1" indent="-342900" eaLnBrk="1" hangingPunct="1">
              <a:lnSpc>
                <a:spcPct val="90000"/>
              </a:lnSpc>
              <a:buClr>
                <a:schemeClr val="hlink"/>
              </a:buClr>
              <a:buSzTx/>
              <a:buFont typeface="Wingdings" pitchFamily="2" charset="2"/>
              <a:buChar char="§"/>
              <a:defRPr/>
            </a:pPr>
            <a:r>
              <a:rPr lang="en-US" sz="2400" dirty="0" smtClean="0"/>
              <a:t>Examples: </a:t>
            </a:r>
          </a:p>
          <a:p>
            <a:pPr marL="0" lvl="1" indent="0" eaLnBrk="1" hangingPunct="1">
              <a:lnSpc>
                <a:spcPct val="90000"/>
              </a:lnSpc>
              <a:buClr>
                <a:schemeClr val="hlink"/>
              </a:buClr>
              <a:buSzTx/>
              <a:buNone/>
              <a:defRPr/>
            </a:pPr>
            <a:r>
              <a:rPr lang="en-US" sz="2400" dirty="0">
                <a:solidFill>
                  <a:srgbClr val="FFFF00"/>
                </a:solidFill>
              </a:rPr>
              <a:t>	</a:t>
            </a:r>
            <a:r>
              <a:rPr lang="en-US" sz="2000" dirty="0" smtClean="0">
                <a:solidFill>
                  <a:srgbClr val="FFFF00"/>
                </a:solidFill>
              </a:rPr>
              <a:t>CAST</a:t>
            </a:r>
            <a:r>
              <a:rPr lang="en-US" sz="2000" dirty="0">
                <a:solidFill>
                  <a:srgbClr val="FFFF00"/>
                </a:solidFill>
              </a:rPr>
              <a:t>( '1994-06-01', CENTURY) = '20'</a:t>
            </a:r>
          </a:p>
          <a:p>
            <a:pPr marL="400050" lvl="2" indent="0" eaLnBrk="1" hangingPunct="1">
              <a:lnSpc>
                <a:spcPct val="90000"/>
              </a:lnSpc>
              <a:buNone/>
              <a:defRPr/>
            </a:pPr>
            <a:r>
              <a:rPr lang="en-US" sz="2000" dirty="0" smtClean="0">
                <a:solidFill>
                  <a:srgbClr val="FFFF00"/>
                </a:solidFill>
              </a:rPr>
              <a:t>	CAST</a:t>
            </a:r>
            <a:r>
              <a:rPr lang="en-US" sz="2000" dirty="0">
                <a:solidFill>
                  <a:srgbClr val="FFFF00"/>
                </a:solidFill>
              </a:rPr>
              <a:t>( '1994-06-01', YEAR) = '1994'</a:t>
            </a:r>
          </a:p>
          <a:p>
            <a:pPr marL="400050" lvl="2" indent="0" eaLnBrk="1" hangingPunct="1">
              <a:lnSpc>
                <a:spcPct val="90000"/>
              </a:lnSpc>
              <a:buNone/>
              <a:defRPr/>
            </a:pPr>
            <a:r>
              <a:rPr lang="en-US" sz="2000" dirty="0" smtClean="0">
                <a:solidFill>
                  <a:srgbClr val="FFFF00"/>
                </a:solidFill>
              </a:rPr>
              <a:t>	CAST</a:t>
            </a:r>
            <a:r>
              <a:rPr lang="en-US" sz="2000" dirty="0">
                <a:solidFill>
                  <a:srgbClr val="FFFF00"/>
                </a:solidFill>
              </a:rPr>
              <a:t>( '1994-06-01', DAY) = '1994-06-01'</a:t>
            </a:r>
          </a:p>
          <a:p>
            <a:pPr marL="400050" lvl="2" indent="0" eaLnBrk="1" hangingPunct="1">
              <a:lnSpc>
                <a:spcPct val="90000"/>
              </a:lnSpc>
              <a:buNone/>
              <a:defRPr/>
            </a:pPr>
            <a:r>
              <a:rPr lang="en-US" sz="2000" dirty="0" smtClean="0">
                <a:solidFill>
                  <a:srgbClr val="FFFF00"/>
                </a:solidFill>
              </a:rPr>
              <a:t>	CAST</a:t>
            </a:r>
            <a:r>
              <a:rPr lang="en-US" sz="2000" dirty="0">
                <a:solidFill>
                  <a:srgbClr val="FFFF00"/>
                </a:solidFill>
              </a:rPr>
              <a:t>( '1994-06-01', HOUR) = '1994-06-01 00'</a:t>
            </a:r>
            <a:endParaRPr lang="en-US" sz="2000" dirty="0" smtClean="0">
              <a:solidFill>
                <a:srgbClr val="FFFF00"/>
              </a:solidFill>
            </a:endParaRPr>
          </a:p>
          <a:p>
            <a:pPr marL="342900" lvl="1" indent="-342900" eaLnBrk="1" hangingPunct="1">
              <a:lnSpc>
                <a:spcPct val="90000"/>
              </a:lnSpc>
              <a:buClr>
                <a:schemeClr val="hlink"/>
              </a:buClr>
              <a:buSzTx/>
              <a:buFont typeface="Wingdings" pitchFamily="2" charset="2"/>
              <a:buChar char="§"/>
              <a:defRPr/>
            </a:pPr>
            <a:r>
              <a:rPr lang="en-US" sz="2400" dirty="0" smtClean="0"/>
              <a:t>Conversion </a:t>
            </a:r>
            <a:r>
              <a:rPr lang="en-US" sz="2400" dirty="0"/>
              <a:t>from coarser to finer granularity</a:t>
            </a:r>
          </a:p>
          <a:p>
            <a:pPr marL="742950" lvl="2" indent="-342900" eaLnBrk="1" hangingPunct="1">
              <a:lnSpc>
                <a:spcPct val="90000"/>
              </a:lnSpc>
              <a:buFont typeface="Wingdings" pitchFamily="2" charset="2"/>
              <a:buChar char="§"/>
              <a:defRPr/>
            </a:pPr>
            <a:r>
              <a:rPr lang="en-US" sz="2000" dirty="0"/>
              <a:t>The cast function always chooses the first granule from the set of granules corresponding to the coarser timestamp</a:t>
            </a:r>
          </a:p>
          <a:p>
            <a:pPr marL="742950" lvl="2" indent="-342900" eaLnBrk="1" hangingPunct="1">
              <a:lnSpc>
                <a:spcPct val="90000"/>
              </a:lnSpc>
              <a:buFont typeface="Wingdings" pitchFamily="2" charset="2"/>
              <a:buChar char="§"/>
              <a:defRPr/>
            </a:pPr>
            <a:r>
              <a:rPr lang="en-US" sz="2000" dirty="0"/>
              <a:t>This avoids indeterminate results</a:t>
            </a:r>
          </a:p>
          <a:p>
            <a:pPr marL="342900" lvl="1" indent="-342900" eaLnBrk="1" hangingPunct="1">
              <a:lnSpc>
                <a:spcPct val="90000"/>
              </a:lnSpc>
              <a:buClr>
                <a:schemeClr val="hlink"/>
              </a:buClr>
              <a:buSzTx/>
              <a:buFont typeface="Wingdings" pitchFamily="2" charset="2"/>
              <a:buChar char="§"/>
              <a:defRPr/>
            </a:pPr>
            <a:r>
              <a:rPr lang="en-US" sz="2400" dirty="0" smtClean="0">
                <a:solidFill>
                  <a:srgbClr val="FFFF00"/>
                </a:solidFill>
              </a:rPr>
              <a:t>SCALE</a:t>
            </a:r>
            <a:r>
              <a:rPr lang="en-US" sz="2400" dirty="0" smtClean="0"/>
              <a:t> </a:t>
            </a:r>
            <a:r>
              <a:rPr lang="en-US" sz="2400" dirty="0"/>
              <a:t>function is similar, but produces an indeterminate result (a set of granules) when converting from a coarser to a finer </a:t>
            </a:r>
            <a:r>
              <a:rPr lang="en-US" sz="2400" dirty="0" smtClean="0"/>
              <a:t>granularity</a:t>
            </a:r>
            <a:endParaRPr lang="en-US" sz="2000" dirty="0"/>
          </a:p>
        </p:txBody>
      </p:sp>
    </p:spTree>
    <p:extLst>
      <p:ext uri="{BB962C8B-B14F-4D97-AF65-F5344CB8AC3E}">
        <p14:creationId xmlns:p14="http://schemas.microsoft.com/office/powerpoint/2010/main" val="18230235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467544" y="1196752"/>
            <a:ext cx="8374063" cy="5329238"/>
          </a:xfrm>
        </p:spPr>
        <p:txBody>
          <a:bodyPr/>
          <a:lstStyle/>
          <a:p>
            <a:pPr eaLnBrk="1" hangingPunct="1">
              <a:lnSpc>
                <a:spcPct val="90000"/>
              </a:lnSpc>
              <a:buNone/>
              <a:defRPr/>
            </a:pPr>
            <a:r>
              <a:rPr lang="it-IT" sz="2400" dirty="0" err="1" smtClean="0"/>
              <a:t>Given</a:t>
            </a:r>
            <a:r>
              <a:rPr lang="it-IT" sz="2400" dirty="0" smtClean="0"/>
              <a:t> the </a:t>
            </a:r>
            <a:r>
              <a:rPr lang="it-IT" sz="2400" dirty="0" err="1" smtClean="0"/>
              <a:t>two</a:t>
            </a:r>
            <a:r>
              <a:rPr lang="it-IT" sz="2400" dirty="0" smtClean="0"/>
              <a:t> relations</a:t>
            </a:r>
          </a:p>
          <a:p>
            <a:pPr eaLnBrk="1" hangingPunct="1">
              <a:lnSpc>
                <a:spcPct val="90000"/>
              </a:lnSpc>
              <a:buNone/>
              <a:defRPr/>
            </a:pPr>
            <a:endParaRPr lang="it-IT" sz="2400" dirty="0" smtClean="0"/>
          </a:p>
          <a:p>
            <a:pPr eaLnBrk="1" hangingPunct="1">
              <a:lnSpc>
                <a:spcPct val="90000"/>
              </a:lnSpc>
              <a:buNone/>
              <a:defRPr/>
            </a:pPr>
            <a:r>
              <a:rPr lang="it-IT" sz="2400" dirty="0" smtClean="0"/>
              <a:t> </a:t>
            </a:r>
            <a:r>
              <a:rPr lang="it-IT" sz="2400" dirty="0" err="1" smtClean="0"/>
              <a:t>Emp</a:t>
            </a:r>
            <a:r>
              <a:rPr lang="it-IT" sz="2400" dirty="0" smtClean="0"/>
              <a:t>                                              </a:t>
            </a:r>
            <a:r>
              <a:rPr lang="it-IT" sz="2400" dirty="0" err="1" smtClean="0"/>
              <a:t>Dept</a:t>
            </a:r>
            <a:endParaRPr lang="it-IT" sz="2400" dirty="0" smtClean="0"/>
          </a:p>
          <a:p>
            <a:pPr eaLnBrk="1" hangingPunct="1">
              <a:lnSpc>
                <a:spcPct val="90000"/>
              </a:lnSpc>
              <a:buNone/>
              <a:defRPr/>
            </a:pPr>
            <a:endParaRPr lang="it-IT" sz="2400" dirty="0" smtClean="0"/>
          </a:p>
          <a:p>
            <a:pPr eaLnBrk="1" hangingPunct="1">
              <a:lnSpc>
                <a:spcPct val="90000"/>
              </a:lnSpc>
              <a:buNone/>
              <a:defRPr/>
            </a:pPr>
            <a:endParaRPr lang="it-IT" sz="2400" dirty="0" smtClean="0"/>
          </a:p>
          <a:p>
            <a:pPr eaLnBrk="1" hangingPunct="1">
              <a:lnSpc>
                <a:spcPct val="90000"/>
              </a:lnSpc>
              <a:buNone/>
              <a:defRPr/>
            </a:pPr>
            <a:endParaRPr lang="it-IT" sz="2400" dirty="0" smtClean="0"/>
          </a:p>
          <a:p>
            <a:pPr eaLnBrk="1" hangingPunct="1">
              <a:lnSpc>
                <a:spcPct val="90000"/>
              </a:lnSpc>
              <a:buNone/>
              <a:defRPr/>
            </a:pPr>
            <a:endParaRPr lang="it-IT" sz="2400" dirty="0" smtClean="0"/>
          </a:p>
          <a:p>
            <a:pPr eaLnBrk="1" hangingPunct="1">
              <a:lnSpc>
                <a:spcPct val="90000"/>
              </a:lnSpc>
              <a:buNone/>
              <a:defRPr/>
            </a:pPr>
            <a:endParaRPr lang="it-IT" sz="2400" dirty="0" smtClean="0"/>
          </a:p>
          <a:p>
            <a:pPr eaLnBrk="1" hangingPunct="1">
              <a:lnSpc>
                <a:spcPct val="90000"/>
              </a:lnSpc>
              <a:buNone/>
              <a:defRPr/>
            </a:pPr>
            <a:endParaRPr lang="it-IT" sz="2400" dirty="0" smtClean="0"/>
          </a:p>
          <a:p>
            <a:pPr eaLnBrk="1" hangingPunct="1">
              <a:lnSpc>
                <a:spcPct val="90000"/>
              </a:lnSpc>
              <a:buNone/>
              <a:defRPr/>
            </a:pPr>
            <a:r>
              <a:rPr lang="it-IT" sz="2400" dirty="0" err="1" smtClean="0"/>
              <a:t>For</a:t>
            </a:r>
            <a:r>
              <a:rPr lang="it-IT" sz="2400" dirty="0" smtClean="0"/>
              <a:t> </a:t>
            </a:r>
            <a:r>
              <a:rPr lang="it-IT" sz="2400" dirty="0" err="1" smtClean="0"/>
              <a:t>each</a:t>
            </a:r>
            <a:r>
              <a:rPr lang="it-IT" sz="2400" dirty="0" smtClean="0"/>
              <a:t> </a:t>
            </a:r>
            <a:r>
              <a:rPr lang="it-IT" sz="2400" dirty="0" err="1" smtClean="0"/>
              <a:t>employee</a:t>
            </a:r>
            <a:r>
              <a:rPr lang="it-IT" sz="2400" dirty="0" smtClean="0"/>
              <a:t>, </a:t>
            </a:r>
            <a:r>
              <a:rPr lang="it-IT" sz="2400" dirty="0" err="1" smtClean="0"/>
              <a:t>find</a:t>
            </a:r>
            <a:r>
              <a:rPr lang="it-IT" sz="2400" dirty="0" smtClean="0"/>
              <a:t> the </a:t>
            </a:r>
            <a:r>
              <a:rPr lang="it-IT" sz="2400" dirty="0" err="1" smtClean="0"/>
              <a:t>history</a:t>
            </a:r>
            <a:r>
              <a:rPr lang="it-IT" sz="2400" dirty="0" smtClean="0"/>
              <a:t> </a:t>
            </a:r>
            <a:r>
              <a:rPr lang="it-IT" sz="2400" dirty="0" err="1" smtClean="0"/>
              <a:t>of</a:t>
            </a:r>
            <a:r>
              <a:rPr lang="it-IT" sz="2400" dirty="0" smtClean="0"/>
              <a:t> the budget </a:t>
            </a:r>
            <a:r>
              <a:rPr lang="it-IT" sz="2400" dirty="0" err="1" smtClean="0"/>
              <a:t>of</a:t>
            </a:r>
            <a:r>
              <a:rPr lang="it-IT" sz="2400" dirty="0" smtClean="0"/>
              <a:t> the </a:t>
            </a:r>
            <a:r>
              <a:rPr lang="it-IT" sz="2400" dirty="0" err="1" smtClean="0"/>
              <a:t>department</a:t>
            </a:r>
            <a:r>
              <a:rPr lang="it-IT" sz="2400" dirty="0" smtClean="0"/>
              <a:t> </a:t>
            </a:r>
            <a:r>
              <a:rPr lang="it-IT" sz="2400" dirty="0" err="1" smtClean="0"/>
              <a:t>they</a:t>
            </a:r>
            <a:r>
              <a:rPr lang="it-IT" sz="2400" dirty="0" smtClean="0"/>
              <a:t> </a:t>
            </a:r>
            <a:r>
              <a:rPr lang="it-IT" sz="2400" dirty="0" err="1" smtClean="0"/>
              <a:t>worked</a:t>
            </a:r>
            <a:r>
              <a:rPr lang="it-IT" sz="2400" dirty="0" smtClean="0"/>
              <a:t> in</a:t>
            </a:r>
          </a:p>
          <a:p>
            <a:pPr eaLnBrk="1" hangingPunct="1">
              <a:lnSpc>
                <a:spcPct val="90000"/>
              </a:lnSpc>
              <a:buNone/>
              <a:defRPr/>
            </a:pPr>
            <a:endParaRPr lang="it-IT" sz="2400" dirty="0" smtClean="0"/>
          </a:p>
          <a:p>
            <a:pPr eaLnBrk="1" hangingPunct="1">
              <a:lnSpc>
                <a:spcPct val="90000"/>
              </a:lnSpc>
              <a:buNone/>
              <a:defRPr/>
            </a:pPr>
            <a:r>
              <a:rPr lang="it-IT" sz="2400" dirty="0" smtClean="0"/>
              <a:t>(</a:t>
            </a:r>
            <a:r>
              <a:rPr lang="it-IT" sz="2400" dirty="0" err="1" smtClean="0"/>
              <a:t>two</a:t>
            </a:r>
            <a:r>
              <a:rPr lang="it-IT" sz="2400" dirty="0" smtClean="0"/>
              <a:t> </a:t>
            </a:r>
            <a:r>
              <a:rPr lang="it-IT" sz="2400" dirty="0" err="1" smtClean="0"/>
              <a:t>tuples</a:t>
            </a:r>
            <a:r>
              <a:rPr lang="it-IT" sz="2400" dirty="0" smtClean="0"/>
              <a:t> join iff </a:t>
            </a:r>
            <a:r>
              <a:rPr lang="it-IT" sz="2400" dirty="0" err="1" smtClean="0"/>
              <a:t>they</a:t>
            </a:r>
            <a:r>
              <a:rPr lang="it-IT" sz="2400" dirty="0" smtClean="0"/>
              <a:t> match on the non </a:t>
            </a:r>
            <a:r>
              <a:rPr lang="it-IT" sz="2400" dirty="0" err="1" smtClean="0"/>
              <a:t>temporal</a:t>
            </a:r>
            <a:r>
              <a:rPr lang="it-IT" sz="2400" dirty="0" smtClean="0"/>
              <a:t> </a:t>
            </a:r>
            <a:r>
              <a:rPr lang="it-IT" sz="2400" dirty="0" err="1" smtClean="0"/>
              <a:t>attributes</a:t>
            </a:r>
            <a:r>
              <a:rPr lang="it-IT" sz="2400" dirty="0" smtClean="0"/>
              <a:t> and </a:t>
            </a:r>
            <a:r>
              <a:rPr lang="it-IT" sz="2400" dirty="0" err="1" smtClean="0"/>
              <a:t>their</a:t>
            </a:r>
            <a:r>
              <a:rPr lang="it-IT" sz="2400" dirty="0" smtClean="0"/>
              <a:t> </a:t>
            </a:r>
            <a:r>
              <a:rPr lang="it-IT" sz="2400" dirty="0" err="1" smtClean="0"/>
              <a:t>timestamps</a:t>
            </a:r>
            <a:r>
              <a:rPr lang="it-IT" sz="2400" dirty="0" smtClean="0"/>
              <a:t> </a:t>
            </a:r>
            <a:r>
              <a:rPr lang="it-IT" sz="2400" dirty="0" err="1" smtClean="0"/>
              <a:t>overlap</a:t>
            </a:r>
            <a:r>
              <a:rPr lang="it-IT" sz="2400" dirty="0" smtClean="0"/>
              <a:t>)</a:t>
            </a:r>
          </a:p>
        </p:txBody>
      </p:sp>
      <p:graphicFrame>
        <p:nvGraphicFramePr>
          <p:cNvPr id="4" name="Tabella 3"/>
          <p:cNvGraphicFramePr>
            <a:graphicFrameLocks noGrp="1"/>
          </p:cNvGraphicFramePr>
          <p:nvPr/>
        </p:nvGraphicFramePr>
        <p:xfrm>
          <a:off x="323528" y="2456892"/>
          <a:ext cx="4392490" cy="1483360"/>
        </p:xfrm>
        <a:graphic>
          <a:graphicData uri="http://schemas.openxmlformats.org/drawingml/2006/table">
            <a:tbl>
              <a:tblPr firstRow="1" bandRow="1">
                <a:tableStyleId>{5C22544A-7EE6-4342-B048-85BDC9FD1C3A}</a:tableStyleId>
              </a:tblPr>
              <a:tblGrid>
                <a:gridCol w="878498">
                  <a:extLst>
                    <a:ext uri="{9D8B030D-6E8A-4147-A177-3AD203B41FA5}">
                      <a16:colId xmlns:a16="http://schemas.microsoft.com/office/drawing/2014/main" val="20000"/>
                    </a:ext>
                  </a:extLst>
                </a:gridCol>
                <a:gridCol w="878498">
                  <a:extLst>
                    <a:ext uri="{9D8B030D-6E8A-4147-A177-3AD203B41FA5}">
                      <a16:colId xmlns:a16="http://schemas.microsoft.com/office/drawing/2014/main" val="20001"/>
                    </a:ext>
                  </a:extLst>
                </a:gridCol>
                <a:gridCol w="878498">
                  <a:extLst>
                    <a:ext uri="{9D8B030D-6E8A-4147-A177-3AD203B41FA5}">
                      <a16:colId xmlns:a16="http://schemas.microsoft.com/office/drawing/2014/main" val="20002"/>
                    </a:ext>
                  </a:extLst>
                </a:gridCol>
                <a:gridCol w="878498">
                  <a:extLst>
                    <a:ext uri="{9D8B030D-6E8A-4147-A177-3AD203B41FA5}">
                      <a16:colId xmlns:a16="http://schemas.microsoft.com/office/drawing/2014/main" val="20003"/>
                    </a:ext>
                  </a:extLst>
                </a:gridCol>
                <a:gridCol w="878498">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err="1" smtClean="0"/>
                        <a:t>Salary</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2300</a:t>
                      </a:r>
                      <a:endParaRPr lang="it-IT" dirty="0"/>
                    </a:p>
                  </a:txBody>
                  <a:tcPr/>
                </a:tc>
                <a:tc>
                  <a:txBody>
                    <a:bodyPr/>
                    <a:lstStyle/>
                    <a:p>
                      <a:r>
                        <a:rPr lang="it-IT" dirty="0" smtClean="0"/>
                        <a:t>1/</a:t>
                      </a:r>
                      <a:r>
                        <a:rPr lang="it-IT" dirty="0" err="1" smtClean="0"/>
                        <a:t>1</a:t>
                      </a:r>
                      <a:r>
                        <a:rPr lang="it-IT" dirty="0" smtClean="0"/>
                        <a:t>/12</a:t>
                      </a:r>
                      <a:endParaRPr lang="it-IT" dirty="0"/>
                    </a:p>
                  </a:txBody>
                  <a:tcPr/>
                </a:tc>
                <a:tc>
                  <a:txBody>
                    <a:bodyPr/>
                    <a:lstStyle/>
                    <a:p>
                      <a:r>
                        <a:rPr lang="it-IT" dirty="0" smtClean="0"/>
                        <a:t>1/</a:t>
                      </a:r>
                      <a:r>
                        <a:rPr lang="it-IT" dirty="0" err="1" smtClean="0"/>
                        <a:t>1</a:t>
                      </a:r>
                      <a:r>
                        <a:rPr lang="it-IT" dirty="0" smtClean="0"/>
                        <a:t>/16</a:t>
                      </a:r>
                      <a:endParaRPr lang="it-IT" dirty="0"/>
                    </a:p>
                  </a:txBody>
                  <a:tcPr/>
                </a:tc>
                <a:extLst>
                  <a:ext uri="{0D108BD9-81ED-4DB2-BD59-A6C34878D82A}">
                    <a16:rowId xmlns:a16="http://schemas.microsoft.com/office/drawing/2014/main" val="10001"/>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3200</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/15</a:t>
                      </a:r>
                      <a:endParaRPr lang="it-IT" dirty="0"/>
                    </a:p>
                  </a:txBody>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3400</a:t>
                      </a:r>
                      <a:endParaRPr lang="it-IT" dirty="0"/>
                    </a:p>
                  </a:txBody>
                  <a:tcPr/>
                </a:tc>
                <a:tc>
                  <a:txBody>
                    <a:bodyPr/>
                    <a:lstStyle/>
                    <a:p>
                      <a:r>
                        <a:rPr lang="it-IT" dirty="0" smtClean="0"/>
                        <a:t>1/</a:t>
                      </a:r>
                      <a:r>
                        <a:rPr lang="it-IT" dirty="0" err="1" smtClean="0"/>
                        <a:t>1</a:t>
                      </a:r>
                      <a:r>
                        <a:rPr lang="it-IT" dirty="0" smtClean="0"/>
                        <a:t>/15</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3"/>
                  </a:ext>
                </a:extLst>
              </a:tr>
            </a:tbl>
          </a:graphicData>
        </a:graphic>
      </p:graphicFrame>
      <p:graphicFrame>
        <p:nvGraphicFramePr>
          <p:cNvPr id="5" name="Tabella 4"/>
          <p:cNvGraphicFramePr>
            <a:graphicFrameLocks noGrp="1"/>
          </p:cNvGraphicFramePr>
          <p:nvPr/>
        </p:nvGraphicFramePr>
        <p:xfrm>
          <a:off x="4932040" y="2456892"/>
          <a:ext cx="3924436" cy="1854200"/>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900100">
                  <a:extLst>
                    <a:ext uri="{9D8B030D-6E8A-4147-A177-3AD203B41FA5}">
                      <a16:colId xmlns:a16="http://schemas.microsoft.com/office/drawing/2014/main" val="20003"/>
                    </a:ext>
                  </a:extLst>
                </a:gridCol>
              </a:tblGrid>
              <a:tr h="370840">
                <a:tc>
                  <a:txBody>
                    <a:bodyPr/>
                    <a:lstStyle/>
                    <a:p>
                      <a:r>
                        <a:rPr lang="it-IT" dirty="0" err="1" smtClean="0"/>
                        <a:t>DName</a:t>
                      </a:r>
                      <a:endParaRPr lang="it-IT" dirty="0"/>
                    </a:p>
                  </a:txBody>
                  <a:tcPr/>
                </a:tc>
                <a:tc>
                  <a:txBody>
                    <a:bodyPr/>
                    <a:lstStyle/>
                    <a:p>
                      <a:r>
                        <a:rPr lang="it-IT" dirty="0" smtClean="0"/>
                        <a:t>Budget</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SE</a:t>
                      </a:r>
                      <a:endParaRPr lang="it-IT" dirty="0"/>
                    </a:p>
                  </a:txBody>
                  <a:tcPr/>
                </a:tc>
                <a:tc>
                  <a:txBody>
                    <a:bodyPr/>
                    <a:lstStyle/>
                    <a:p>
                      <a:r>
                        <a:rPr lang="it-IT" dirty="0" smtClean="0"/>
                        <a:t>100K</a:t>
                      </a:r>
                      <a:endParaRPr lang="it-IT" dirty="0"/>
                    </a:p>
                  </a:txBody>
                  <a:tcPr/>
                </a:tc>
                <a:tc>
                  <a:txBody>
                    <a:bodyPr/>
                    <a:lstStyle/>
                    <a:p>
                      <a:r>
                        <a:rPr lang="it-IT" dirty="0" smtClean="0"/>
                        <a:t>1/</a:t>
                      </a:r>
                      <a:r>
                        <a:rPr lang="it-IT" dirty="0" err="1" smtClean="0"/>
                        <a:t>1</a:t>
                      </a:r>
                      <a:r>
                        <a:rPr lang="it-IT" dirty="0" smtClean="0"/>
                        <a:t>/08</a:t>
                      </a:r>
                      <a:endParaRPr lang="it-IT" dirty="0"/>
                    </a:p>
                  </a:txBody>
                  <a:tcPr/>
                </a:tc>
                <a:tc>
                  <a:txBody>
                    <a:bodyPr/>
                    <a:lstStyle/>
                    <a:p>
                      <a:r>
                        <a:rPr lang="it-IT" dirty="0" smtClean="0"/>
                        <a:t>1/</a:t>
                      </a:r>
                      <a:r>
                        <a:rPr lang="it-IT" dirty="0" err="1" smtClean="0"/>
                        <a:t>1</a:t>
                      </a:r>
                      <a:r>
                        <a:rPr lang="it-IT" dirty="0" smtClean="0"/>
                        <a:t>/14</a:t>
                      </a:r>
                      <a:endParaRPr lang="it-IT" dirty="0"/>
                    </a:p>
                  </a:txBody>
                  <a:tcPr/>
                </a:tc>
                <a:extLst>
                  <a:ext uri="{0D108BD9-81ED-4DB2-BD59-A6C34878D82A}">
                    <a16:rowId xmlns:a16="http://schemas.microsoft.com/office/drawing/2014/main" val="10001"/>
                  </a:ext>
                </a:extLst>
              </a:tr>
              <a:tr h="370840">
                <a:tc>
                  <a:txBody>
                    <a:bodyPr/>
                    <a:lstStyle/>
                    <a:p>
                      <a:r>
                        <a:rPr lang="it-IT" dirty="0" smtClean="0"/>
                        <a:t>SE</a:t>
                      </a:r>
                      <a:endParaRPr lang="it-IT" dirty="0"/>
                    </a:p>
                  </a:txBody>
                  <a:tcPr/>
                </a:tc>
                <a:tc>
                  <a:txBody>
                    <a:bodyPr/>
                    <a:lstStyle/>
                    <a:p>
                      <a:r>
                        <a:rPr lang="it-IT" dirty="0" smtClean="0"/>
                        <a:t>140K</a:t>
                      </a:r>
                      <a:endParaRPr lang="it-IT" dirty="0"/>
                    </a:p>
                  </a:txBody>
                  <a:tcPr/>
                </a:tc>
                <a:tc>
                  <a:txBody>
                    <a:bodyPr/>
                    <a:lstStyle/>
                    <a:p>
                      <a:r>
                        <a:rPr lang="it-IT" dirty="0" smtClean="0"/>
                        <a:t>1/</a:t>
                      </a:r>
                      <a:r>
                        <a:rPr lang="it-IT" dirty="0" err="1" smtClean="0"/>
                        <a:t>1</a:t>
                      </a:r>
                      <a:r>
                        <a:rPr lang="it-IT" dirty="0" smtClean="0"/>
                        <a:t>/14</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2"/>
                  </a:ext>
                </a:extLst>
              </a:tr>
              <a:tr h="370840">
                <a:tc>
                  <a:txBody>
                    <a:bodyPr/>
                    <a:lstStyle/>
                    <a:p>
                      <a:r>
                        <a:rPr lang="it-IT" dirty="0" smtClean="0"/>
                        <a:t>DB</a:t>
                      </a:r>
                      <a:endParaRPr lang="it-IT" dirty="0"/>
                    </a:p>
                  </a:txBody>
                  <a:tcPr/>
                </a:tc>
                <a:tc>
                  <a:txBody>
                    <a:bodyPr/>
                    <a:lstStyle/>
                    <a:p>
                      <a:r>
                        <a:rPr lang="it-IT" dirty="0" smtClean="0"/>
                        <a:t>200K</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/13</a:t>
                      </a:r>
                      <a:endParaRPr lang="it-IT" dirty="0"/>
                    </a:p>
                  </a:txBody>
                  <a:tcPr/>
                </a:tc>
                <a:extLst>
                  <a:ext uri="{0D108BD9-81ED-4DB2-BD59-A6C34878D82A}">
                    <a16:rowId xmlns:a16="http://schemas.microsoft.com/office/drawing/2014/main" val="10003"/>
                  </a:ext>
                </a:extLst>
              </a:tr>
              <a:tr h="370840">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/13</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395536" y="0"/>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359532" y="1196752"/>
            <a:ext cx="8482075" cy="5329238"/>
          </a:xfrm>
        </p:spPr>
        <p:txBody>
          <a:bodyPr/>
          <a:lstStyle/>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a:p>
            <a:pPr>
              <a:buNone/>
            </a:pPr>
            <a:endParaRPr lang="it-IT" sz="2400" dirty="0" smtClean="0"/>
          </a:p>
        </p:txBody>
      </p:sp>
      <p:graphicFrame>
        <p:nvGraphicFramePr>
          <p:cNvPr id="5" name="Tabella 4"/>
          <p:cNvGraphicFramePr>
            <a:graphicFrameLocks noGrp="1"/>
          </p:cNvGraphicFramePr>
          <p:nvPr/>
        </p:nvGraphicFramePr>
        <p:xfrm>
          <a:off x="2015716" y="4257092"/>
          <a:ext cx="5364596" cy="2225040"/>
        </p:xfrm>
        <a:graphic>
          <a:graphicData uri="http://schemas.openxmlformats.org/drawingml/2006/table">
            <a:tbl>
              <a:tblPr firstRow="1" bandRow="1">
                <a:tableStyleId>{5C22544A-7EE6-4342-B048-85BDC9FD1C3A}</a:tableStyleId>
              </a:tblPr>
              <a:tblGrid>
                <a:gridCol w="1157827">
                  <a:extLst>
                    <a:ext uri="{9D8B030D-6E8A-4147-A177-3AD203B41FA5}">
                      <a16:colId xmlns:a16="http://schemas.microsoft.com/office/drawing/2014/main" val="20000"/>
                    </a:ext>
                  </a:extLst>
                </a:gridCol>
                <a:gridCol w="1157827">
                  <a:extLst>
                    <a:ext uri="{9D8B030D-6E8A-4147-A177-3AD203B41FA5}">
                      <a16:colId xmlns:a16="http://schemas.microsoft.com/office/drawing/2014/main" val="20001"/>
                    </a:ext>
                  </a:extLst>
                </a:gridCol>
                <a:gridCol w="1157827">
                  <a:extLst>
                    <a:ext uri="{9D8B030D-6E8A-4147-A177-3AD203B41FA5}">
                      <a16:colId xmlns:a16="http://schemas.microsoft.com/office/drawing/2014/main" val="20002"/>
                    </a:ext>
                  </a:extLst>
                </a:gridCol>
                <a:gridCol w="926260">
                  <a:extLst>
                    <a:ext uri="{9D8B030D-6E8A-4147-A177-3AD203B41FA5}">
                      <a16:colId xmlns:a16="http://schemas.microsoft.com/office/drawing/2014/main" val="20003"/>
                    </a:ext>
                  </a:extLst>
                </a:gridCol>
                <a:gridCol w="964855">
                  <a:extLst>
                    <a:ext uri="{9D8B030D-6E8A-4147-A177-3AD203B41FA5}">
                      <a16:colId xmlns:a16="http://schemas.microsoft.com/office/drawing/2014/main" val="20004"/>
                    </a:ext>
                  </a:extLst>
                </a:gridCol>
              </a:tblGrid>
              <a:tr h="370840">
                <a:tc>
                  <a:txBody>
                    <a:bodyPr/>
                    <a:lstStyle/>
                    <a:p>
                      <a:r>
                        <a:rPr lang="it-IT" dirty="0" err="1" smtClean="0"/>
                        <a:t>Name</a:t>
                      </a:r>
                      <a:endParaRPr lang="it-IT" dirty="0"/>
                    </a:p>
                  </a:txBody>
                  <a:tcPr/>
                </a:tc>
                <a:tc>
                  <a:txBody>
                    <a:bodyPr/>
                    <a:lstStyle/>
                    <a:p>
                      <a:r>
                        <a:rPr lang="it-IT" dirty="0" err="1" smtClean="0"/>
                        <a:t>Dept</a:t>
                      </a:r>
                      <a:endParaRPr lang="it-IT" dirty="0"/>
                    </a:p>
                  </a:txBody>
                  <a:tcPr/>
                </a:tc>
                <a:tc>
                  <a:txBody>
                    <a:bodyPr/>
                    <a:lstStyle/>
                    <a:p>
                      <a:r>
                        <a:rPr lang="it-IT" dirty="0" smtClean="0"/>
                        <a:t>Budget</a:t>
                      </a:r>
                      <a:endParaRPr lang="it-IT" dirty="0"/>
                    </a:p>
                  </a:txBody>
                  <a:tcPr/>
                </a:tc>
                <a:tc>
                  <a:txBody>
                    <a:bodyPr/>
                    <a:lstStyle/>
                    <a:p>
                      <a:r>
                        <a:rPr lang="it-IT" dirty="0" smtClean="0"/>
                        <a:t>Start</a:t>
                      </a:r>
                      <a:endParaRPr lang="it-IT" dirty="0"/>
                    </a:p>
                  </a:txBody>
                  <a:tcPr/>
                </a:tc>
                <a:tc>
                  <a:txBody>
                    <a:bodyPr/>
                    <a:lstStyle/>
                    <a:p>
                      <a:r>
                        <a:rPr lang="it-IT" dirty="0" smtClean="0"/>
                        <a:t>End</a:t>
                      </a:r>
                      <a:endParaRPr lang="it-IT" dirty="0"/>
                    </a:p>
                  </a:txBody>
                  <a:tcPr/>
                </a:tc>
                <a:extLst>
                  <a:ext uri="{0D108BD9-81ED-4DB2-BD59-A6C34878D82A}">
                    <a16:rowId xmlns:a16="http://schemas.microsoft.com/office/drawing/2014/main" val="10000"/>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100K</a:t>
                      </a:r>
                      <a:endParaRPr lang="it-IT" dirty="0"/>
                    </a:p>
                  </a:txBody>
                  <a:tcPr/>
                </a:tc>
                <a:tc>
                  <a:txBody>
                    <a:bodyPr/>
                    <a:lstStyle/>
                    <a:p>
                      <a:r>
                        <a:rPr lang="it-IT" dirty="0" smtClean="0"/>
                        <a:t>1/</a:t>
                      </a:r>
                      <a:r>
                        <a:rPr lang="it-IT" dirty="0" err="1" smtClean="0"/>
                        <a:t>1</a:t>
                      </a:r>
                      <a:r>
                        <a:rPr lang="it-IT" dirty="0" smtClean="0"/>
                        <a:t>/12</a:t>
                      </a:r>
                      <a:endParaRPr lang="it-IT" dirty="0"/>
                    </a:p>
                  </a:txBody>
                  <a:tcPr/>
                </a:tc>
                <a:tc>
                  <a:txBody>
                    <a:bodyPr/>
                    <a:lstStyle/>
                    <a:p>
                      <a:r>
                        <a:rPr lang="it-IT" dirty="0" smtClean="0"/>
                        <a:t>1/</a:t>
                      </a:r>
                      <a:r>
                        <a:rPr lang="it-IT" dirty="0" err="1" smtClean="0"/>
                        <a:t>1</a:t>
                      </a:r>
                      <a:r>
                        <a:rPr lang="it-IT" dirty="0" smtClean="0"/>
                        <a:t>/14</a:t>
                      </a:r>
                      <a:endParaRPr lang="it-IT" dirty="0"/>
                    </a:p>
                  </a:txBody>
                  <a:tcPr/>
                </a:tc>
                <a:extLst>
                  <a:ext uri="{0D108BD9-81ED-4DB2-BD59-A6C34878D82A}">
                    <a16:rowId xmlns:a16="http://schemas.microsoft.com/office/drawing/2014/main" val="10001"/>
                  </a:ext>
                </a:extLst>
              </a:tr>
              <a:tr h="370840">
                <a:tc>
                  <a:txBody>
                    <a:bodyPr/>
                    <a:lstStyle/>
                    <a:p>
                      <a:r>
                        <a:rPr lang="it-IT" dirty="0" smtClean="0"/>
                        <a:t>Tom</a:t>
                      </a:r>
                      <a:endParaRPr lang="it-IT" dirty="0"/>
                    </a:p>
                  </a:txBody>
                  <a:tcPr/>
                </a:tc>
                <a:tc>
                  <a:txBody>
                    <a:bodyPr/>
                    <a:lstStyle/>
                    <a:p>
                      <a:r>
                        <a:rPr lang="it-IT" dirty="0" smtClean="0"/>
                        <a:t>SE</a:t>
                      </a:r>
                      <a:endParaRPr lang="it-IT" dirty="0"/>
                    </a:p>
                  </a:txBody>
                  <a:tcPr/>
                </a:tc>
                <a:tc>
                  <a:txBody>
                    <a:bodyPr/>
                    <a:lstStyle/>
                    <a:p>
                      <a:r>
                        <a:rPr lang="it-IT" dirty="0" smtClean="0"/>
                        <a:t>140K</a:t>
                      </a:r>
                      <a:endParaRPr lang="it-IT" dirty="0"/>
                    </a:p>
                  </a:txBody>
                  <a:tcPr/>
                </a:tc>
                <a:tc>
                  <a:txBody>
                    <a:bodyPr/>
                    <a:lstStyle/>
                    <a:p>
                      <a:r>
                        <a:rPr lang="it-IT" dirty="0" smtClean="0"/>
                        <a:t>1/</a:t>
                      </a:r>
                      <a:r>
                        <a:rPr lang="it-IT" dirty="0" err="1" smtClean="0"/>
                        <a:t>1</a:t>
                      </a:r>
                      <a:r>
                        <a:rPr lang="it-IT" dirty="0" smtClean="0"/>
                        <a:t>/14</a:t>
                      </a:r>
                      <a:endParaRPr lang="it-IT" dirty="0"/>
                    </a:p>
                  </a:txBody>
                  <a:tcPr/>
                </a:tc>
                <a:tc>
                  <a:txBody>
                    <a:bodyPr/>
                    <a:lstStyle/>
                    <a:p>
                      <a:r>
                        <a:rPr lang="it-IT" dirty="0" smtClean="0"/>
                        <a:t>1/</a:t>
                      </a:r>
                      <a:r>
                        <a:rPr lang="it-IT" dirty="0" err="1" smtClean="0"/>
                        <a:t>1</a:t>
                      </a:r>
                      <a:r>
                        <a:rPr lang="it-IT" dirty="0" smtClean="0"/>
                        <a:t>/16</a:t>
                      </a:r>
                      <a:endParaRPr lang="it-IT" dirty="0"/>
                    </a:p>
                  </a:txBody>
                  <a:tcPr/>
                </a:tc>
                <a:extLst>
                  <a:ext uri="{0D108BD9-81ED-4DB2-BD59-A6C34878D82A}">
                    <a16:rowId xmlns:a16="http://schemas.microsoft.com/office/drawing/2014/main" val="10002"/>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200K</a:t>
                      </a:r>
                      <a:endParaRPr lang="it-IT" dirty="0"/>
                    </a:p>
                  </a:txBody>
                  <a:tcPr/>
                </a:tc>
                <a:tc>
                  <a:txBody>
                    <a:bodyPr/>
                    <a:lstStyle/>
                    <a:p>
                      <a:r>
                        <a:rPr lang="it-IT" dirty="0" smtClean="0"/>
                        <a:t>1/</a:t>
                      </a:r>
                      <a:r>
                        <a:rPr lang="it-IT" dirty="0" err="1" smtClean="0"/>
                        <a:t>1</a:t>
                      </a:r>
                      <a:r>
                        <a:rPr lang="it-IT" dirty="0" smtClean="0"/>
                        <a:t>/10</a:t>
                      </a:r>
                      <a:endParaRPr lang="it-IT" dirty="0"/>
                    </a:p>
                  </a:txBody>
                  <a:tcPr/>
                </a:tc>
                <a:tc>
                  <a:txBody>
                    <a:bodyPr/>
                    <a:lstStyle/>
                    <a:p>
                      <a:r>
                        <a:rPr lang="it-IT" dirty="0" smtClean="0"/>
                        <a:t>1/</a:t>
                      </a:r>
                      <a:r>
                        <a:rPr lang="it-IT" dirty="0" err="1" smtClean="0"/>
                        <a:t>1</a:t>
                      </a:r>
                      <a:r>
                        <a:rPr lang="it-IT" dirty="0" smtClean="0"/>
                        <a:t>/13</a:t>
                      </a:r>
                      <a:endParaRPr lang="it-IT" dirty="0"/>
                    </a:p>
                  </a:txBody>
                  <a:tcPr/>
                </a:tc>
                <a:extLst>
                  <a:ext uri="{0D108BD9-81ED-4DB2-BD59-A6C34878D82A}">
                    <a16:rowId xmlns:a16="http://schemas.microsoft.com/office/drawing/2014/main" val="10003"/>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/13</a:t>
                      </a:r>
                      <a:endParaRPr lang="it-IT" dirty="0"/>
                    </a:p>
                  </a:txBody>
                  <a:tcPr/>
                </a:tc>
                <a:tc>
                  <a:txBody>
                    <a:bodyPr/>
                    <a:lstStyle/>
                    <a:p>
                      <a:r>
                        <a:rPr lang="it-IT" dirty="0" smtClean="0"/>
                        <a:t>1/</a:t>
                      </a:r>
                      <a:r>
                        <a:rPr lang="it-IT" dirty="0" err="1" smtClean="0"/>
                        <a:t>1</a:t>
                      </a:r>
                      <a:r>
                        <a:rPr lang="it-IT" dirty="0" smtClean="0"/>
                        <a:t>/15</a:t>
                      </a:r>
                      <a:endParaRPr lang="it-IT" dirty="0"/>
                    </a:p>
                  </a:txBody>
                  <a:tcPr/>
                </a:tc>
                <a:extLst>
                  <a:ext uri="{0D108BD9-81ED-4DB2-BD59-A6C34878D82A}">
                    <a16:rowId xmlns:a16="http://schemas.microsoft.com/office/drawing/2014/main" val="10004"/>
                  </a:ext>
                </a:extLst>
              </a:tr>
              <a:tr h="370840">
                <a:tc>
                  <a:txBody>
                    <a:bodyPr/>
                    <a:lstStyle/>
                    <a:p>
                      <a:r>
                        <a:rPr lang="it-IT" dirty="0" err="1" smtClean="0"/>
                        <a:t>Ann</a:t>
                      </a:r>
                      <a:endParaRPr lang="it-IT" dirty="0"/>
                    </a:p>
                  </a:txBody>
                  <a:tcPr/>
                </a:tc>
                <a:tc>
                  <a:txBody>
                    <a:bodyPr/>
                    <a:lstStyle/>
                    <a:p>
                      <a:r>
                        <a:rPr lang="it-IT" dirty="0" smtClean="0"/>
                        <a:t>DB</a:t>
                      </a:r>
                      <a:endParaRPr lang="it-IT" dirty="0"/>
                    </a:p>
                  </a:txBody>
                  <a:tcPr/>
                </a:tc>
                <a:tc>
                  <a:txBody>
                    <a:bodyPr/>
                    <a:lstStyle/>
                    <a:p>
                      <a:r>
                        <a:rPr lang="it-IT" dirty="0" smtClean="0"/>
                        <a:t>220K</a:t>
                      </a:r>
                      <a:endParaRPr lang="it-IT" dirty="0"/>
                    </a:p>
                  </a:txBody>
                  <a:tcPr/>
                </a:tc>
                <a:tc>
                  <a:txBody>
                    <a:bodyPr/>
                    <a:lstStyle/>
                    <a:p>
                      <a:r>
                        <a:rPr lang="it-IT" dirty="0" smtClean="0"/>
                        <a:t>1/</a:t>
                      </a:r>
                      <a:r>
                        <a:rPr lang="it-IT" dirty="0" err="1" smtClean="0"/>
                        <a:t>1</a:t>
                      </a:r>
                      <a:r>
                        <a:rPr lang="it-IT" dirty="0" smtClean="0"/>
                        <a:t>/15</a:t>
                      </a:r>
                      <a:endParaRPr lang="it-IT" dirty="0"/>
                    </a:p>
                  </a:txBody>
                  <a:tcPr/>
                </a:tc>
                <a:tc>
                  <a:txBody>
                    <a:bodyPr/>
                    <a:lstStyle/>
                    <a:p>
                      <a:r>
                        <a:rPr lang="it-IT" dirty="0" err="1" smtClean="0"/>
                        <a:t>Now</a:t>
                      </a:r>
                      <a:endParaRPr lang="it-IT" dirty="0"/>
                    </a:p>
                  </a:txBody>
                  <a:tcPr/>
                </a:tc>
                <a:extLst>
                  <a:ext uri="{0D108BD9-81ED-4DB2-BD59-A6C34878D82A}">
                    <a16:rowId xmlns:a16="http://schemas.microsoft.com/office/drawing/2014/main" val="10005"/>
                  </a:ext>
                </a:extLst>
              </a:tr>
            </a:tbl>
          </a:graphicData>
        </a:graphic>
      </p:graphicFrame>
      <p:cxnSp>
        <p:nvCxnSpPr>
          <p:cNvPr id="7" name="Connettore 2 6"/>
          <p:cNvCxnSpPr/>
          <p:nvPr/>
        </p:nvCxnSpPr>
        <p:spPr bwMode="auto">
          <a:xfrm>
            <a:off x="503548" y="1412776"/>
            <a:ext cx="774086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 name="CasellaDiTesto 7"/>
          <p:cNvSpPr txBox="1"/>
          <p:nvPr/>
        </p:nvSpPr>
        <p:spPr>
          <a:xfrm>
            <a:off x="1043608" y="1088740"/>
            <a:ext cx="7913320" cy="923330"/>
          </a:xfrm>
          <a:prstGeom prst="rect">
            <a:avLst/>
          </a:prstGeom>
          <a:noFill/>
        </p:spPr>
        <p:txBody>
          <a:bodyPr wrap="square" rtlCol="0">
            <a:spAutoFit/>
          </a:bodyPr>
          <a:lstStyle/>
          <a:p>
            <a:r>
              <a:rPr lang="it-IT" dirty="0" smtClean="0"/>
              <a:t>2008  2009  2010  2011  2012  2013  2014 2015  2016                         </a:t>
            </a:r>
            <a:r>
              <a:rPr lang="it-IT" dirty="0" err="1" smtClean="0"/>
              <a:t>Time</a:t>
            </a:r>
            <a:endParaRPr lang="it-IT" dirty="0" smtClean="0"/>
          </a:p>
          <a:p>
            <a:endParaRPr lang="it-IT" dirty="0" smtClean="0"/>
          </a:p>
          <a:p>
            <a:endParaRPr lang="it-IT" dirty="0"/>
          </a:p>
        </p:txBody>
      </p:sp>
      <p:cxnSp>
        <p:nvCxnSpPr>
          <p:cNvPr id="10" name="Connettore 1 9"/>
          <p:cNvCxnSpPr/>
          <p:nvPr/>
        </p:nvCxnSpPr>
        <p:spPr bwMode="auto">
          <a:xfrm>
            <a:off x="1043608" y="1196752"/>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Connettore 1 10"/>
          <p:cNvCxnSpPr/>
          <p:nvPr/>
        </p:nvCxnSpPr>
        <p:spPr bwMode="auto">
          <a:xfrm>
            <a:off x="1691680" y="1196752"/>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Connettore 1 11"/>
          <p:cNvCxnSpPr/>
          <p:nvPr/>
        </p:nvCxnSpPr>
        <p:spPr bwMode="auto">
          <a:xfrm>
            <a:off x="2303748"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 name="Connettore 1 12"/>
          <p:cNvCxnSpPr/>
          <p:nvPr/>
        </p:nvCxnSpPr>
        <p:spPr bwMode="auto">
          <a:xfrm>
            <a:off x="2951820" y="1196752"/>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Connettore 1 13"/>
          <p:cNvCxnSpPr/>
          <p:nvPr/>
        </p:nvCxnSpPr>
        <p:spPr bwMode="auto">
          <a:xfrm>
            <a:off x="3563888"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Connettore 1 14"/>
          <p:cNvCxnSpPr/>
          <p:nvPr/>
        </p:nvCxnSpPr>
        <p:spPr bwMode="auto">
          <a:xfrm>
            <a:off x="4211960"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Connettore 1 15"/>
          <p:cNvCxnSpPr/>
          <p:nvPr/>
        </p:nvCxnSpPr>
        <p:spPr bwMode="auto">
          <a:xfrm>
            <a:off x="4824028" y="1196752"/>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Connettore 1 16"/>
          <p:cNvCxnSpPr/>
          <p:nvPr/>
        </p:nvCxnSpPr>
        <p:spPr bwMode="auto">
          <a:xfrm>
            <a:off x="5472100"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Connettore 1 17"/>
          <p:cNvCxnSpPr/>
          <p:nvPr/>
        </p:nvCxnSpPr>
        <p:spPr bwMode="auto">
          <a:xfrm>
            <a:off x="6084168"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 name="Connettore 1 18"/>
          <p:cNvCxnSpPr/>
          <p:nvPr/>
        </p:nvCxnSpPr>
        <p:spPr bwMode="auto">
          <a:xfrm>
            <a:off x="6696236" y="1160748"/>
            <a:ext cx="0" cy="39139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8" name="Gruppo 47"/>
          <p:cNvGrpSpPr/>
          <p:nvPr/>
        </p:nvGrpSpPr>
        <p:grpSpPr>
          <a:xfrm>
            <a:off x="3563888" y="1628800"/>
            <a:ext cx="2556284" cy="369332"/>
            <a:chOff x="3563888" y="1664804"/>
            <a:chExt cx="2556284" cy="369332"/>
          </a:xfrm>
        </p:grpSpPr>
        <p:cxnSp>
          <p:nvCxnSpPr>
            <p:cNvPr id="21" name="Connettore 1 20"/>
            <p:cNvCxnSpPr/>
            <p:nvPr/>
          </p:nvCxnSpPr>
          <p:spPr bwMode="auto">
            <a:xfrm>
              <a:off x="3563888" y="2024844"/>
              <a:ext cx="2556284" cy="0"/>
            </a:xfrm>
            <a:prstGeom prst="line">
              <a:avLst/>
            </a:prstGeom>
            <a:solidFill>
              <a:schemeClr val="accent1"/>
            </a:solidFill>
            <a:ln w="9525" cap="flat" cmpd="sng" algn="ctr">
              <a:solidFill>
                <a:srgbClr val="FFFF00"/>
              </a:solidFill>
              <a:prstDash val="solid"/>
              <a:round/>
              <a:headEnd type="none" w="med" len="med"/>
              <a:tailEnd type="none" w="med" len="med"/>
            </a:ln>
            <a:effectLst/>
          </p:spPr>
        </p:cxnSp>
        <p:sp>
          <p:nvSpPr>
            <p:cNvPr id="23" name="CasellaDiTesto 22"/>
            <p:cNvSpPr txBox="1"/>
            <p:nvPr/>
          </p:nvSpPr>
          <p:spPr>
            <a:xfrm>
              <a:off x="4139952" y="1664804"/>
              <a:ext cx="1287532" cy="369332"/>
            </a:xfrm>
            <a:prstGeom prst="rect">
              <a:avLst/>
            </a:prstGeom>
            <a:noFill/>
          </p:spPr>
          <p:txBody>
            <a:bodyPr wrap="none" rtlCol="0">
              <a:spAutoFit/>
            </a:bodyPr>
            <a:lstStyle/>
            <a:p>
              <a:r>
                <a:rPr lang="it-IT" dirty="0" smtClean="0"/>
                <a:t>(</a:t>
              </a:r>
              <a:r>
                <a:rPr lang="it-IT" dirty="0" smtClean="0">
                  <a:solidFill>
                    <a:srgbClr val="FFFF00"/>
                  </a:solidFill>
                </a:rPr>
                <a:t>SE</a:t>
              </a:r>
              <a:r>
                <a:rPr lang="it-IT" dirty="0" smtClean="0"/>
                <a:t>, 2300)</a:t>
              </a:r>
              <a:endParaRPr lang="it-IT" dirty="0"/>
            </a:p>
          </p:txBody>
        </p:sp>
      </p:grpSp>
      <p:grpSp>
        <p:nvGrpSpPr>
          <p:cNvPr id="49" name="Gruppo 48"/>
          <p:cNvGrpSpPr/>
          <p:nvPr/>
        </p:nvGrpSpPr>
        <p:grpSpPr>
          <a:xfrm>
            <a:off x="2303748" y="2132856"/>
            <a:ext cx="6012668" cy="504056"/>
            <a:chOff x="2303748" y="2024844"/>
            <a:chExt cx="6012668" cy="504056"/>
          </a:xfrm>
        </p:grpSpPr>
        <p:cxnSp>
          <p:nvCxnSpPr>
            <p:cNvPr id="26" name="Connettore 1 25"/>
            <p:cNvCxnSpPr/>
            <p:nvPr/>
          </p:nvCxnSpPr>
          <p:spPr bwMode="auto">
            <a:xfrm>
              <a:off x="2303748" y="2420888"/>
              <a:ext cx="6012668" cy="0"/>
            </a:xfrm>
            <a:prstGeom prst="line">
              <a:avLst/>
            </a:prstGeom>
            <a:solidFill>
              <a:schemeClr val="accent1"/>
            </a:solidFill>
            <a:ln w="9525" cap="flat" cmpd="sng" algn="ctr">
              <a:solidFill>
                <a:srgbClr val="FF0000"/>
              </a:solidFill>
              <a:prstDash val="solid"/>
              <a:round/>
              <a:headEnd type="none" w="med" len="med"/>
              <a:tailEnd type="none" w="med" len="med"/>
            </a:ln>
            <a:effectLst/>
          </p:spPr>
        </p:cxnSp>
        <p:sp>
          <p:nvSpPr>
            <p:cNvPr id="27" name="CasellaDiTesto 26"/>
            <p:cNvSpPr txBox="1"/>
            <p:nvPr/>
          </p:nvSpPr>
          <p:spPr>
            <a:xfrm>
              <a:off x="3059832" y="2024844"/>
              <a:ext cx="4403770" cy="369332"/>
            </a:xfrm>
            <a:prstGeom prst="rect">
              <a:avLst/>
            </a:prstGeom>
            <a:noFill/>
          </p:spPr>
          <p:txBody>
            <a:bodyPr wrap="none" rtlCol="0">
              <a:spAutoFit/>
            </a:bodyPr>
            <a:lstStyle/>
            <a:p>
              <a:r>
                <a:rPr lang="it-IT" dirty="0" smtClean="0"/>
                <a:t>(</a:t>
              </a:r>
              <a:r>
                <a:rPr lang="it-IT" dirty="0" smtClean="0">
                  <a:solidFill>
                    <a:srgbClr val="FF0000"/>
                  </a:solidFill>
                </a:rPr>
                <a:t>DB</a:t>
              </a:r>
              <a:r>
                <a:rPr lang="it-IT" dirty="0" smtClean="0"/>
                <a:t>, 3200)                                (</a:t>
              </a:r>
              <a:r>
                <a:rPr lang="it-IT" dirty="0" smtClean="0">
                  <a:solidFill>
                    <a:srgbClr val="FF0000"/>
                  </a:solidFill>
                </a:rPr>
                <a:t>DB</a:t>
              </a:r>
              <a:r>
                <a:rPr lang="it-IT" dirty="0" smtClean="0"/>
                <a:t>,3400)</a:t>
              </a:r>
              <a:endParaRPr lang="it-IT" dirty="0"/>
            </a:p>
          </p:txBody>
        </p:sp>
        <p:cxnSp>
          <p:nvCxnSpPr>
            <p:cNvPr id="28" name="Connettore 1 27"/>
            <p:cNvCxnSpPr/>
            <p:nvPr/>
          </p:nvCxnSpPr>
          <p:spPr bwMode="auto">
            <a:xfrm>
              <a:off x="5508104" y="2312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7" name="Gruppo 46"/>
          <p:cNvGrpSpPr/>
          <p:nvPr/>
        </p:nvGrpSpPr>
        <p:grpSpPr>
          <a:xfrm>
            <a:off x="2303748" y="2816932"/>
            <a:ext cx="6012668" cy="468052"/>
            <a:chOff x="2339752" y="2708920"/>
            <a:chExt cx="6012668" cy="468052"/>
          </a:xfrm>
        </p:grpSpPr>
        <p:cxnSp>
          <p:nvCxnSpPr>
            <p:cNvPr id="32" name="Connettore 1 31"/>
            <p:cNvCxnSpPr/>
            <p:nvPr/>
          </p:nvCxnSpPr>
          <p:spPr bwMode="auto">
            <a:xfrm>
              <a:off x="2339752" y="3104964"/>
              <a:ext cx="6012668" cy="0"/>
            </a:xfrm>
            <a:prstGeom prst="line">
              <a:avLst/>
            </a:prstGeom>
            <a:solidFill>
              <a:schemeClr val="accent1"/>
            </a:solidFill>
            <a:ln w="9525" cap="flat" cmpd="sng" algn="ctr">
              <a:solidFill>
                <a:srgbClr val="FFFF00"/>
              </a:solidFill>
              <a:prstDash val="solid"/>
              <a:round/>
              <a:headEnd type="none" w="med" len="med"/>
              <a:tailEnd type="none" w="med" len="med"/>
            </a:ln>
            <a:effectLst/>
          </p:spPr>
        </p:cxnSp>
        <p:sp>
          <p:nvSpPr>
            <p:cNvPr id="33" name="CasellaDiTesto 32"/>
            <p:cNvSpPr txBox="1"/>
            <p:nvPr/>
          </p:nvSpPr>
          <p:spPr>
            <a:xfrm>
              <a:off x="2987824" y="2708920"/>
              <a:ext cx="3595856" cy="369332"/>
            </a:xfrm>
            <a:prstGeom prst="rect">
              <a:avLst/>
            </a:prstGeom>
            <a:noFill/>
          </p:spPr>
          <p:txBody>
            <a:bodyPr wrap="none" rtlCol="0">
              <a:spAutoFit/>
            </a:bodyPr>
            <a:lstStyle/>
            <a:p>
              <a:r>
                <a:rPr lang="it-IT" dirty="0" smtClean="0"/>
                <a:t>(100K)                                (140K)</a:t>
              </a:r>
              <a:endParaRPr lang="it-IT" dirty="0"/>
            </a:p>
          </p:txBody>
        </p:sp>
        <p:cxnSp>
          <p:nvCxnSpPr>
            <p:cNvPr id="34" name="Connettore 1 33"/>
            <p:cNvCxnSpPr/>
            <p:nvPr/>
          </p:nvCxnSpPr>
          <p:spPr bwMode="auto">
            <a:xfrm>
              <a:off x="4932040" y="29609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 name="Gruppo 45"/>
          <p:cNvGrpSpPr/>
          <p:nvPr/>
        </p:nvGrpSpPr>
        <p:grpSpPr>
          <a:xfrm>
            <a:off x="1043608" y="3356992"/>
            <a:ext cx="7308812" cy="468052"/>
            <a:chOff x="1043608" y="3248980"/>
            <a:chExt cx="7308812" cy="468052"/>
          </a:xfrm>
        </p:grpSpPr>
        <p:cxnSp>
          <p:nvCxnSpPr>
            <p:cNvPr id="36" name="Connettore 1 35"/>
            <p:cNvCxnSpPr/>
            <p:nvPr/>
          </p:nvCxnSpPr>
          <p:spPr bwMode="auto">
            <a:xfrm>
              <a:off x="1043608" y="3645024"/>
              <a:ext cx="7308812" cy="0"/>
            </a:xfrm>
            <a:prstGeom prst="line">
              <a:avLst/>
            </a:prstGeom>
            <a:solidFill>
              <a:schemeClr val="accent1"/>
            </a:solidFill>
            <a:ln w="9525" cap="flat" cmpd="sng" algn="ctr">
              <a:solidFill>
                <a:srgbClr val="FF0000"/>
              </a:solidFill>
              <a:prstDash val="solid"/>
              <a:round/>
              <a:headEnd type="none" w="med" len="med"/>
              <a:tailEnd type="none" w="med" len="med"/>
            </a:ln>
            <a:effectLst/>
          </p:spPr>
        </p:cxnSp>
        <p:cxnSp>
          <p:nvCxnSpPr>
            <p:cNvPr id="38" name="Connettore 1 37"/>
            <p:cNvCxnSpPr/>
            <p:nvPr/>
          </p:nvCxnSpPr>
          <p:spPr bwMode="auto">
            <a:xfrm>
              <a:off x="4319972" y="35010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 name="CasellaDiTesto 38"/>
            <p:cNvSpPr txBox="1"/>
            <p:nvPr/>
          </p:nvSpPr>
          <p:spPr>
            <a:xfrm>
              <a:off x="2411760" y="3248980"/>
              <a:ext cx="3621504" cy="369332"/>
            </a:xfrm>
            <a:prstGeom prst="rect">
              <a:avLst/>
            </a:prstGeom>
            <a:noFill/>
          </p:spPr>
          <p:txBody>
            <a:bodyPr wrap="none" rtlCol="0">
              <a:spAutoFit/>
            </a:bodyPr>
            <a:lstStyle/>
            <a:p>
              <a:r>
                <a:rPr lang="it-IT" dirty="0" smtClean="0"/>
                <a:t>(200K)                                (220K)</a:t>
              </a:r>
              <a:endParaRPr lang="it-IT" dirty="0"/>
            </a:p>
          </p:txBody>
        </p:sp>
      </p:grpSp>
      <p:sp>
        <p:nvSpPr>
          <p:cNvPr id="50" name="CasellaDiTesto 49"/>
          <p:cNvSpPr txBox="1"/>
          <p:nvPr/>
        </p:nvSpPr>
        <p:spPr>
          <a:xfrm>
            <a:off x="2879812" y="1736812"/>
            <a:ext cx="620747" cy="369332"/>
          </a:xfrm>
          <a:prstGeom prst="rect">
            <a:avLst/>
          </a:prstGeom>
          <a:noFill/>
        </p:spPr>
        <p:txBody>
          <a:bodyPr wrap="none" rtlCol="0">
            <a:spAutoFit/>
          </a:bodyPr>
          <a:lstStyle/>
          <a:p>
            <a:r>
              <a:rPr lang="it-IT" dirty="0" smtClean="0"/>
              <a:t>Tom</a:t>
            </a:r>
            <a:endParaRPr lang="it-IT" dirty="0"/>
          </a:p>
        </p:txBody>
      </p:sp>
      <p:sp>
        <p:nvSpPr>
          <p:cNvPr id="52" name="CasellaDiTesto 51"/>
          <p:cNvSpPr txBox="1"/>
          <p:nvPr/>
        </p:nvSpPr>
        <p:spPr>
          <a:xfrm>
            <a:off x="1655676" y="2312876"/>
            <a:ext cx="595035" cy="369332"/>
          </a:xfrm>
          <a:prstGeom prst="rect">
            <a:avLst/>
          </a:prstGeom>
          <a:noFill/>
        </p:spPr>
        <p:txBody>
          <a:bodyPr wrap="none" rtlCol="0">
            <a:spAutoFit/>
          </a:bodyPr>
          <a:lstStyle/>
          <a:p>
            <a:r>
              <a:rPr lang="it-IT" dirty="0" err="1" smtClean="0"/>
              <a:t>Ann</a:t>
            </a:r>
            <a:endParaRPr lang="it-IT" dirty="0"/>
          </a:p>
        </p:txBody>
      </p:sp>
      <p:sp>
        <p:nvSpPr>
          <p:cNvPr id="53" name="CasellaDiTesto 52"/>
          <p:cNvSpPr txBox="1"/>
          <p:nvPr/>
        </p:nvSpPr>
        <p:spPr>
          <a:xfrm>
            <a:off x="1727684" y="2996952"/>
            <a:ext cx="492443" cy="369332"/>
          </a:xfrm>
          <a:prstGeom prst="rect">
            <a:avLst/>
          </a:prstGeom>
          <a:noFill/>
        </p:spPr>
        <p:txBody>
          <a:bodyPr wrap="none" rtlCol="0">
            <a:spAutoFit/>
          </a:bodyPr>
          <a:lstStyle/>
          <a:p>
            <a:r>
              <a:rPr lang="it-IT" dirty="0" smtClean="0">
                <a:solidFill>
                  <a:srgbClr val="FFFF00"/>
                </a:solidFill>
              </a:rPr>
              <a:t>SE</a:t>
            </a:r>
            <a:endParaRPr lang="it-IT" dirty="0">
              <a:solidFill>
                <a:srgbClr val="FFFF00"/>
              </a:solidFill>
            </a:endParaRPr>
          </a:p>
        </p:txBody>
      </p:sp>
      <p:sp>
        <p:nvSpPr>
          <p:cNvPr id="54" name="CasellaDiTesto 53"/>
          <p:cNvSpPr txBox="1"/>
          <p:nvPr/>
        </p:nvSpPr>
        <p:spPr>
          <a:xfrm>
            <a:off x="467544" y="3573016"/>
            <a:ext cx="505267" cy="369332"/>
          </a:xfrm>
          <a:prstGeom prst="rect">
            <a:avLst/>
          </a:prstGeom>
          <a:noFill/>
        </p:spPr>
        <p:txBody>
          <a:bodyPr wrap="none" rtlCol="0">
            <a:spAutoFit/>
          </a:bodyPr>
          <a:lstStyle/>
          <a:p>
            <a:r>
              <a:rPr lang="it-IT" dirty="0" smtClean="0">
                <a:solidFill>
                  <a:srgbClr val="FF0000"/>
                </a:solidFill>
              </a:rPr>
              <a:t>DB</a:t>
            </a:r>
            <a:endParaRPr lang="it-IT" dirty="0">
              <a:solidFill>
                <a:srgbClr val="FF0000"/>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457200" y="115888"/>
            <a:ext cx="8229600" cy="1143000"/>
          </a:xfrm>
        </p:spPr>
        <p:txBody>
          <a:bodyPr/>
          <a:lstStyle/>
          <a:p>
            <a:pPr eaLnBrk="1" hangingPunct="1">
              <a:defRPr/>
            </a:pPr>
            <a:r>
              <a:rPr lang="it-IT" sz="3200" dirty="0" smtClean="0"/>
              <a:t>A case </a:t>
            </a:r>
            <a:r>
              <a:rPr lang="it-IT" sz="3200" dirty="0" err="1" smtClean="0"/>
              <a:t>study</a:t>
            </a:r>
            <a:r>
              <a:rPr lang="it-IT" sz="3200" dirty="0" smtClean="0"/>
              <a:t>: </a:t>
            </a:r>
            <a:r>
              <a:rPr lang="it-IT" sz="3200" dirty="0" err="1" smtClean="0"/>
              <a:t>Temporal</a:t>
            </a:r>
            <a:r>
              <a:rPr lang="it-IT" sz="3200" dirty="0" smtClean="0"/>
              <a:t> join</a:t>
            </a:r>
          </a:p>
        </p:txBody>
      </p:sp>
      <p:sp>
        <p:nvSpPr>
          <p:cNvPr id="149507" name="Rectangle 3"/>
          <p:cNvSpPr>
            <a:spLocks noGrp="1" noChangeArrowheads="1"/>
          </p:cNvSpPr>
          <p:nvPr>
            <p:ph type="body" idx="1"/>
          </p:nvPr>
        </p:nvSpPr>
        <p:spPr>
          <a:xfrm>
            <a:off x="467544" y="1052736"/>
            <a:ext cx="8014023" cy="5401246"/>
          </a:xfrm>
        </p:spPr>
        <p:txBody>
          <a:bodyPr/>
          <a:lstStyle/>
          <a:p>
            <a:pPr>
              <a:buNone/>
            </a:pPr>
            <a:r>
              <a:rPr lang="it-IT" sz="1800" dirty="0" smtClean="0">
                <a:solidFill>
                  <a:srgbClr val="FFFF00"/>
                </a:solidFill>
              </a:rPr>
              <a:t>SELECT </a:t>
            </a:r>
            <a:r>
              <a:rPr lang="it-IT" sz="1800" dirty="0" err="1" smtClean="0">
                <a:solidFill>
                  <a:srgbClr val="FFFF00"/>
                </a:solidFill>
              </a:rPr>
              <a:t>Name</a:t>
            </a:r>
            <a:r>
              <a:rPr lang="it-IT" sz="1800" dirty="0" smtClean="0">
                <a:solidFill>
                  <a:srgbClr val="FFFF00"/>
                </a:solidFill>
              </a:rPr>
              <a:t>, </a:t>
            </a:r>
            <a:r>
              <a:rPr lang="it-IT" sz="1800" dirty="0" err="1" smtClean="0">
                <a:solidFill>
                  <a:srgbClr val="FFFF00"/>
                </a:solidFill>
              </a:rPr>
              <a:t>Dept</a:t>
            </a:r>
            <a:r>
              <a:rPr lang="it-IT" sz="1800" dirty="0" smtClean="0">
                <a:solidFill>
                  <a:srgbClr val="FFFF00"/>
                </a:solidFill>
              </a:rPr>
              <a:t>, Budget, </a:t>
            </a:r>
            <a:r>
              <a:rPr lang="it-IT" sz="1800" dirty="0" err="1" smtClean="0">
                <a:solidFill>
                  <a:srgbClr val="FFFF00"/>
                </a:solidFill>
              </a:rPr>
              <a:t>E.Start</a:t>
            </a:r>
            <a:r>
              <a:rPr lang="it-IT" sz="1800" dirty="0" smtClean="0">
                <a:solidFill>
                  <a:srgbClr val="FFFF00"/>
                </a:solidFill>
              </a:rPr>
              <a:t>, </a:t>
            </a:r>
            <a:r>
              <a:rPr lang="it-IT" sz="1800" dirty="0" err="1" smtClean="0">
                <a:solidFill>
                  <a:srgbClr val="FFFF00"/>
                </a:solidFill>
              </a:rPr>
              <a:t>E.End</a:t>
            </a:r>
            <a:endParaRPr lang="it-IT" sz="1800" dirty="0" smtClean="0">
              <a:solidFill>
                <a:srgbClr val="FFFF00"/>
              </a:solidFill>
            </a:endParaRPr>
          </a:p>
          <a:p>
            <a:pPr>
              <a:buNone/>
            </a:pPr>
            <a:r>
              <a:rPr lang="it-IT" sz="1800" dirty="0" smtClean="0">
                <a:solidFill>
                  <a:srgbClr val="FFFF00"/>
                </a:solidFill>
              </a:rPr>
              <a:t>FROM </a:t>
            </a:r>
            <a:r>
              <a:rPr lang="it-IT" sz="1800" dirty="0" err="1" smtClean="0">
                <a:solidFill>
                  <a:srgbClr val="FFFF00"/>
                </a:solidFill>
              </a:rPr>
              <a:t>Emp</a:t>
            </a:r>
            <a:r>
              <a:rPr lang="it-IT" sz="1800" dirty="0" smtClean="0">
                <a:solidFill>
                  <a:srgbClr val="FFFF00"/>
                </a:solidFill>
              </a:rPr>
              <a:t> AS E, </a:t>
            </a:r>
            <a:r>
              <a:rPr lang="it-IT" sz="1800" dirty="0" err="1" smtClean="0">
                <a:solidFill>
                  <a:srgbClr val="FFFF00"/>
                </a:solidFill>
              </a:rPr>
              <a:t>Dept</a:t>
            </a:r>
            <a:r>
              <a:rPr lang="it-IT" sz="1800" dirty="0" smtClean="0">
                <a:solidFill>
                  <a:srgbClr val="FFFF00"/>
                </a:solidFill>
              </a:rPr>
              <a:t> AS D WHERE </a:t>
            </a:r>
            <a:r>
              <a:rPr lang="it-IT" sz="1800" dirty="0" err="1" smtClean="0">
                <a:solidFill>
                  <a:srgbClr val="FFFF00"/>
                </a:solidFill>
              </a:rPr>
              <a:t>Dept</a:t>
            </a:r>
            <a:r>
              <a:rPr lang="it-IT" sz="1800" dirty="0" smtClean="0">
                <a:solidFill>
                  <a:srgbClr val="FFFF00"/>
                </a:solidFill>
              </a:rPr>
              <a:t> = </a:t>
            </a:r>
            <a:r>
              <a:rPr lang="it-IT" sz="1800" dirty="0" err="1" smtClean="0">
                <a:solidFill>
                  <a:srgbClr val="FFFF00"/>
                </a:solidFill>
              </a:rPr>
              <a:t>DName</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D.Start</a:t>
            </a:r>
            <a:r>
              <a:rPr lang="it-IT" sz="1800" dirty="0" smtClean="0">
                <a:solidFill>
                  <a:srgbClr val="FFFF00"/>
                </a:solidFill>
              </a:rPr>
              <a:t> &lt;= </a:t>
            </a:r>
            <a:r>
              <a:rPr lang="it-IT" sz="1800" dirty="0" err="1" smtClean="0">
                <a:solidFill>
                  <a:srgbClr val="FFFF00"/>
                </a:solidFill>
              </a:rPr>
              <a:t>E.Start</a:t>
            </a:r>
            <a:r>
              <a:rPr lang="it-IT" sz="1800" dirty="0" smtClean="0">
                <a:solidFill>
                  <a:srgbClr val="FFFF00"/>
                </a:solidFill>
              </a:rPr>
              <a:t> AND </a:t>
            </a:r>
            <a:r>
              <a:rPr lang="it-IT" sz="1800" dirty="0" err="1" smtClean="0">
                <a:solidFill>
                  <a:srgbClr val="FFFF00"/>
                </a:solidFill>
              </a:rPr>
              <a:t>E.End</a:t>
            </a:r>
            <a:r>
              <a:rPr lang="it-IT" sz="1800" dirty="0" smtClean="0">
                <a:solidFill>
                  <a:srgbClr val="FFFF00"/>
                </a:solidFill>
              </a:rPr>
              <a:t> &lt;= </a:t>
            </a:r>
            <a:r>
              <a:rPr lang="it-IT" sz="1800" dirty="0" err="1" smtClean="0">
                <a:solidFill>
                  <a:srgbClr val="FFFF00"/>
                </a:solidFill>
              </a:rPr>
              <a:t>D.End</a:t>
            </a:r>
            <a:endParaRPr lang="it-IT" sz="1800" dirty="0" smtClean="0">
              <a:solidFill>
                <a:srgbClr val="FFFF00"/>
              </a:solidFill>
            </a:endParaRPr>
          </a:p>
          <a:p>
            <a:pPr>
              <a:buNone/>
            </a:pPr>
            <a:r>
              <a:rPr lang="it-IT" sz="1800" dirty="0" smtClean="0">
                <a:solidFill>
                  <a:srgbClr val="FFFF00"/>
                </a:solidFill>
              </a:rPr>
              <a:t>UNION</a:t>
            </a:r>
          </a:p>
          <a:p>
            <a:pPr>
              <a:buNone/>
            </a:pPr>
            <a:r>
              <a:rPr lang="it-IT" sz="1800" dirty="0" smtClean="0">
                <a:solidFill>
                  <a:srgbClr val="FFFF00"/>
                </a:solidFill>
              </a:rPr>
              <a:t>SELECT </a:t>
            </a:r>
            <a:r>
              <a:rPr lang="it-IT" sz="1800" dirty="0" err="1" smtClean="0">
                <a:solidFill>
                  <a:srgbClr val="FFFF00"/>
                </a:solidFill>
              </a:rPr>
              <a:t>Name</a:t>
            </a:r>
            <a:r>
              <a:rPr lang="it-IT" sz="1800" dirty="0" smtClean="0">
                <a:solidFill>
                  <a:srgbClr val="FFFF00"/>
                </a:solidFill>
              </a:rPr>
              <a:t>, </a:t>
            </a:r>
            <a:r>
              <a:rPr lang="it-IT" sz="1800" dirty="0" err="1" smtClean="0">
                <a:solidFill>
                  <a:srgbClr val="FFFF00"/>
                </a:solidFill>
              </a:rPr>
              <a:t>Dept</a:t>
            </a:r>
            <a:r>
              <a:rPr lang="it-IT" sz="1800" dirty="0" smtClean="0">
                <a:solidFill>
                  <a:srgbClr val="FFFF00"/>
                </a:solidFill>
              </a:rPr>
              <a:t>, Budget, </a:t>
            </a:r>
            <a:r>
              <a:rPr lang="it-IT" sz="1800" dirty="0" err="1" smtClean="0">
                <a:solidFill>
                  <a:srgbClr val="FFFF00"/>
                </a:solidFill>
              </a:rPr>
              <a:t>E.Start</a:t>
            </a:r>
            <a:r>
              <a:rPr lang="it-IT" sz="1800" dirty="0" smtClean="0">
                <a:solidFill>
                  <a:srgbClr val="FFFF00"/>
                </a:solidFill>
              </a:rPr>
              <a:t>, </a:t>
            </a:r>
            <a:r>
              <a:rPr lang="it-IT" sz="1800" dirty="0" err="1" smtClean="0">
                <a:solidFill>
                  <a:srgbClr val="FFFF00"/>
                </a:solidFill>
              </a:rPr>
              <a:t>D.End</a:t>
            </a:r>
            <a:endParaRPr lang="it-IT" sz="1800" dirty="0" smtClean="0">
              <a:solidFill>
                <a:srgbClr val="FFFF00"/>
              </a:solidFill>
            </a:endParaRPr>
          </a:p>
          <a:p>
            <a:pPr>
              <a:buNone/>
            </a:pPr>
            <a:r>
              <a:rPr lang="it-IT" sz="1800" dirty="0" smtClean="0">
                <a:solidFill>
                  <a:srgbClr val="FFFF00"/>
                </a:solidFill>
              </a:rPr>
              <a:t>FROM </a:t>
            </a:r>
            <a:r>
              <a:rPr lang="it-IT" sz="1800" dirty="0" err="1" smtClean="0">
                <a:solidFill>
                  <a:srgbClr val="FFFF00"/>
                </a:solidFill>
              </a:rPr>
              <a:t>Emp</a:t>
            </a:r>
            <a:r>
              <a:rPr lang="it-IT" sz="1800" dirty="0" smtClean="0">
                <a:solidFill>
                  <a:srgbClr val="FFFF00"/>
                </a:solidFill>
              </a:rPr>
              <a:t> AS E, </a:t>
            </a:r>
            <a:r>
              <a:rPr lang="it-IT" sz="1800" dirty="0" err="1" smtClean="0">
                <a:solidFill>
                  <a:srgbClr val="FFFF00"/>
                </a:solidFill>
              </a:rPr>
              <a:t>Dept</a:t>
            </a:r>
            <a:r>
              <a:rPr lang="it-IT" sz="1800" dirty="0" smtClean="0">
                <a:solidFill>
                  <a:srgbClr val="FFFF00"/>
                </a:solidFill>
              </a:rPr>
              <a:t> AS D WHERE </a:t>
            </a:r>
            <a:r>
              <a:rPr lang="it-IT" sz="1800" dirty="0" err="1" smtClean="0">
                <a:solidFill>
                  <a:srgbClr val="FFFF00"/>
                </a:solidFill>
              </a:rPr>
              <a:t>Dept</a:t>
            </a:r>
            <a:r>
              <a:rPr lang="it-IT" sz="1800" dirty="0" smtClean="0">
                <a:solidFill>
                  <a:srgbClr val="FFFF00"/>
                </a:solidFill>
              </a:rPr>
              <a:t> = </a:t>
            </a:r>
            <a:r>
              <a:rPr lang="it-IT" sz="1800" dirty="0" err="1" smtClean="0">
                <a:solidFill>
                  <a:srgbClr val="FFFF00"/>
                </a:solidFill>
              </a:rPr>
              <a:t>DName</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E.Start</a:t>
            </a:r>
            <a:r>
              <a:rPr lang="it-IT" sz="1800" dirty="0" smtClean="0">
                <a:solidFill>
                  <a:srgbClr val="FFFF00"/>
                </a:solidFill>
              </a:rPr>
              <a:t> &gt; </a:t>
            </a:r>
            <a:r>
              <a:rPr lang="it-IT" sz="1800" dirty="0" err="1" smtClean="0">
                <a:solidFill>
                  <a:srgbClr val="FFFF00"/>
                </a:solidFill>
              </a:rPr>
              <a:t>D.Start</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D.End</a:t>
            </a:r>
            <a:r>
              <a:rPr lang="it-IT" sz="1800" dirty="0" smtClean="0">
                <a:solidFill>
                  <a:srgbClr val="FFFF00"/>
                </a:solidFill>
              </a:rPr>
              <a:t> &lt; </a:t>
            </a:r>
            <a:r>
              <a:rPr lang="it-IT" sz="1800" dirty="0" err="1" smtClean="0">
                <a:solidFill>
                  <a:srgbClr val="FFFF00"/>
                </a:solidFill>
              </a:rPr>
              <a:t>E.End</a:t>
            </a:r>
            <a:r>
              <a:rPr lang="it-IT" sz="1800" dirty="0" smtClean="0">
                <a:solidFill>
                  <a:srgbClr val="FFFF00"/>
                </a:solidFill>
              </a:rPr>
              <a:t> AND </a:t>
            </a:r>
            <a:r>
              <a:rPr lang="it-IT" sz="1800" dirty="0" err="1" smtClean="0">
                <a:solidFill>
                  <a:srgbClr val="FFFF00"/>
                </a:solidFill>
              </a:rPr>
              <a:t>E.Start</a:t>
            </a:r>
            <a:r>
              <a:rPr lang="it-IT" sz="1800" dirty="0" smtClean="0">
                <a:solidFill>
                  <a:srgbClr val="FFFF00"/>
                </a:solidFill>
              </a:rPr>
              <a:t> &lt; </a:t>
            </a:r>
            <a:r>
              <a:rPr lang="it-IT" sz="1800" dirty="0" err="1" smtClean="0">
                <a:solidFill>
                  <a:srgbClr val="FFFF00"/>
                </a:solidFill>
              </a:rPr>
              <a:t>D.End</a:t>
            </a:r>
            <a:endParaRPr lang="it-IT" sz="1800" dirty="0" smtClean="0">
              <a:solidFill>
                <a:srgbClr val="FFFF00"/>
              </a:solidFill>
            </a:endParaRPr>
          </a:p>
          <a:p>
            <a:pPr>
              <a:buNone/>
            </a:pPr>
            <a:r>
              <a:rPr lang="it-IT" sz="1800" dirty="0" smtClean="0">
                <a:solidFill>
                  <a:srgbClr val="FFFF00"/>
                </a:solidFill>
              </a:rPr>
              <a:t>UNION</a:t>
            </a:r>
          </a:p>
          <a:p>
            <a:pPr>
              <a:buNone/>
            </a:pPr>
            <a:r>
              <a:rPr lang="it-IT" sz="1800" dirty="0" smtClean="0">
                <a:solidFill>
                  <a:srgbClr val="FFFF00"/>
                </a:solidFill>
              </a:rPr>
              <a:t>SELECT </a:t>
            </a:r>
            <a:r>
              <a:rPr lang="it-IT" sz="1800" dirty="0" err="1" smtClean="0">
                <a:solidFill>
                  <a:srgbClr val="FFFF00"/>
                </a:solidFill>
              </a:rPr>
              <a:t>Name</a:t>
            </a:r>
            <a:r>
              <a:rPr lang="it-IT" sz="1800" dirty="0" smtClean="0">
                <a:solidFill>
                  <a:srgbClr val="FFFF00"/>
                </a:solidFill>
              </a:rPr>
              <a:t>, </a:t>
            </a:r>
            <a:r>
              <a:rPr lang="it-IT" sz="1800" dirty="0" err="1" smtClean="0">
                <a:solidFill>
                  <a:srgbClr val="FFFF00"/>
                </a:solidFill>
              </a:rPr>
              <a:t>Dept</a:t>
            </a:r>
            <a:r>
              <a:rPr lang="it-IT" sz="1800" dirty="0" smtClean="0">
                <a:solidFill>
                  <a:srgbClr val="FFFF00"/>
                </a:solidFill>
              </a:rPr>
              <a:t>, Budget, </a:t>
            </a:r>
            <a:r>
              <a:rPr lang="it-IT" sz="1800" dirty="0" err="1" smtClean="0">
                <a:solidFill>
                  <a:srgbClr val="FFFF00"/>
                </a:solidFill>
              </a:rPr>
              <a:t>D.Start</a:t>
            </a:r>
            <a:r>
              <a:rPr lang="it-IT" sz="1800" dirty="0" smtClean="0">
                <a:solidFill>
                  <a:srgbClr val="FFFF00"/>
                </a:solidFill>
              </a:rPr>
              <a:t>, </a:t>
            </a:r>
            <a:r>
              <a:rPr lang="it-IT" sz="1800" dirty="0" err="1" smtClean="0">
                <a:solidFill>
                  <a:srgbClr val="FFFF00"/>
                </a:solidFill>
              </a:rPr>
              <a:t>E.End</a:t>
            </a:r>
            <a:endParaRPr lang="it-IT" sz="1800" dirty="0" smtClean="0">
              <a:solidFill>
                <a:srgbClr val="FFFF00"/>
              </a:solidFill>
            </a:endParaRPr>
          </a:p>
          <a:p>
            <a:pPr>
              <a:buNone/>
            </a:pPr>
            <a:r>
              <a:rPr lang="it-IT" sz="1800" dirty="0" smtClean="0">
                <a:solidFill>
                  <a:srgbClr val="FFFF00"/>
                </a:solidFill>
              </a:rPr>
              <a:t>FROM </a:t>
            </a:r>
            <a:r>
              <a:rPr lang="it-IT" sz="1800" dirty="0" err="1" smtClean="0">
                <a:solidFill>
                  <a:srgbClr val="FFFF00"/>
                </a:solidFill>
              </a:rPr>
              <a:t>Emp</a:t>
            </a:r>
            <a:r>
              <a:rPr lang="it-IT" sz="1800" dirty="0" smtClean="0">
                <a:solidFill>
                  <a:srgbClr val="FFFF00"/>
                </a:solidFill>
              </a:rPr>
              <a:t> AS E, </a:t>
            </a:r>
            <a:r>
              <a:rPr lang="it-IT" sz="1800" dirty="0" err="1" smtClean="0">
                <a:solidFill>
                  <a:srgbClr val="FFFF00"/>
                </a:solidFill>
              </a:rPr>
              <a:t>Dept</a:t>
            </a:r>
            <a:r>
              <a:rPr lang="it-IT" sz="1800" dirty="0" smtClean="0">
                <a:solidFill>
                  <a:srgbClr val="FFFF00"/>
                </a:solidFill>
              </a:rPr>
              <a:t> AS D WHERE </a:t>
            </a:r>
            <a:r>
              <a:rPr lang="it-IT" sz="1800" dirty="0" err="1" smtClean="0">
                <a:solidFill>
                  <a:srgbClr val="FFFF00"/>
                </a:solidFill>
              </a:rPr>
              <a:t>Dept</a:t>
            </a:r>
            <a:r>
              <a:rPr lang="it-IT" sz="1800" dirty="0" smtClean="0">
                <a:solidFill>
                  <a:srgbClr val="FFFF00"/>
                </a:solidFill>
              </a:rPr>
              <a:t> = </a:t>
            </a:r>
            <a:r>
              <a:rPr lang="it-IT" sz="1800" dirty="0" err="1" smtClean="0">
                <a:solidFill>
                  <a:srgbClr val="FFFF00"/>
                </a:solidFill>
              </a:rPr>
              <a:t>DName</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D.Start</a:t>
            </a:r>
            <a:r>
              <a:rPr lang="it-IT" sz="1800" dirty="0" smtClean="0">
                <a:solidFill>
                  <a:srgbClr val="FFFF00"/>
                </a:solidFill>
              </a:rPr>
              <a:t> &gt; </a:t>
            </a:r>
            <a:r>
              <a:rPr lang="it-IT" sz="1800" dirty="0" err="1" smtClean="0">
                <a:solidFill>
                  <a:srgbClr val="FFFF00"/>
                </a:solidFill>
              </a:rPr>
              <a:t>E.Start</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E.End</a:t>
            </a:r>
            <a:r>
              <a:rPr lang="it-IT" sz="1800" dirty="0" smtClean="0">
                <a:solidFill>
                  <a:srgbClr val="FFFF00"/>
                </a:solidFill>
              </a:rPr>
              <a:t> &lt; </a:t>
            </a:r>
            <a:r>
              <a:rPr lang="it-IT" sz="1800" dirty="0" err="1" smtClean="0">
                <a:solidFill>
                  <a:srgbClr val="FFFF00"/>
                </a:solidFill>
              </a:rPr>
              <a:t>D.End</a:t>
            </a:r>
            <a:r>
              <a:rPr lang="it-IT" sz="1800" dirty="0" smtClean="0">
                <a:solidFill>
                  <a:srgbClr val="FFFF00"/>
                </a:solidFill>
              </a:rPr>
              <a:t> AND </a:t>
            </a:r>
            <a:r>
              <a:rPr lang="it-IT" sz="1800" dirty="0" err="1" smtClean="0">
                <a:solidFill>
                  <a:srgbClr val="FFFF00"/>
                </a:solidFill>
              </a:rPr>
              <a:t>D.Start</a:t>
            </a:r>
            <a:r>
              <a:rPr lang="it-IT" sz="1800" dirty="0" smtClean="0">
                <a:solidFill>
                  <a:srgbClr val="FFFF00"/>
                </a:solidFill>
              </a:rPr>
              <a:t> &lt; </a:t>
            </a:r>
            <a:r>
              <a:rPr lang="it-IT" sz="1800" dirty="0" err="1" smtClean="0">
                <a:solidFill>
                  <a:srgbClr val="FFFF00"/>
                </a:solidFill>
              </a:rPr>
              <a:t>E.End</a:t>
            </a:r>
            <a:endParaRPr lang="it-IT" sz="1800" dirty="0" smtClean="0">
              <a:solidFill>
                <a:srgbClr val="FFFF00"/>
              </a:solidFill>
            </a:endParaRPr>
          </a:p>
          <a:p>
            <a:pPr>
              <a:buNone/>
            </a:pPr>
            <a:r>
              <a:rPr lang="it-IT" sz="1800" dirty="0" smtClean="0">
                <a:solidFill>
                  <a:srgbClr val="FFFF00"/>
                </a:solidFill>
              </a:rPr>
              <a:t>UNION</a:t>
            </a:r>
          </a:p>
          <a:p>
            <a:pPr>
              <a:buNone/>
            </a:pPr>
            <a:r>
              <a:rPr lang="it-IT" sz="1800" dirty="0" smtClean="0">
                <a:solidFill>
                  <a:srgbClr val="FFFF00"/>
                </a:solidFill>
              </a:rPr>
              <a:t>SELECT </a:t>
            </a:r>
            <a:r>
              <a:rPr lang="it-IT" sz="1800" dirty="0" err="1" smtClean="0">
                <a:solidFill>
                  <a:srgbClr val="FFFF00"/>
                </a:solidFill>
              </a:rPr>
              <a:t>Name</a:t>
            </a:r>
            <a:r>
              <a:rPr lang="it-IT" sz="1800" dirty="0" smtClean="0">
                <a:solidFill>
                  <a:srgbClr val="FFFF00"/>
                </a:solidFill>
              </a:rPr>
              <a:t>, </a:t>
            </a:r>
            <a:r>
              <a:rPr lang="it-IT" sz="1800" dirty="0" err="1" smtClean="0">
                <a:solidFill>
                  <a:srgbClr val="FFFF00"/>
                </a:solidFill>
              </a:rPr>
              <a:t>Dept</a:t>
            </a:r>
            <a:r>
              <a:rPr lang="it-IT" sz="1800" dirty="0" smtClean="0">
                <a:solidFill>
                  <a:srgbClr val="FFFF00"/>
                </a:solidFill>
              </a:rPr>
              <a:t>, Budget, </a:t>
            </a:r>
            <a:r>
              <a:rPr lang="it-IT" sz="1800" dirty="0" err="1" smtClean="0">
                <a:solidFill>
                  <a:srgbClr val="FFFF00"/>
                </a:solidFill>
              </a:rPr>
              <a:t>D.Start</a:t>
            </a:r>
            <a:r>
              <a:rPr lang="it-IT" sz="1800" dirty="0" smtClean="0">
                <a:solidFill>
                  <a:srgbClr val="FFFF00"/>
                </a:solidFill>
              </a:rPr>
              <a:t>, </a:t>
            </a:r>
            <a:r>
              <a:rPr lang="it-IT" sz="1800" dirty="0" err="1" smtClean="0">
                <a:solidFill>
                  <a:srgbClr val="FFFF00"/>
                </a:solidFill>
              </a:rPr>
              <a:t>D.End</a:t>
            </a:r>
            <a:endParaRPr lang="it-IT" sz="1800" dirty="0" smtClean="0">
              <a:solidFill>
                <a:srgbClr val="FFFF00"/>
              </a:solidFill>
            </a:endParaRPr>
          </a:p>
          <a:p>
            <a:pPr>
              <a:buNone/>
            </a:pPr>
            <a:r>
              <a:rPr lang="it-IT" sz="1800" dirty="0" smtClean="0">
                <a:solidFill>
                  <a:srgbClr val="FFFF00"/>
                </a:solidFill>
              </a:rPr>
              <a:t>FROM </a:t>
            </a:r>
            <a:r>
              <a:rPr lang="it-IT" sz="1800" dirty="0" err="1" smtClean="0">
                <a:solidFill>
                  <a:srgbClr val="FFFF00"/>
                </a:solidFill>
              </a:rPr>
              <a:t>Emp</a:t>
            </a:r>
            <a:r>
              <a:rPr lang="it-IT" sz="1800" dirty="0" smtClean="0">
                <a:solidFill>
                  <a:srgbClr val="FFFF00"/>
                </a:solidFill>
              </a:rPr>
              <a:t> AS E, </a:t>
            </a:r>
            <a:r>
              <a:rPr lang="it-IT" sz="1800" dirty="0" err="1" smtClean="0">
                <a:solidFill>
                  <a:srgbClr val="FFFF00"/>
                </a:solidFill>
              </a:rPr>
              <a:t>Dept</a:t>
            </a:r>
            <a:r>
              <a:rPr lang="it-IT" sz="1800" dirty="0" smtClean="0">
                <a:solidFill>
                  <a:srgbClr val="FFFF00"/>
                </a:solidFill>
              </a:rPr>
              <a:t> AS D WHERE </a:t>
            </a:r>
            <a:r>
              <a:rPr lang="it-IT" sz="1800" dirty="0" err="1" smtClean="0">
                <a:solidFill>
                  <a:srgbClr val="FFFF00"/>
                </a:solidFill>
              </a:rPr>
              <a:t>Dept</a:t>
            </a:r>
            <a:r>
              <a:rPr lang="it-IT" sz="1800" dirty="0" smtClean="0">
                <a:solidFill>
                  <a:srgbClr val="FFFF00"/>
                </a:solidFill>
              </a:rPr>
              <a:t> = </a:t>
            </a:r>
            <a:r>
              <a:rPr lang="it-IT" sz="1800" dirty="0" err="1" smtClean="0">
                <a:solidFill>
                  <a:srgbClr val="FFFF00"/>
                </a:solidFill>
              </a:rPr>
              <a:t>DName</a:t>
            </a:r>
            <a:endParaRPr lang="it-IT" sz="1800" dirty="0" smtClean="0">
              <a:solidFill>
                <a:srgbClr val="FFFF00"/>
              </a:solidFill>
            </a:endParaRPr>
          </a:p>
          <a:p>
            <a:pPr>
              <a:buNone/>
            </a:pPr>
            <a:r>
              <a:rPr lang="it-IT" sz="1800" dirty="0" smtClean="0">
                <a:solidFill>
                  <a:srgbClr val="FFFF00"/>
                </a:solidFill>
              </a:rPr>
              <a:t>AND </a:t>
            </a:r>
            <a:r>
              <a:rPr lang="it-IT" sz="1800" dirty="0" err="1" smtClean="0">
                <a:solidFill>
                  <a:srgbClr val="FFFF00"/>
                </a:solidFill>
              </a:rPr>
              <a:t>D.Start</a:t>
            </a:r>
            <a:r>
              <a:rPr lang="it-IT" sz="1800" dirty="0" smtClean="0">
                <a:solidFill>
                  <a:srgbClr val="FFFF00"/>
                </a:solidFill>
              </a:rPr>
              <a:t> &gt;= </a:t>
            </a:r>
            <a:r>
              <a:rPr lang="it-IT" sz="1800" dirty="0" err="1" smtClean="0">
                <a:solidFill>
                  <a:srgbClr val="FFFF00"/>
                </a:solidFill>
              </a:rPr>
              <a:t>E.Start</a:t>
            </a:r>
            <a:r>
              <a:rPr lang="it-IT" sz="1800" dirty="0" smtClean="0">
                <a:solidFill>
                  <a:srgbClr val="FFFF00"/>
                </a:solidFill>
              </a:rPr>
              <a:t> AND </a:t>
            </a:r>
            <a:r>
              <a:rPr lang="it-IT" sz="1800" dirty="0" err="1" smtClean="0">
                <a:solidFill>
                  <a:srgbClr val="FFFF00"/>
                </a:solidFill>
              </a:rPr>
              <a:t>D.End</a:t>
            </a:r>
            <a:r>
              <a:rPr lang="it-IT" sz="1800" dirty="0" smtClean="0">
                <a:solidFill>
                  <a:srgbClr val="FFFF00"/>
                </a:solidFill>
              </a:rPr>
              <a:t> &lt;= </a:t>
            </a:r>
            <a:r>
              <a:rPr lang="it-IT" sz="1800" dirty="0" err="1" smtClean="0">
                <a:solidFill>
                  <a:srgbClr val="FFFF00"/>
                </a:solidFill>
              </a:rPr>
              <a:t>E.End</a:t>
            </a:r>
            <a:endParaRPr lang="it-IT" sz="1800" dirty="0" smtClean="0">
              <a:solidFill>
                <a:srgbClr val="FFFF00"/>
              </a:solidFill>
            </a:endParaRPr>
          </a:p>
        </p:txBody>
      </p:sp>
      <p:cxnSp>
        <p:nvCxnSpPr>
          <p:cNvPr id="5" name="Connettore 1 4"/>
          <p:cNvCxnSpPr/>
          <p:nvPr/>
        </p:nvCxnSpPr>
        <p:spPr bwMode="auto">
          <a:xfrm>
            <a:off x="7236296" y="1340768"/>
            <a:ext cx="97210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 name="Connettore 1 6"/>
          <p:cNvCxnSpPr/>
          <p:nvPr/>
        </p:nvCxnSpPr>
        <p:spPr bwMode="auto">
          <a:xfrm>
            <a:off x="6840252" y="1628800"/>
            <a:ext cx="201622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 name="Connettore 1 7"/>
          <p:cNvCxnSpPr/>
          <p:nvPr/>
        </p:nvCxnSpPr>
        <p:spPr bwMode="auto">
          <a:xfrm>
            <a:off x="7236296" y="6237312"/>
            <a:ext cx="97210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 name="Connettore 1 8"/>
          <p:cNvCxnSpPr/>
          <p:nvPr/>
        </p:nvCxnSpPr>
        <p:spPr bwMode="auto">
          <a:xfrm>
            <a:off x="6768244" y="5985284"/>
            <a:ext cx="2016224"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Connettore 1 9"/>
          <p:cNvCxnSpPr/>
          <p:nvPr/>
        </p:nvCxnSpPr>
        <p:spPr bwMode="auto">
          <a:xfrm>
            <a:off x="6804248" y="3212976"/>
            <a:ext cx="136815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Connettore 1 11"/>
          <p:cNvCxnSpPr/>
          <p:nvPr/>
        </p:nvCxnSpPr>
        <p:spPr bwMode="auto">
          <a:xfrm>
            <a:off x="7200292" y="2924944"/>
            <a:ext cx="136815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 name="Connettore 1 12"/>
          <p:cNvCxnSpPr/>
          <p:nvPr/>
        </p:nvCxnSpPr>
        <p:spPr bwMode="auto">
          <a:xfrm>
            <a:off x="6768244" y="4545124"/>
            <a:ext cx="136815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Connettore 1 13"/>
          <p:cNvCxnSpPr/>
          <p:nvPr/>
        </p:nvCxnSpPr>
        <p:spPr bwMode="auto">
          <a:xfrm>
            <a:off x="7308304" y="4833156"/>
            <a:ext cx="136815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CasellaDiTesto 14"/>
          <p:cNvSpPr txBox="1"/>
          <p:nvPr/>
        </p:nvSpPr>
        <p:spPr>
          <a:xfrm>
            <a:off x="6876256" y="1160748"/>
            <a:ext cx="338554" cy="369332"/>
          </a:xfrm>
          <a:prstGeom prst="rect">
            <a:avLst/>
          </a:prstGeom>
          <a:noFill/>
        </p:spPr>
        <p:txBody>
          <a:bodyPr wrap="none" rtlCol="0">
            <a:spAutoFit/>
          </a:bodyPr>
          <a:lstStyle/>
          <a:p>
            <a:r>
              <a:rPr lang="it-IT" dirty="0" smtClean="0"/>
              <a:t>E</a:t>
            </a:r>
            <a:endParaRPr lang="it-IT" dirty="0"/>
          </a:p>
        </p:txBody>
      </p:sp>
      <p:sp>
        <p:nvSpPr>
          <p:cNvPr id="16" name="CasellaDiTesto 15"/>
          <p:cNvSpPr txBox="1"/>
          <p:nvPr/>
        </p:nvSpPr>
        <p:spPr>
          <a:xfrm>
            <a:off x="6768244" y="2708920"/>
            <a:ext cx="338554" cy="369332"/>
          </a:xfrm>
          <a:prstGeom prst="rect">
            <a:avLst/>
          </a:prstGeom>
          <a:noFill/>
        </p:spPr>
        <p:txBody>
          <a:bodyPr wrap="none" rtlCol="0">
            <a:spAutoFit/>
          </a:bodyPr>
          <a:lstStyle/>
          <a:p>
            <a:r>
              <a:rPr lang="it-IT" dirty="0" smtClean="0"/>
              <a:t>E</a:t>
            </a:r>
            <a:endParaRPr lang="it-IT" dirty="0"/>
          </a:p>
        </p:txBody>
      </p:sp>
      <p:sp>
        <p:nvSpPr>
          <p:cNvPr id="17" name="CasellaDiTesto 16"/>
          <p:cNvSpPr txBox="1"/>
          <p:nvPr/>
        </p:nvSpPr>
        <p:spPr>
          <a:xfrm>
            <a:off x="8244408" y="4329100"/>
            <a:ext cx="338554" cy="369332"/>
          </a:xfrm>
          <a:prstGeom prst="rect">
            <a:avLst/>
          </a:prstGeom>
          <a:noFill/>
        </p:spPr>
        <p:txBody>
          <a:bodyPr wrap="none" rtlCol="0">
            <a:spAutoFit/>
          </a:bodyPr>
          <a:lstStyle/>
          <a:p>
            <a:r>
              <a:rPr lang="it-IT" dirty="0" smtClean="0"/>
              <a:t>E</a:t>
            </a:r>
            <a:endParaRPr lang="it-IT" dirty="0"/>
          </a:p>
        </p:txBody>
      </p:sp>
      <p:sp>
        <p:nvSpPr>
          <p:cNvPr id="18" name="CasellaDiTesto 17"/>
          <p:cNvSpPr txBox="1"/>
          <p:nvPr/>
        </p:nvSpPr>
        <p:spPr>
          <a:xfrm>
            <a:off x="6408204" y="5805264"/>
            <a:ext cx="338554" cy="369332"/>
          </a:xfrm>
          <a:prstGeom prst="rect">
            <a:avLst/>
          </a:prstGeom>
          <a:noFill/>
        </p:spPr>
        <p:txBody>
          <a:bodyPr wrap="none" rtlCol="0">
            <a:spAutoFit/>
          </a:bodyPr>
          <a:lstStyle/>
          <a:p>
            <a:r>
              <a:rPr lang="it-IT" dirty="0" smtClean="0"/>
              <a:t>E</a:t>
            </a:r>
            <a:endParaRPr lang="it-IT" dirty="0"/>
          </a:p>
        </p:txBody>
      </p:sp>
      <p:sp>
        <p:nvSpPr>
          <p:cNvPr id="19" name="CasellaDiTesto 18"/>
          <p:cNvSpPr txBox="1"/>
          <p:nvPr/>
        </p:nvSpPr>
        <p:spPr>
          <a:xfrm>
            <a:off x="6516216" y="1448780"/>
            <a:ext cx="351378" cy="369332"/>
          </a:xfrm>
          <a:prstGeom prst="rect">
            <a:avLst/>
          </a:prstGeom>
          <a:noFill/>
        </p:spPr>
        <p:txBody>
          <a:bodyPr wrap="none" rtlCol="0">
            <a:spAutoFit/>
          </a:bodyPr>
          <a:lstStyle/>
          <a:p>
            <a:r>
              <a:rPr lang="it-IT" dirty="0" smtClean="0"/>
              <a:t>D</a:t>
            </a:r>
            <a:endParaRPr lang="it-IT" dirty="0"/>
          </a:p>
        </p:txBody>
      </p:sp>
      <p:sp>
        <p:nvSpPr>
          <p:cNvPr id="20" name="CasellaDiTesto 19"/>
          <p:cNvSpPr txBox="1"/>
          <p:nvPr/>
        </p:nvSpPr>
        <p:spPr>
          <a:xfrm>
            <a:off x="8244408" y="3032956"/>
            <a:ext cx="351378" cy="369332"/>
          </a:xfrm>
          <a:prstGeom prst="rect">
            <a:avLst/>
          </a:prstGeom>
          <a:noFill/>
        </p:spPr>
        <p:txBody>
          <a:bodyPr wrap="none" rtlCol="0">
            <a:spAutoFit/>
          </a:bodyPr>
          <a:lstStyle/>
          <a:p>
            <a:r>
              <a:rPr lang="it-IT" dirty="0" smtClean="0"/>
              <a:t>D</a:t>
            </a:r>
            <a:endParaRPr lang="it-IT" dirty="0"/>
          </a:p>
        </p:txBody>
      </p:sp>
      <p:sp>
        <p:nvSpPr>
          <p:cNvPr id="21" name="CasellaDiTesto 20"/>
          <p:cNvSpPr txBox="1"/>
          <p:nvPr/>
        </p:nvSpPr>
        <p:spPr>
          <a:xfrm>
            <a:off x="6948264" y="4689140"/>
            <a:ext cx="351378" cy="369332"/>
          </a:xfrm>
          <a:prstGeom prst="rect">
            <a:avLst/>
          </a:prstGeom>
          <a:noFill/>
        </p:spPr>
        <p:txBody>
          <a:bodyPr wrap="none" rtlCol="0">
            <a:spAutoFit/>
          </a:bodyPr>
          <a:lstStyle/>
          <a:p>
            <a:r>
              <a:rPr lang="it-IT" dirty="0" smtClean="0"/>
              <a:t>D</a:t>
            </a:r>
            <a:endParaRPr lang="it-IT" dirty="0"/>
          </a:p>
        </p:txBody>
      </p:sp>
      <p:sp>
        <p:nvSpPr>
          <p:cNvPr id="22" name="CasellaDiTesto 21"/>
          <p:cNvSpPr txBox="1"/>
          <p:nvPr/>
        </p:nvSpPr>
        <p:spPr>
          <a:xfrm>
            <a:off x="6876256" y="6057292"/>
            <a:ext cx="351378" cy="369332"/>
          </a:xfrm>
          <a:prstGeom prst="rect">
            <a:avLst/>
          </a:prstGeom>
          <a:noFill/>
        </p:spPr>
        <p:txBody>
          <a:bodyPr wrap="none" rtlCol="0">
            <a:spAutoFit/>
          </a:bodyPr>
          <a:lstStyle/>
          <a:p>
            <a:r>
              <a:rPr lang="it-IT" dirty="0" smtClean="0"/>
              <a:t>D</a:t>
            </a:r>
            <a:endParaRPr lang="it-IT" dirty="0"/>
          </a:p>
        </p:txBody>
      </p:sp>
    </p:spTree>
  </p:cSld>
  <p:clrMapOvr>
    <a:masterClrMapping/>
  </p:clrMapOvr>
  <p:transition/>
</p:sld>
</file>

<file path=ppt/theme/theme1.xml><?xml version="1.0" encoding="utf-8"?>
<a:theme xmlns:a="http://schemas.openxmlformats.org/drawingml/2006/main" name="1_Punti digitali">
  <a:themeElements>
    <a:clrScheme name="1_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1_Punti digital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Punti digitali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1_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1_Punti digitali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unti digitali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1_Punti digitali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1_Punti digitali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1_Punti digitali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1_Punti digitali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1_Punti digitali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5981</TotalTime>
  <Words>4139</Words>
  <Application>Microsoft Office PowerPoint</Application>
  <PresentationFormat>Presentazione su schermo (4:3)</PresentationFormat>
  <Paragraphs>928</Paragraphs>
  <Slides>69</Slides>
  <Notes>69</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69</vt:i4>
      </vt:variant>
    </vt:vector>
  </HeadingPairs>
  <TitlesOfParts>
    <vt:vector size="72" baseType="lpstr">
      <vt:lpstr>Arial</vt:lpstr>
      <vt:lpstr>Wingdings</vt:lpstr>
      <vt:lpstr>1_Punti digitali</vt:lpstr>
      <vt:lpstr>Temporal Databases </vt:lpstr>
      <vt:lpstr>Applications of TDBs</vt:lpstr>
      <vt:lpstr>TDBs: What, When &amp; Why</vt:lpstr>
      <vt:lpstr>Limitations of Traditional DBs</vt:lpstr>
      <vt:lpstr>Limitations of Traditional DBs</vt:lpstr>
      <vt:lpstr>Limitations of Traditional DBs</vt:lpstr>
      <vt:lpstr>A case study: Temporal join</vt:lpstr>
      <vt:lpstr>A case study: Temporal join</vt:lpstr>
      <vt:lpstr>A case study: Temporal join</vt:lpstr>
      <vt:lpstr>A case study: Temporal join</vt:lpstr>
      <vt:lpstr>A case study: Temporal join</vt:lpstr>
      <vt:lpstr>A case study: Temporal join</vt:lpstr>
      <vt:lpstr>Coalescing in pure SQL92</vt:lpstr>
      <vt:lpstr>Coalescing in pure SQL89</vt:lpstr>
      <vt:lpstr>Limitations of Traditional DBMSs</vt:lpstr>
      <vt:lpstr>History of TDB research</vt:lpstr>
      <vt:lpstr>The Turning Point</vt:lpstr>
      <vt:lpstr>The TDB Workshop</vt:lpstr>
      <vt:lpstr>The Pre-workshop Initiatives</vt:lpstr>
      <vt:lpstr>The Consensus Glossary Effort</vt:lpstr>
      <vt:lpstr>The Consensus Glossary Effort</vt:lpstr>
      <vt:lpstr>The Consensus Glossary of TDB Concepts</vt:lpstr>
      <vt:lpstr>The February 1998 Glossary Version</vt:lpstr>
      <vt:lpstr>The Temporal Query Test Suite</vt:lpstr>
      <vt:lpstr>The TSQL2 Initiative</vt:lpstr>
      <vt:lpstr>The TSQL2 Language Design Committee</vt:lpstr>
      <vt:lpstr>The TSQL2 Language Specification</vt:lpstr>
      <vt:lpstr>The TSQL2 Follow-Ups</vt:lpstr>
      <vt:lpstr>The TSQL2 Follow-Ups</vt:lpstr>
      <vt:lpstr>Recent History</vt:lpstr>
      <vt:lpstr>Recent History</vt:lpstr>
      <vt:lpstr>Time Domains  and Calendars</vt:lpstr>
      <vt:lpstr>Time Domain</vt:lpstr>
      <vt:lpstr>Time Domain</vt:lpstr>
      <vt:lpstr>Time Domain</vt:lpstr>
      <vt:lpstr>“Now”</vt:lpstr>
      <vt:lpstr>“Now”</vt:lpstr>
      <vt:lpstr>Time Domain - Summarizing</vt:lpstr>
      <vt:lpstr>Timestamps - Instants</vt:lpstr>
      <vt:lpstr>Timestamps - Instants</vt:lpstr>
      <vt:lpstr>Timestamps - Periods</vt:lpstr>
      <vt:lpstr>Timestamps - Periods</vt:lpstr>
      <vt:lpstr>Timestamps - Elements</vt:lpstr>
      <vt:lpstr>Timestamps - Intervals</vt:lpstr>
      <vt:lpstr>Periods versus Intervals</vt:lpstr>
      <vt:lpstr>Granularities</vt:lpstr>
      <vt:lpstr>Time Granularity</vt:lpstr>
      <vt:lpstr>Time Granularity</vt:lpstr>
      <vt:lpstr>Time Granularity</vt:lpstr>
      <vt:lpstr>Time Granularity</vt:lpstr>
      <vt:lpstr>Time Granularity</vt:lpstr>
      <vt:lpstr>Time Granularity</vt:lpstr>
      <vt:lpstr>Granularity Operations</vt:lpstr>
      <vt:lpstr>Granularity Operations</vt:lpstr>
      <vt:lpstr>Granularity Operations</vt:lpstr>
      <vt:lpstr>Granularity Operations</vt:lpstr>
      <vt:lpstr>Granularity Operations</vt:lpstr>
      <vt:lpstr>Granularity Operations</vt:lpstr>
      <vt:lpstr>Granularity Operations</vt:lpstr>
      <vt:lpstr>Granularity Operations</vt:lpstr>
      <vt:lpstr>Calendars</vt:lpstr>
      <vt:lpstr>Calendars</vt:lpstr>
      <vt:lpstr>Lattice of Granularities</vt:lpstr>
      <vt:lpstr>Lattice of Granularities</vt:lpstr>
      <vt:lpstr>Lattice of Granularities</vt:lpstr>
      <vt:lpstr>Lattice of Granularities</vt:lpstr>
      <vt:lpstr>Granule Conversion</vt:lpstr>
      <vt:lpstr>Granule Conversion</vt:lpstr>
      <vt:lpstr>Cast Function</vt:lpstr>
    </vt:vector>
  </TitlesOfParts>
  <Company>ISGroup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Temporal Databases</dc:title>
  <dc:creator>Fabio Grandi</dc:creator>
  <cp:lastModifiedBy>fabio.grandi@unibo.it</cp:lastModifiedBy>
  <cp:revision>764</cp:revision>
  <dcterms:created xsi:type="dcterms:W3CDTF">2004-05-13T14:48:49Z</dcterms:created>
  <dcterms:modified xsi:type="dcterms:W3CDTF">2016-02-11T14:31:18Z</dcterms:modified>
</cp:coreProperties>
</file>