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54"/>
  </p:notesMasterIdLst>
  <p:handoutMasterIdLst>
    <p:handoutMasterId r:id="rId55"/>
  </p:handoutMasterIdLst>
  <p:sldIdLst>
    <p:sldId id="394" r:id="rId2"/>
    <p:sldId id="434" r:id="rId3"/>
    <p:sldId id="435" r:id="rId4"/>
    <p:sldId id="437" r:id="rId5"/>
    <p:sldId id="438" r:id="rId6"/>
    <p:sldId id="439" r:id="rId7"/>
    <p:sldId id="440" r:id="rId8"/>
    <p:sldId id="442" r:id="rId9"/>
    <p:sldId id="441" r:id="rId10"/>
    <p:sldId id="452" r:id="rId11"/>
    <p:sldId id="453" r:id="rId12"/>
    <p:sldId id="455" r:id="rId13"/>
    <p:sldId id="490" r:id="rId14"/>
    <p:sldId id="432" r:id="rId15"/>
    <p:sldId id="457" r:id="rId16"/>
    <p:sldId id="456" r:id="rId17"/>
    <p:sldId id="433" r:id="rId18"/>
    <p:sldId id="398" r:id="rId19"/>
    <p:sldId id="443" r:id="rId20"/>
    <p:sldId id="447" r:id="rId21"/>
    <p:sldId id="445" r:id="rId22"/>
    <p:sldId id="446" r:id="rId23"/>
    <p:sldId id="400" r:id="rId24"/>
    <p:sldId id="448" r:id="rId25"/>
    <p:sldId id="449" r:id="rId26"/>
    <p:sldId id="451" r:id="rId27"/>
    <p:sldId id="450" r:id="rId28"/>
    <p:sldId id="401" r:id="rId29"/>
    <p:sldId id="489" r:id="rId30"/>
    <p:sldId id="487" r:id="rId31"/>
    <p:sldId id="488" r:id="rId32"/>
    <p:sldId id="486" r:id="rId33"/>
    <p:sldId id="402" r:id="rId34"/>
    <p:sldId id="458" r:id="rId35"/>
    <p:sldId id="459" r:id="rId36"/>
    <p:sldId id="460" r:id="rId37"/>
    <p:sldId id="461" r:id="rId38"/>
    <p:sldId id="462" r:id="rId39"/>
    <p:sldId id="403" r:id="rId40"/>
    <p:sldId id="463" r:id="rId41"/>
    <p:sldId id="464" r:id="rId42"/>
    <p:sldId id="465" r:id="rId43"/>
    <p:sldId id="466" r:id="rId44"/>
    <p:sldId id="404" r:id="rId45"/>
    <p:sldId id="484" r:id="rId46"/>
    <p:sldId id="478" r:id="rId47"/>
    <p:sldId id="479" r:id="rId48"/>
    <p:sldId id="405" r:id="rId49"/>
    <p:sldId id="480" r:id="rId50"/>
    <p:sldId id="481" r:id="rId51"/>
    <p:sldId id="482" r:id="rId52"/>
    <p:sldId id="483" r:id="rId53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0066FF"/>
    <a:srgbClr val="006600"/>
    <a:srgbClr val="00FF00"/>
    <a:srgbClr val="FFCC00"/>
    <a:srgbClr val="FF3300"/>
    <a:srgbClr val="FF33CC"/>
    <a:srgbClr val="CC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6107" autoAdjust="0"/>
  </p:normalViewPr>
  <p:slideViewPr>
    <p:cSldViewPr>
      <p:cViewPr varScale="1">
        <p:scale>
          <a:sx n="67" d="100"/>
          <a:sy n="67" d="100"/>
        </p:scale>
        <p:origin x="-125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1992" y="-96"/>
      </p:cViewPr>
      <p:guideLst>
        <p:guide orient="horz" pos="3127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7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2D747989-A24C-473F-AC7B-97E65EC077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pPr>
              <a:defRPr/>
            </a:pPr>
            <a:fld id="{63385083-7E30-487B-BFAA-6515A8075B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19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29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25950818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254452762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219422337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80371917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31756993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39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585478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4376358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37147738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037172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44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49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50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51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52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51CC77-DA1E-41DE-8D30-2FA83BB395AF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17975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8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557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557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sz="12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4B47838-9CA8-40DC-A7E0-1E6C778891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olo, grafic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433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5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6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7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8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39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0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1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2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3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4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5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6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7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8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49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0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1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2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3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4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455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4554" name="Rectangle 2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453188"/>
            <a:ext cx="8667750" cy="31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 smtClean="0"/>
              <a:t>Fabio Grandi – Temporal Databases</a:t>
            </a:r>
            <a:endParaRPr lang="it-IT"/>
          </a:p>
        </p:txBody>
      </p:sp>
      <p:sp>
        <p:nvSpPr>
          <p:cNvPr id="14555" name="Rectangle 2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4556" name="Rectangle 22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4213212"/>
          </a:xfrm>
        </p:spPr>
        <p:txBody>
          <a:bodyPr/>
          <a:lstStyle/>
          <a:p>
            <a:pPr eaLnBrk="1" hangingPunct="1">
              <a:defRPr/>
            </a:pPr>
            <a:r>
              <a:rPr lang="it-IT" sz="4800" dirty="0" err="1" smtClean="0"/>
              <a:t>Temporal</a:t>
            </a:r>
            <a:r>
              <a:rPr lang="it-IT" sz="4800" dirty="0" smtClean="0"/>
              <a:t/>
            </a:r>
            <a:br>
              <a:rPr lang="it-IT" sz="4800" dirty="0" smtClean="0"/>
            </a:br>
            <a:r>
              <a:rPr lang="it-IT" sz="4800" dirty="0" smtClean="0"/>
              <a:t>Data </a:t>
            </a:r>
            <a:r>
              <a:rPr lang="it-IT" sz="4800" dirty="0" err="1" smtClean="0"/>
              <a:t>Models</a:t>
            </a:r>
            <a:endParaRPr lang="it-IT" sz="48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4006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1913" y="4038600"/>
            <a:ext cx="6740549" cy="1040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it-IT" sz="2400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Fabio </a:t>
            </a:r>
            <a:r>
              <a:rPr lang="it-IT" sz="2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Grandi</a:t>
            </a:r>
            <a:endParaRPr lang="it-IT" sz="2400" dirty="0">
              <a:effectLst/>
            </a:endParaRP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0" dirty="0" smtClean="0">
                <a:solidFill>
                  <a:schemeClr val="folHlink"/>
                </a:solidFill>
                <a:effectLst/>
              </a:rPr>
              <a:t>fabio.grandi@unibo.it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2000" dirty="0" smtClean="0">
                <a:solidFill>
                  <a:schemeClr val="folHlink"/>
                </a:solidFill>
                <a:effectLst/>
              </a:rPr>
              <a:t>DISI, </a:t>
            </a:r>
            <a:r>
              <a:rPr lang="it-IT" sz="2000" dirty="0" smtClean="0">
                <a:solidFill>
                  <a:schemeClr val="folHlink"/>
                </a:solidFill>
                <a:effectLst/>
              </a:rPr>
              <a:t>Università di Bologna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4294967295"/>
          </p:nvPr>
        </p:nvSpPr>
        <p:spPr>
          <a:xfrm>
            <a:off x="251520" y="6248400"/>
            <a:ext cx="8424936" cy="4572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short course on Temporal </a:t>
            </a:r>
            <a:r>
              <a:rPr lang="en-US" sz="12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Databaes</a:t>
            </a: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for DISI PhD students, 2016 </a:t>
            </a:r>
            <a:b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Credits: most of the materials used is taken from slides prepared by Prof. M. </a:t>
            </a:r>
            <a:r>
              <a:rPr lang="en-US" sz="1200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Böhlen</a:t>
            </a:r>
            <a:r>
              <a:rPr lang="en-US" sz="12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(Univ. of Zurich, Switzerland)</a:t>
            </a:r>
            <a:endParaRPr lang="it-IT" sz="1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In a </a:t>
            </a:r>
            <a:r>
              <a:rPr lang="it-IT" sz="3200" dirty="0" err="1" smtClean="0"/>
              <a:t>Transaction-time</a:t>
            </a:r>
            <a:r>
              <a:rPr lang="it-IT" sz="3200" dirty="0" smtClean="0"/>
              <a:t> DB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</a:t>
            </a:r>
            <a:r>
              <a:rPr lang="en-US" sz="2000" dirty="0" smtClean="0"/>
              <a:t>1.	John was hired as a programmer (PRG) </a:t>
            </a:r>
            <a:br>
              <a:rPr lang="en-US" sz="2000" dirty="0" smtClean="0"/>
            </a:br>
            <a:r>
              <a:rPr lang="en-US" sz="2000" dirty="0" smtClean="0"/>
              <a:t>	with initial salary 2000 at time 1;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2.	John’s salary was raised to 3000 at time 3 </a:t>
            </a:r>
            <a:br>
              <a:rPr lang="en-US" sz="2000" dirty="0" smtClean="0"/>
            </a:br>
            <a:r>
              <a:rPr lang="en-US" sz="2000" dirty="0" smtClean="0"/>
              <a:t> 	(but recorded in the DB at time 4);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3. John became a database administrator (DBA)</a:t>
            </a:r>
            <a:br>
              <a:rPr lang="en-US" sz="2000" dirty="0" smtClean="0"/>
            </a:br>
            <a:r>
              <a:rPr lang="en-US" sz="2000" dirty="0" smtClean="0"/>
              <a:t>	at time 6.</a:t>
            </a:r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800" dirty="0" smtClean="0"/>
              <a:t>		</a:t>
            </a:r>
            <a:r>
              <a:rPr lang="en-US" sz="2400" dirty="0" err="1" smtClean="0"/>
              <a:t>Emp</a:t>
            </a: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400" dirty="0" smtClean="0"/>
              <a:t>The time of the change 2. is incorrectly represented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59632" y="3933056"/>
          <a:ext cx="45478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[1,3]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[4,5]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DBA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[6,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3933056"/>
          <a:ext cx="454782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[1,3]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259632" y="3933056"/>
          <a:ext cx="454782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In a </a:t>
            </a:r>
            <a:r>
              <a:rPr lang="it-IT" sz="3200" dirty="0" err="1" smtClean="0"/>
              <a:t>Valid-time</a:t>
            </a:r>
            <a:r>
              <a:rPr lang="it-IT" sz="3200" dirty="0" smtClean="0"/>
              <a:t> DB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</a:t>
            </a:r>
            <a:r>
              <a:rPr lang="en-US" sz="2000" dirty="0" smtClean="0"/>
              <a:t>1.	John was hired as a programmer (PRG) </a:t>
            </a:r>
            <a:br>
              <a:rPr lang="en-US" sz="2000" dirty="0" smtClean="0"/>
            </a:br>
            <a:r>
              <a:rPr lang="en-US" sz="2000" dirty="0" smtClean="0"/>
              <a:t>	with initial salary 2000 at time 1;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2.	John’s salary was raised to 3000 at time 3 </a:t>
            </a:r>
            <a:br>
              <a:rPr lang="en-US" sz="2000" dirty="0" smtClean="0"/>
            </a:br>
            <a:r>
              <a:rPr lang="en-US" sz="2000" dirty="0" smtClean="0"/>
              <a:t> 	(but recorded in the DB at time 4);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3. John became a database administrator (DBA)</a:t>
            </a:r>
            <a:br>
              <a:rPr lang="en-US" sz="2000" dirty="0" smtClean="0"/>
            </a:br>
            <a:r>
              <a:rPr lang="en-US" sz="2000" dirty="0" smtClean="0"/>
              <a:t>	at time 6.</a:t>
            </a:r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800" dirty="0" smtClean="0"/>
              <a:t>		</a:t>
            </a:r>
            <a:r>
              <a:rPr lang="en-US" sz="2400" dirty="0" err="1" smtClean="0"/>
              <a:t>Emp</a:t>
            </a: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400" dirty="0" smtClean="0"/>
              <a:t>The validity of changes is correctly represented but</a:t>
            </a:r>
            <a:br>
              <a:rPr lang="en-US" sz="2400" dirty="0" smtClean="0"/>
            </a:br>
            <a:r>
              <a:rPr lang="en-US" sz="2400" dirty="0" smtClean="0"/>
              <a:t>there is no way to know that change 2. was retroactive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59632" y="3969060"/>
          <a:ext cx="454782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[3,5]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DBA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[6,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2" y="3933056"/>
          <a:ext cx="454782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259632" y="3933056"/>
          <a:ext cx="454782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9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In a </a:t>
            </a:r>
            <a:r>
              <a:rPr lang="it-IT" sz="3200" dirty="0" err="1" smtClean="0"/>
              <a:t>Bitemporal</a:t>
            </a:r>
            <a:r>
              <a:rPr lang="it-IT" sz="3200" dirty="0" smtClean="0"/>
              <a:t> DB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2196244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</a:t>
            </a:r>
            <a:r>
              <a:rPr lang="en-US" sz="2000" dirty="0" smtClean="0"/>
              <a:t>1.	John was hired as a programmer (PRG) </a:t>
            </a:r>
            <a:br>
              <a:rPr lang="en-US" sz="2000" dirty="0" smtClean="0"/>
            </a:br>
            <a:r>
              <a:rPr lang="en-US" sz="2000" dirty="0" smtClean="0"/>
              <a:t>	with initial salary 2000 at time 1;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2.	John’s salary was raised to 3000 at time 3 </a:t>
            </a:r>
            <a:br>
              <a:rPr lang="en-US" sz="2000" dirty="0" smtClean="0"/>
            </a:br>
            <a:r>
              <a:rPr lang="en-US" sz="2000" dirty="0" smtClean="0"/>
              <a:t> 	(but recorded in the DB at time 4);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3. John became a database administrator (DBA)</a:t>
            </a:r>
            <a:br>
              <a:rPr lang="en-US" sz="2000" dirty="0" smtClean="0"/>
            </a:br>
            <a:r>
              <a:rPr lang="en-US" sz="2000" dirty="0" smtClean="0"/>
              <a:t>	at time 6.</a:t>
            </a:r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800" dirty="0" smtClean="0"/>
              <a:t>		</a:t>
            </a: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</p:txBody>
      </p:sp>
      <p:cxnSp>
        <p:nvCxnSpPr>
          <p:cNvPr id="8" name="Connettore 2 7"/>
          <p:cNvCxnSpPr/>
          <p:nvPr/>
        </p:nvCxnSpPr>
        <p:spPr bwMode="auto">
          <a:xfrm>
            <a:off x="2951820" y="3501008"/>
            <a:ext cx="0" cy="30603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nettore 2 11"/>
          <p:cNvCxnSpPr/>
          <p:nvPr/>
        </p:nvCxnSpPr>
        <p:spPr bwMode="auto">
          <a:xfrm>
            <a:off x="2951820" y="3501008"/>
            <a:ext cx="34923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6480212" y="3320988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VT</a:t>
            </a:r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2375756" y="634532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TT</a:t>
            </a:r>
            <a:endParaRPr lang="it-IT" dirty="0"/>
          </a:p>
        </p:txBody>
      </p:sp>
      <p:sp>
        <p:nvSpPr>
          <p:cNvPr id="20" name="Rettangolo 19"/>
          <p:cNvSpPr/>
          <p:nvPr/>
        </p:nvSpPr>
        <p:spPr bwMode="auto">
          <a:xfrm>
            <a:off x="3455876" y="3969060"/>
            <a:ext cx="3024336" cy="262829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23" name="Connettore 1 22"/>
          <p:cNvCxnSpPr/>
          <p:nvPr/>
        </p:nvCxnSpPr>
        <p:spPr bwMode="auto">
          <a:xfrm>
            <a:off x="3455876" y="3429000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Connettore 1 24"/>
          <p:cNvCxnSpPr/>
          <p:nvPr/>
        </p:nvCxnSpPr>
        <p:spPr bwMode="auto">
          <a:xfrm>
            <a:off x="2915816" y="3969060"/>
            <a:ext cx="396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CasellaDiTesto 25"/>
          <p:cNvSpPr txBox="1"/>
          <p:nvPr/>
        </p:nvSpPr>
        <p:spPr>
          <a:xfrm>
            <a:off x="3311860" y="30689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2591780" y="378904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4175956" y="432910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PRG, 2000</a:t>
            </a:r>
            <a:endParaRPr lang="it-IT" sz="1200" dirty="0"/>
          </a:p>
        </p:txBody>
      </p:sp>
      <p:cxnSp>
        <p:nvCxnSpPr>
          <p:cNvPr id="29" name="Connettore 1 28"/>
          <p:cNvCxnSpPr/>
          <p:nvPr/>
        </p:nvCxnSpPr>
        <p:spPr bwMode="auto">
          <a:xfrm>
            <a:off x="2879812" y="5013176"/>
            <a:ext cx="396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ttore 1 29"/>
          <p:cNvCxnSpPr/>
          <p:nvPr/>
        </p:nvCxnSpPr>
        <p:spPr bwMode="auto">
          <a:xfrm>
            <a:off x="2843808" y="5697252"/>
            <a:ext cx="39604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CasellaDiTesto 30"/>
          <p:cNvSpPr txBox="1"/>
          <p:nvPr/>
        </p:nvSpPr>
        <p:spPr>
          <a:xfrm>
            <a:off x="2591780" y="483315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4</a:t>
            </a:r>
            <a:endParaRPr lang="it-IT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2591780" y="551723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6</a:t>
            </a:r>
            <a:endParaRPr lang="it-IT" dirty="0"/>
          </a:p>
        </p:txBody>
      </p:sp>
      <p:cxnSp>
        <p:nvCxnSpPr>
          <p:cNvPr id="33" name="Connettore 1 32"/>
          <p:cNvCxnSpPr/>
          <p:nvPr/>
        </p:nvCxnSpPr>
        <p:spPr bwMode="auto">
          <a:xfrm>
            <a:off x="4427984" y="339299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/>
          <p:nvPr/>
        </p:nvCxnSpPr>
        <p:spPr bwMode="auto">
          <a:xfrm>
            <a:off x="5472100" y="339299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CasellaDiTesto 34"/>
          <p:cNvSpPr txBox="1"/>
          <p:nvPr/>
        </p:nvSpPr>
        <p:spPr>
          <a:xfrm>
            <a:off x="4283968" y="30689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3</a:t>
            </a:r>
            <a:endParaRPr lang="it-IT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5292080" y="30689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6</a:t>
            </a:r>
            <a:endParaRPr lang="it-IT" dirty="0"/>
          </a:p>
        </p:txBody>
      </p:sp>
      <p:sp>
        <p:nvSpPr>
          <p:cNvPr id="37" name="Rettangolo 36"/>
          <p:cNvSpPr/>
          <p:nvPr/>
        </p:nvSpPr>
        <p:spPr bwMode="auto">
          <a:xfrm>
            <a:off x="4427984" y="5013176"/>
            <a:ext cx="2052228" cy="158417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39" name="Connettore 1 38"/>
          <p:cNvCxnSpPr/>
          <p:nvPr/>
        </p:nvCxnSpPr>
        <p:spPr bwMode="auto">
          <a:xfrm>
            <a:off x="3491880" y="5013176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CasellaDiTesto 49"/>
          <p:cNvSpPr txBox="1"/>
          <p:nvPr/>
        </p:nvSpPr>
        <p:spPr>
          <a:xfrm>
            <a:off x="5040052" y="522920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PRG, 3000</a:t>
            </a:r>
            <a:endParaRPr lang="it-IT" sz="1200" dirty="0"/>
          </a:p>
        </p:txBody>
      </p:sp>
      <p:sp>
        <p:nvSpPr>
          <p:cNvPr id="51" name="Rettangolo 50"/>
          <p:cNvSpPr/>
          <p:nvPr/>
        </p:nvSpPr>
        <p:spPr bwMode="auto">
          <a:xfrm>
            <a:off x="5436096" y="5697252"/>
            <a:ext cx="1044116" cy="900100"/>
          </a:xfrm>
          <a:prstGeom prst="rect">
            <a:avLst/>
          </a:prstGeom>
          <a:solidFill>
            <a:schemeClr val="accent5">
              <a:lumMod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cxnSp>
        <p:nvCxnSpPr>
          <p:cNvPr id="52" name="Connettore 1 51"/>
          <p:cNvCxnSpPr/>
          <p:nvPr/>
        </p:nvCxnSpPr>
        <p:spPr bwMode="auto">
          <a:xfrm>
            <a:off x="4463988" y="5697252"/>
            <a:ext cx="9361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CasellaDiTesto 53"/>
          <p:cNvSpPr txBox="1"/>
          <p:nvPr/>
        </p:nvSpPr>
        <p:spPr>
          <a:xfrm>
            <a:off x="5508104" y="5985284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DBA, 3000</a:t>
            </a:r>
            <a:endParaRPr lang="it-IT" sz="1200" dirty="0"/>
          </a:p>
        </p:txBody>
      </p:sp>
      <p:cxnSp>
        <p:nvCxnSpPr>
          <p:cNvPr id="63" name="Connettore 1 62"/>
          <p:cNvCxnSpPr/>
          <p:nvPr/>
        </p:nvCxnSpPr>
        <p:spPr bwMode="auto">
          <a:xfrm>
            <a:off x="2807804" y="3392996"/>
            <a:ext cx="3780420" cy="33123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Fumetto 2 67"/>
          <p:cNvSpPr/>
          <p:nvPr/>
        </p:nvSpPr>
        <p:spPr bwMode="auto">
          <a:xfrm>
            <a:off x="5148064" y="3032956"/>
            <a:ext cx="3096344" cy="1152128"/>
          </a:xfrm>
          <a:prstGeom prst="wedgeRoundRectCallout">
            <a:avLst>
              <a:gd name="adj1" fmla="val -71283"/>
              <a:gd name="adj2" fmla="val 114151"/>
              <a:gd name="adj3" fmla="val 16667"/>
            </a:avLst>
          </a:prstGeom>
          <a:solidFill>
            <a:srgbClr val="FF0000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it-IT" dirty="0" smtClean="0"/>
              <a:t>corner under the </a:t>
            </a:r>
            <a:r>
              <a:rPr lang="it-IT" dirty="0" err="1" smtClean="0"/>
              <a:t>diagonal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(i.e. </a:t>
            </a:r>
            <a:r>
              <a:rPr lang="it-IT" dirty="0" err="1" smtClean="0"/>
              <a:t>VT.Start</a:t>
            </a:r>
            <a:r>
              <a:rPr lang="it-IT" dirty="0" smtClean="0"/>
              <a:t> &lt; </a:t>
            </a:r>
            <a:r>
              <a:rPr lang="it-IT" dirty="0" err="1" smtClean="0"/>
              <a:t>TT.Start</a:t>
            </a:r>
            <a:r>
              <a:rPr lang="it-IT" dirty="0" smtClean="0"/>
              <a:t>):   </a:t>
            </a:r>
            <a:r>
              <a:rPr lang="it-IT" dirty="0" err="1" smtClean="0"/>
              <a:t>retroactive</a:t>
            </a:r>
            <a:r>
              <a:rPr lang="it-IT" dirty="0" smtClean="0"/>
              <a:t> </a:t>
            </a:r>
            <a:r>
              <a:rPr lang="it-IT" dirty="0" err="1" smtClean="0"/>
              <a:t>transaction</a:t>
            </a:r>
            <a:endParaRPr lang="it-IT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uiExpand="1" build="p"/>
      <p:bldP spid="17" grpId="0"/>
      <p:bldP spid="19" grpId="0"/>
      <p:bldP spid="20" grpId="0" animBg="1"/>
      <p:bldP spid="26" grpId="0"/>
      <p:bldP spid="27" grpId="0"/>
      <p:bldP spid="28" grpId="0"/>
      <p:bldP spid="31" grpId="0"/>
      <p:bldP spid="32" grpId="0"/>
      <p:bldP spid="35" grpId="0"/>
      <p:bldP spid="36" grpId="0"/>
      <p:bldP spid="37" grpId="0" animBg="1"/>
      <p:bldP spid="50" grpId="0"/>
      <p:bldP spid="51" grpId="0" animBg="1"/>
      <p:bldP spid="54" grpId="0"/>
      <p:bldP spid="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In a </a:t>
            </a:r>
            <a:r>
              <a:rPr lang="it-IT" sz="3200" dirty="0" err="1" smtClean="0"/>
              <a:t>Bitemporal</a:t>
            </a:r>
            <a:r>
              <a:rPr lang="it-IT" sz="3200" dirty="0" smtClean="0"/>
              <a:t> DB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</a:t>
            </a:r>
            <a:r>
              <a:rPr lang="en-US" sz="2000" dirty="0" smtClean="0"/>
              <a:t>1.	John was hired as a programmer (PRG) </a:t>
            </a:r>
            <a:br>
              <a:rPr lang="en-US" sz="2000" dirty="0" smtClean="0"/>
            </a:br>
            <a:r>
              <a:rPr lang="en-US" sz="2000" dirty="0" smtClean="0"/>
              <a:t>	with initial salary 2000 at time 1;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2.	John’s salary was raised to 3000 at time 3 </a:t>
            </a:r>
            <a:br>
              <a:rPr lang="en-US" sz="2000" dirty="0" smtClean="0"/>
            </a:br>
            <a:r>
              <a:rPr lang="en-US" sz="2000" dirty="0" smtClean="0"/>
              <a:t> 	(but recorded in the DB at time 4);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000" dirty="0" smtClean="0"/>
              <a:t>	   3. John became a database administrator (DBA)</a:t>
            </a:r>
            <a:br>
              <a:rPr lang="en-US" sz="2000" dirty="0" smtClean="0"/>
            </a:br>
            <a:r>
              <a:rPr lang="en-US" sz="2000" dirty="0" smtClean="0"/>
              <a:t>	at time 6.</a:t>
            </a:r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z="2800" dirty="0" smtClean="0"/>
              <a:t>		</a:t>
            </a:r>
            <a:r>
              <a:rPr lang="en-US" sz="2400" dirty="0" err="1" smtClean="0"/>
              <a:t>Emp</a:t>
            </a: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1800"/>
              </a:spcBef>
              <a:buNone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59632" y="3933056"/>
          <a:ext cx="572463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[1,3]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[4,5]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[6,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[3,5]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DBA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[6,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[6,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95637" y="3933056"/>
          <a:ext cx="568863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72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77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77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772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377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[1,3]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[4,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259633" y="3933056"/>
          <a:ext cx="572463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9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492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Job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it-IT" dirty="0" smtClean="0"/>
                        <a:t>John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PRG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[1,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Choice</a:t>
            </a:r>
            <a:r>
              <a:rPr lang="it-IT" sz="3200" dirty="0" smtClean="0"/>
              <a:t> </a:t>
            </a:r>
            <a:r>
              <a:rPr lang="it-IT" sz="3200" dirty="0" err="1" smtClean="0"/>
              <a:t>of</a:t>
            </a:r>
            <a:r>
              <a:rPr lang="it-IT" sz="3200" dirty="0" smtClean="0"/>
              <a:t> 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Dimensions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60748"/>
            <a:ext cx="8374063" cy="525723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A Transaction-time DB allows user to only effect immediate (on-time) transactions; proactive transactions are physically impossible and retroactive transactions store data histories with a wrong “validity”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A Valid-time DB allows </a:t>
            </a:r>
            <a:r>
              <a:rPr lang="en-US" sz="2400" dirty="0" smtClean="0"/>
              <a:t>users </a:t>
            </a:r>
            <a:r>
              <a:rPr lang="en-US" sz="2400" dirty="0" smtClean="0"/>
              <a:t>to execute retro-/pro-active transactions (validity of modifications aka </a:t>
            </a:r>
            <a:r>
              <a:rPr lang="en-US" sz="2400" i="1" dirty="0" smtClean="0"/>
              <a:t>applicability period</a:t>
            </a:r>
            <a:r>
              <a:rPr lang="en-US" sz="2400" dirty="0" smtClean="0"/>
              <a:t> is expressed by users via the DML); after its execution, there is no way to know whether a transaction was immediate or retro/pro-active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A </a:t>
            </a:r>
            <a:r>
              <a:rPr lang="en-US" sz="2400" dirty="0" err="1" smtClean="0"/>
              <a:t>Bitemporal</a:t>
            </a:r>
            <a:r>
              <a:rPr lang="en-US" sz="2400" dirty="0" smtClean="0"/>
              <a:t> DB allows users to execute retro-/proactive transactions and to keep track of their execution in the DB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Other</a:t>
            </a:r>
            <a:r>
              <a:rPr lang="it-IT" sz="3200" dirty="0" smtClean="0"/>
              <a:t> </a:t>
            </a:r>
            <a:r>
              <a:rPr lang="it-IT" sz="3200" dirty="0" err="1" smtClean="0"/>
              <a:t>Time</a:t>
            </a:r>
            <a:r>
              <a:rPr lang="it-IT" sz="3200" dirty="0" smtClean="0"/>
              <a:t> </a:t>
            </a:r>
            <a:r>
              <a:rPr lang="it-IT" sz="3200" dirty="0" err="1" smtClean="0"/>
              <a:t>Dimensions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60748"/>
            <a:ext cx="8374063" cy="525723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Event Time [</a:t>
            </a:r>
            <a:r>
              <a:rPr lang="en-US" sz="2400" dirty="0" err="1" smtClean="0"/>
              <a:t>Chakravarthy</a:t>
            </a:r>
            <a:r>
              <a:rPr lang="en-US" sz="2400" dirty="0" smtClean="0"/>
              <a:t> &amp; Kim 94] aka</a:t>
            </a:r>
            <a:br>
              <a:rPr lang="en-US" sz="2400" dirty="0" smtClean="0"/>
            </a:br>
            <a:r>
              <a:rPr lang="en-US" sz="2400" dirty="0" smtClean="0"/>
              <a:t>Decision Time [</a:t>
            </a:r>
            <a:r>
              <a:rPr lang="en-US" sz="2400" dirty="0" err="1" smtClean="0"/>
              <a:t>Nascimento</a:t>
            </a:r>
            <a:r>
              <a:rPr lang="en-US" sz="2400" dirty="0" smtClean="0"/>
              <a:t> &amp; </a:t>
            </a:r>
            <a:r>
              <a:rPr lang="en-US" sz="2400" dirty="0" err="1" smtClean="0"/>
              <a:t>Eich</a:t>
            </a:r>
            <a:r>
              <a:rPr lang="en-US" sz="2400" dirty="0" smtClean="0"/>
              <a:t> 95]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Considering the event E causing the change of some data with some validity (in the mini-world and in the DB):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dirty="0" smtClean="0"/>
              <a:t>E occurs at time T in the mini-world (Decision/Event Time)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dirty="0" smtClean="0"/>
              <a:t>E occurs at time T</a:t>
            </a:r>
            <a:r>
              <a:rPr lang="en-US" sz="2000" dirty="0" smtClean="0">
                <a:latin typeface="Arial"/>
                <a:cs typeface="Arial"/>
              </a:rPr>
              <a:t>ꞌ ≥ </a:t>
            </a:r>
            <a:r>
              <a:rPr lang="en-US" sz="2000" dirty="0" smtClean="0"/>
              <a:t>T in the DB (Transaction Time)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E/D-T </a:t>
            </a:r>
            <a:r>
              <a:rPr lang="en-US" sz="2400" dirty="0" err="1" smtClean="0"/>
              <a:t>vs</a:t>
            </a:r>
            <a:r>
              <a:rPr lang="en-US" sz="2400" dirty="0" smtClean="0"/>
              <a:t> VT (=,&lt;,&gt;): current, futuristic, past due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TT </a:t>
            </a:r>
            <a:r>
              <a:rPr lang="en-US" sz="2400" dirty="0" err="1" smtClean="0"/>
              <a:t>vs</a:t>
            </a:r>
            <a:r>
              <a:rPr lang="en-US" sz="2400" dirty="0" smtClean="0"/>
              <a:t> VT (=,&lt;,&gt;): immediate, proactive, retroactive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E/D-T </a:t>
            </a:r>
            <a:r>
              <a:rPr lang="en-US" sz="2400" dirty="0" err="1" smtClean="0"/>
              <a:t>vs</a:t>
            </a:r>
            <a:r>
              <a:rPr lang="en-US" sz="2400" dirty="0" smtClean="0"/>
              <a:t> TT (=,&lt;,&gt;): instantaneous, late, N/A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In specific application domains, other time dimensions can be of interest (e.g. Efficacy time in the legal field)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Event</a:t>
            </a:r>
            <a:r>
              <a:rPr lang="it-IT" sz="3200" dirty="0" smtClean="0"/>
              <a:t> vs State 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Relations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60748"/>
            <a:ext cx="8374063" cy="525723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Moreover, in a TDB there can be two kinds of temporal relations: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Event tables</a:t>
            </a:r>
            <a:r>
              <a:rPr lang="en-US" sz="2400" dirty="0" smtClean="0"/>
              <a:t>, with instant timestamps </a:t>
            </a:r>
            <a:br>
              <a:rPr lang="en-US" sz="2400" dirty="0" smtClean="0"/>
            </a:br>
            <a:r>
              <a:rPr lang="en-US" sz="2400" dirty="0" smtClean="0"/>
              <a:t>	(store information about facts without duration)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State tables</a:t>
            </a:r>
            <a:r>
              <a:rPr lang="en-US" sz="2400" dirty="0" smtClean="0"/>
              <a:t>, with period or element timestamps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Font typeface="Wingdings" pitchFamily="2" charset="2"/>
              <a:buChar char="§"/>
              <a:defRPr/>
            </a:pPr>
            <a:r>
              <a:rPr lang="en-US" sz="2800" dirty="0" smtClean="0"/>
              <a:t>Event table are suitable to store measures, sensor data, departure/transit/arrival times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400" dirty="0" smtClean="0"/>
              <a:t>	Departures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Departures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16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59632" y="4653136"/>
          <a:ext cx="320435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Flight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2015-08-01 12:30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55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2015-09-10 11:15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256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2016-01-01 16:40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Relations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In the following, we focus on state tables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An implicit </a:t>
            </a:r>
            <a:r>
              <a:rPr lang="en-US" sz="2800" dirty="0" smtClean="0">
                <a:solidFill>
                  <a:srgbClr val="FFFF00"/>
                </a:solidFill>
              </a:rPr>
              <a:t>continuity assumption </a:t>
            </a:r>
            <a:r>
              <a:rPr lang="en-US" sz="2800" dirty="0" smtClean="0"/>
              <a:t>is often done</a:t>
            </a:r>
            <a:br>
              <a:rPr lang="en-US" sz="2800" dirty="0" smtClean="0"/>
            </a:br>
            <a:r>
              <a:rPr lang="en-US" sz="2400" i="1" dirty="0" smtClean="0"/>
              <a:t>(data values as produced by an insertion or update are assumed to persist until they are changed or deleted, e.g. salary of an employee)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en-US" sz="2000" dirty="0" err="1" smtClean="0"/>
              <a:t>Emp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16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935596" y="4473116"/>
          <a:ext cx="543660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790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Salary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Tom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2300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/12, 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/16)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Ann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3200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/10, 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/15)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Ann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DB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3400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[1/</a:t>
                      </a:r>
                      <a:r>
                        <a:rPr lang="it-IT" dirty="0" err="1" smtClean="0"/>
                        <a:t>1</a:t>
                      </a:r>
                      <a:r>
                        <a:rPr lang="it-IT" dirty="0" smtClean="0"/>
                        <a:t>/15, </a:t>
                      </a:r>
                      <a:r>
                        <a:rPr lang="it-IT" dirty="0" err="1" smtClean="0"/>
                        <a:t>Now</a:t>
                      </a:r>
                      <a:r>
                        <a:rPr lang="it-IT" dirty="0" smtClean="0"/>
                        <a:t>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Timestamping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A timestamp is a value that is associated with data in a database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Captures some temporal aspect, e.g. valid time, transaction time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Represented as one or more attributes/columns of a relation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Three different types of timestamps are widely used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Time points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Time periods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Temporal elements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Two different ways of </a:t>
            </a:r>
            <a:r>
              <a:rPr lang="en-US" sz="2400" dirty="0" err="1" smtClean="0"/>
              <a:t>timestamping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Tuple</a:t>
            </a:r>
            <a:r>
              <a:rPr lang="en-US" sz="2000" dirty="0" smtClean="0"/>
              <a:t> </a:t>
            </a:r>
            <a:r>
              <a:rPr lang="en-US" sz="2000" dirty="0" err="1" smtClean="0"/>
              <a:t>timestamping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Attribute </a:t>
            </a:r>
            <a:r>
              <a:rPr lang="en-US" sz="2000" dirty="0" err="1" smtClean="0"/>
              <a:t>timestamping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Temporally grouped models are not based on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(but adopt a functional approach similar to attribute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though)</a:t>
            </a:r>
            <a:endParaRPr lang="it-IT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Timestamping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Example: </a:t>
            </a:r>
            <a:r>
              <a:rPr lang="en-US" sz="2400" dirty="0" smtClean="0"/>
              <a:t>Videogame store where customers, identified by a </a:t>
            </a:r>
            <a:r>
              <a:rPr lang="en-US" sz="2400" dirty="0" err="1" smtClean="0"/>
              <a:t>CustID</a:t>
            </a:r>
            <a:r>
              <a:rPr lang="en-US" sz="2400" dirty="0" smtClean="0"/>
              <a:t>, rent videogames, identified by a </a:t>
            </a:r>
            <a:r>
              <a:rPr lang="en-US" sz="2400" dirty="0" err="1" smtClean="0"/>
              <a:t>GameNo</a:t>
            </a:r>
            <a:r>
              <a:rPr lang="en-US" sz="2400" dirty="0" smtClean="0"/>
              <a:t>. Consider the following </a:t>
            </a:r>
            <a:r>
              <a:rPr lang="it-IT" sz="2400" dirty="0" err="1" smtClean="0"/>
              <a:t>rentals</a:t>
            </a:r>
            <a:r>
              <a:rPr lang="it-IT" sz="2400" dirty="0" smtClean="0"/>
              <a:t> </a:t>
            </a:r>
            <a:r>
              <a:rPr lang="it-IT" sz="2400" dirty="0" err="1" smtClean="0"/>
              <a:t>during</a:t>
            </a:r>
            <a:r>
              <a:rPr lang="it-IT" sz="2400" dirty="0" smtClean="0"/>
              <a:t> May 2015:</a:t>
            </a:r>
          </a:p>
          <a:p>
            <a:pPr lvl="1"/>
            <a:r>
              <a:rPr lang="en-US" sz="2000" dirty="0" smtClean="0"/>
              <a:t>On 3rd of May, customer C101 rents game G1234 for three days</a:t>
            </a:r>
          </a:p>
          <a:p>
            <a:pPr lvl="1"/>
            <a:r>
              <a:rPr lang="en-US" sz="2000" dirty="0" smtClean="0"/>
              <a:t>On 5th of May, customer C102 rents game G1245 for 3 days</a:t>
            </a:r>
          </a:p>
          <a:p>
            <a:pPr lvl="1"/>
            <a:r>
              <a:rPr lang="en-US" sz="2000" dirty="0" smtClean="0"/>
              <a:t>From 9th to 12th of May, customer C102 rents game G1234</a:t>
            </a:r>
          </a:p>
          <a:p>
            <a:pPr lvl="1"/>
            <a:r>
              <a:rPr lang="en-US" sz="2000" dirty="0" smtClean="0"/>
              <a:t>From 19th to 20th of May, and again from 21st to 22nd of May, customer C102 rents game G1245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These rentals are stored in a relation </a:t>
            </a:r>
            <a:r>
              <a:rPr lang="en-US" sz="2400" dirty="0" err="1" smtClean="0"/>
              <a:t>CheckOut</a:t>
            </a:r>
            <a:r>
              <a:rPr lang="en-US" sz="2400" dirty="0" smtClean="0"/>
              <a:t> which is </a:t>
            </a:r>
            <a:r>
              <a:rPr lang="it-IT" sz="2400" dirty="0" err="1" smtClean="0"/>
              <a:t>graphically</a:t>
            </a:r>
            <a:r>
              <a:rPr lang="it-IT" sz="2400" dirty="0" smtClean="0"/>
              <a:t> </a:t>
            </a:r>
            <a:r>
              <a:rPr lang="it-IT" sz="2400" dirty="0" err="1" smtClean="0"/>
              <a:t>illustrated</a:t>
            </a:r>
            <a:r>
              <a:rPr lang="it-IT" sz="2400" dirty="0" smtClean="0"/>
              <a:t> </a:t>
            </a:r>
            <a:r>
              <a:rPr lang="it-IT" sz="2400" dirty="0" err="1" smtClean="0"/>
              <a:t>below</a:t>
            </a:r>
            <a:endParaRPr lang="it-IT" sz="16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5596" y="5121188"/>
            <a:ext cx="72675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1223628" y="5193196"/>
            <a:ext cx="6876764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rgbClr val="000000"/>
                </a:solidFill>
              </a:rPr>
              <a:t>(C101, G1234)                                                                                                            (C102, G1245)</a:t>
            </a:r>
            <a:endParaRPr lang="it-IT" sz="1200" dirty="0">
              <a:solidFill>
                <a:srgbClr val="00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835696" y="5517232"/>
            <a:ext cx="5580620" cy="27699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it-IT" sz="1200" dirty="0" smtClean="0">
                <a:solidFill>
                  <a:srgbClr val="000000"/>
                </a:solidFill>
              </a:rPr>
              <a:t>(C102, G1245)            (C102, G1234)                                        (C102, G1245)</a:t>
            </a:r>
            <a:endParaRPr lang="it-IT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800" dirty="0" smtClean="0"/>
              <a:t>Data </a:t>
            </a:r>
            <a:r>
              <a:rPr lang="it-IT" sz="2800" dirty="0" err="1" smtClean="0"/>
              <a:t>model</a:t>
            </a:r>
            <a:r>
              <a:rPr lang="it-IT" sz="2800" dirty="0" smtClean="0"/>
              <a:t>: </a:t>
            </a:r>
            <a:r>
              <a:rPr lang="it-IT" sz="2800" i="1" dirty="0" smtClean="0"/>
              <a:t>DM = (DS, QL)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DS</a:t>
            </a:r>
            <a:r>
              <a:rPr lang="en-US" sz="2400" dirty="0" smtClean="0"/>
              <a:t> is a set of data structures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i="1" dirty="0" smtClean="0"/>
              <a:t>QL</a:t>
            </a:r>
            <a:r>
              <a:rPr lang="en-US" sz="2400" dirty="0" smtClean="0"/>
              <a:t> is a language for querying and updating the data structures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Example: the relational data model is composed of relations and SQL (or relational algebra)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/>
              <a:t>Many extensions of the relational data model to support time have been proposed</a:t>
            </a: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r>
              <a:rPr lang="it-IT" sz="3200" dirty="0" err="1" smtClean="0"/>
              <a:t>with</a:t>
            </a:r>
            <a:r>
              <a:rPr lang="it-IT" sz="3200" dirty="0" smtClean="0"/>
              <a:t> </a:t>
            </a:r>
            <a:r>
              <a:rPr lang="it-IT" sz="3200" dirty="0" err="1" smtClean="0"/>
              <a:t>Points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Point-based data model</a:t>
            </a:r>
            <a:r>
              <a:rPr lang="en-US" sz="2400" dirty="0" smtClean="0"/>
              <a:t>: </a:t>
            </a:r>
            <a:br>
              <a:rPr lang="en-US" sz="2400" dirty="0" smtClean="0"/>
            </a:br>
            <a:r>
              <a:rPr lang="en-US" sz="2400" dirty="0" smtClean="0"/>
              <a:t>each </a:t>
            </a:r>
            <a:r>
              <a:rPr lang="en-US" sz="2400" dirty="0" err="1" smtClean="0"/>
              <a:t>tuple</a:t>
            </a:r>
            <a:r>
              <a:rPr lang="en-US" sz="2400" dirty="0" smtClean="0"/>
              <a:t> is 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with a time point/instant</a:t>
            </a:r>
            <a:endParaRPr lang="en-US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Most basic and simple data model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Timestamps are atomic values that </a:t>
            </a:r>
            <a:br>
              <a:rPr lang="en-US" sz="2000" dirty="0" smtClean="0"/>
            </a:br>
            <a:r>
              <a:rPr lang="en-US" sz="2000" dirty="0" smtClean="0"/>
              <a:t>can be easily compared, using</a:t>
            </a:r>
            <a:br>
              <a:rPr lang="en-US" sz="2000" dirty="0" smtClean="0"/>
            </a:br>
            <a:r>
              <a:rPr lang="en-US" sz="2000" dirty="0" smtClean="0"/>
              <a:t>=, &lt;&gt;, &gt;, &lt;, &gt;=, &lt;=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Multiple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are used if a fact is</a:t>
            </a:r>
            <a:br>
              <a:rPr lang="en-US" sz="2000" dirty="0" smtClean="0"/>
            </a:br>
            <a:r>
              <a:rPr lang="en-US" sz="2000" dirty="0" smtClean="0"/>
              <a:t>valid at several time points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Syntactically different relations store</a:t>
            </a:r>
            <a:br>
              <a:rPr lang="en-US" sz="2000" dirty="0" smtClean="0"/>
            </a:br>
            <a:r>
              <a:rPr lang="en-US" sz="2000" dirty="0" smtClean="0"/>
              <a:t>different information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Provides an </a:t>
            </a:r>
            <a:r>
              <a:rPr lang="en-US" sz="2000" i="1" dirty="0" smtClean="0"/>
              <a:t>abstract view </a:t>
            </a:r>
            <a:r>
              <a:rPr lang="en-US" sz="2000" dirty="0" smtClean="0"/>
              <a:t>of a DB</a:t>
            </a:r>
            <a:br>
              <a:rPr lang="en-US" sz="2000" dirty="0" smtClean="0"/>
            </a:br>
            <a:r>
              <a:rPr lang="en-US" sz="2000" dirty="0" smtClean="0"/>
              <a:t>and is not meant for physical</a:t>
            </a:r>
            <a:br>
              <a:rPr lang="en-US" sz="2000" dirty="0" smtClean="0"/>
            </a:br>
            <a:r>
              <a:rPr lang="en-US" sz="2000" dirty="0" smtClean="0"/>
              <a:t>implementation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Conceptual simplicity and</a:t>
            </a:r>
            <a:br>
              <a:rPr lang="en-US" sz="2000" dirty="0" smtClean="0"/>
            </a:br>
            <a:r>
              <a:rPr lang="en-US" sz="2000" dirty="0" smtClean="0"/>
              <a:t>computational complexity make it</a:t>
            </a:r>
            <a:br>
              <a:rPr lang="en-US" sz="2000" dirty="0" smtClean="0"/>
            </a:br>
            <a:r>
              <a:rPr lang="en-US" sz="2000" dirty="0" smtClean="0"/>
              <a:t>popular for theoretical studies</a:t>
            </a:r>
            <a:endParaRPr lang="it-IT" sz="20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652120" y="1052736"/>
          <a:ext cx="3084003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7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80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19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r>
              <a:rPr lang="it-IT" sz="3200" dirty="0" err="1" smtClean="0"/>
              <a:t>with</a:t>
            </a:r>
            <a:r>
              <a:rPr lang="it-IT" sz="3200" dirty="0" smtClean="0"/>
              <a:t> </a:t>
            </a:r>
            <a:r>
              <a:rPr lang="it-IT" sz="3200" dirty="0" err="1" smtClean="0"/>
              <a:t>Points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508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The reconstruction of the</a:t>
            </a:r>
            <a:br>
              <a:rPr lang="en-US" sz="2400" dirty="0" smtClean="0"/>
            </a:br>
            <a:r>
              <a:rPr lang="en-US" sz="2400" dirty="0" smtClean="0"/>
              <a:t>original relation is not always</a:t>
            </a:r>
            <a:br>
              <a:rPr lang="en-US" sz="2400" dirty="0" smtClean="0"/>
            </a:br>
            <a:r>
              <a:rPr lang="en-US" sz="2400" dirty="0" smtClean="0"/>
              <a:t>possible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The table on the previous slide</a:t>
            </a:r>
            <a:br>
              <a:rPr lang="en-US" sz="2400" dirty="0" smtClean="0"/>
            </a:br>
            <a:r>
              <a:rPr lang="en-US" sz="2400" dirty="0" smtClean="0"/>
              <a:t>makes it impossible to</a:t>
            </a:r>
            <a:br>
              <a:rPr lang="en-US" sz="2400" dirty="0" smtClean="0"/>
            </a:br>
            <a:r>
              <a:rPr lang="en-US" sz="2400" dirty="0" smtClean="0"/>
              <a:t>determine if C102 rented</a:t>
            </a:r>
            <a:br>
              <a:rPr lang="en-US" sz="2400" dirty="0" smtClean="0"/>
            </a:br>
            <a:r>
              <a:rPr lang="en-US" sz="2400" dirty="0" smtClean="0"/>
              <a:t>G1245 once or twice in the</a:t>
            </a:r>
            <a:br>
              <a:rPr lang="en-US" sz="2400" dirty="0" smtClean="0"/>
            </a:br>
            <a:r>
              <a:rPr lang="en-US" sz="2400" dirty="0" smtClean="0"/>
              <a:t>period from 19 to 22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Additional attributes are</a:t>
            </a:r>
            <a:br>
              <a:rPr lang="en-US" sz="2400" dirty="0" smtClean="0"/>
            </a:br>
            <a:r>
              <a:rPr lang="en-US" sz="2400" dirty="0" smtClean="0"/>
              <a:t>required, e.g. Rental to</a:t>
            </a:r>
            <a:br>
              <a:rPr lang="en-US" sz="2400" dirty="0" smtClean="0"/>
            </a:br>
            <a:r>
              <a:rPr lang="en-US" sz="2400" dirty="0" smtClean="0"/>
              <a:t>represent the individual rentals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It is difficult to predict when an</a:t>
            </a:r>
            <a:br>
              <a:rPr lang="en-US" sz="2400" dirty="0" smtClean="0"/>
            </a:br>
            <a:r>
              <a:rPr lang="en-US" sz="2400" dirty="0" smtClean="0"/>
              <a:t>additional attribute is needed</a:t>
            </a:r>
            <a:endParaRPr lang="it-IT" sz="24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5076056" y="1016732"/>
          <a:ext cx="3840087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6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26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21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7262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Rental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7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9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19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r>
              <a:rPr lang="it-IT" sz="3200" dirty="0" err="1" smtClean="0"/>
              <a:t>with</a:t>
            </a:r>
            <a:r>
              <a:rPr lang="it-IT" sz="3200" dirty="0" smtClean="0"/>
              <a:t> </a:t>
            </a:r>
            <a:r>
              <a:rPr lang="it-IT" sz="3200" dirty="0" err="1" smtClean="0"/>
              <a:t>Periods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Period-based </a:t>
            </a:r>
            <a:r>
              <a:rPr lang="en-US" sz="2400" dirty="0" smtClean="0"/>
              <a:t>(interval-based) </a:t>
            </a:r>
            <a:r>
              <a:rPr lang="en-US" sz="2400" dirty="0" smtClean="0">
                <a:solidFill>
                  <a:srgbClr val="FFFF00"/>
                </a:solidFill>
              </a:rPr>
              <a:t>data model</a:t>
            </a:r>
            <a:r>
              <a:rPr lang="en-US" sz="2400" dirty="0" smtClean="0"/>
              <a:t>: </a:t>
            </a:r>
            <a:br>
              <a:rPr lang="en-US" sz="2400" dirty="0" smtClean="0"/>
            </a:br>
            <a:r>
              <a:rPr lang="en-US" sz="2400" dirty="0" smtClean="0"/>
              <a:t>each </a:t>
            </a:r>
            <a:r>
              <a:rPr lang="en-US" sz="2400" dirty="0" err="1" smtClean="0"/>
              <a:t>tuple</a:t>
            </a:r>
            <a:r>
              <a:rPr lang="en-US" sz="2400" dirty="0" smtClean="0"/>
              <a:t> is 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with a time period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400" dirty="0" smtClean="0"/>
              <a:t>		     </a:t>
            </a:r>
            <a:r>
              <a:rPr lang="en-US" sz="2000" dirty="0" err="1" smtClean="0"/>
              <a:t>CheckOut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Timestamps are atomic values that can be compared using Allen’s 13 basic relationships between periods (before, meets, during, etc.)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More convenient than comparing the endpoints of the periods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benefits of Allen’s predicates are relatively small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727684" y="2384884"/>
          <a:ext cx="41044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61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[3,5]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[5,7]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[9,12]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[19,20]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[21,22]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r>
              <a:rPr lang="it-IT" sz="3200" dirty="0" err="1" smtClean="0"/>
              <a:t>with</a:t>
            </a:r>
            <a:r>
              <a:rPr lang="it-IT" sz="3200" dirty="0" smtClean="0"/>
              <a:t> </a:t>
            </a:r>
            <a:r>
              <a:rPr lang="it-IT" sz="3200" dirty="0" err="1" smtClean="0"/>
              <a:t>Periods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The start and end of an interval are distinguished change points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The Rental attribute is not needed to distinguish different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checkouts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Multiple </a:t>
            </a:r>
            <a:r>
              <a:rPr lang="en-US" sz="2400" dirty="0" err="1" smtClean="0">
                <a:ea typeface="+mn-ea"/>
                <a:cs typeface="+mn-cs"/>
              </a:rPr>
              <a:t>tuples</a:t>
            </a:r>
            <a:r>
              <a:rPr lang="en-US" sz="2400" dirty="0" smtClean="0">
                <a:ea typeface="+mn-ea"/>
                <a:cs typeface="+mn-cs"/>
              </a:rPr>
              <a:t> are used if a fact is valid over disjoint time periods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Cannot model a single checkout with a gap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The most popular model from an implementation perspective (even in SQL89, with two columns Start, End)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Time periods are not closed under all set operations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Ex. subtracting [5, 7] from [1, 9] returns a set of periods </a:t>
            </a:r>
            <a:br>
              <a:rPr lang="en-US" sz="2000" dirty="0" smtClean="0">
                <a:ea typeface="+mn-ea"/>
                <a:cs typeface="+mn-cs"/>
              </a:rPr>
            </a:br>
            <a:r>
              <a:rPr lang="en-US" sz="2000" dirty="0" smtClean="0">
                <a:ea typeface="+mn-ea"/>
                <a:cs typeface="+mn-cs"/>
              </a:rPr>
              <a:t>{ [1, 4], [8, 9]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br>
              <a:rPr lang="it-IT" sz="3200" dirty="0" smtClean="0"/>
            </a:br>
            <a:r>
              <a:rPr lang="it-IT" sz="3200" dirty="0" err="1" smtClean="0"/>
              <a:t>with</a:t>
            </a:r>
            <a:r>
              <a:rPr lang="it-IT" sz="3200" dirty="0" smtClean="0"/>
              <a:t> 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</a:t>
            </a:r>
            <a:r>
              <a:rPr lang="it-IT" sz="3200" dirty="0" err="1" smtClean="0"/>
              <a:t>Elements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Data model with temporal elements</a:t>
            </a:r>
            <a:r>
              <a:rPr lang="en-US" sz="2400" dirty="0" smtClean="0"/>
              <a:t>: </a:t>
            </a:r>
            <a:br>
              <a:rPr lang="en-US" sz="2400" dirty="0" smtClean="0"/>
            </a:br>
            <a:r>
              <a:rPr lang="en-US" sz="2400" dirty="0" smtClean="0"/>
              <a:t>each tuple is timestamped with a temporal element,</a:t>
            </a:r>
            <a:br>
              <a:rPr lang="en-US" sz="2400" dirty="0" smtClean="0"/>
            </a:br>
            <a:r>
              <a:rPr lang="en-US" sz="2400" dirty="0" smtClean="0"/>
              <a:t>that is a finite set of time periods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000" dirty="0" err="1" smtClean="0"/>
              <a:t>CheckOut</a:t>
            </a:r>
            <a:r>
              <a:rPr lang="en-US" sz="2000" dirty="0" smtClean="0"/>
              <a:t>                                             </a:t>
            </a:r>
            <a:r>
              <a:rPr lang="en-US" sz="2000" dirty="0" err="1" smtClean="0"/>
              <a:t>CheckOut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The full history of a fact is stored in one </a:t>
            </a:r>
            <a:r>
              <a:rPr lang="en-US" sz="2400" dirty="0" err="1" smtClean="0"/>
              <a:t>tuple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Usually the periods of a temporal element must be disjoint and non-adjacent (i.e. element = union of maximal disjoint periods). This makes it similar to point timestamps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808201"/>
              </p:ext>
            </p:extLst>
          </p:nvPr>
        </p:nvGraphicFramePr>
        <p:xfrm>
          <a:off x="450329" y="3047683"/>
          <a:ext cx="396043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62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[3,5]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[5,7], [19,22]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[9,12]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3673977"/>
              </p:ext>
            </p:extLst>
          </p:nvPr>
        </p:nvGraphicFramePr>
        <p:xfrm>
          <a:off x="4726361" y="3034574"/>
          <a:ext cx="396043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62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Time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[3,5]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[5,7] U [19,22]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[9,12]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br>
              <a:rPr lang="it-IT" sz="3200" dirty="0" smtClean="0"/>
            </a:b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Attribute value </a:t>
            </a:r>
            <a:r>
              <a:rPr lang="en-US" sz="2400" dirty="0" err="1" smtClean="0">
                <a:solidFill>
                  <a:srgbClr val="FFFF00"/>
                </a:solidFill>
              </a:rPr>
              <a:t>timestamping</a:t>
            </a:r>
            <a:r>
              <a:rPr lang="en-US" sz="2400" dirty="0" smtClean="0"/>
              <a:t>: each attribute value is 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with a set of time points/periods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All information about a real-world object is captured in a single </a:t>
            </a:r>
            <a:r>
              <a:rPr lang="en-US" sz="2400" dirty="0" err="1" smtClean="0"/>
              <a:t>tuple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e.g. all information about a customer in a </a:t>
            </a:r>
            <a:r>
              <a:rPr lang="en-US" sz="2000" dirty="0" err="1" smtClean="0"/>
              <a:t>tuple</a:t>
            </a:r>
            <a:r>
              <a:rPr lang="en-US" sz="2000" dirty="0" smtClean="0"/>
              <a:t> of the relation below; each </a:t>
            </a:r>
            <a:r>
              <a:rPr lang="en-US" sz="2000" dirty="0" err="1" smtClean="0"/>
              <a:t>tuple</a:t>
            </a:r>
            <a:r>
              <a:rPr lang="en-US" sz="2000" dirty="0" smtClean="0"/>
              <a:t> is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with a temporal element,</a:t>
            </a:r>
            <a:br>
              <a:rPr lang="en-US" sz="2000" dirty="0" smtClean="0"/>
            </a:br>
            <a:r>
              <a:rPr lang="en-US" sz="2000" dirty="0" smtClean="0"/>
              <a:t>that is a finite set/union of time periods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400" dirty="0" smtClean="0"/>
              <a:t>	</a:t>
            </a:r>
            <a:r>
              <a:rPr lang="en-US" sz="2000" dirty="0" err="1" smtClean="0"/>
              <a:t>CheckOut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55576" y="3933056"/>
          <a:ext cx="795688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082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Rental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C101   { [3,5]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R1   { [3,5]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   { [3,5]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   { [5,7], [9,12], [19,22]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R2   { [5,7] }</a:t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>R3   { [9,12]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R4   { [19,20]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R5   { [21,22]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G1245   { [5,7], [19,22]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G1234   { [9,12]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br>
              <a:rPr lang="it-IT" sz="3200" dirty="0" smtClean="0"/>
            </a:b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08720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Notice that a single </a:t>
            </a:r>
            <a:r>
              <a:rPr lang="en-US" sz="2400" dirty="0" err="1" smtClean="0"/>
              <a:t>tuple</a:t>
            </a:r>
            <a:r>
              <a:rPr lang="en-US" sz="2400" dirty="0" smtClean="0"/>
              <a:t> may record multiple facts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e.g. the second </a:t>
            </a:r>
            <a:r>
              <a:rPr lang="en-US" sz="2000" dirty="0" err="1" smtClean="0"/>
              <a:t>tuple</a:t>
            </a:r>
            <a:r>
              <a:rPr lang="en-US" sz="2000" dirty="0" smtClean="0"/>
              <a:t> records the following facts: rental information for customer C102 for the games G1245 and G1234, and four different checkouts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400" dirty="0" smtClean="0"/>
              <a:t>   </a:t>
            </a:r>
            <a:r>
              <a:rPr lang="en-US" sz="2000" dirty="0" err="1" smtClean="0"/>
              <a:t>CheckOut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Non-first-normal-form (N1NF) data model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r>
              <a:rPr lang="en-US" sz="2400" dirty="0" smtClean="0"/>
              <a:t>In a previous terminology: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Homogeneous model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err="1" smtClean="0">
                <a:cs typeface="Arial"/>
              </a:rPr>
              <a:t>t</a:t>
            </a:r>
            <a:r>
              <a:rPr lang="en-US" sz="2000" dirty="0" err="1" smtClean="0"/>
              <a:t>uple</a:t>
            </a:r>
            <a:r>
              <a:rPr lang="en-US" sz="2000" dirty="0" smtClean="0"/>
              <a:t> </a:t>
            </a:r>
            <a:r>
              <a:rPr lang="en-US" sz="2000" dirty="0" err="1" smtClean="0"/>
              <a:t>timestamping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en-US" sz="2000" dirty="0" smtClean="0"/>
              <a:t>Inhomogeneous model </a:t>
            </a:r>
            <a:r>
              <a:rPr lang="en-US" sz="2000" dirty="0" smtClean="0">
                <a:latin typeface="Arial"/>
                <a:cs typeface="Arial"/>
              </a:rPr>
              <a:t>→ </a:t>
            </a:r>
            <a:r>
              <a:rPr lang="en-US" sz="2000" dirty="0" smtClean="0">
                <a:cs typeface="Arial"/>
              </a:rPr>
              <a:t>a</a:t>
            </a:r>
            <a:r>
              <a:rPr lang="en-US" sz="2000" dirty="0" smtClean="0"/>
              <a:t>ttribute </a:t>
            </a:r>
            <a:r>
              <a:rPr lang="en-US" sz="2000" dirty="0" err="1" smtClean="0"/>
              <a:t>timestamping</a:t>
            </a:r>
            <a:r>
              <a:rPr lang="en-US" sz="2000" dirty="0" smtClean="0"/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en-US" sz="2400" dirty="0" smtClean="0"/>
              <a:t>	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en-US" sz="24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19572" y="2708920"/>
          <a:ext cx="795688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082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Rental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C101   { [3,5]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R1   { [3,5]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   { [3,5]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   { [5,7], [9,12], [19,22]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R2   { [5,7] }</a:t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>R3   { [9,12]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R4   { [19,20]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R5   { [21,22]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G1245   { [5,7], [19,22]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G1234   { [9,12]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Timestamping</a:t>
            </a:r>
            <a:r>
              <a:rPr lang="it-IT" sz="3200" dirty="0" smtClean="0"/>
              <a:t> </a:t>
            </a:r>
            <a:br>
              <a:rPr lang="it-IT" sz="3200" dirty="0" smtClean="0"/>
            </a:b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Different groupings of the information into </a:t>
            </a:r>
            <a:r>
              <a:rPr lang="en-US" sz="2400" dirty="0" err="1" smtClean="0"/>
              <a:t>tuples</a:t>
            </a:r>
            <a:r>
              <a:rPr lang="en-US" sz="2400" dirty="0" smtClean="0"/>
              <a:t> are possible for attribute-value </a:t>
            </a:r>
            <a:r>
              <a:rPr lang="en-US" sz="2400" dirty="0" err="1" smtClean="0"/>
              <a:t>timestamping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Information about other objects is spread across several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(e.g. information about videogames)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000" dirty="0" smtClean="0"/>
              <a:t>e.g. regrouping the </a:t>
            </a:r>
            <a:r>
              <a:rPr lang="en-US" sz="2000" dirty="0" err="1" smtClean="0"/>
              <a:t>CheckOut</a:t>
            </a:r>
            <a:r>
              <a:rPr lang="en-US" sz="2000" dirty="0" smtClean="0"/>
              <a:t> table on </a:t>
            </a:r>
            <a:r>
              <a:rPr lang="en-US" sz="2000" dirty="0" err="1" smtClean="0"/>
              <a:t>GameNo</a:t>
            </a:r>
            <a:r>
              <a:rPr lang="en-US" sz="2000" dirty="0" smtClean="0"/>
              <a:t> in the example below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r>
              <a:rPr lang="en-US" sz="2400" dirty="0" smtClean="0"/>
              <a:t>	</a:t>
            </a:r>
            <a:r>
              <a:rPr lang="en-US" sz="2000" dirty="0" err="1" smtClean="0"/>
              <a:t>CheckOut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120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i="1" dirty="0" smtClean="0"/>
              <a:t>		  </a:t>
            </a:r>
            <a:r>
              <a:rPr lang="en-US" sz="2400" i="1" dirty="0" smtClean="0"/>
              <a:t>(such an operation is, in general, problematic!)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  <a:defRPr/>
            </a:pPr>
            <a:endParaRPr lang="en-US" sz="2400" dirty="0" smtClean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719572" y="3573016"/>
          <a:ext cx="795688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9082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Rental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C101   { [3,5]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   { [9,12]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R1   { [3,5]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R3   { [9,12]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G1234   { [3,5], [9,12] 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C102   { [5,7], [19,22]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R2   { [5,7] }</a:t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>R4   { [19,20]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R5   { [21,22] 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G1245   { [5,7], [19,22] }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Temporally</a:t>
            </a:r>
            <a:r>
              <a:rPr lang="it-IT" sz="3200" dirty="0" smtClean="0"/>
              <a:t> </a:t>
            </a:r>
            <a:r>
              <a:rPr lang="it-IT" sz="3200" dirty="0" err="1" smtClean="0"/>
              <a:t>Grouped</a:t>
            </a:r>
            <a:r>
              <a:rPr lang="it-IT" sz="3200" dirty="0" smtClean="0"/>
              <a:t>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In a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temporally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grouped </a:t>
            </a:r>
            <a:r>
              <a:rPr lang="en-US" sz="2400" dirty="0" smtClean="0">
                <a:ea typeface="+mn-ea"/>
                <a:cs typeface="+mn-cs"/>
              </a:rPr>
              <a:t>(or history-oriented)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data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model</a:t>
            </a:r>
            <a:endParaRPr lang="en-US" sz="24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temporal dimension is implicit in the structure of data representation 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data objects are substituted by their </a:t>
            </a:r>
            <a:r>
              <a:rPr lang="en-US" sz="2000" i="1" dirty="0" smtClean="0"/>
              <a:t>histories </a:t>
            </a:r>
            <a:r>
              <a:rPr lang="en-US" sz="2000" dirty="0" smtClean="0"/>
              <a:t>(ID not necessary)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attributes can be regarded as </a:t>
            </a:r>
            <a:r>
              <a:rPr lang="en-US" sz="2000" i="1" dirty="0" smtClean="0"/>
              <a:t>partial functions </a:t>
            </a:r>
            <a:r>
              <a:rPr lang="en-US" sz="2000" dirty="0" smtClean="0"/>
              <a:t>that map time into data domains </a:t>
            </a: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models based on addition of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columns can be considered </a:t>
            </a:r>
            <a:r>
              <a:rPr lang="en-US" sz="2400" i="1" dirty="0" smtClean="0"/>
              <a:t>ungrouped</a:t>
            </a:r>
            <a:r>
              <a:rPr lang="en-US" sz="2400" dirty="0" smtClean="0"/>
              <a:t> 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655676" y="3392996"/>
          <a:ext cx="59766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894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11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Rental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GameNo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R1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[3,5] } </a:t>
                      </a:r>
                      <a:r>
                        <a:rPr lang="it-IT" dirty="0" smtClean="0">
                          <a:latin typeface="Arial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[3,5] } </a:t>
                      </a:r>
                      <a:r>
                        <a:rPr lang="it-IT" dirty="0" smtClean="0">
                          <a:latin typeface="Arial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G1234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R2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[5,7] }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 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[5,7] }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 → </a:t>
                      </a:r>
                      <a:r>
                        <a:rPr lang="it-IT" dirty="0" smtClean="0"/>
                        <a:t>G1245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R3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[9,12]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[9,12]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G1234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R4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[19,20]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[19,20]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>
                          <a:latin typeface="+mn-lt"/>
                          <a:cs typeface="+mn-cs"/>
                        </a:rPr>
                        <a:t>G1245</a:t>
                      </a:r>
                      <a:endParaRPr lang="it-IT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R5</a:t>
                      </a:r>
                      <a:endParaRPr lang="it-IT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[21,22]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 [21,22]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G1245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Temporally</a:t>
            </a:r>
            <a:r>
              <a:rPr lang="it-IT" sz="3200" dirty="0" smtClean="0"/>
              <a:t> </a:t>
            </a:r>
            <a:r>
              <a:rPr lang="it-IT" sz="3200" dirty="0" err="1" smtClean="0"/>
              <a:t>Grouped</a:t>
            </a:r>
            <a:r>
              <a:rPr lang="it-IT" sz="3200" dirty="0" smtClean="0"/>
              <a:t>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A temporally grouped model is strictly more </a:t>
            </a:r>
            <a:r>
              <a:rPr lang="en-US" sz="2400" i="1" dirty="0" smtClean="0">
                <a:ea typeface="+mn-ea"/>
                <a:cs typeface="+mn-cs"/>
              </a:rPr>
              <a:t>expressive </a:t>
            </a:r>
            <a:r>
              <a:rPr lang="en-US" sz="2400" dirty="0" smtClean="0">
                <a:ea typeface="+mn-ea"/>
                <a:cs typeface="+mn-cs"/>
              </a:rPr>
              <a:t>than an ungrouped data model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Ex. If we project the </a:t>
            </a:r>
            <a:r>
              <a:rPr lang="en-US" sz="2000" dirty="0" err="1" smtClean="0"/>
              <a:t>CheckOut</a:t>
            </a:r>
            <a:r>
              <a:rPr lang="en-US" sz="2000" dirty="0" smtClean="0"/>
              <a:t> relation on CustID:</a:t>
            </a: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temporally grouped model is difficult to implement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History IDs (e.g. surrogates) are needed to represent grouped data in a 1NF relation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Operations (e.g. join) are problematic to define with HIDs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 N1NF (e.g. XML) database would be needed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1295636" y="2456892"/>
          <a:ext cx="258940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4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CustID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[3,5] } </a:t>
                      </a:r>
                      <a:r>
                        <a:rPr lang="it-IT" dirty="0" smtClean="0">
                          <a:latin typeface="Arial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[5,7] }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 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[9,12]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[19,20]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{ [21,22] } </a:t>
                      </a:r>
                      <a:r>
                        <a:rPr lang="it-IT" dirty="0" smtClean="0">
                          <a:latin typeface="+mn-lt"/>
                          <a:cs typeface="Arial"/>
                        </a:rPr>
                        <a:t>→ </a:t>
                      </a:r>
                      <a:r>
                        <a:rPr lang="it-IT" dirty="0" smtClean="0"/>
                        <a:t>C102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391980" y="2528900"/>
            <a:ext cx="4212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still</a:t>
            </a:r>
            <a:r>
              <a:rPr lang="it-IT" dirty="0" smtClean="0"/>
              <a:t> </a:t>
            </a:r>
            <a:r>
              <a:rPr lang="it-IT" dirty="0" err="1" smtClean="0"/>
              <a:t>know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 smtClean="0"/>
              <a:t>tuples</a:t>
            </a:r>
            <a:r>
              <a:rPr lang="it-IT" dirty="0" smtClean="0"/>
              <a:t> involve 5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rentals</a:t>
            </a:r>
            <a:r>
              <a:rPr lang="it-IT" dirty="0" smtClean="0"/>
              <a:t>: the last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tuples</a:t>
            </a:r>
            <a:r>
              <a:rPr lang="it-IT" dirty="0" smtClean="0"/>
              <a:t> do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merge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belong</a:t>
            </a:r>
            <a:r>
              <a:rPr lang="it-IT" dirty="0" smtClean="0"/>
              <a:t> </a:t>
            </a:r>
            <a:r>
              <a:rPr lang="it-IT" dirty="0" err="1" smtClean="0"/>
              <a:t>to</a:t>
            </a:r>
            <a:r>
              <a:rPr lang="it-IT" dirty="0" smtClean="0"/>
              <a:t> </a:t>
            </a:r>
            <a:r>
              <a:rPr lang="it-IT" dirty="0" err="1" smtClean="0"/>
              <a:t>different</a:t>
            </a:r>
            <a:r>
              <a:rPr lang="it-IT" dirty="0" smtClean="0"/>
              <a:t> </a:t>
            </a:r>
            <a:r>
              <a:rPr lang="it-IT" dirty="0" err="1" smtClean="0"/>
              <a:t>groups</a:t>
            </a:r>
            <a:r>
              <a:rPr lang="it-IT" dirty="0" smtClean="0"/>
              <a:t> (i.e. </a:t>
            </a:r>
            <a:r>
              <a:rPr lang="it-IT" dirty="0" err="1" smtClean="0"/>
              <a:t>checkouts</a:t>
            </a:r>
            <a:r>
              <a:rPr lang="it-IT" dirty="0" smtClean="0"/>
              <a:t>)</a:t>
            </a:r>
          </a:p>
          <a:p>
            <a:pPr>
              <a:spcBef>
                <a:spcPts val="1200"/>
              </a:spcBef>
            </a:pPr>
            <a:r>
              <a:rPr lang="it-IT" dirty="0" smtClean="0"/>
              <a:t>In </a:t>
            </a:r>
            <a:r>
              <a:rPr lang="it-IT" dirty="0" err="1" smtClean="0"/>
              <a:t>an</a:t>
            </a:r>
            <a:r>
              <a:rPr lang="it-IT" dirty="0" smtClean="0"/>
              <a:t> </a:t>
            </a:r>
            <a:r>
              <a:rPr lang="it-IT" dirty="0" err="1" smtClean="0"/>
              <a:t>ungrouped</a:t>
            </a:r>
            <a:r>
              <a:rPr lang="it-IT" dirty="0" smtClean="0"/>
              <a:t> </a:t>
            </a:r>
            <a:r>
              <a:rPr lang="it-IT" dirty="0" err="1" smtClean="0"/>
              <a:t>models</a:t>
            </a:r>
            <a:r>
              <a:rPr lang="it-IT" dirty="0" smtClean="0"/>
              <a:t> the last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tuples</a:t>
            </a:r>
            <a:r>
              <a:rPr lang="it-IT" dirty="0" smtClean="0"/>
              <a:t> can </a:t>
            </a:r>
            <a:r>
              <a:rPr lang="it-IT" dirty="0" err="1" smtClean="0"/>
              <a:t>be</a:t>
            </a:r>
            <a:r>
              <a:rPr lang="it-IT" dirty="0" smtClean="0"/>
              <a:t> </a:t>
            </a:r>
            <a:r>
              <a:rPr lang="it-IT" dirty="0" err="1" smtClean="0"/>
              <a:t>coalesced</a:t>
            </a:r>
            <a:r>
              <a:rPr lang="it-IT" dirty="0" smtClean="0"/>
              <a:t> and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lose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 information</a:t>
            </a:r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Several modeling aspects have to be considered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Different Time dimensions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Different Timestamp types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err="1" smtClean="0"/>
              <a:t>Tuple</a:t>
            </a:r>
            <a:r>
              <a:rPr lang="en-US" sz="2400" dirty="0" smtClean="0"/>
              <a:t> versus Attribute </a:t>
            </a:r>
            <a:r>
              <a:rPr lang="en-US" sz="2400" dirty="0" err="1" smtClean="0"/>
              <a:t>timestamping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	(Ungrouped versus Grouped model?)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Point-based versus Period-based model </a:t>
            </a:r>
            <a:br>
              <a:rPr lang="en-US" sz="2400" dirty="0" smtClean="0"/>
            </a:br>
            <a:r>
              <a:rPr lang="en-US" sz="2400" dirty="0" smtClean="0"/>
              <a:t>	(Atelic versus Telic data?)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800" dirty="0" smtClean="0"/>
              <a:t>The different modeling aspects lead to subtle and difficult issues. There are pros and cons in all cases (no consensus can be reached)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Point-</a:t>
            </a:r>
            <a:r>
              <a:rPr lang="it-IT" sz="3200" dirty="0" smtClean="0"/>
              <a:t> versus </a:t>
            </a:r>
            <a:r>
              <a:rPr lang="it-IT" sz="3200" dirty="0" err="1" smtClean="0"/>
              <a:t>Period-based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In a </a:t>
            </a:r>
            <a:r>
              <a:rPr lang="en-US" dirty="0" smtClean="0">
                <a:solidFill>
                  <a:srgbClr val="FFFF00"/>
                </a:solidFill>
              </a:rPr>
              <a:t>point-based</a:t>
            </a:r>
            <a:r>
              <a:rPr lang="en-US" dirty="0" smtClean="0"/>
              <a:t> data model, truth value of facts is associated to time points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 err="1" smtClean="0"/>
              <a:t>timestamping</a:t>
            </a:r>
            <a:r>
              <a:rPr lang="en-US" dirty="0" smtClean="0"/>
              <a:t> with periods (or elements) can be used as a compact representation or normalization tool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Adjacent or overlapping value-equivalent </a:t>
            </a:r>
            <a:r>
              <a:rPr lang="en-US" dirty="0" err="1" smtClean="0"/>
              <a:t>tuples</a:t>
            </a:r>
            <a:r>
              <a:rPr lang="en-US" dirty="0" smtClean="0"/>
              <a:t> can be coalesced to obtain a canonical representation </a:t>
            </a:r>
          </a:p>
          <a:p>
            <a:pPr marL="342900" lvl="1" indent="-342900" eaLnBrk="1" hangingPunct="1">
              <a:lnSpc>
                <a:spcPct val="90000"/>
              </a:lnSpc>
              <a:defRPr/>
            </a:pPr>
            <a:r>
              <a:rPr lang="en-US" dirty="0" smtClean="0"/>
              <a:t>A fact true in [S,E] is true at any instant t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[S,E] </a:t>
            </a:r>
          </a:p>
          <a:p>
            <a:pPr marL="342900" lvl="1" indent="-342900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marL="342900" lvl="1" indent="-342900" eaLnBrk="1" hangingPunct="1">
              <a:lnSpc>
                <a:spcPct val="90000"/>
              </a:lnSpc>
              <a:defRPr/>
            </a:pPr>
            <a:r>
              <a:rPr lang="en-US" dirty="0" smtClean="0"/>
              <a:t>In a </a:t>
            </a:r>
            <a:r>
              <a:rPr lang="en-US" dirty="0" smtClean="0">
                <a:solidFill>
                  <a:srgbClr val="FFFF00"/>
                </a:solidFill>
              </a:rPr>
              <a:t>period-based</a:t>
            </a:r>
            <a:r>
              <a:rPr lang="en-US" dirty="0" smtClean="0"/>
              <a:t> (or interval-based) data model, period timestamps are first-class objects and truth value of facts can be associated to whole time periods</a:t>
            </a:r>
          </a:p>
          <a:p>
            <a:pPr marL="342900" lvl="1" indent="-342900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Period-based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In a </a:t>
            </a:r>
            <a:r>
              <a:rPr lang="en-US" i="1" dirty="0" smtClean="0"/>
              <a:t>weak interpretation</a:t>
            </a:r>
            <a:r>
              <a:rPr lang="en-US" dirty="0" smtClean="0"/>
              <a:t>, period timestamps are first-class objects 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Although the truth value of facts is point-based, </a:t>
            </a:r>
            <a:br>
              <a:rPr lang="en-US" dirty="0" smtClean="0"/>
            </a:br>
            <a:r>
              <a:rPr lang="en-US" dirty="0" smtClean="0"/>
              <a:t>it is important to preserve (e.g. for lineage/provenance management) the individuality of period boundaries through operations, as they are reminiscent of change events (initiation and termination)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dirty="0" smtClean="0"/>
              <a:t>Ex. promotion or retirement for salary changes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In a </a:t>
            </a:r>
            <a:r>
              <a:rPr lang="en-US" i="1" dirty="0" smtClean="0"/>
              <a:t>strong interpretation</a:t>
            </a:r>
            <a:r>
              <a:rPr lang="en-US" dirty="0" smtClean="0"/>
              <a:t>, period timestamps are  used to represent telic facts</a:t>
            </a:r>
          </a:p>
          <a:p>
            <a:pPr marL="342900" lvl="1" indent="-342900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Atelic</a:t>
            </a:r>
            <a:r>
              <a:rPr lang="it-IT" sz="3200" dirty="0" smtClean="0"/>
              <a:t> versus </a:t>
            </a:r>
            <a:r>
              <a:rPr lang="it-IT" sz="3200" dirty="0" err="1" smtClean="0"/>
              <a:t>Telic</a:t>
            </a:r>
            <a:r>
              <a:rPr lang="it-IT" sz="3200" dirty="0" smtClean="0"/>
              <a:t> 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Data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Atelic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data</a:t>
            </a:r>
            <a:r>
              <a:rPr lang="en-US" sz="2400" dirty="0" smtClean="0">
                <a:ea typeface="+mn-ea"/>
                <a:cs typeface="+mn-cs"/>
              </a:rPr>
              <a:t> is temporal data that describe facts that do not involve a goal or culmination (e.g. have a job, salary)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Atelic data enjoy the </a:t>
            </a:r>
            <a:r>
              <a:rPr lang="en-US" sz="2400" dirty="0" smtClean="0"/>
              <a:t>downward and upward inheritance properties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Downward inheritance: fact valid in period T is also valid in any subset of T (and at any instant of T)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Upward inheritance: a fact valid in consecutive or overlapping periods  T1 and T2 is also valid in T1 U T2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Telic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data</a:t>
            </a:r>
            <a:r>
              <a:rPr lang="en-US" sz="2400" dirty="0" smtClean="0">
                <a:ea typeface="+mn-ea"/>
                <a:cs typeface="+mn-cs"/>
              </a:rPr>
              <a:t> are temporal data for which downward and upward inheritance properties do not hold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Telic data </a:t>
            </a:r>
            <a:r>
              <a:rPr lang="en-US" sz="2400" dirty="0" smtClean="0"/>
              <a:t>represent accomplishments or achievements </a:t>
            </a: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Examples of telic facts: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the Golden Gate bridge was built from January 1933 to April 1937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John had a </a:t>
            </a:r>
            <a:r>
              <a:rPr lang="en-US" sz="2000" dirty="0" err="1" smtClean="0">
                <a:ea typeface="+mn-ea"/>
                <a:cs typeface="+mn-cs"/>
              </a:rPr>
              <a:t>phleboclysis</a:t>
            </a:r>
            <a:r>
              <a:rPr lang="en-US" sz="2000" dirty="0" smtClean="0">
                <a:ea typeface="+mn-ea"/>
                <a:cs typeface="+mn-cs"/>
              </a:rPr>
              <a:t> of 500mg of drug X from 10:30 to 11:45</a:t>
            </a:r>
          </a:p>
          <a:p>
            <a:pPr marL="742950" lvl="2" indent="-342900" eaLnBrk="1" hangingPunct="1">
              <a:lnSpc>
                <a:spcPct val="90000"/>
              </a:lnSpc>
              <a:buNone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None/>
              <a:defRPr/>
            </a:pPr>
            <a:endParaRPr lang="en-US" sz="2000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The goal of the </a:t>
            </a:r>
            <a:r>
              <a:rPr lang="en-US" sz="2400" dirty="0" err="1">
                <a:ea typeface="+mn-ea"/>
                <a:cs typeface="+mn-cs"/>
              </a:rPr>
              <a:t>Bitemporal</a:t>
            </a:r>
            <a:r>
              <a:rPr lang="en-US" sz="2400" dirty="0">
                <a:ea typeface="+mn-ea"/>
                <a:cs typeface="+mn-cs"/>
              </a:rPr>
              <a:t> Conceptual Data Model (BCDM) is to capture the essential semantics of time-varying </a:t>
            </a:r>
            <a:r>
              <a:rPr lang="en-US" sz="2400" dirty="0" smtClean="0">
                <a:ea typeface="+mn-ea"/>
                <a:cs typeface="+mn-cs"/>
              </a:rPr>
              <a:t>relations</a:t>
            </a:r>
            <a:endParaRPr lang="en-US" sz="24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The BCDM is not intended for presentation, storage, or query </a:t>
            </a:r>
            <a:r>
              <a:rPr lang="en-US" sz="2000" dirty="0" smtClean="0">
                <a:ea typeface="+mn-ea"/>
                <a:cs typeface="+mn-cs"/>
              </a:rPr>
              <a:t>evaluation purposes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The </a:t>
            </a:r>
            <a:r>
              <a:rPr lang="en-US" sz="2000" dirty="0">
                <a:ea typeface="+mn-ea"/>
                <a:cs typeface="+mn-cs"/>
              </a:rPr>
              <a:t>goal of the BCDM is similar to the goal of abstract </a:t>
            </a:r>
            <a:r>
              <a:rPr lang="en-US" sz="2000" dirty="0" smtClean="0">
                <a:ea typeface="+mn-ea"/>
                <a:cs typeface="+mn-cs"/>
              </a:rPr>
              <a:t>temporal databases</a:t>
            </a: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err="1">
                <a:ea typeface="+mn-ea"/>
                <a:cs typeface="+mn-cs"/>
              </a:rPr>
              <a:t>Chomicki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smtClean="0">
                <a:ea typeface="+mn-ea"/>
                <a:cs typeface="+mn-cs"/>
              </a:rPr>
              <a:t>[2009] proposed </a:t>
            </a:r>
            <a:r>
              <a:rPr lang="en-US" sz="2000" dirty="0">
                <a:ea typeface="+mn-ea"/>
                <a:cs typeface="+mn-cs"/>
              </a:rPr>
              <a:t>the notions of abstract and concrete </a:t>
            </a:r>
            <a:r>
              <a:rPr lang="en-US" sz="2000" dirty="0" smtClean="0">
                <a:ea typeface="+mn-ea"/>
                <a:cs typeface="+mn-cs"/>
              </a:rPr>
              <a:t>temporal databases </a:t>
            </a:r>
            <a:r>
              <a:rPr lang="en-US" sz="2000" dirty="0">
                <a:ea typeface="+mn-ea"/>
                <a:cs typeface="+mn-cs"/>
              </a:rPr>
              <a:t>to separate semantics and representation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Semantics </a:t>
            </a:r>
            <a:r>
              <a:rPr lang="en-US" sz="2400" dirty="0">
                <a:ea typeface="+mn-ea"/>
                <a:cs typeface="+mn-cs"/>
              </a:rPr>
              <a:t>associated with </a:t>
            </a:r>
            <a:r>
              <a:rPr lang="en-US" sz="2400" dirty="0" smtClean="0">
                <a:ea typeface="+mn-ea"/>
                <a:cs typeface="+mn-cs"/>
              </a:rPr>
              <a:t>periods </a:t>
            </a:r>
            <a:r>
              <a:rPr lang="en-US" sz="2400" dirty="0">
                <a:ea typeface="+mn-ea"/>
                <a:cs typeface="+mn-cs"/>
              </a:rPr>
              <a:t>is not possible in the </a:t>
            </a:r>
            <a:r>
              <a:rPr lang="en-US" sz="2400" dirty="0" smtClean="0">
                <a:ea typeface="+mn-ea"/>
                <a:cs typeface="+mn-cs"/>
              </a:rPr>
              <a:t>BCDM (it is a point-based data model)</a:t>
            </a:r>
          </a:p>
          <a:p>
            <a:pPr marL="742950" lvl="2" indent="-342900" eaLnBrk="1" hangingPunct="1">
              <a:lnSpc>
                <a:spcPct val="90000"/>
              </a:lnSpc>
              <a:buNone/>
              <a:defRPr/>
            </a:pPr>
            <a:endParaRPr lang="en-US" sz="2000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648" y="1052736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>
                <a:ea typeface="+mn-ea"/>
                <a:cs typeface="+mn-cs"/>
              </a:rPr>
              <a:t>Bitemporal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</a:rPr>
              <a:t>Conceptual Data </a:t>
            </a:r>
            <a:r>
              <a:rPr lang="en-US" sz="2400" dirty="0" smtClean="0">
                <a:ea typeface="+mn-ea"/>
                <a:cs typeface="+mn-cs"/>
              </a:rPr>
              <a:t>Model </a:t>
            </a:r>
            <a:r>
              <a:rPr lang="en-US" sz="2400" dirty="0">
                <a:ea typeface="+mn-ea"/>
                <a:cs typeface="+mn-cs"/>
              </a:rPr>
              <a:t>(BCDM)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Supports </a:t>
            </a:r>
            <a:r>
              <a:rPr lang="en-US" sz="2000" dirty="0">
                <a:ea typeface="+mn-ea"/>
                <a:cs typeface="+mn-cs"/>
              </a:rPr>
              <a:t>valid time and transaction time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Both </a:t>
            </a:r>
            <a:r>
              <a:rPr lang="en-US" sz="2000" dirty="0">
                <a:ea typeface="+mn-ea"/>
                <a:cs typeface="+mn-cs"/>
              </a:rPr>
              <a:t>time domains are linear and discrete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Valid-time </a:t>
            </a:r>
            <a:r>
              <a:rPr lang="en-US" sz="1600" dirty="0">
                <a:ea typeface="+mn-ea"/>
                <a:cs typeface="+mn-cs"/>
              </a:rPr>
              <a:t>domain: D</a:t>
            </a:r>
            <a:r>
              <a:rPr lang="en-US" sz="1600" baseline="-25000" dirty="0">
                <a:ea typeface="+mn-ea"/>
                <a:cs typeface="+mn-cs"/>
              </a:rPr>
              <a:t>VT</a:t>
            </a:r>
            <a:r>
              <a:rPr lang="en-US" sz="1600" dirty="0">
                <a:ea typeface="+mn-ea"/>
                <a:cs typeface="+mn-cs"/>
              </a:rPr>
              <a:t> = </a:t>
            </a:r>
            <a:r>
              <a:rPr lang="en-US" sz="1600" dirty="0" smtClean="0">
                <a:ea typeface="+mn-ea"/>
                <a:cs typeface="+mn-cs"/>
              </a:rPr>
              <a:t>{ t</a:t>
            </a:r>
            <a:r>
              <a:rPr lang="en-US" sz="1600" baseline="-25000" dirty="0" smtClean="0">
                <a:ea typeface="+mn-ea"/>
                <a:cs typeface="+mn-cs"/>
              </a:rPr>
              <a:t>1</a:t>
            </a:r>
            <a:r>
              <a:rPr lang="en-US" sz="1600" dirty="0" smtClean="0">
                <a:ea typeface="+mn-ea"/>
                <a:cs typeface="+mn-cs"/>
              </a:rPr>
              <a:t>, t</a:t>
            </a:r>
            <a:r>
              <a:rPr lang="en-US" sz="1600" baseline="-25000" dirty="0" smtClean="0">
                <a:ea typeface="+mn-ea"/>
                <a:cs typeface="+mn-cs"/>
              </a:rPr>
              <a:t>2</a:t>
            </a:r>
            <a:r>
              <a:rPr lang="en-US" sz="1600" dirty="0" smtClean="0">
                <a:ea typeface="+mn-ea"/>
                <a:cs typeface="+mn-cs"/>
              </a:rPr>
              <a:t>, …, </a:t>
            </a:r>
            <a:r>
              <a:rPr lang="en-US" sz="1600" dirty="0" err="1" smtClean="0">
                <a:ea typeface="+mn-ea"/>
                <a:cs typeface="+mn-cs"/>
              </a:rPr>
              <a:t>t</a:t>
            </a:r>
            <a:r>
              <a:rPr lang="en-US" sz="1600" baseline="-25000" dirty="0" err="1" smtClean="0">
                <a:ea typeface="+mn-ea"/>
                <a:cs typeface="+mn-cs"/>
              </a:rPr>
              <a:t>k</a:t>
            </a:r>
            <a:r>
              <a:rPr lang="en-US" sz="1600" dirty="0" smtClean="0">
                <a:ea typeface="+mn-ea"/>
                <a:cs typeface="+mn-cs"/>
              </a:rPr>
              <a:t> }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Transaction-time </a:t>
            </a:r>
            <a:r>
              <a:rPr lang="en-US" sz="1600" dirty="0">
                <a:ea typeface="+mn-ea"/>
                <a:cs typeface="+mn-cs"/>
              </a:rPr>
              <a:t>domain: </a:t>
            </a:r>
            <a:r>
              <a:rPr lang="en-US" sz="1600" dirty="0" smtClean="0"/>
              <a:t>D</a:t>
            </a:r>
            <a:r>
              <a:rPr lang="en-US" sz="1600" baseline="-25000" dirty="0" smtClean="0"/>
              <a:t>TT</a:t>
            </a:r>
            <a:r>
              <a:rPr lang="en-US" sz="1600" dirty="0" smtClean="0"/>
              <a:t> </a:t>
            </a:r>
            <a:r>
              <a:rPr lang="en-US" sz="1600" dirty="0"/>
              <a:t>= { </a:t>
            </a:r>
            <a:r>
              <a:rPr lang="en-US" sz="1600" dirty="0" smtClean="0"/>
              <a:t>tꞌ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, t</a:t>
            </a:r>
            <a:r>
              <a:rPr lang="en-US" sz="1600" dirty="0"/>
              <a:t>ꞌ</a:t>
            </a:r>
            <a:r>
              <a:rPr lang="en-US" sz="1600" baseline="-25000" dirty="0" smtClean="0"/>
              <a:t>2</a:t>
            </a:r>
            <a:r>
              <a:rPr lang="en-US" sz="1600" dirty="0"/>
              <a:t>, …, </a:t>
            </a:r>
            <a:r>
              <a:rPr lang="en-US" sz="1600" dirty="0" err="1" smtClean="0"/>
              <a:t>t</a:t>
            </a:r>
            <a:r>
              <a:rPr lang="en-US" sz="1600" dirty="0" err="1"/>
              <a:t>ꞌ</a:t>
            </a:r>
            <a:r>
              <a:rPr lang="en-US" sz="1600" baseline="-25000" dirty="0" err="1" smtClean="0"/>
              <a:t>j</a:t>
            </a:r>
            <a:r>
              <a:rPr lang="en-US" sz="1600" dirty="0" smtClean="0"/>
              <a:t> } U {now}</a:t>
            </a:r>
            <a:endParaRPr lang="en-US" sz="1600" dirty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r>
              <a:rPr lang="en-US" sz="2000" dirty="0">
                <a:ea typeface="+mn-ea"/>
                <a:cs typeface="+mn-cs"/>
              </a:rPr>
              <a:t> is a pair of a transaction-time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r>
              <a:rPr lang="en-US" sz="2000" dirty="0">
                <a:ea typeface="+mn-ea"/>
                <a:cs typeface="+mn-cs"/>
              </a:rPr>
              <a:t> and </a:t>
            </a:r>
            <a:r>
              <a:rPr lang="en-US" sz="2000" dirty="0" smtClean="0">
                <a:ea typeface="+mn-ea"/>
                <a:cs typeface="+mn-cs"/>
              </a:rPr>
              <a:t>a valid-time </a:t>
            </a:r>
            <a:r>
              <a:rPr lang="en-US" sz="2000" dirty="0" err="1" smtClean="0">
                <a:ea typeface="+mn-ea"/>
                <a:cs typeface="+mn-cs"/>
              </a:rPr>
              <a:t>chronon</a:t>
            </a:r>
            <a:endParaRPr lang="en-US" sz="2000" dirty="0" smtClean="0">
              <a:ea typeface="+mn-ea"/>
              <a:cs typeface="+mn-cs"/>
            </a:endParaRP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(</a:t>
            </a:r>
            <a:r>
              <a:rPr lang="en-US" sz="1600" dirty="0" err="1" smtClean="0">
                <a:ea typeface="+mn-ea"/>
                <a:cs typeface="+mn-cs"/>
              </a:rPr>
              <a:t>t</a:t>
            </a:r>
            <a:r>
              <a:rPr lang="en-US" sz="1600" baseline="-25000" dirty="0" err="1" smtClean="0">
                <a:ea typeface="+mn-ea"/>
                <a:cs typeface="+mn-cs"/>
              </a:rPr>
              <a:t>i</a:t>
            </a:r>
            <a:r>
              <a:rPr lang="en-US" sz="1600" dirty="0" smtClean="0">
                <a:ea typeface="+mn-ea"/>
                <a:cs typeface="+mn-cs"/>
              </a:rPr>
              <a:t> , </a:t>
            </a:r>
            <a:r>
              <a:rPr lang="en-US" sz="1600" dirty="0" err="1" smtClean="0">
                <a:ea typeface="+mn-ea"/>
                <a:cs typeface="+mn-cs"/>
              </a:rPr>
              <a:t>t</a:t>
            </a:r>
            <a:r>
              <a:rPr lang="en-US" sz="1600" baseline="-25000" dirty="0" err="1" smtClean="0">
                <a:ea typeface="+mn-ea"/>
                <a:cs typeface="+mn-cs"/>
              </a:rPr>
              <a:t>j</a:t>
            </a:r>
            <a:r>
              <a:rPr lang="en-US" sz="1600" dirty="0" smtClean="0">
                <a:ea typeface="+mn-ea"/>
                <a:cs typeface="+mn-cs"/>
              </a:rPr>
              <a:t>) </a:t>
            </a:r>
            <a:r>
              <a:rPr lang="en-US" sz="1600" dirty="0" smtClean="0">
                <a:ea typeface="+mn-ea"/>
                <a:cs typeface="+mn-cs"/>
                <a:sym typeface="Symbol" panose="05050102010706020507" pitchFamily="18" charset="2"/>
              </a:rPr>
              <a:t> </a:t>
            </a:r>
            <a:r>
              <a:rPr lang="en-US" sz="1600" dirty="0" smtClean="0"/>
              <a:t>D</a:t>
            </a:r>
            <a:r>
              <a:rPr lang="en-US" sz="1600" baseline="-25000" dirty="0" smtClean="0"/>
              <a:t>TT</a:t>
            </a:r>
            <a:r>
              <a:rPr lang="en-US" sz="1600" dirty="0" smtClean="0">
                <a:ea typeface="+mn-ea"/>
                <a:cs typeface="+mn-cs"/>
                <a:sym typeface="Symbol" panose="05050102010706020507" pitchFamily="18" charset="2"/>
              </a:rPr>
              <a:t> x </a:t>
            </a:r>
            <a:r>
              <a:rPr lang="en-US" sz="1600" dirty="0" smtClean="0"/>
              <a:t>D</a:t>
            </a:r>
            <a:r>
              <a:rPr lang="en-US" sz="1600" baseline="-25000" dirty="0" smtClean="0"/>
              <a:t>VT</a:t>
            </a:r>
            <a:r>
              <a:rPr lang="en-US" sz="1600" dirty="0" smtClean="0"/>
              <a:t> </a:t>
            </a:r>
            <a:endParaRPr lang="en-US" sz="1600" dirty="0" smtClean="0">
              <a:ea typeface="+mn-ea"/>
              <a:cs typeface="+mn-cs"/>
            </a:endParaRP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"</a:t>
            </a:r>
            <a:r>
              <a:rPr lang="en-US" sz="1600" dirty="0">
                <a:ea typeface="+mn-ea"/>
                <a:cs typeface="+mn-cs"/>
              </a:rPr>
              <a:t>tiny rectangle" in the two-dimensional space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element is a set of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err="1">
                <a:ea typeface="+mn-ea"/>
                <a:cs typeface="+mn-cs"/>
              </a:rPr>
              <a:t>chronons</a:t>
            </a: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Timestamp </a:t>
            </a:r>
            <a:r>
              <a:rPr lang="en-US" sz="2000" dirty="0">
                <a:ea typeface="+mn-ea"/>
                <a:cs typeface="+mn-cs"/>
              </a:rPr>
              <a:t>attribute T with domain of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elements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Explicit </a:t>
            </a:r>
            <a:r>
              <a:rPr lang="en-US" sz="2000" dirty="0">
                <a:ea typeface="+mn-ea"/>
                <a:cs typeface="+mn-cs"/>
              </a:rPr>
              <a:t>(non-timestamp) attributes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Names</a:t>
            </a:r>
            <a:r>
              <a:rPr lang="en-US" sz="1600" dirty="0">
                <a:ea typeface="+mn-ea"/>
                <a:cs typeface="+mn-cs"/>
              </a:rPr>
              <a:t>: D</a:t>
            </a:r>
            <a:r>
              <a:rPr lang="en-US" sz="1600" baseline="-25000" dirty="0">
                <a:ea typeface="+mn-ea"/>
                <a:cs typeface="+mn-cs"/>
              </a:rPr>
              <a:t>A</a:t>
            </a:r>
            <a:r>
              <a:rPr lang="en-US" sz="1600" dirty="0">
                <a:ea typeface="+mn-ea"/>
                <a:cs typeface="+mn-cs"/>
              </a:rPr>
              <a:t> </a:t>
            </a:r>
            <a:r>
              <a:rPr lang="en-US" sz="1600" dirty="0" smtClean="0">
                <a:ea typeface="+mn-ea"/>
                <a:cs typeface="+mn-cs"/>
              </a:rPr>
              <a:t>= </a:t>
            </a:r>
            <a:r>
              <a:rPr lang="en-US" sz="1600" dirty="0" smtClean="0"/>
              <a:t>{ A</a:t>
            </a:r>
            <a:r>
              <a:rPr lang="en-US" sz="1600" baseline="-25000" dirty="0" smtClean="0"/>
              <a:t>1</a:t>
            </a:r>
            <a:r>
              <a:rPr lang="en-US" sz="1600" dirty="0" smtClean="0"/>
              <a:t>, A</a:t>
            </a:r>
            <a:r>
              <a:rPr lang="en-US" sz="1600" baseline="-25000" dirty="0" smtClean="0"/>
              <a:t>2</a:t>
            </a:r>
            <a:r>
              <a:rPr lang="en-US" sz="1600" dirty="0" smtClean="0"/>
              <a:t>, …, A</a:t>
            </a:r>
            <a:r>
              <a:rPr lang="en-US" sz="1600" baseline="-25000" dirty="0" smtClean="0"/>
              <a:t>n</a:t>
            </a:r>
            <a:r>
              <a:rPr lang="en-US" sz="1600" dirty="0" smtClean="0"/>
              <a:t> }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BCDM schema: (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/>
              <a:t>, A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dirty="0" err="1" smtClean="0"/>
              <a:t>A</a:t>
            </a:r>
            <a:r>
              <a:rPr lang="en-US" sz="2000" baseline="-25000" dirty="0" err="1" smtClean="0"/>
              <a:t>n</a:t>
            </a:r>
            <a:r>
              <a:rPr lang="en-US" sz="2000" dirty="0" err="1" smtClean="0"/>
              <a:t>,T</a:t>
            </a:r>
            <a:r>
              <a:rPr lang="en-US" sz="2000" dirty="0" smtClean="0">
                <a:ea typeface="+mn-ea"/>
                <a:cs typeface="+mn-cs"/>
              </a:rPr>
              <a:t>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BCDM </a:t>
            </a:r>
            <a:r>
              <a:rPr lang="en-US" sz="2000" dirty="0" smtClean="0"/>
              <a:t>tuple: (a</a:t>
            </a:r>
            <a:r>
              <a:rPr lang="en-US" sz="2000" baseline="-25000" dirty="0" smtClean="0"/>
              <a:t>1</a:t>
            </a:r>
            <a:r>
              <a:rPr lang="en-US" sz="2000" dirty="0"/>
              <a:t>, 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2</a:t>
            </a:r>
            <a:r>
              <a:rPr lang="en-US" sz="2000" dirty="0"/>
              <a:t>, …, </a:t>
            </a:r>
            <a:r>
              <a:rPr lang="en-US" sz="2000" dirty="0" smtClean="0"/>
              <a:t>a</a:t>
            </a:r>
            <a:r>
              <a:rPr lang="en-US" sz="2000" baseline="-25000" dirty="0" smtClean="0"/>
              <a:t>n</a:t>
            </a:r>
            <a:r>
              <a:rPr lang="en-US" sz="2000" dirty="0" smtClean="0"/>
              <a:t>, </a:t>
            </a:r>
            <a:r>
              <a:rPr lang="en-US" sz="2000" dirty="0" err="1" smtClean="0"/>
              <a:t>t</a:t>
            </a:r>
            <a:r>
              <a:rPr lang="en-US" sz="2000" baseline="-25000" dirty="0" err="1" smtClean="0"/>
              <a:t>b</a:t>
            </a:r>
            <a:r>
              <a:rPr lang="en-US" sz="2000" dirty="0" smtClean="0"/>
              <a:t>)</a:t>
            </a:r>
            <a:endParaRPr lang="en-US" sz="2000" dirty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Value-equivalent </a:t>
            </a:r>
            <a:r>
              <a:rPr lang="en-US" sz="2000" dirty="0">
                <a:ea typeface="+mn-ea"/>
                <a:cs typeface="+mn-cs"/>
              </a:rPr>
              <a:t>tuples (tuples with identical explicit attributes) are </a:t>
            </a:r>
            <a:r>
              <a:rPr lang="en-US" sz="2000" dirty="0" smtClean="0">
                <a:ea typeface="+mn-ea"/>
                <a:cs typeface="+mn-cs"/>
              </a:rPr>
              <a:t>not allowed</a:t>
            </a:r>
            <a:endParaRPr lang="en-US" sz="2000" dirty="0">
              <a:ea typeface="+mn-ea"/>
              <a:cs typeface="+mn-cs"/>
            </a:endParaRP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the </a:t>
            </a:r>
            <a:r>
              <a:rPr lang="en-US" sz="1600" dirty="0">
                <a:ea typeface="+mn-ea"/>
                <a:cs typeface="+mn-cs"/>
              </a:rPr>
              <a:t>full history of a fact is contained in a single tuple</a:t>
            </a:r>
            <a:endParaRPr lang="en-US" sz="1200" dirty="0" smtClean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27512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648" y="1052736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Example: Consider a relation recording </a:t>
            </a:r>
            <a:r>
              <a:rPr lang="en-US" sz="2400" dirty="0" err="1">
                <a:ea typeface="+mn-ea"/>
                <a:cs typeface="+mn-cs"/>
              </a:rPr>
              <a:t>empolyee</a:t>
            </a:r>
            <a:r>
              <a:rPr lang="en-US" sz="2400" dirty="0">
                <a:ea typeface="+mn-ea"/>
                <a:cs typeface="+mn-cs"/>
              </a:rPr>
              <a:t>/department information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Employee </a:t>
            </a:r>
            <a:r>
              <a:rPr lang="en-US" sz="2000" dirty="0">
                <a:ea typeface="+mn-ea"/>
                <a:cs typeface="+mn-cs"/>
              </a:rPr>
              <a:t>Jake was hired in the shipping department for the period from time 10 to time </a:t>
            </a:r>
            <a:r>
              <a:rPr lang="en-US" sz="2000" dirty="0" smtClean="0">
                <a:ea typeface="+mn-ea"/>
                <a:cs typeface="+mn-cs"/>
              </a:rPr>
              <a:t>15</a:t>
            </a: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This </a:t>
            </a:r>
            <a:r>
              <a:rPr lang="en-US" sz="2000" dirty="0">
                <a:ea typeface="+mn-ea"/>
                <a:cs typeface="+mn-cs"/>
              </a:rPr>
              <a:t>fact </a:t>
            </a:r>
            <a:r>
              <a:rPr lang="en-US" sz="2000" dirty="0" smtClean="0">
                <a:ea typeface="+mn-ea"/>
                <a:cs typeface="+mn-cs"/>
              </a:rPr>
              <a:t>became </a:t>
            </a:r>
            <a:r>
              <a:rPr lang="en-US" sz="2000" dirty="0">
                <a:ea typeface="+mn-ea"/>
                <a:cs typeface="+mn-cs"/>
              </a:rPr>
              <a:t>current in the database at time 5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Arrows </a:t>
            </a:r>
            <a:r>
              <a:rPr lang="en-US" sz="2000" dirty="0">
                <a:ea typeface="+mn-ea"/>
                <a:cs typeface="+mn-cs"/>
              </a:rPr>
              <a:t>indicate that the tuple has not </a:t>
            </a:r>
            <a:r>
              <a:rPr lang="en-US" sz="2000" dirty="0" smtClean="0">
                <a:ea typeface="+mn-ea"/>
                <a:cs typeface="+mn-cs"/>
              </a:rPr>
              <a:t>been deleted yet</a:t>
            </a:r>
            <a:endParaRPr lang="en-US" sz="800" dirty="0" smtClean="0"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3032956"/>
            <a:ext cx="3800475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26137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648" y="1052736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Example (contd.)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The </a:t>
            </a:r>
            <a:r>
              <a:rPr lang="en-US" sz="2000" dirty="0"/>
              <a:t>personnel</a:t>
            </a:r>
            <a:r>
              <a:rPr lang="en-US" sz="2000" dirty="0" smtClean="0">
                <a:ea typeface="+mn-ea"/>
                <a:cs typeface="+mn-cs"/>
              </a:rPr>
              <a:t> office discovers </a:t>
            </a:r>
            <a:r>
              <a:rPr lang="en-US" sz="2000" dirty="0">
                <a:ea typeface="+mn-ea"/>
                <a:cs typeface="+mn-cs"/>
              </a:rPr>
              <a:t>that Jake had really been hired from time 5 to time 20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The database is corrected beginning at time 10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Later on at time 15 the </a:t>
            </a:r>
            <a:r>
              <a:rPr lang="en-US" sz="2000" dirty="0" smtClean="0">
                <a:ea typeface="+mn-ea"/>
                <a:cs typeface="+mn-cs"/>
              </a:rPr>
              <a:t>HR </a:t>
            </a:r>
            <a:r>
              <a:rPr lang="en-US" sz="2000" dirty="0">
                <a:ea typeface="+mn-ea"/>
                <a:cs typeface="+mn-cs"/>
              </a:rPr>
              <a:t>department has been informed that the original time was correct</a:t>
            </a:r>
            <a:endParaRPr lang="en-US" sz="400" dirty="0" smtClean="0"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1620" y="2600908"/>
            <a:ext cx="69151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50830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648" y="1052736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Example (contd</a:t>
            </a:r>
            <a:r>
              <a:rPr lang="en-US" sz="2400" dirty="0" smtClean="0">
                <a:ea typeface="+mn-ea"/>
                <a:cs typeface="+mn-cs"/>
              </a:rPr>
              <a:t>.) </a:t>
            </a:r>
            <a:r>
              <a:rPr lang="en-US" sz="2000" dirty="0" smtClean="0">
                <a:ea typeface="+mn-ea"/>
                <a:cs typeface="+mn-cs"/>
              </a:rPr>
              <a:t>At </a:t>
            </a:r>
            <a:r>
              <a:rPr lang="en-US" sz="2000" dirty="0">
                <a:ea typeface="+mn-ea"/>
                <a:cs typeface="+mn-cs"/>
              </a:rPr>
              <a:t>time point </a:t>
            </a:r>
            <a:r>
              <a:rPr lang="en-US" sz="2000" dirty="0" smtClean="0">
                <a:ea typeface="+mn-ea"/>
                <a:cs typeface="+mn-cs"/>
              </a:rPr>
              <a:t>19 </a:t>
            </a:r>
            <a:r>
              <a:rPr lang="en-US" sz="2000" dirty="0">
                <a:ea typeface="+mn-ea"/>
                <a:cs typeface="+mn-cs"/>
              </a:rPr>
              <a:t>the following updates are </a:t>
            </a:r>
            <a:r>
              <a:rPr lang="en-US" sz="2000" dirty="0" smtClean="0">
                <a:ea typeface="+mn-ea"/>
                <a:cs typeface="+mn-cs"/>
              </a:rPr>
              <a:t>performed (updates shall become effective at time 20):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Jake </a:t>
            </a:r>
            <a:r>
              <a:rPr lang="en-US" sz="2000" dirty="0">
                <a:ea typeface="+mn-ea"/>
                <a:cs typeface="+mn-cs"/>
              </a:rPr>
              <a:t>was not in the shipping department, but in the loading </a:t>
            </a:r>
            <a:r>
              <a:rPr lang="en-US" sz="2000" dirty="0" smtClean="0">
                <a:ea typeface="+mn-ea"/>
                <a:cs typeface="+mn-cs"/>
              </a:rPr>
              <a:t>department</a:t>
            </a:r>
          </a:p>
          <a:p>
            <a:pPr marL="1200150" lvl="3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1600" dirty="0" smtClean="0">
                <a:ea typeface="+mn-ea"/>
                <a:cs typeface="+mn-cs"/>
              </a:rPr>
              <a:t>The </a:t>
            </a:r>
            <a:r>
              <a:rPr lang="en-US" sz="1600" dirty="0">
                <a:ea typeface="+mn-ea"/>
                <a:cs typeface="+mn-cs"/>
              </a:rPr>
              <a:t>fact (</a:t>
            </a:r>
            <a:r>
              <a:rPr lang="en-US" sz="1600" dirty="0" err="1">
                <a:ea typeface="+mn-ea"/>
                <a:cs typeface="+mn-cs"/>
              </a:rPr>
              <a:t>Jake,Ship</a:t>
            </a:r>
            <a:r>
              <a:rPr lang="en-US" sz="1600" dirty="0">
                <a:ea typeface="+mn-ea"/>
                <a:cs typeface="+mn-cs"/>
              </a:rPr>
              <a:t>) is removed from the current state, and the fact (</a:t>
            </a:r>
            <a:r>
              <a:rPr lang="en-US" sz="1600" dirty="0" err="1">
                <a:ea typeface="+mn-ea"/>
                <a:cs typeface="+mn-cs"/>
              </a:rPr>
              <a:t>Jake,Load</a:t>
            </a:r>
            <a:r>
              <a:rPr lang="en-US" sz="1600" dirty="0">
                <a:ea typeface="+mn-ea"/>
                <a:cs typeface="+mn-cs"/>
              </a:rPr>
              <a:t>) is </a:t>
            </a:r>
            <a:r>
              <a:rPr lang="en-US" sz="1600" dirty="0" smtClean="0">
                <a:ea typeface="+mn-ea"/>
                <a:cs typeface="+mn-cs"/>
              </a:rPr>
              <a:t>inserted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 </a:t>
            </a:r>
            <a:r>
              <a:rPr lang="en-US" sz="2000" dirty="0">
                <a:ea typeface="+mn-ea"/>
                <a:cs typeface="+mn-cs"/>
              </a:rPr>
              <a:t>new employee Kate is hired for the shipping department for the time from 25 to 30</a:t>
            </a:r>
            <a:endParaRPr lang="en-US" sz="20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3465004"/>
            <a:ext cx="334327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26933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/>
              <a:t>The </a:t>
            </a:r>
            <a:r>
              <a:rPr lang="it-IT" sz="3200" dirty="0" err="1"/>
              <a:t>Bitemporal</a:t>
            </a:r>
            <a:r>
              <a:rPr lang="it-IT" sz="3200" dirty="0"/>
              <a:t> </a:t>
            </a:r>
            <a:r>
              <a:rPr lang="it-IT" sz="3200" dirty="0" err="1"/>
              <a:t>Conceptual</a:t>
            </a:r>
            <a:r>
              <a:rPr lang="it-IT" sz="3200" dirty="0"/>
              <a:t> Data 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648" y="1052736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After the updates </a:t>
            </a:r>
            <a:r>
              <a:rPr lang="en-US" sz="2000" dirty="0">
                <a:ea typeface="+mn-ea"/>
                <a:cs typeface="+mn-cs"/>
              </a:rPr>
              <a:t>the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relation contains 3 facts and is given below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0" lvl="1" indent="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 smtClean="0">
                <a:ea typeface="+mn-ea"/>
                <a:cs typeface="+mn-cs"/>
              </a:rPr>
              <a:t>    	    </a:t>
            </a:r>
            <a:r>
              <a:rPr lang="en-US" sz="2000" dirty="0" err="1" smtClean="0">
                <a:ea typeface="+mn-ea"/>
                <a:cs typeface="+mn-cs"/>
              </a:rPr>
              <a:t>dept</a:t>
            </a:r>
            <a:endParaRPr lang="en-US" sz="20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5306544"/>
              </p:ext>
            </p:extLst>
          </p:nvPr>
        </p:nvGraphicFramePr>
        <p:xfrm>
          <a:off x="1601679" y="4578269"/>
          <a:ext cx="6096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836">
                  <a:extLst>
                    <a:ext uri="{9D8B030D-6E8A-4147-A177-3AD203B41FA5}">
                      <a16:colId xmlns:a16="http://schemas.microsoft.com/office/drawing/2014/main" xmlns="" val="3935233725"/>
                    </a:ext>
                  </a:extLst>
                </a:gridCol>
                <a:gridCol w="4524164">
                  <a:extLst>
                    <a:ext uri="{9D8B030D-6E8A-4147-A177-3AD203B41FA5}">
                      <a16:colId xmlns:a16="http://schemas.microsoft.com/office/drawing/2014/main" xmlns="" val="37263461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</a:t>
                      </a:r>
                      <a:r>
                        <a:rPr lang="it-IT" dirty="0" smtClean="0"/>
                        <a:t>   </a:t>
                      </a:r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6531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Jake   </a:t>
                      </a:r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{(5,10),…,(5,15),…,(9,10),…,(9,15),</a:t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>  (10,5),…,(10,20),…,(14,5),…,(14,20),</a:t>
                      </a:r>
                      <a:br>
                        <a:rPr lang="it-IT" dirty="0" smtClean="0"/>
                      </a:br>
                      <a:r>
                        <a:rPr lang="it-IT" dirty="0" smtClean="0"/>
                        <a:t>  (15,10),…,(15,15),…,(19,10),…,(19,15)}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2760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Jake   </a:t>
                      </a:r>
                      <a:r>
                        <a:rPr lang="it-IT" dirty="0" err="1" smtClean="0"/>
                        <a:t>Load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{(now,10),…,(now,15)}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03542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Kate   </a:t>
                      </a:r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{(now,25),…,(now,30)}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84066711"/>
                  </a:ext>
                </a:extLst>
              </a:tr>
            </a:tbl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5836" y="1520788"/>
            <a:ext cx="3105150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97398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Updates</a:t>
            </a:r>
            <a:r>
              <a:rPr lang="it-IT" sz="3200" dirty="0" smtClean="0"/>
              <a:t> in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>
              <a:ea typeface="+mn-ea"/>
              <a:cs typeface="+mn-cs"/>
            </a:endParaRP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Update </a:t>
            </a:r>
            <a:r>
              <a:rPr lang="en-US" sz="2400" dirty="0">
                <a:ea typeface="+mn-ea"/>
                <a:cs typeface="+mn-cs"/>
              </a:rPr>
              <a:t>operations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New </a:t>
            </a:r>
            <a:r>
              <a:rPr lang="en-US" sz="2000" dirty="0">
                <a:ea typeface="+mn-ea"/>
                <a:cs typeface="+mn-cs"/>
              </a:rPr>
              <a:t>facts with a given valid timestamp are inserted to a relation with now as transaction time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As </a:t>
            </a:r>
            <a:r>
              <a:rPr lang="en-US" sz="2000" dirty="0">
                <a:ea typeface="+mn-ea"/>
                <a:cs typeface="+mn-cs"/>
              </a:rPr>
              <a:t>time </a:t>
            </a:r>
            <a:r>
              <a:rPr lang="en-US" sz="2000" dirty="0" smtClean="0">
                <a:ea typeface="+mn-ea"/>
                <a:cs typeface="+mn-cs"/>
              </a:rPr>
              <a:t>passes by, </a:t>
            </a:r>
            <a:r>
              <a:rPr lang="en-US" sz="2000" dirty="0">
                <a:ea typeface="+mn-ea"/>
                <a:cs typeface="+mn-cs"/>
              </a:rPr>
              <a:t>the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elements associated with current facts are updated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Facts </a:t>
            </a:r>
            <a:r>
              <a:rPr lang="en-US" sz="2000" dirty="0">
                <a:ea typeface="+mn-ea"/>
                <a:cs typeface="+mn-cs"/>
              </a:rPr>
              <a:t>are (logically) deleted by removing the </a:t>
            </a:r>
            <a:r>
              <a:rPr lang="en-US" sz="2000" dirty="0" err="1">
                <a:ea typeface="+mn-ea"/>
                <a:cs typeface="+mn-cs"/>
              </a:rPr>
              <a:t>chronons</a:t>
            </a:r>
            <a:r>
              <a:rPr lang="en-US" sz="2000" dirty="0">
                <a:ea typeface="+mn-ea"/>
                <a:cs typeface="+mn-cs"/>
              </a:rPr>
              <a:t> containing now</a:t>
            </a:r>
            <a:endParaRPr lang="en-US" sz="1600" dirty="0" smtClean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Time </a:t>
            </a:r>
            <a:r>
              <a:rPr lang="it-IT" sz="3200" dirty="0" err="1" smtClean="0"/>
              <a:t>Dimensions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8888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/>
              <a:t>Time in a TDB is multi-dimensional</a:t>
            </a:r>
            <a:r>
              <a:rPr lang="it-IT" sz="20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valid time, transaction time, event/decision </a:t>
            </a:r>
            <a:r>
              <a:rPr lang="en-US" sz="2400" dirty="0"/>
              <a:t>time, publication time, efficacy time, “user-defined” </a:t>
            </a:r>
            <a:r>
              <a:rPr lang="en-US" sz="2400" dirty="0" smtClean="0"/>
              <a:t>time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Different </a:t>
            </a:r>
            <a:r>
              <a:rPr lang="en-US" sz="2400" dirty="0"/>
              <a:t>time dimensions are of practical interest in different application fields </a:t>
            </a:r>
            <a:endParaRPr 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key question is: </a:t>
            </a:r>
            <a:r>
              <a:rPr lang="en-US" sz="2400" dirty="0" smtClean="0"/>
              <a:t>which </a:t>
            </a:r>
            <a:r>
              <a:rPr lang="en-US" sz="2400" dirty="0"/>
              <a:t>time aspects are </a:t>
            </a:r>
            <a:r>
              <a:rPr lang="en-US" sz="2400" i="1" dirty="0"/>
              <a:t>sufficiently important </a:t>
            </a:r>
            <a:r>
              <a:rPr lang="en-US" sz="2400" dirty="0"/>
              <a:t>so that they should be supported by the database system</a:t>
            </a:r>
            <a:r>
              <a:rPr lang="en-US" sz="2400" dirty="0" smtClean="0"/>
              <a:t>?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There </a:t>
            </a:r>
            <a:r>
              <a:rPr lang="en-US" sz="2400" dirty="0"/>
              <a:t>is a broad consensus that transaction time and valid time are the most important time </a:t>
            </a:r>
            <a:r>
              <a:rPr lang="en-US" sz="2400" dirty="0" smtClean="0"/>
              <a:t>dimensions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  <a:p>
            <a:pPr lvl="1">
              <a:lnSpc>
                <a:spcPct val="90000"/>
              </a:lnSpc>
            </a:pPr>
            <a:endParaRPr lang="en-US" sz="2400" b="1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Updates</a:t>
            </a:r>
            <a:r>
              <a:rPr lang="it-IT" sz="3200" dirty="0" smtClean="0"/>
              <a:t> in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Insert</a:t>
            </a:r>
            <a:r>
              <a:rPr lang="en-US" sz="2400" dirty="0" smtClean="0">
                <a:ea typeface="+mn-ea"/>
                <a:cs typeface="+mn-cs"/>
              </a:rPr>
              <a:t>: Record in a relation r a currently unrecorded fact </a:t>
            </a:r>
            <a:r>
              <a:rPr lang="en-US" sz="2400" dirty="0"/>
              <a:t>(a</a:t>
            </a:r>
            <a:r>
              <a:rPr lang="en-US" sz="2400" baseline="-25000" dirty="0"/>
              <a:t>1</a:t>
            </a:r>
            <a:r>
              <a:rPr lang="en-US" sz="2400" dirty="0"/>
              <a:t>, a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) with validity </a:t>
            </a:r>
            <a:r>
              <a:rPr lang="en-US" sz="2400" dirty="0" err="1" smtClean="0"/>
              <a:t>t</a:t>
            </a:r>
            <a:r>
              <a:rPr lang="en-US" sz="2400" baseline="-25000" dirty="0" err="1" smtClean="0"/>
              <a:t>v</a:t>
            </a: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ea typeface="+mn-ea"/>
                <a:cs typeface="+mn-cs"/>
              </a:rPr>
              <a:t>Three </a:t>
            </a:r>
            <a:r>
              <a:rPr lang="en-US" sz="2400" dirty="0">
                <a:ea typeface="+mn-ea"/>
                <a:cs typeface="+mn-cs"/>
              </a:rPr>
              <a:t>cases are distinguished: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>
                <a:ea typeface="+mn-ea"/>
                <a:cs typeface="+mn-cs"/>
              </a:rPr>
              <a:t>If </a:t>
            </a:r>
            <a:r>
              <a:rPr lang="en-US" sz="2000" dirty="0"/>
              <a:t>(a</a:t>
            </a:r>
            <a:r>
              <a:rPr lang="en-US" sz="2000" baseline="-25000" dirty="0"/>
              <a:t>1</a:t>
            </a:r>
            <a:r>
              <a:rPr lang="en-US" sz="2000" dirty="0"/>
              <a:t>, a</a:t>
            </a:r>
            <a:r>
              <a:rPr lang="en-US" sz="2000" baseline="-25000" dirty="0"/>
              <a:t>2</a:t>
            </a:r>
            <a:r>
              <a:rPr lang="en-US" sz="2000" dirty="0"/>
              <a:t>, …, a</a:t>
            </a:r>
            <a:r>
              <a:rPr lang="en-US" sz="2000" baseline="-25000" dirty="0"/>
              <a:t>n</a:t>
            </a:r>
            <a:r>
              <a:rPr lang="en-US" sz="2000" dirty="0"/>
              <a:t>) </a:t>
            </a:r>
            <a:r>
              <a:rPr lang="en-US" sz="2000" dirty="0" smtClean="0">
                <a:ea typeface="+mn-ea"/>
                <a:cs typeface="+mn-cs"/>
              </a:rPr>
              <a:t>was </a:t>
            </a:r>
            <a:r>
              <a:rPr lang="en-US" sz="2000" dirty="0">
                <a:ea typeface="+mn-ea"/>
                <a:cs typeface="+mn-cs"/>
              </a:rPr>
              <a:t>never recorded, a new tuple is appended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>
                <a:ea typeface="+mn-ea"/>
                <a:cs typeface="+mn-cs"/>
              </a:rPr>
              <a:t>If </a:t>
            </a:r>
            <a:r>
              <a:rPr lang="en-US" sz="2000" dirty="0"/>
              <a:t>(a</a:t>
            </a:r>
            <a:r>
              <a:rPr lang="en-US" sz="2000" baseline="-25000" dirty="0"/>
              <a:t>1</a:t>
            </a:r>
            <a:r>
              <a:rPr lang="en-US" sz="2000" dirty="0"/>
              <a:t>, a</a:t>
            </a:r>
            <a:r>
              <a:rPr lang="en-US" sz="2000" baseline="-25000" dirty="0"/>
              <a:t>2</a:t>
            </a:r>
            <a:r>
              <a:rPr lang="en-US" sz="2000" dirty="0"/>
              <a:t>, …, a</a:t>
            </a:r>
            <a:r>
              <a:rPr lang="en-US" sz="2000" baseline="-25000" dirty="0"/>
              <a:t>n</a:t>
            </a:r>
            <a:r>
              <a:rPr lang="en-US" sz="2000" dirty="0"/>
              <a:t>)</a:t>
            </a:r>
            <a:r>
              <a:rPr lang="en-US" sz="2000" dirty="0" smtClean="0">
                <a:ea typeface="+mn-ea"/>
                <a:cs typeface="+mn-cs"/>
              </a:rPr>
              <a:t> </a:t>
            </a:r>
            <a:r>
              <a:rPr lang="en-US" sz="2000" dirty="0">
                <a:ea typeface="+mn-ea"/>
                <a:cs typeface="+mn-cs"/>
              </a:rPr>
              <a:t>was part of some previously current state, the </a:t>
            </a:r>
            <a:r>
              <a:rPr lang="en-US" sz="2000" dirty="0" err="1">
                <a:ea typeface="+mn-ea"/>
                <a:cs typeface="+mn-cs"/>
              </a:rPr>
              <a:t>tuple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smtClean="0">
                <a:ea typeface="+mn-ea"/>
                <a:cs typeface="+mn-cs"/>
              </a:rPr>
              <a:t>recording </a:t>
            </a:r>
            <a:r>
              <a:rPr lang="en-US" sz="2000" dirty="0">
                <a:ea typeface="+mn-ea"/>
                <a:cs typeface="+mn-cs"/>
              </a:rPr>
              <a:t>is updated</a:t>
            </a:r>
          </a:p>
          <a:p>
            <a:pPr marL="857250" lvl="2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>
                <a:ea typeface="+mn-ea"/>
                <a:cs typeface="+mn-cs"/>
              </a:rPr>
              <a:t>If </a:t>
            </a:r>
            <a:r>
              <a:rPr lang="en-US" sz="2000" dirty="0"/>
              <a:t>(a</a:t>
            </a:r>
            <a:r>
              <a:rPr lang="en-US" sz="2000" baseline="-25000" dirty="0"/>
              <a:t>1</a:t>
            </a:r>
            <a:r>
              <a:rPr lang="en-US" sz="2000" dirty="0"/>
              <a:t>, a</a:t>
            </a:r>
            <a:r>
              <a:rPr lang="en-US" sz="2000" baseline="-25000" dirty="0"/>
              <a:t>2</a:t>
            </a:r>
            <a:r>
              <a:rPr lang="en-US" sz="2000" dirty="0"/>
              <a:t>, …, a</a:t>
            </a:r>
            <a:r>
              <a:rPr lang="en-US" sz="2000" baseline="-25000" dirty="0"/>
              <a:t>n</a:t>
            </a:r>
            <a:r>
              <a:rPr lang="en-US" sz="2000" dirty="0"/>
              <a:t>)</a:t>
            </a:r>
            <a:r>
              <a:rPr lang="en-US" sz="2000" dirty="0" smtClean="0">
                <a:ea typeface="+mn-ea"/>
                <a:cs typeface="+mn-cs"/>
              </a:rPr>
              <a:t> </a:t>
            </a:r>
            <a:r>
              <a:rPr lang="en-US" sz="2000" dirty="0">
                <a:ea typeface="+mn-ea"/>
                <a:cs typeface="+mn-cs"/>
              </a:rPr>
              <a:t>is already current in the database, a modification is required (and the insertion is rejected)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149080"/>
            <a:ext cx="76009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4287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Updates</a:t>
            </a:r>
            <a:r>
              <a:rPr lang="it-IT" sz="3200" dirty="0" smtClean="0"/>
              <a:t> in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>
                <a:solidFill>
                  <a:srgbClr val="FFFF00"/>
                </a:solidFill>
                <a:ea typeface="+mn-ea"/>
                <a:cs typeface="+mn-cs"/>
              </a:rPr>
              <a:t>t</a:t>
            </a:r>
            <a:r>
              <a:rPr lang="en-US" sz="2400" dirty="0" err="1" smtClean="0">
                <a:solidFill>
                  <a:srgbClr val="FFFF00"/>
                </a:solidFill>
                <a:ea typeface="+mn-ea"/>
                <a:cs typeface="+mn-cs"/>
              </a:rPr>
              <a:t>s_update</a:t>
            </a:r>
            <a:r>
              <a:rPr lang="en-US" sz="2400" dirty="0">
                <a:ea typeface="+mn-ea"/>
                <a:cs typeface="+mn-cs"/>
              </a:rPr>
              <a:t>: Special routine to add new </a:t>
            </a:r>
            <a:r>
              <a:rPr lang="en-US" sz="2400" dirty="0" err="1">
                <a:ea typeface="+mn-ea"/>
                <a:cs typeface="+mn-cs"/>
              </a:rPr>
              <a:t>chronons</a:t>
            </a:r>
            <a:r>
              <a:rPr lang="en-US" sz="2400" dirty="0">
                <a:ea typeface="+mn-ea"/>
                <a:cs typeface="+mn-cs"/>
              </a:rPr>
              <a:t> as time goes by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Applied to all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relations at each clock tick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Updates the timestamps to include the new transaction-time value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Each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r>
              <a:rPr lang="en-US" sz="2000" dirty="0">
                <a:ea typeface="+mn-ea"/>
                <a:cs typeface="+mn-cs"/>
              </a:rPr>
              <a:t> with a transaction time of now produces an appended </a:t>
            </a:r>
            <a:r>
              <a:rPr lang="en-US" sz="2000" dirty="0" err="1">
                <a:ea typeface="+mn-ea"/>
                <a:cs typeface="+mn-cs"/>
              </a:rPr>
              <a:t>bitemporal</a:t>
            </a:r>
            <a:r>
              <a:rPr lang="en-US" sz="2000" dirty="0">
                <a:ea typeface="+mn-ea"/>
                <a:cs typeface="+mn-cs"/>
              </a:rPr>
              <a:t>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r>
              <a:rPr lang="en-US" sz="2000" dirty="0">
                <a:ea typeface="+mn-ea"/>
                <a:cs typeface="+mn-cs"/>
              </a:rPr>
              <a:t> with now replaced with the </a:t>
            </a:r>
            <a:r>
              <a:rPr lang="en-US" sz="2000" dirty="0" smtClean="0">
                <a:ea typeface="+mn-ea"/>
                <a:cs typeface="+mn-cs"/>
              </a:rPr>
              <a:t>current </a:t>
            </a:r>
            <a:r>
              <a:rPr lang="en-US" sz="2000" dirty="0">
                <a:ea typeface="+mn-ea"/>
                <a:cs typeface="+mn-cs"/>
              </a:rPr>
              <a:t>transaction </a:t>
            </a:r>
            <a:r>
              <a:rPr lang="en-US" sz="2000" dirty="0" smtClean="0">
                <a:ea typeface="+mn-ea"/>
                <a:cs typeface="+mn-cs"/>
              </a:rPr>
              <a:t>time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857250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Example: </a:t>
            </a:r>
            <a:r>
              <a:rPr lang="en-US" sz="2000" dirty="0"/>
              <a:t>Department relation at time </a:t>
            </a:r>
            <a:r>
              <a:rPr lang="en-US" sz="2000" dirty="0" smtClean="0"/>
              <a:t>19 </a:t>
            </a:r>
            <a:r>
              <a:rPr lang="en-US" sz="2000" dirty="0"/>
              <a:t>and </a:t>
            </a:r>
            <a:r>
              <a:rPr lang="en-US" sz="2000" dirty="0" smtClean="0"/>
              <a:t>20</a:t>
            </a:r>
            <a:endParaRPr lang="en-US" sz="2000" dirty="0">
              <a:ea typeface="+mn-ea"/>
              <a:cs typeface="+mn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609020"/>
            <a:ext cx="359092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5517232"/>
            <a:ext cx="6143625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029846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Updates</a:t>
            </a:r>
            <a:r>
              <a:rPr lang="it-IT" sz="3200" dirty="0" smtClean="0"/>
              <a:t> in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562" y="1187928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  <a:ea typeface="+mn-ea"/>
                <a:cs typeface="+mn-cs"/>
              </a:rPr>
              <a:t>Delete</a:t>
            </a:r>
            <a:r>
              <a:rPr lang="en-US" sz="2400" dirty="0">
                <a:ea typeface="+mn-ea"/>
                <a:cs typeface="+mn-cs"/>
              </a:rPr>
              <a:t>: Logical removal of a tuple from the current valid-time state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>
                <a:ea typeface="+mn-ea"/>
                <a:cs typeface="+mn-cs"/>
              </a:rPr>
              <a:t>Delete all </a:t>
            </a:r>
            <a:r>
              <a:rPr lang="en-US" sz="2000" dirty="0" err="1">
                <a:ea typeface="+mn-ea"/>
                <a:cs typeface="+mn-cs"/>
              </a:rPr>
              <a:t>chronons</a:t>
            </a:r>
            <a:r>
              <a:rPr lang="en-US" sz="2000" dirty="0">
                <a:ea typeface="+mn-ea"/>
                <a:cs typeface="+mn-cs"/>
              </a:rPr>
              <a:t> (now, c</a:t>
            </a:r>
            <a:r>
              <a:rPr lang="en-US" sz="2000" baseline="-25000" dirty="0">
                <a:ea typeface="+mn-ea"/>
                <a:cs typeface="+mn-cs"/>
              </a:rPr>
              <a:t>v</a:t>
            </a:r>
            <a:r>
              <a:rPr lang="en-US" sz="2000" dirty="0">
                <a:ea typeface="+mn-ea"/>
                <a:cs typeface="+mn-cs"/>
              </a:rPr>
              <a:t>) from the timestamp of the tuple </a:t>
            </a:r>
            <a:r>
              <a:rPr lang="en-US" sz="2000" dirty="0" smtClean="0">
                <a:ea typeface="+mn-ea"/>
                <a:cs typeface="+mn-cs"/>
              </a:rPr>
              <a:t/>
            </a:r>
            <a:br>
              <a:rPr lang="en-US" sz="2000" dirty="0" smtClean="0">
                <a:ea typeface="+mn-ea"/>
                <a:cs typeface="+mn-cs"/>
              </a:rPr>
            </a:br>
            <a:r>
              <a:rPr lang="en-US" sz="2000" dirty="0" smtClean="0">
                <a:ea typeface="+mn-ea"/>
                <a:cs typeface="+mn-cs"/>
              </a:rPr>
              <a:t>(</a:t>
            </a:r>
            <a:r>
              <a:rPr lang="en-US" sz="2000" dirty="0"/>
              <a:t>c</a:t>
            </a:r>
            <a:r>
              <a:rPr lang="en-US" sz="2000" baseline="-25000" dirty="0"/>
              <a:t>v</a:t>
            </a:r>
            <a:r>
              <a:rPr lang="en-US" sz="2000" dirty="0" smtClean="0">
                <a:ea typeface="+mn-ea"/>
                <a:cs typeface="+mn-cs"/>
              </a:rPr>
              <a:t> </a:t>
            </a:r>
            <a:r>
              <a:rPr lang="en-US" sz="2000" dirty="0">
                <a:ea typeface="+mn-ea"/>
                <a:cs typeface="+mn-cs"/>
              </a:rPr>
              <a:t>is some valid-time </a:t>
            </a:r>
            <a:r>
              <a:rPr lang="en-US" sz="2000" dirty="0" err="1">
                <a:ea typeface="+mn-ea"/>
                <a:cs typeface="+mn-cs"/>
              </a:rPr>
              <a:t>chronon</a:t>
            </a:r>
            <a:r>
              <a:rPr lang="en-US" sz="2000" dirty="0">
                <a:ea typeface="+mn-ea"/>
                <a:cs typeface="+mn-cs"/>
              </a:rPr>
              <a:t>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>
                <a:ea typeface="+mn-ea"/>
                <a:cs typeface="+mn-cs"/>
              </a:rPr>
              <a:t>The </a:t>
            </a:r>
            <a:r>
              <a:rPr lang="en-US" sz="2000" dirty="0">
                <a:ea typeface="+mn-ea"/>
                <a:cs typeface="+mn-cs"/>
              </a:rPr>
              <a:t>timestamp is not expanded by subsequent invocations of </a:t>
            </a:r>
            <a:r>
              <a:rPr lang="en-US" sz="2000" dirty="0" err="1">
                <a:ea typeface="+mn-ea"/>
                <a:cs typeface="+mn-cs"/>
              </a:rPr>
              <a:t>ts_update</a:t>
            </a:r>
            <a:r>
              <a:rPr lang="en-US" sz="2000" dirty="0">
                <a:ea typeface="+mn-ea"/>
                <a:cs typeface="+mn-cs"/>
              </a:rPr>
              <a:t>, and the tuple will not appear in future valid-time </a:t>
            </a:r>
            <a:r>
              <a:rPr lang="en-US" sz="2000" dirty="0" smtClean="0">
                <a:ea typeface="+mn-ea"/>
                <a:cs typeface="+mn-cs"/>
              </a:rPr>
              <a:t>states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>
              <a:ea typeface="+mn-ea"/>
              <a:cs typeface="+mn-cs"/>
            </a:endParaRP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>
              <a:ea typeface="+mn-ea"/>
              <a:cs typeface="+mn-cs"/>
            </a:endParaRPr>
          </a:p>
          <a:p>
            <a:pPr marL="0" indent="-40005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rgbClr val="FFFF00"/>
                </a:solidFill>
              </a:rPr>
              <a:t>Modify</a:t>
            </a:r>
            <a:r>
              <a:rPr lang="en-US" sz="2400" dirty="0" smtClean="0"/>
              <a:t>: Modification </a:t>
            </a:r>
            <a:r>
              <a:rPr lang="en-US" sz="2400" dirty="0"/>
              <a:t>of a current tuple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3392996"/>
            <a:ext cx="63531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5985284"/>
            <a:ext cx="6410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39357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Updates</a:t>
            </a:r>
            <a:r>
              <a:rPr lang="it-IT" sz="3200" dirty="0" smtClean="0"/>
              <a:t> in the BCDM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562" y="1187928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ea typeface="+mn-ea"/>
                <a:cs typeface="+mn-cs"/>
              </a:rPr>
              <a:t>Example: The </a:t>
            </a:r>
            <a:r>
              <a:rPr lang="en-US" sz="2800" dirty="0" err="1" smtClean="0">
                <a:ea typeface="+mn-ea"/>
                <a:cs typeface="+mn-cs"/>
              </a:rPr>
              <a:t>istance</a:t>
            </a:r>
            <a:r>
              <a:rPr lang="en-US" sz="2800" dirty="0" smtClean="0">
                <a:ea typeface="+mn-ea"/>
                <a:cs typeface="+mn-cs"/>
              </a:rPr>
              <a:t> of the department </a:t>
            </a:r>
            <a:r>
              <a:rPr lang="en-US" sz="2800" dirty="0">
                <a:ea typeface="+mn-ea"/>
                <a:cs typeface="+mn-cs"/>
              </a:rPr>
              <a:t>relation </a:t>
            </a:r>
            <a:r>
              <a:rPr lang="en-US" sz="2800" dirty="0" err="1" smtClean="0">
                <a:ea typeface="+mn-ea"/>
                <a:cs typeface="+mn-cs"/>
              </a:rPr>
              <a:t>dept</a:t>
            </a:r>
            <a:r>
              <a:rPr lang="en-US" sz="2800" dirty="0"/>
              <a:t> </a:t>
            </a:r>
            <a:r>
              <a:rPr lang="en-US" sz="2800" dirty="0" smtClean="0">
                <a:ea typeface="+mn-ea"/>
                <a:cs typeface="+mn-cs"/>
              </a:rPr>
              <a:t>is </a:t>
            </a:r>
            <a:r>
              <a:rPr lang="en-US" sz="2800" dirty="0">
                <a:ea typeface="+mn-ea"/>
                <a:cs typeface="+mn-cs"/>
              </a:rPr>
              <a:t>created by the following sequence of commands</a:t>
            </a: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47746350"/>
              </p:ext>
            </p:extLst>
          </p:nvPr>
        </p:nvGraphicFramePr>
        <p:xfrm>
          <a:off x="482462" y="2816932"/>
          <a:ext cx="4788531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8049">
                  <a:extLst>
                    <a:ext uri="{9D8B030D-6E8A-4147-A177-3AD203B41FA5}">
                      <a16:colId xmlns:a16="http://schemas.microsoft.com/office/drawing/2014/main" xmlns="" val="675495927"/>
                    </a:ext>
                  </a:extLst>
                </a:gridCol>
                <a:gridCol w="810482">
                  <a:extLst>
                    <a:ext uri="{9D8B030D-6E8A-4147-A177-3AD203B41FA5}">
                      <a16:colId xmlns:a16="http://schemas.microsoft.com/office/drawing/2014/main" xmlns="" val="976934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Operation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TT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0820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insert</a:t>
                      </a:r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("Jake","</a:t>
                      </a:r>
                      <a:r>
                        <a:rPr lang="it-IT" dirty="0" err="1" smtClean="0"/>
                        <a:t>Ship</a:t>
                      </a:r>
                      <a:r>
                        <a:rPr lang="it-IT" dirty="0" smtClean="0"/>
                        <a:t>"), [10,15])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50158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modify</a:t>
                      </a:r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("Jake","</a:t>
                      </a:r>
                      <a:r>
                        <a:rPr lang="it-IT" dirty="0" err="1" smtClean="0"/>
                        <a:t>Ship</a:t>
                      </a:r>
                      <a:r>
                        <a:rPr lang="it-IT" dirty="0" smtClean="0"/>
                        <a:t>"), [5,20])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82947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modify</a:t>
                      </a:r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("Jake","</a:t>
                      </a:r>
                      <a:r>
                        <a:rPr lang="it-IT" dirty="0" err="1" smtClean="0"/>
                        <a:t>Ship</a:t>
                      </a:r>
                      <a:r>
                        <a:rPr lang="it-IT" dirty="0" smtClean="0"/>
                        <a:t>"), [10,15])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4582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delete(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("Jake","</a:t>
                      </a:r>
                      <a:r>
                        <a:rPr lang="it-IT" dirty="0" err="1" smtClean="0"/>
                        <a:t>Ship</a:t>
                      </a:r>
                      <a:r>
                        <a:rPr lang="it-IT" dirty="0" smtClean="0"/>
                        <a:t>"))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4400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insert</a:t>
                      </a:r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("Jake","</a:t>
                      </a:r>
                      <a:r>
                        <a:rPr lang="it-IT" dirty="0" err="1" smtClean="0"/>
                        <a:t>Load</a:t>
                      </a:r>
                      <a:r>
                        <a:rPr lang="it-IT" dirty="0" smtClean="0"/>
                        <a:t>"), [10,15])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6759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err="1" smtClean="0"/>
                        <a:t>insert</a:t>
                      </a:r>
                      <a:r>
                        <a:rPr lang="it-IT" dirty="0" smtClean="0"/>
                        <a:t>(</a:t>
                      </a:r>
                      <a:r>
                        <a:rPr lang="it-IT" dirty="0" err="1" smtClean="0"/>
                        <a:t>dept</a:t>
                      </a:r>
                      <a:r>
                        <a:rPr lang="it-IT" dirty="0" smtClean="0"/>
                        <a:t>, ("Kate","</a:t>
                      </a:r>
                      <a:r>
                        <a:rPr lang="it-IT" dirty="0" err="1" smtClean="0"/>
                        <a:t>Ship</a:t>
                      </a:r>
                      <a:r>
                        <a:rPr lang="it-IT" dirty="0" smtClean="0"/>
                        <a:t>"), [25,30])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0848801"/>
                  </a:ext>
                </a:extLst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0132" y="2996952"/>
            <a:ext cx="26955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375033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Concrete </a:t>
            </a:r>
            <a:r>
              <a:rPr lang="it-IT" sz="3200" dirty="0" err="1" smtClean="0"/>
              <a:t>Temporal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Models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The </a:t>
            </a:r>
            <a:r>
              <a:rPr lang="en-US" i="1" dirty="0" smtClean="0"/>
              <a:t>abstract </a:t>
            </a:r>
            <a:r>
              <a:rPr lang="en-US" dirty="0" err="1" smtClean="0"/>
              <a:t>Bitemporal</a:t>
            </a:r>
            <a:r>
              <a:rPr lang="en-US" dirty="0" smtClean="0"/>
              <a:t> Conceptual Data Model needs conversion into a representational or </a:t>
            </a:r>
            <a:r>
              <a:rPr lang="en-US" i="1" dirty="0" smtClean="0"/>
              <a:t>concrete</a:t>
            </a:r>
            <a:r>
              <a:rPr lang="en-US" dirty="0" smtClean="0"/>
              <a:t> temporal data model to be implemented in a DBMS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The BCDM is a unifying framework for studying and comparing different temporal data models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dirty="0" smtClean="0"/>
              <a:t>Mappings have been provided for most of the concrete temporal data models proposed in the literature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</a:t>
            </a:r>
            <a:r>
              <a:rPr lang="it-IT" sz="3200" dirty="0" err="1" smtClean="0"/>
              <a:t>Model</a:t>
            </a:r>
            <a:r>
              <a:rPr lang="it-IT" sz="3200" dirty="0" smtClean="0"/>
              <a:t> [</a:t>
            </a:r>
            <a:r>
              <a:rPr lang="it-IT" sz="3200" dirty="0" err="1" smtClean="0"/>
              <a:t>Snodgrass</a:t>
            </a:r>
            <a:r>
              <a:rPr lang="it-IT" sz="3200" dirty="0" smtClean="0"/>
              <a:t>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Supports valid time and transaction time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Adds four atomic-valued attributes to each relation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Start and end point of the valid time: Vs ,</a:t>
            </a:r>
            <a:r>
              <a:rPr lang="en-US" sz="2000" dirty="0" err="1" smtClean="0"/>
              <a:t>Ve</a:t>
            </a: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Start and end point of the transaction time: Ts ,Te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Schema: R = (A1, . . . </a:t>
            </a:r>
            <a:r>
              <a:rPr lang="en-US" sz="2400" dirty="0" smtClean="0"/>
              <a:t>, An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FFFF00"/>
                </a:solidFill>
              </a:rPr>
              <a:t>Ts ,Te ,Vs ,</a:t>
            </a:r>
            <a:r>
              <a:rPr lang="en-US" sz="2400" dirty="0" err="1" smtClean="0">
                <a:solidFill>
                  <a:srgbClr val="FFFF00"/>
                </a:solidFill>
              </a:rPr>
              <a:t>Ve</a:t>
            </a:r>
            <a:r>
              <a:rPr lang="en-US" sz="2400" dirty="0" smtClean="0"/>
              <a:t>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/>
              <a:t>Timestamping</a:t>
            </a:r>
            <a:r>
              <a:rPr lang="en-US" sz="2400" dirty="0" smtClean="0"/>
              <a:t> attributes Ts, Te, Vs, </a:t>
            </a:r>
            <a:r>
              <a:rPr lang="en-US" sz="2400" dirty="0" err="1" smtClean="0"/>
              <a:t>Ve</a:t>
            </a:r>
            <a:r>
              <a:rPr lang="en-US" sz="2400" dirty="0" smtClean="0"/>
              <a:t> have been also called differently (e.g. In, Out, From, To, respectively)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Ts, Te (Vs, </a:t>
            </a:r>
            <a:r>
              <a:rPr lang="en-US" sz="2400" dirty="0" err="1" smtClean="0"/>
              <a:t>Ve</a:t>
            </a:r>
            <a:r>
              <a:rPr lang="en-US" sz="2400" dirty="0" smtClean="0"/>
              <a:t>, resp.) represent the endpoints of a transaction (valid, resp.) time period, which is usually considered open to the right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Hence Ts ,Te ,Vs ,</a:t>
            </a:r>
            <a:r>
              <a:rPr lang="en-US" sz="2400" dirty="0" err="1" smtClean="0"/>
              <a:t>Ve</a:t>
            </a:r>
            <a:r>
              <a:rPr lang="en-US" sz="2400" dirty="0" smtClean="0"/>
              <a:t> represent the </a:t>
            </a:r>
            <a:r>
              <a:rPr lang="en-US" sz="2400" dirty="0" err="1" smtClean="0"/>
              <a:t>bitemporal</a:t>
            </a:r>
            <a:r>
              <a:rPr lang="en-US" sz="2400" dirty="0" smtClean="0"/>
              <a:t> </a:t>
            </a:r>
            <a:r>
              <a:rPr lang="en-US" sz="2400" dirty="0" err="1" smtClean="0"/>
              <a:t>chronons</a:t>
            </a:r>
            <a:r>
              <a:rPr lang="en-US" sz="2400" dirty="0" smtClean="0"/>
              <a:t> (a </a:t>
            </a:r>
            <a:r>
              <a:rPr lang="en-US" sz="2400" dirty="0" err="1" smtClean="0"/>
              <a:t>bitemporal</a:t>
            </a:r>
            <a:r>
              <a:rPr lang="en-US" sz="2400" dirty="0" smtClean="0"/>
              <a:t> </a:t>
            </a:r>
            <a:r>
              <a:rPr lang="en-US" sz="2400" dirty="0" err="1" smtClean="0"/>
              <a:t>chronon</a:t>
            </a:r>
            <a:r>
              <a:rPr lang="en-US" sz="2400" dirty="0" smtClean="0"/>
              <a:t> is a two-dimensional time point) </a:t>
            </a:r>
            <a:br>
              <a:rPr lang="en-US" sz="2400" dirty="0" smtClean="0"/>
            </a:br>
            <a:r>
              <a:rPr lang="en-US" sz="2400" dirty="0" smtClean="0"/>
              <a:t>of the corresponding rectangular region [</a:t>
            </a:r>
            <a:r>
              <a:rPr lang="en-US" sz="2400" dirty="0" err="1" smtClean="0"/>
              <a:t>Ts,Te</a:t>
            </a:r>
            <a:r>
              <a:rPr lang="en-US" sz="2400" dirty="0" smtClean="0"/>
              <a:t>) x [</a:t>
            </a:r>
            <a:r>
              <a:rPr lang="en-US" sz="2400" dirty="0" err="1" smtClean="0"/>
              <a:t>Vs,Ve</a:t>
            </a:r>
            <a:r>
              <a:rPr lang="en-US" sz="2400" dirty="0" smtClean="0"/>
              <a:t>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1NF relations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closed region in a two dimensional space (TT x VT) must be represented by a set of rectangles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any </a:t>
            </a:r>
            <a:r>
              <a:rPr lang="en-US" sz="2000" dirty="0" err="1" smtClean="0"/>
              <a:t>bitemporal</a:t>
            </a:r>
            <a:r>
              <a:rPr lang="en-US" sz="2000" dirty="0" smtClean="0"/>
              <a:t> </a:t>
            </a:r>
            <a:r>
              <a:rPr lang="en-US" sz="2000" dirty="0" err="1" smtClean="0"/>
              <a:t>chronon</a:t>
            </a:r>
            <a:r>
              <a:rPr lang="en-US" sz="2000" dirty="0" smtClean="0"/>
              <a:t> in </a:t>
            </a:r>
            <a:r>
              <a:rPr lang="en-US" sz="2000" dirty="0" err="1" smtClean="0"/>
              <a:t>x.T</a:t>
            </a:r>
            <a:r>
              <a:rPr lang="en-US" sz="2000" dirty="0" smtClean="0"/>
              <a:t> is contained in at least one rectangle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each </a:t>
            </a:r>
            <a:r>
              <a:rPr lang="en-US" sz="2000" dirty="0" err="1" smtClean="0"/>
              <a:t>bitemporal</a:t>
            </a:r>
            <a:r>
              <a:rPr lang="en-US" sz="2000" dirty="0" smtClean="0"/>
              <a:t> </a:t>
            </a:r>
            <a:r>
              <a:rPr lang="en-US" sz="2000" dirty="0" err="1" smtClean="0"/>
              <a:t>chronon</a:t>
            </a:r>
            <a:r>
              <a:rPr lang="en-US" sz="2000" dirty="0" smtClean="0"/>
              <a:t> in a rectangle is contained in </a:t>
            </a:r>
            <a:r>
              <a:rPr lang="en-US" sz="2000" dirty="0" err="1" smtClean="0"/>
              <a:t>x.T</a:t>
            </a: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Various coverings of a 2D area are possible: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Overlapping versus non-overlapping rectangles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Partitioning by transaction time versus partitioning by valid time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000" dirty="0" smtClean="0"/>
              <a:t>	Partitioning by TT (VT) yields maximal segments in VT (TT) direction</a:t>
            </a:r>
          </a:p>
          <a:p>
            <a:pPr marL="742950" lvl="2" indent="-342900" eaLnBrk="1" hangingPunct="1">
              <a:lnSpc>
                <a:spcPct val="90000"/>
              </a:lnSpc>
              <a:buNone/>
              <a:defRPr/>
            </a:pPr>
            <a:endParaRPr lang="en-US" sz="2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652" y="4041068"/>
            <a:ext cx="63722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smtClean="0"/>
              <a:t>Tuple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180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 Department relation in the </a:t>
            </a:r>
            <a:r>
              <a:rPr lang="en-US" sz="2400" dirty="0" err="1" smtClean="0"/>
              <a:t>tuple</a:t>
            </a:r>
            <a:r>
              <a:rPr lang="en-US" sz="2400" dirty="0" smtClean="0"/>
              <a:t> 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data model, using partitioning by transaction time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  dept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Once the partitioning criterion has been chosen, a unique mapping from the BCDM is defined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8164" y="3032956"/>
            <a:ext cx="21145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043608" y="2960948"/>
          <a:ext cx="446450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900102"/>
                <a:gridCol w="648072"/>
                <a:gridCol w="684076"/>
                <a:gridCol w="720083"/>
                <a:gridCol w="64807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Vs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Ve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r>
                        <a:rPr lang="it-IT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Load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Now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Now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Backlog-based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r>
              <a:rPr lang="it-IT" sz="3200" dirty="0" smtClean="0"/>
              <a:t> [</a:t>
            </a:r>
            <a:r>
              <a:rPr lang="it-IT" sz="3200" dirty="0" err="1" smtClean="0"/>
              <a:t>Jensen</a:t>
            </a:r>
            <a:r>
              <a:rPr lang="it-IT" sz="3200" dirty="0" smtClean="0"/>
              <a:t>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Supports valid time and transaction time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Adds four atomic-valued attributes to each relation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Start and end point of the valid time (Vs ,</a:t>
            </a:r>
            <a:r>
              <a:rPr lang="en-US" sz="2000" dirty="0" err="1" smtClean="0"/>
              <a:t>Ve</a:t>
            </a:r>
            <a:r>
              <a:rPr lang="en-US" sz="2000" dirty="0" smtClean="0"/>
              <a:t>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Transaction time when the </a:t>
            </a:r>
            <a:r>
              <a:rPr lang="en-US" sz="2000" dirty="0" err="1" smtClean="0"/>
              <a:t>tuple</a:t>
            </a:r>
            <a:r>
              <a:rPr lang="en-US" sz="2000" dirty="0" smtClean="0"/>
              <a:t> was inserted into the backlog (T)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An operation which is either insert or delete (Op)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Schema: R = (A1, . . . , An, </a:t>
            </a:r>
            <a:r>
              <a:rPr lang="en-US" sz="2400" dirty="0" smtClean="0">
                <a:solidFill>
                  <a:srgbClr val="FFFF00"/>
                </a:solidFill>
              </a:rPr>
              <a:t>Vs ,</a:t>
            </a:r>
            <a:r>
              <a:rPr lang="en-US" sz="2400" dirty="0" err="1" smtClean="0">
                <a:solidFill>
                  <a:srgbClr val="FFFF00"/>
                </a:solidFill>
              </a:rPr>
              <a:t>Ve</a:t>
            </a:r>
            <a:r>
              <a:rPr lang="en-US" sz="2400" dirty="0" smtClean="0">
                <a:solidFill>
                  <a:srgbClr val="FFFF00"/>
                </a:solidFill>
              </a:rPr>
              <a:t> ,T, Op</a:t>
            </a:r>
            <a:r>
              <a:rPr lang="en-US" sz="2400" dirty="0" smtClean="0"/>
              <a:t>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err="1" smtClean="0"/>
              <a:t>Tuples</a:t>
            </a:r>
            <a:r>
              <a:rPr lang="en-US" sz="2400" dirty="0" smtClean="0"/>
              <a:t> in backlogs are never updated, i.e. backlogs are append-only 1NF relations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The fact in an insertion request is current starting at the transaction’s timestamp and until a matching delete request is recorded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T is the commit time of the transaction executing Op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Backlog-based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 Department relation in the backlog-based data model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  dept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Implicitly does partitioning by TT in mapping from the BCDM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8164" y="3032956"/>
            <a:ext cx="21145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935596" y="2600908"/>
          <a:ext cx="4464503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900102"/>
                <a:gridCol w="648072"/>
                <a:gridCol w="684076"/>
                <a:gridCol w="720083"/>
                <a:gridCol w="648074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Ts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Op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r>
                        <a:rPr lang="it-IT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Load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Kate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Ship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Valid</a:t>
            </a:r>
            <a:r>
              <a:rPr lang="it-IT" sz="3200" dirty="0" smtClean="0"/>
              <a:t> </a:t>
            </a:r>
            <a:r>
              <a:rPr lang="it-IT" sz="3200" dirty="0" err="1" smtClean="0"/>
              <a:t>Time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Valid time</a:t>
            </a:r>
            <a:r>
              <a:rPr lang="en-US" sz="2400" dirty="0" smtClean="0"/>
              <a:t> is the time a fact was/is/will be true in the modeled reality or mini-world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 fact is a statement that is either true or false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 relation is a collection of facts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Example: John has been hired on October 1, 2014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Valid time captures the time-varying states of the mini-world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All facts have a valid time by definition, however, it might not be </a:t>
            </a:r>
            <a:r>
              <a:rPr lang="en-US" sz="2000" dirty="0" err="1" smtClean="0"/>
              <a:t>recoreded</a:t>
            </a:r>
            <a:r>
              <a:rPr lang="en-US" sz="2000" dirty="0" smtClean="0"/>
              <a:t> in the database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Valid time is independent of the recording of the fact in a database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Valid time is either bounded (does not extend until infinity) or unbounded (extends until infinity)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Future facts can be represented (stated or forecasted)</a:t>
            </a:r>
            <a:endParaRPr lang="en-US" sz="2000" dirty="0"/>
          </a:p>
          <a:p>
            <a:pPr>
              <a:lnSpc>
                <a:spcPct val="90000"/>
              </a:lnSpc>
              <a:buNone/>
            </a:pPr>
            <a:endParaRPr lang="en-US" b="1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r>
              <a:rPr lang="it-IT" sz="3200" dirty="0" smtClean="0"/>
              <a:t> [</a:t>
            </a:r>
            <a:r>
              <a:rPr lang="it-IT" sz="3200" dirty="0" err="1" smtClean="0"/>
              <a:t>Gadia</a:t>
            </a:r>
            <a:r>
              <a:rPr lang="it-IT" sz="3200" dirty="0" smtClean="0"/>
              <a:t>]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Supports valid time and transaction time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Schema: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	R = ({(TT1 x VT1, A1)}, . . . , {(</a:t>
            </a:r>
            <a:r>
              <a:rPr lang="en-US" sz="2400" dirty="0" err="1" smtClean="0"/>
              <a:t>TTn</a:t>
            </a:r>
            <a:r>
              <a:rPr lang="en-US" sz="2400" dirty="0" smtClean="0"/>
              <a:t> x </a:t>
            </a:r>
            <a:r>
              <a:rPr lang="en-US" sz="2400" dirty="0" err="1" smtClean="0"/>
              <a:t>VTn</a:t>
            </a:r>
            <a:r>
              <a:rPr lang="en-US" sz="2400" dirty="0" smtClean="0"/>
              <a:t>, An)})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</a:t>
            </a:r>
            <a:r>
              <a:rPr lang="en-US" sz="2400" dirty="0" err="1" smtClean="0"/>
              <a:t>tuple</a:t>
            </a:r>
            <a:r>
              <a:rPr lang="en-US" sz="2400" dirty="0" smtClean="0"/>
              <a:t> is composed of n sets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Each set element is composed of a </a:t>
            </a:r>
            <a:r>
              <a:rPr lang="en-US" sz="2000" dirty="0" err="1" smtClean="0"/>
              <a:t>bitemporal</a:t>
            </a:r>
            <a:r>
              <a:rPr lang="en-US" sz="2000" dirty="0" smtClean="0"/>
              <a:t> period </a:t>
            </a:r>
            <a:br>
              <a:rPr lang="en-US" sz="2000" dirty="0" smtClean="0"/>
            </a:br>
            <a:r>
              <a:rPr lang="en-US" sz="2000" dirty="0" smtClean="0"/>
              <a:t>(e.g. [</a:t>
            </a:r>
            <a:r>
              <a:rPr lang="en-US" sz="2000" dirty="0" err="1" smtClean="0"/>
              <a:t>Ts,Te</a:t>
            </a:r>
            <a:r>
              <a:rPr lang="en-US" sz="2000" dirty="0" smtClean="0"/>
              <a:t>) x [</a:t>
            </a:r>
            <a:r>
              <a:rPr lang="en-US" sz="2000" dirty="0" err="1" smtClean="0"/>
              <a:t>Vs,Ve</a:t>
            </a:r>
            <a:r>
              <a:rPr lang="en-US" sz="2000" dirty="0" smtClean="0"/>
              <a:t>) ) and an attribute value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N1NF relations (e.g. suitable to OODB or XML)</a:t>
            </a:r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A relation might be restructured (regrouped) on different attributes</a:t>
            </a:r>
          </a:p>
          <a:p>
            <a:pPr marL="742950" lvl="2" indent="-342900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en-US" sz="2000" dirty="0" smtClean="0"/>
              <a:t>For example, group by department rather than employee yields facts for each department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Example: Department relation in the attribute </a:t>
            </a:r>
            <a:r>
              <a:rPr lang="en-US" sz="2400" dirty="0" err="1" smtClean="0"/>
              <a:t>timestamped</a:t>
            </a:r>
            <a:r>
              <a:rPr lang="en-US" sz="2400" dirty="0" smtClean="0"/>
              <a:t> data model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dept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431540" y="2924944"/>
          <a:ext cx="609600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[5,10) × [10,15) 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Jake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[10,15) × [5,20) 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Jake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[15,20) × [10,15)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Jake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[10,15)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[5,10) × [10,15)  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[10,15) × [5,20)  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[15,20) × [10,15)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[10,15)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[25,30)    Kate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[25,30)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8244" y="2924944"/>
            <a:ext cx="21145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Attribute</a:t>
            </a:r>
            <a:r>
              <a:rPr lang="it-IT" sz="3200" dirty="0" smtClean="0"/>
              <a:t> </a:t>
            </a:r>
            <a:r>
              <a:rPr lang="it-IT" sz="3200" dirty="0" err="1" smtClean="0"/>
              <a:t>Timestamped</a:t>
            </a:r>
            <a:r>
              <a:rPr lang="it-IT" sz="3200" dirty="0" smtClean="0"/>
              <a:t> Data </a:t>
            </a:r>
            <a:r>
              <a:rPr lang="it-IT" sz="3200" dirty="0" err="1" smtClean="0"/>
              <a:t>Model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r>
              <a:rPr lang="en-US" sz="2400" dirty="0" smtClean="0"/>
              <a:t>Temporal elements can also be used as timestamps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dept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r>
              <a:rPr lang="en-US" sz="2400" dirty="0" smtClean="0"/>
              <a:t>The mapping from the BCDM is univocally defined once we have chosen the form of the periods (e.g. closed or open to the right)</a:t>
            </a:r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  <a:p>
            <a:pPr marL="342900" lvl="1" indent="-342900" eaLnBrk="1" hangingPunct="1">
              <a:lnSpc>
                <a:spcPct val="90000"/>
              </a:lnSpc>
              <a:spcBef>
                <a:spcPts val="0"/>
              </a:spcBef>
              <a:buClr>
                <a:schemeClr val="hlink"/>
              </a:buClr>
              <a:buSzTx/>
              <a:buNone/>
              <a:defRPr/>
            </a:pPr>
            <a:endParaRPr lang="en-US" sz="2400" dirty="0" smtClean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467544" y="2672916"/>
          <a:ext cx="609600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Emp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Dept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{ [5,10) × [10,15),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Jake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[10,15) × [5,20),        </a:t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[15,20) × [10,15),     </a:t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[10,15) }   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{ [5,10) × [10,15),      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[10,15) × [5,20),        </a:t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[15,20) × [10,15) }   </a:t>
                      </a:r>
                      <a:b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{ 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[10,15) }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{ 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[25,30) }  Kate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{ [20,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Now</a:t>
                      </a:r>
                      <a:r>
                        <a:rPr lang="it-IT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× [25,30) }  </a:t>
                      </a:r>
                      <a:r>
                        <a:rPr lang="it-IT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Ship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8244" y="2708920"/>
            <a:ext cx="2114550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Transaction</a:t>
            </a:r>
            <a:r>
              <a:rPr lang="it-IT" sz="3200" dirty="0" smtClean="0"/>
              <a:t> </a:t>
            </a:r>
            <a:r>
              <a:rPr lang="it-IT" sz="3200" dirty="0" err="1" smtClean="0"/>
              <a:t>Time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FF00"/>
                </a:solidFill>
              </a:rPr>
              <a:t>Transaction time </a:t>
            </a:r>
            <a:r>
              <a:rPr lang="en-US" sz="2400" dirty="0" smtClean="0"/>
              <a:t>is the time when a fact is current/present in the database as stored data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Example: the fact “John was hired on October 1, 2014” was stored in the DB on October 5, 2014, and has been deleted on March 31, 2015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Transaction time has a duration: from insertion to deletion, with multiple insertions and deletions being possible for the same fact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With transaction time deletions of facts are purely logical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the fact remains in the database, but ceases to be part of the database current state.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Transaction time captures the time-varying states of the database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Always bounded on both ends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Starts when the database is created (nothing was stored before)</a:t>
            </a:r>
          </a:p>
          <a:p>
            <a:pPr lvl="2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Does not extend past now (no facts are known to have been stored in the future)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Basis for supporting accountability and “traceability” requirements, e.g. in financial, medical, legal applications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Should be supplied and managed automatically by the DBMS</a:t>
            </a:r>
            <a:endParaRPr lang="en-US" b="1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Dimensions</a:t>
            </a:r>
            <a:r>
              <a:rPr lang="it-IT" sz="3200" dirty="0" smtClean="0"/>
              <a:t> </a:t>
            </a:r>
            <a:r>
              <a:rPr lang="it-IT" sz="3200" dirty="0" err="1" smtClean="0"/>
              <a:t>of</a:t>
            </a:r>
            <a:r>
              <a:rPr lang="it-IT" sz="3200" dirty="0" smtClean="0"/>
              <a:t> </a:t>
            </a:r>
            <a:r>
              <a:rPr lang="it-IT" sz="3200" dirty="0" err="1" smtClean="0"/>
              <a:t>Time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 data model can support none, one, two, or more of these time dimensions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Snapshot data model: None of the time dimensions is supported</a:t>
            </a:r>
          </a:p>
          <a:p>
            <a:pPr lvl="2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600" dirty="0" smtClean="0"/>
              <a:t>Represents a single snapshot of the reality and the database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Valid time data model: Supports only valid time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Transaction time data model: Supports only transaction time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Bitemporal</a:t>
            </a:r>
            <a:r>
              <a:rPr lang="en-US" sz="2000" dirty="0" smtClean="0"/>
              <a:t> data model: Supports valid time and transaction time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400" dirty="0" smtClean="0"/>
              <a:t>In a former terminology [Snodgrass &amp; </a:t>
            </a:r>
            <a:r>
              <a:rPr lang="en-US" sz="2400" dirty="0" err="1" smtClean="0"/>
              <a:t>Ahn</a:t>
            </a:r>
            <a:r>
              <a:rPr lang="en-US" sz="2400" dirty="0" smtClean="0"/>
              <a:t> 1986]: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Historical DB </a:t>
            </a:r>
            <a:r>
              <a:rPr lang="en-US" sz="2000" dirty="0" smtClean="0">
                <a:latin typeface="Arial"/>
                <a:cs typeface="Arial"/>
              </a:rPr>
              <a:t>→</a:t>
            </a:r>
            <a:r>
              <a:rPr lang="en-US" sz="2000" dirty="0" smtClean="0"/>
              <a:t> valid-time DB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Rollback DB </a:t>
            </a:r>
            <a:r>
              <a:rPr lang="en-US" sz="2000" dirty="0" smtClean="0">
                <a:cs typeface="Arial"/>
              </a:rPr>
              <a:t>→ </a:t>
            </a:r>
            <a:r>
              <a:rPr lang="en-US" sz="2000" dirty="0" smtClean="0"/>
              <a:t>transaction-time DB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Temporal DB </a:t>
            </a:r>
            <a:r>
              <a:rPr lang="en-US" sz="2000" dirty="0" smtClean="0">
                <a:cs typeface="Arial"/>
              </a:rPr>
              <a:t>→ </a:t>
            </a:r>
            <a:r>
              <a:rPr lang="en-US" sz="2000" dirty="0" err="1" smtClean="0">
                <a:cs typeface="Arial"/>
              </a:rPr>
              <a:t>bitemporal</a:t>
            </a:r>
            <a:r>
              <a:rPr lang="en-US" sz="2000" dirty="0" smtClean="0">
                <a:cs typeface="Arial"/>
              </a:rPr>
              <a:t> DB</a:t>
            </a:r>
          </a:p>
          <a:p>
            <a:pPr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/>
              <a:t>A DB where snapshot, transaction-time, valid-time and </a:t>
            </a:r>
            <a:r>
              <a:rPr lang="en-US" sz="2400" dirty="0" err="1" smtClean="0"/>
              <a:t>bitemporal</a:t>
            </a:r>
            <a:r>
              <a:rPr lang="en-US" sz="2400" dirty="0" smtClean="0"/>
              <a:t> relations coexist can be called a multi-temporal database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Temporal</a:t>
            </a:r>
            <a:r>
              <a:rPr lang="it-IT" sz="3200" dirty="0" smtClean="0"/>
              <a:t> Relations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374063" cy="53292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r>
              <a:rPr lang="it-IT" sz="2800" dirty="0" smtClean="0"/>
              <a:t>A </a:t>
            </a:r>
            <a:r>
              <a:rPr lang="it-IT" sz="2800" dirty="0" err="1" smtClean="0"/>
              <a:t>pictorial</a:t>
            </a:r>
            <a:r>
              <a:rPr lang="it-IT" sz="2800" dirty="0" smtClean="0"/>
              <a:t> </a:t>
            </a:r>
            <a:r>
              <a:rPr lang="it-IT" sz="2800" dirty="0" err="1" smtClean="0"/>
              <a:t>representation</a:t>
            </a:r>
            <a:r>
              <a:rPr lang="it-IT" sz="2800" dirty="0" smtClean="0"/>
              <a:t> </a:t>
            </a:r>
            <a:r>
              <a:rPr lang="it-IT" sz="2800" dirty="0" err="1" smtClean="0"/>
              <a:t>of</a:t>
            </a:r>
            <a:r>
              <a:rPr lang="it-IT" sz="2800" dirty="0" smtClean="0"/>
              <a:t> the 4 </a:t>
            </a:r>
            <a:r>
              <a:rPr lang="it-IT" sz="2800" dirty="0" err="1" smtClean="0"/>
              <a:t>kinds</a:t>
            </a:r>
            <a:r>
              <a:rPr lang="it-IT" sz="2800" dirty="0" smtClean="0"/>
              <a:t> </a:t>
            </a:r>
            <a:r>
              <a:rPr lang="it-IT" sz="2800" dirty="0" err="1" smtClean="0"/>
              <a:t>of</a:t>
            </a:r>
            <a:r>
              <a:rPr lang="it-IT" sz="2800" dirty="0" smtClean="0"/>
              <a:t> </a:t>
            </a:r>
            <a:r>
              <a:rPr lang="it-IT" sz="2800" dirty="0" err="1" smtClean="0"/>
              <a:t>temporal</a:t>
            </a:r>
            <a:r>
              <a:rPr lang="it-IT" sz="2800" dirty="0" smtClean="0"/>
              <a:t> </a:t>
            </a:r>
            <a:r>
              <a:rPr lang="it-IT" sz="2800" dirty="0" err="1" smtClean="0"/>
              <a:t>table</a:t>
            </a:r>
            <a:r>
              <a:rPr lang="it-IT" sz="2800" dirty="0" smtClean="0"/>
              <a:t> and </a:t>
            </a:r>
            <a:r>
              <a:rPr lang="it-IT" sz="2800" dirty="0" err="1" smtClean="0"/>
              <a:t>evolution</a:t>
            </a:r>
            <a:r>
              <a:rPr lang="it-IT" sz="2800" dirty="0" smtClean="0"/>
              <a:t> </a:t>
            </a:r>
            <a:r>
              <a:rPr lang="it-IT" sz="2800" dirty="0" err="1" smtClean="0"/>
              <a:t>along</a:t>
            </a:r>
            <a:r>
              <a:rPr lang="it-IT" sz="2800" dirty="0" smtClean="0"/>
              <a:t> the </a:t>
            </a:r>
            <a:r>
              <a:rPr lang="it-IT" sz="2800" dirty="0" err="1" smtClean="0"/>
              <a:t>time</a:t>
            </a:r>
            <a:r>
              <a:rPr lang="it-IT" sz="2800" dirty="0" smtClean="0"/>
              <a:t> </a:t>
            </a:r>
            <a:r>
              <a:rPr lang="it-IT" sz="2800" dirty="0" err="1" smtClean="0"/>
              <a:t>axes</a:t>
            </a:r>
            <a:endParaRPr lang="it-IT" sz="2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§"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it-IT" sz="2000" dirty="0" smtClean="0"/>
              <a:t> 	</a:t>
            </a:r>
            <a:r>
              <a:rPr lang="it-IT" sz="2000" dirty="0" err="1" smtClean="0"/>
              <a:t>snapshot</a:t>
            </a:r>
            <a:r>
              <a:rPr lang="it-IT" sz="2000" dirty="0" smtClean="0"/>
              <a:t> </a:t>
            </a:r>
            <a:r>
              <a:rPr lang="it-IT" sz="2000" dirty="0" err="1" smtClean="0"/>
              <a:t>table</a:t>
            </a:r>
            <a:r>
              <a:rPr lang="it-IT" sz="2000" dirty="0" smtClean="0"/>
              <a:t>		</a:t>
            </a:r>
            <a:r>
              <a:rPr lang="it-IT" sz="2000" dirty="0" err="1" smtClean="0"/>
              <a:t>transaction-time</a:t>
            </a:r>
            <a:r>
              <a:rPr lang="it-IT" sz="2000" dirty="0" smtClean="0"/>
              <a:t> </a:t>
            </a:r>
            <a:r>
              <a:rPr lang="it-IT" sz="2000" dirty="0" err="1" smtClean="0"/>
              <a:t>table</a:t>
            </a: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it-IT" sz="2000" dirty="0" smtClean="0"/>
          </a:p>
          <a:p>
            <a:pPr lvl="1" eaLnBrk="1" hangingPunct="1">
              <a:lnSpc>
                <a:spcPct val="90000"/>
              </a:lnSpc>
              <a:buNone/>
              <a:defRPr/>
            </a:pPr>
            <a:r>
              <a:rPr lang="it-IT" sz="2000" dirty="0" smtClean="0"/>
              <a:t>	</a:t>
            </a:r>
            <a:r>
              <a:rPr lang="it-IT" sz="2000" dirty="0" err="1" smtClean="0"/>
              <a:t>valid-time</a:t>
            </a:r>
            <a:r>
              <a:rPr lang="it-IT" sz="2000" dirty="0" smtClean="0"/>
              <a:t> </a:t>
            </a:r>
            <a:r>
              <a:rPr lang="it-IT" sz="2000" dirty="0" err="1" smtClean="0"/>
              <a:t>table</a:t>
            </a:r>
            <a:r>
              <a:rPr lang="it-IT" sz="2000" dirty="0" smtClean="0"/>
              <a:t>		</a:t>
            </a:r>
            <a:r>
              <a:rPr lang="it-IT" sz="2000" dirty="0" err="1" smtClean="0"/>
              <a:t>bitemporal</a:t>
            </a:r>
            <a:r>
              <a:rPr lang="it-IT" sz="2000" dirty="0" smtClean="0"/>
              <a:t> </a:t>
            </a:r>
            <a:r>
              <a:rPr lang="it-IT" sz="2000" dirty="0" err="1" smtClean="0"/>
              <a:t>table</a:t>
            </a:r>
            <a:endParaRPr lang="it-IT" sz="20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816932"/>
            <a:ext cx="665797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4797152"/>
            <a:ext cx="66294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it-IT" sz="3200" dirty="0" err="1" smtClean="0"/>
              <a:t>Dimensions</a:t>
            </a:r>
            <a:r>
              <a:rPr lang="it-IT" sz="3200" dirty="0" smtClean="0"/>
              <a:t> </a:t>
            </a:r>
            <a:r>
              <a:rPr lang="it-IT" sz="3200" dirty="0" err="1" smtClean="0"/>
              <a:t>of</a:t>
            </a:r>
            <a:r>
              <a:rPr lang="it-IT" sz="3200" dirty="0" smtClean="0"/>
              <a:t> </a:t>
            </a:r>
            <a:r>
              <a:rPr lang="it-IT" sz="3200" dirty="0" err="1" smtClean="0"/>
              <a:t>Time</a:t>
            </a:r>
            <a:endParaRPr lang="it-IT" sz="3200" dirty="0" smtClean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540" y="1304764"/>
            <a:ext cx="8374063" cy="5329238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Which time dimensions are needed by an application?</a:t>
            </a:r>
            <a:br>
              <a:rPr lang="en-US" sz="2400" dirty="0" smtClean="0"/>
            </a:br>
            <a:r>
              <a:rPr lang="en-US" sz="2400" dirty="0" smtClean="0"/>
              <a:t>(what can be done and what cannot be done?)</a:t>
            </a:r>
          </a:p>
          <a:p>
            <a:pPr>
              <a:lnSpc>
                <a:spcPct val="90000"/>
              </a:lnSpc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Consider the following example involving the career of an employee: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1.	John was hired as a programmer (PRG) </a:t>
            </a:r>
            <a:br>
              <a:rPr lang="en-US" sz="2400" dirty="0" smtClean="0"/>
            </a:br>
            <a:r>
              <a:rPr lang="en-US" sz="2400" dirty="0" smtClean="0"/>
              <a:t>	with initial salary 2000 at time 1;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2.	John’s salary was raised to 3000 at time 3 </a:t>
            </a:r>
            <a:br>
              <a:rPr lang="en-US" sz="2400" dirty="0" smtClean="0"/>
            </a:br>
            <a:r>
              <a:rPr lang="en-US" sz="2400" dirty="0" smtClean="0"/>
              <a:t> 	(but recorded in the DB at time 4);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400" dirty="0" smtClean="0"/>
              <a:t>	   3. John became a database administrator (DBA)</a:t>
            </a:r>
            <a:br>
              <a:rPr lang="en-US" sz="2400" dirty="0" smtClean="0"/>
            </a:br>
            <a:r>
              <a:rPr lang="en-US" sz="2400" dirty="0" smtClean="0"/>
              <a:t>	at time 6.</a:t>
            </a:r>
          </a:p>
          <a:p>
            <a:pPr>
              <a:lnSpc>
                <a:spcPct val="90000"/>
              </a:lnSpc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Notice that 2. involves a </a:t>
            </a:r>
            <a:r>
              <a:rPr lang="en-US" sz="2400" i="1" dirty="0" smtClean="0"/>
              <a:t>retroactive</a:t>
            </a:r>
            <a:r>
              <a:rPr lang="en-US" sz="2400" dirty="0" smtClean="0"/>
              <a:t> update</a:t>
            </a:r>
          </a:p>
        </p:txBody>
      </p:sp>
    </p:spTree>
    <p:extLst>
      <p:ext uri="{BB962C8B-B14F-4D97-AF65-F5344CB8AC3E}">
        <p14:creationId xmlns:p14="http://schemas.microsoft.com/office/powerpoint/2010/main" xmlns="" val="3055909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unti digitali">
  <a:themeElements>
    <a:clrScheme name="1_Punti digitali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1_Punti digital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1_Punti digitali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unti digitali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unti digitali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7969</TotalTime>
  <Words>3934</Words>
  <Application>Microsoft Office PowerPoint</Application>
  <PresentationFormat>Presentazione su schermo (4:3)</PresentationFormat>
  <Paragraphs>1101</Paragraphs>
  <Slides>52</Slides>
  <Notes>52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52</vt:i4>
      </vt:variant>
    </vt:vector>
  </HeadingPairs>
  <TitlesOfParts>
    <vt:vector size="53" baseType="lpstr">
      <vt:lpstr>1_Punti digitali</vt:lpstr>
      <vt:lpstr>Temporal Data Models</vt:lpstr>
      <vt:lpstr>Temporal Data Models</vt:lpstr>
      <vt:lpstr>Temporal Data Models</vt:lpstr>
      <vt:lpstr>Time Dimensions</vt:lpstr>
      <vt:lpstr>Valid Time</vt:lpstr>
      <vt:lpstr>Transaction Time</vt:lpstr>
      <vt:lpstr>Dimensions of Time</vt:lpstr>
      <vt:lpstr>Temporal Relations</vt:lpstr>
      <vt:lpstr>Dimensions of Time</vt:lpstr>
      <vt:lpstr>In a Transaction-time DB</vt:lpstr>
      <vt:lpstr>In a Valid-time DB</vt:lpstr>
      <vt:lpstr>In a Bitemporal DB</vt:lpstr>
      <vt:lpstr>In a Bitemporal DB</vt:lpstr>
      <vt:lpstr>Choice of Temporal Dimensions</vt:lpstr>
      <vt:lpstr>Other Time Dimensions</vt:lpstr>
      <vt:lpstr>Event vs State Temporal Relations</vt:lpstr>
      <vt:lpstr>Temporal Relations</vt:lpstr>
      <vt:lpstr>Timestamping</vt:lpstr>
      <vt:lpstr>Timestamping</vt:lpstr>
      <vt:lpstr>Tuple Timestamping with Points</vt:lpstr>
      <vt:lpstr>Tuple Timestamping with Points</vt:lpstr>
      <vt:lpstr>Tuple Timestamping with Periods</vt:lpstr>
      <vt:lpstr>Tuple Timestamping with Periods</vt:lpstr>
      <vt:lpstr>Tuple Timestamping  with Temporal Elements</vt:lpstr>
      <vt:lpstr>Attribute Timestamping  </vt:lpstr>
      <vt:lpstr>Attribute Timestamping  </vt:lpstr>
      <vt:lpstr>Attribute Timestamping  </vt:lpstr>
      <vt:lpstr>Temporally Grouped Model</vt:lpstr>
      <vt:lpstr>Temporally Grouped Model</vt:lpstr>
      <vt:lpstr>Point- versus Period-based Data Model</vt:lpstr>
      <vt:lpstr>Period-based Data Model</vt:lpstr>
      <vt:lpstr>Atelic versus Telic Temporal Data</vt:lpstr>
      <vt:lpstr>The Bitemporal Conceptual Data Model</vt:lpstr>
      <vt:lpstr>The Bitemporal Conceptual Data Model</vt:lpstr>
      <vt:lpstr>The Bitemporal Conceptual Data Model</vt:lpstr>
      <vt:lpstr>The Bitemporal Conceptual Data Model</vt:lpstr>
      <vt:lpstr>The Bitemporal Conceptual Data Model</vt:lpstr>
      <vt:lpstr>The Bitemporal Conceptual Data Model</vt:lpstr>
      <vt:lpstr>Updates in the BCDM</vt:lpstr>
      <vt:lpstr>Updates in the BCDM</vt:lpstr>
      <vt:lpstr>Updates in the BCDM</vt:lpstr>
      <vt:lpstr>Updates in the BCDM</vt:lpstr>
      <vt:lpstr>Updates in the BCDM</vt:lpstr>
      <vt:lpstr>Concrete Temporal Data Models</vt:lpstr>
      <vt:lpstr>Tuple Timestamped Model [Snodgrass]</vt:lpstr>
      <vt:lpstr>Tuple Timestamped Model</vt:lpstr>
      <vt:lpstr>Tuple Timestamped Model</vt:lpstr>
      <vt:lpstr>Backlog-based Data Model [Jensen]</vt:lpstr>
      <vt:lpstr>Backlog-based Data Model</vt:lpstr>
      <vt:lpstr>Attribute Timestamped Data Model [Gadia]</vt:lpstr>
      <vt:lpstr>Attribute Timestamped Data Model</vt:lpstr>
      <vt:lpstr>Attribute Timestamped Data Model</vt:lpstr>
    </vt:vector>
  </TitlesOfParts>
  <Company>ISGroup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Temporal Data Models</dc:title>
  <dc:creator>Fabio Grandi</dc:creator>
  <cp:lastModifiedBy>Fabio Grandi</cp:lastModifiedBy>
  <cp:revision>976</cp:revision>
  <dcterms:created xsi:type="dcterms:W3CDTF">2004-05-13T14:48:49Z</dcterms:created>
  <dcterms:modified xsi:type="dcterms:W3CDTF">2016-02-12T13:04:09Z</dcterms:modified>
</cp:coreProperties>
</file>