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85"/>
  </p:notesMasterIdLst>
  <p:handoutMasterIdLst>
    <p:handoutMasterId r:id="rId86"/>
  </p:handoutMasterIdLst>
  <p:sldIdLst>
    <p:sldId id="394" r:id="rId2"/>
    <p:sldId id="434" r:id="rId3"/>
    <p:sldId id="478" r:id="rId4"/>
    <p:sldId id="479" r:id="rId5"/>
    <p:sldId id="480" r:id="rId6"/>
    <p:sldId id="481" r:id="rId7"/>
    <p:sldId id="482" r:id="rId8"/>
    <p:sldId id="483" r:id="rId9"/>
    <p:sldId id="484" r:id="rId10"/>
    <p:sldId id="485" r:id="rId11"/>
    <p:sldId id="486" r:id="rId12"/>
    <p:sldId id="487" r:id="rId13"/>
    <p:sldId id="488" r:id="rId14"/>
    <p:sldId id="404" r:id="rId15"/>
    <p:sldId id="497" r:id="rId16"/>
    <p:sldId id="498" r:id="rId17"/>
    <p:sldId id="499" r:id="rId18"/>
    <p:sldId id="500" r:id="rId19"/>
    <p:sldId id="496" r:id="rId20"/>
    <p:sldId id="502" r:id="rId21"/>
    <p:sldId id="545" r:id="rId22"/>
    <p:sldId id="501" r:id="rId23"/>
    <p:sldId id="533" r:id="rId24"/>
    <p:sldId id="532" r:id="rId25"/>
    <p:sldId id="546" r:id="rId26"/>
    <p:sldId id="547" r:id="rId27"/>
    <p:sldId id="548" r:id="rId28"/>
    <p:sldId id="554" r:id="rId29"/>
    <p:sldId id="549" r:id="rId30"/>
    <p:sldId id="489" r:id="rId31"/>
    <p:sldId id="504" r:id="rId32"/>
    <p:sldId id="505" r:id="rId33"/>
    <p:sldId id="506" r:id="rId34"/>
    <p:sldId id="503" r:id="rId35"/>
    <p:sldId id="543" r:id="rId36"/>
    <p:sldId id="508" r:id="rId37"/>
    <p:sldId id="509" r:id="rId38"/>
    <p:sldId id="510" r:id="rId39"/>
    <p:sldId id="511" r:id="rId40"/>
    <p:sldId id="512" r:id="rId41"/>
    <p:sldId id="513" r:id="rId42"/>
    <p:sldId id="514" r:id="rId43"/>
    <p:sldId id="515" r:id="rId44"/>
    <p:sldId id="538" r:id="rId45"/>
    <p:sldId id="539" r:id="rId46"/>
    <p:sldId id="516" r:id="rId47"/>
    <p:sldId id="517" r:id="rId48"/>
    <p:sldId id="518" r:id="rId49"/>
    <p:sldId id="519" r:id="rId50"/>
    <p:sldId id="520" r:id="rId51"/>
    <p:sldId id="521" r:id="rId52"/>
    <p:sldId id="522" r:id="rId53"/>
    <p:sldId id="523" r:id="rId54"/>
    <p:sldId id="524" r:id="rId55"/>
    <p:sldId id="525" r:id="rId56"/>
    <p:sldId id="526" r:id="rId57"/>
    <p:sldId id="528" r:id="rId58"/>
    <p:sldId id="529" r:id="rId59"/>
    <p:sldId id="530" r:id="rId60"/>
    <p:sldId id="531" r:id="rId61"/>
    <p:sldId id="540" r:id="rId62"/>
    <p:sldId id="541" r:id="rId63"/>
    <p:sldId id="542" r:id="rId64"/>
    <p:sldId id="555" r:id="rId65"/>
    <p:sldId id="507" r:id="rId66"/>
    <p:sldId id="557" r:id="rId67"/>
    <p:sldId id="556" r:id="rId68"/>
    <p:sldId id="560" r:id="rId69"/>
    <p:sldId id="559" r:id="rId70"/>
    <p:sldId id="552" r:id="rId71"/>
    <p:sldId id="553" r:id="rId72"/>
    <p:sldId id="551" r:id="rId73"/>
    <p:sldId id="534" r:id="rId74"/>
    <p:sldId id="490" r:id="rId75"/>
    <p:sldId id="494" r:id="rId76"/>
    <p:sldId id="536" r:id="rId77"/>
    <p:sldId id="537" r:id="rId78"/>
    <p:sldId id="491" r:id="rId79"/>
    <p:sldId id="492" r:id="rId80"/>
    <p:sldId id="493" r:id="rId81"/>
    <p:sldId id="535" r:id="rId82"/>
    <p:sldId id="495" r:id="rId83"/>
    <p:sldId id="544" r:id="rId84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66FF"/>
    <a:srgbClr val="006600"/>
    <a:srgbClr val="00FF00"/>
    <a:srgbClr val="FFCC00"/>
    <a:srgbClr val="FF3300"/>
    <a:srgbClr val="FF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6107" autoAdjust="0"/>
  </p:normalViewPr>
  <p:slideViewPr>
    <p:cSldViewPr>
      <p:cViewPr varScale="1">
        <p:scale>
          <a:sx n="93" d="100"/>
          <a:sy n="93" d="100"/>
        </p:scale>
        <p:origin x="504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1992" y="-96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7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fld id="{2D747989-A24C-473F-AC7B-97E65EC077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fld id="{63385083-7E30-487B-BFAA-6515A8075BD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9772188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2867466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81632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8887940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1869263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1200920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1572408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439125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890425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477539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477539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1552236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1801800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827271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827271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827271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827271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8272717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82727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8624415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50652401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58946276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57069642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53851113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631899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07474073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43255169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39523575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39523575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156306943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937949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650323143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80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39523575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81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39523575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82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23806922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83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238069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005216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82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557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557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>
              <a:defRPr sz="12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4B47838-9CA8-40DC-A7E0-1E6C778891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olo, grafic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grafico 2"/>
          <p:cNvSpPr>
            <a:spLocks noGrp="1"/>
          </p:cNvSpPr>
          <p:nvPr>
            <p:ph type="chart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433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7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7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4554" name="Rectangle 2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453188"/>
            <a:ext cx="866775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  <p:sp>
        <p:nvSpPr>
          <p:cNvPr id="14555" name="Rectangle 2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4556" name="Rectangle 22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0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4213212"/>
          </a:xfrm>
        </p:spPr>
        <p:txBody>
          <a:bodyPr/>
          <a:lstStyle/>
          <a:p>
            <a:pPr eaLnBrk="1" hangingPunct="1">
              <a:defRPr/>
            </a:pPr>
            <a:r>
              <a:rPr lang="it-IT" sz="4800" dirty="0" err="1" smtClean="0"/>
              <a:t>Temporal</a:t>
            </a:r>
            <a:r>
              <a:rPr lang="it-IT" sz="4800" dirty="0" smtClean="0"/>
              <a:t/>
            </a:r>
            <a:br>
              <a:rPr lang="it-IT" sz="4800" dirty="0" smtClean="0"/>
            </a:br>
            <a:r>
              <a:rPr lang="it-IT" sz="4800" dirty="0" err="1" smtClean="0"/>
              <a:t>Query</a:t>
            </a:r>
            <a:r>
              <a:rPr lang="it-IT" sz="4800" dirty="0" smtClean="0"/>
              <a:t> </a:t>
            </a:r>
            <a:r>
              <a:rPr lang="it-IT" sz="4800" dirty="0" err="1" smtClean="0"/>
              <a:t>Languages</a:t>
            </a:r>
            <a:endParaRPr lang="it-IT" sz="48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4006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331913" y="4038600"/>
            <a:ext cx="6740549" cy="104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it-IT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Fabio </a:t>
            </a:r>
            <a:r>
              <a:rPr lang="it-IT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Grandi</a:t>
            </a:r>
            <a:endParaRPr lang="it-IT" sz="2400" dirty="0">
              <a:effectLst/>
            </a:endParaRPr>
          </a:p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2000" dirty="0" smtClean="0">
                <a:solidFill>
                  <a:schemeClr val="folHlink"/>
                </a:solidFill>
                <a:effectLst/>
              </a:rPr>
              <a:t>fabio.grandi@unibo.it</a:t>
            </a:r>
          </a:p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2000" dirty="0" smtClean="0">
                <a:solidFill>
                  <a:schemeClr val="folHlink"/>
                </a:solidFill>
                <a:effectLst/>
              </a:rPr>
              <a:t>DISI, </a:t>
            </a:r>
            <a:r>
              <a:rPr lang="it-IT" sz="2000" dirty="0" smtClean="0">
                <a:solidFill>
                  <a:schemeClr val="folHlink"/>
                </a:solidFill>
                <a:effectLst/>
              </a:rPr>
              <a:t>Università di Bologna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251520" y="6248400"/>
            <a:ext cx="8424936" cy="4572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1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 short course on Temporal Databases for DISI PhD students, 2016</a:t>
            </a:r>
            <a:br>
              <a:rPr lang="en-US" sz="1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Credits: most of the materials used is taken from slides prepared by Prof. M. </a:t>
            </a:r>
            <a:r>
              <a:rPr lang="en-US" sz="12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Böhlen</a:t>
            </a:r>
            <a:r>
              <a:rPr lang="en-US" sz="1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(Univ. of Zurich, Switzerland)</a:t>
            </a:r>
            <a:endParaRPr lang="it-IT" sz="1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Join in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516" y="964645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 smtClean="0"/>
              <a:t>Temporal join</a:t>
            </a:r>
            <a:r>
              <a:rPr lang="en-US" sz="2800" dirty="0"/>
              <a:t>: Two tuples join if they match on the join attributes A</a:t>
            </a:r>
            <a:r>
              <a:rPr lang="en-US" sz="2800" baseline="-25000" dirty="0"/>
              <a:t>1</a:t>
            </a:r>
            <a:r>
              <a:rPr lang="en-US" sz="2800" dirty="0"/>
              <a:t>, …, A</a:t>
            </a:r>
            <a:r>
              <a:rPr lang="en-US" sz="2800" baseline="-25000" dirty="0"/>
              <a:t>n</a:t>
            </a:r>
            <a:r>
              <a:rPr lang="en-US" sz="2800" dirty="0"/>
              <a:t> </a:t>
            </a:r>
            <a:r>
              <a:rPr lang="en-US" sz="2800" dirty="0" smtClean="0"/>
              <a:t>and </a:t>
            </a:r>
            <a:r>
              <a:rPr lang="en-US" sz="2800" dirty="0"/>
              <a:t>have overlapping </a:t>
            </a:r>
            <a:r>
              <a:rPr lang="en-US" sz="2800" dirty="0" err="1"/>
              <a:t>bitemporal</a:t>
            </a:r>
            <a:r>
              <a:rPr lang="en-US" sz="2800" dirty="0"/>
              <a:t>-element </a:t>
            </a:r>
            <a:r>
              <a:rPr lang="en-US" sz="2800" dirty="0" smtClean="0"/>
              <a:t>timestamps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400" dirty="0" smtClean="0"/>
              <a:t>r </a:t>
            </a:r>
            <a:r>
              <a:rPr lang="en-US" sz="2400" dirty="0"/>
              <a:t>and s are instances over the following schemas</a:t>
            </a:r>
            <a:r>
              <a:rPr lang="en-US" dirty="0" smtClean="0"/>
              <a:t>: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sz="2000" dirty="0"/>
              <a:t>	</a:t>
            </a:r>
            <a:r>
              <a:rPr lang="en-US" sz="2000" dirty="0" smtClean="0"/>
              <a:t>	R(A</a:t>
            </a:r>
            <a:r>
              <a:rPr lang="en-US" sz="2000" baseline="-25000" dirty="0" smtClean="0"/>
              <a:t>1</a:t>
            </a:r>
            <a:r>
              <a:rPr lang="en-US" sz="2000" dirty="0"/>
              <a:t>, …, 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n</a:t>
            </a:r>
            <a:r>
              <a:rPr lang="en-US" sz="2000" dirty="0" smtClean="0"/>
              <a:t>, B</a:t>
            </a:r>
            <a:r>
              <a:rPr lang="en-US" sz="2000" baseline="-25000" dirty="0" smtClean="0"/>
              <a:t>1</a:t>
            </a:r>
            <a:r>
              <a:rPr lang="en-US" sz="2000" dirty="0"/>
              <a:t>, …, </a:t>
            </a:r>
            <a:r>
              <a:rPr lang="en-US" sz="2000" dirty="0" err="1" smtClean="0"/>
              <a:t>B</a:t>
            </a:r>
            <a:r>
              <a:rPr lang="en-US" sz="2000" baseline="-25000" dirty="0" err="1" smtClean="0"/>
              <a:t>l</a:t>
            </a:r>
            <a:r>
              <a:rPr lang="en-US" sz="2000" dirty="0" smtClean="0"/>
              <a:t>, T) = R(A, B, T)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sz="2000" dirty="0"/>
              <a:t>	</a:t>
            </a:r>
            <a:r>
              <a:rPr lang="en-US" sz="2000" dirty="0" smtClean="0"/>
              <a:t>	S(A</a:t>
            </a:r>
            <a:r>
              <a:rPr lang="en-US" sz="2000" baseline="-25000" dirty="0" smtClean="0"/>
              <a:t>1</a:t>
            </a:r>
            <a:r>
              <a:rPr lang="en-US" sz="2000" dirty="0"/>
              <a:t>, …, A</a:t>
            </a:r>
            <a:r>
              <a:rPr lang="en-US" sz="2000" baseline="-25000" dirty="0"/>
              <a:t>n</a:t>
            </a:r>
            <a:r>
              <a:rPr lang="en-US" sz="2000" dirty="0"/>
              <a:t>, 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r>
              <a:rPr lang="en-US" sz="2000" dirty="0"/>
              <a:t>, …, 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m</a:t>
            </a:r>
            <a:r>
              <a:rPr lang="en-US" sz="2000" dirty="0" smtClean="0"/>
              <a:t>, </a:t>
            </a:r>
            <a:r>
              <a:rPr lang="en-US" sz="2000" dirty="0"/>
              <a:t>T</a:t>
            </a:r>
            <a:r>
              <a:rPr lang="en-US" sz="2000" dirty="0" smtClean="0"/>
              <a:t>) = S(A, C, T)</a:t>
            </a:r>
            <a:endParaRPr lang="en-US" sz="2000" dirty="0"/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The timestamp of a result tuple is the intersection of the timestamps of the corresponding argument tuples</a:t>
            </a:r>
            <a:endParaRPr lang="en-US" sz="2400" dirty="0" smtClean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70104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42902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Join in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516" y="964645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 smtClean="0"/>
              <a:t>Ex. </a:t>
            </a:r>
            <a:r>
              <a:rPr lang="en-US" sz="2800" dirty="0"/>
              <a:t>T</a:t>
            </a:r>
            <a:r>
              <a:rPr lang="en-US" sz="2800" dirty="0" smtClean="0"/>
              <a:t>emporal join to compute “Who managed whom”?: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0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/>
          </a:p>
          <a:p>
            <a:pPr marL="1828800" lvl="4" indent="0" eaLnBrk="1" hangingPunct="1">
              <a:lnSpc>
                <a:spcPct val="90000"/>
              </a:lnSpc>
              <a:buNone/>
              <a:defRPr/>
            </a:pPr>
            <a:r>
              <a:rPr lang="en-US" sz="2400" dirty="0" smtClean="0"/>
              <a:t>		</a:t>
            </a:r>
            <a:endParaRPr lang="en-US" sz="2400" dirty="0"/>
          </a:p>
          <a:p>
            <a:pPr marL="114300" indent="0" eaLnBrk="1" hangingPunct="1">
              <a:lnSpc>
                <a:spcPct val="90000"/>
              </a:lnSpc>
              <a:buNone/>
              <a:defRPr/>
            </a:pPr>
            <a:r>
              <a:rPr lang="en-US" sz="2800" dirty="0" smtClean="0"/>
              <a:t>          						</a:t>
            </a:r>
            <a:endParaRPr lang="en-US" sz="2000" dirty="0" smtClean="0"/>
          </a:p>
        </p:txBody>
      </p:sp>
      <p:sp>
        <p:nvSpPr>
          <p:cNvPr id="5" name="CasellaDiTesto 4"/>
          <p:cNvSpPr txBox="1"/>
          <p:nvPr/>
        </p:nvSpPr>
        <p:spPr>
          <a:xfrm>
            <a:off x="575556" y="5255338"/>
            <a:ext cx="24943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timestamp is the overlap of timestamp regions of tuples with matching join attribute</a:t>
            </a:r>
            <a:endParaRPr lang="it-IT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412776"/>
            <a:ext cx="12954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276872"/>
            <a:ext cx="2524125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27884" y="2204864"/>
            <a:ext cx="4972050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83868" y="5229200"/>
            <a:ext cx="51625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9640635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Timeslice</a:t>
            </a:r>
            <a:r>
              <a:rPr lang="it-IT" sz="3200" dirty="0" smtClean="0"/>
              <a:t> </a:t>
            </a:r>
            <a:r>
              <a:rPr lang="it-IT" sz="3200" dirty="0" err="1"/>
              <a:t>O</a:t>
            </a:r>
            <a:r>
              <a:rPr lang="it-IT" sz="3200" dirty="0" err="1" smtClean="0"/>
              <a:t>perators</a:t>
            </a:r>
            <a:r>
              <a:rPr lang="it-IT" sz="3200" dirty="0" smtClean="0"/>
              <a:t> in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516" y="964645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400" dirty="0" smtClean="0"/>
              <a:t>Transaction-</a:t>
            </a:r>
            <a:r>
              <a:rPr lang="en-US" sz="2400" dirty="0" err="1" smtClean="0"/>
              <a:t>timeslice</a:t>
            </a:r>
            <a:r>
              <a:rPr lang="en-US" sz="2400" dirty="0" smtClean="0"/>
              <a:t> </a:t>
            </a:r>
            <a:r>
              <a:rPr lang="en-US" sz="2400" dirty="0"/>
              <a:t>operator: selects the relation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at transaction time </a:t>
            </a:r>
            <a:r>
              <a:rPr lang="en-US" sz="2400" dirty="0"/>
              <a:t>t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 smtClean="0"/>
              <a:t>(not </a:t>
            </a:r>
            <a:r>
              <a:rPr lang="en-US" sz="2400" dirty="0"/>
              <a:t>exceeding the current time)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dirty="0" smtClean="0"/>
              <a:t>Takes </a:t>
            </a:r>
            <a:r>
              <a:rPr lang="en-US" sz="2000" dirty="0"/>
              <a:t>a </a:t>
            </a:r>
            <a:r>
              <a:rPr lang="en-US" sz="2000" dirty="0" err="1"/>
              <a:t>bitemporal</a:t>
            </a:r>
            <a:r>
              <a:rPr lang="en-US" sz="2000" dirty="0"/>
              <a:t> relation r as input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and </a:t>
            </a:r>
            <a:r>
              <a:rPr lang="en-US" sz="2000" dirty="0"/>
              <a:t>returns a valid-time </a:t>
            </a:r>
            <a:r>
              <a:rPr lang="en-US" sz="2000" dirty="0" smtClean="0"/>
              <a:t>relation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400" dirty="0" smtClean="0"/>
              <a:t>Valid-</a:t>
            </a:r>
            <a:r>
              <a:rPr lang="en-US" sz="2400" dirty="0" err="1" smtClean="0"/>
              <a:t>timeslice</a:t>
            </a:r>
            <a:r>
              <a:rPr lang="en-US" sz="2400" dirty="0" smtClean="0"/>
              <a:t> </a:t>
            </a:r>
            <a:r>
              <a:rPr lang="en-US" sz="2400" dirty="0"/>
              <a:t>operator: selects the relation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at valid time t</a:t>
            </a:r>
            <a:r>
              <a:rPr lang="en-US" sz="2400" baseline="-25000" dirty="0" smtClean="0"/>
              <a:t>2</a:t>
            </a:r>
            <a:endParaRPr lang="en-US" sz="2400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Takes a </a:t>
            </a:r>
            <a:r>
              <a:rPr lang="en-US" sz="2000" dirty="0" err="1"/>
              <a:t>bitemporal</a:t>
            </a:r>
            <a:r>
              <a:rPr lang="en-US" sz="2000" dirty="0"/>
              <a:t> relation r as input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and </a:t>
            </a:r>
            <a:r>
              <a:rPr lang="en-US" sz="2000" dirty="0"/>
              <a:t>returns a </a:t>
            </a:r>
            <a:r>
              <a:rPr lang="en-US" sz="2000" dirty="0" smtClean="0"/>
              <a:t>transaction-time </a:t>
            </a:r>
            <a:r>
              <a:rPr lang="en-US" sz="2000" dirty="0"/>
              <a:t>relation</a:t>
            </a:r>
            <a:endParaRPr lang="en-US" sz="1400" dirty="0"/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n-US" sz="2400" dirty="0" smtClean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780928"/>
            <a:ext cx="71056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5445224"/>
            <a:ext cx="69913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7269479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Timeslice</a:t>
            </a:r>
            <a:r>
              <a:rPr lang="it-IT" sz="3200" dirty="0" smtClean="0"/>
              <a:t> </a:t>
            </a:r>
            <a:r>
              <a:rPr lang="it-IT" sz="3200" dirty="0" err="1"/>
              <a:t>O</a:t>
            </a:r>
            <a:r>
              <a:rPr lang="it-IT" sz="3200" dirty="0" err="1" smtClean="0"/>
              <a:t>perators</a:t>
            </a:r>
            <a:r>
              <a:rPr lang="it-IT" sz="3200" dirty="0" smtClean="0"/>
              <a:t> in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516" y="964645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 err="1"/>
              <a:t>Timeslice</a:t>
            </a:r>
            <a:r>
              <a:rPr lang="en-US" sz="2800" dirty="0"/>
              <a:t> operators can be extended for transaction-time and valid-time relations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l-GR" sz="2400" dirty="0" smtClean="0">
                <a:sym typeface="Symbol" panose="05050102010706020507" pitchFamily="18" charset="2"/>
              </a:rPr>
              <a:t></a:t>
            </a:r>
            <a:r>
              <a:rPr lang="en-US" sz="2400" baseline="30000" dirty="0" smtClean="0"/>
              <a:t>T</a:t>
            </a:r>
            <a:r>
              <a:rPr lang="en-US" sz="2400" dirty="0" smtClean="0"/>
              <a:t> </a:t>
            </a:r>
            <a:r>
              <a:rPr lang="en-US" sz="2400" dirty="0"/>
              <a:t>gets as input a transaction-time relation and returns a snapshot relation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l-GR" sz="2400" dirty="0" smtClean="0">
                <a:sym typeface="Symbol" panose="05050102010706020507" pitchFamily="18" charset="2"/>
              </a:rPr>
              <a:t></a:t>
            </a:r>
            <a:r>
              <a:rPr lang="en-US" sz="2400" baseline="30000" dirty="0" smtClean="0"/>
              <a:t>V</a:t>
            </a:r>
            <a:r>
              <a:rPr lang="en-US" sz="2400" dirty="0" smtClean="0"/>
              <a:t> </a:t>
            </a:r>
            <a:r>
              <a:rPr lang="en-US" sz="2400" dirty="0"/>
              <a:t>gets as input a valid-time relation and returns a snapshot </a:t>
            </a:r>
            <a:r>
              <a:rPr lang="en-US" sz="2400" dirty="0" smtClean="0"/>
              <a:t>relation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400" dirty="0" smtClean="0"/>
              <a:t>Ex. </a:t>
            </a:r>
            <a:br>
              <a:rPr lang="en-US" sz="2400" dirty="0" smtClean="0"/>
            </a:b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l-GR" sz="2400" dirty="0" smtClean="0">
                <a:sym typeface="Symbol" panose="05050102010706020507" pitchFamily="18" charset="2"/>
              </a:rPr>
              <a:t></a:t>
            </a:r>
            <a:r>
              <a:rPr lang="en-US" sz="2400" baseline="30000" dirty="0" smtClean="0"/>
              <a:t>B</a:t>
            </a:r>
            <a:r>
              <a:rPr lang="en-US" sz="2400" baseline="-25000" dirty="0" smtClean="0"/>
              <a:t>12 </a:t>
            </a:r>
            <a:r>
              <a:rPr lang="en-US" sz="2400" dirty="0" smtClean="0"/>
              <a:t>(dept) =  { (</a:t>
            </a:r>
            <a:r>
              <a:rPr lang="en-US" sz="2400" dirty="0" err="1" smtClean="0"/>
              <a:t>Jake,Ship</a:t>
            </a:r>
            <a:r>
              <a:rPr lang="en-US" sz="2400" dirty="0" smtClean="0"/>
              <a:t>, {5,…,19}), (</a:t>
            </a:r>
            <a:r>
              <a:rPr lang="en-US" sz="2400" dirty="0" err="1" smtClean="0"/>
              <a:t>Jake,Load</a:t>
            </a:r>
            <a:r>
              <a:rPr lang="en-US" sz="2400" dirty="0" smtClean="0"/>
              <a:t>, {now}) }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l-GR" sz="2400" dirty="0" smtClean="0">
                <a:sym typeface="Symbol" panose="05050102010706020507" pitchFamily="18" charset="2"/>
              </a:rPr>
              <a:t></a:t>
            </a:r>
            <a:r>
              <a:rPr lang="en-US" sz="2400" baseline="30000" dirty="0" smtClean="0"/>
              <a:t>V</a:t>
            </a:r>
            <a:r>
              <a:rPr lang="en-US" sz="2400" baseline="-25000" dirty="0" smtClean="0"/>
              <a:t>7 </a:t>
            </a:r>
            <a:r>
              <a:rPr lang="en-US" sz="2400" dirty="0" smtClean="0"/>
              <a:t>( </a:t>
            </a:r>
            <a:r>
              <a:rPr lang="el-GR" sz="2400" dirty="0" smtClean="0">
                <a:sym typeface="Symbol" panose="05050102010706020507" pitchFamily="18" charset="2"/>
              </a:rPr>
              <a:t></a:t>
            </a:r>
            <a:r>
              <a:rPr lang="en-US" sz="2400" baseline="30000" dirty="0" smtClean="0"/>
              <a:t>B</a:t>
            </a:r>
            <a:r>
              <a:rPr lang="en-US" sz="2400" baseline="-25000" dirty="0" smtClean="0"/>
              <a:t>12 </a:t>
            </a:r>
            <a:r>
              <a:rPr lang="en-US" sz="2400" dirty="0" smtClean="0"/>
              <a:t>(dept) ) =  { (</a:t>
            </a:r>
            <a:r>
              <a:rPr lang="en-US" sz="2400" dirty="0" err="1" smtClean="0"/>
              <a:t>Jake,Ship</a:t>
            </a:r>
            <a:r>
              <a:rPr lang="en-US" sz="2400" dirty="0" smtClean="0"/>
              <a:t>) }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3681028"/>
            <a:ext cx="621982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1044259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Sequenced</a:t>
            </a:r>
            <a:r>
              <a:rPr lang="it-IT" sz="3200" dirty="0" smtClean="0"/>
              <a:t> </a:t>
            </a:r>
            <a:r>
              <a:rPr lang="it-IT" sz="3200" dirty="0" err="1" smtClean="0"/>
              <a:t>Semantics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There </a:t>
            </a:r>
            <a:r>
              <a:rPr lang="en-US" sz="2400" dirty="0"/>
              <a:t>is a close relationship between a temporal and a </a:t>
            </a:r>
            <a:r>
              <a:rPr lang="en-US" sz="2400" dirty="0" smtClean="0"/>
              <a:t>non-temporal </a:t>
            </a:r>
            <a:r>
              <a:rPr lang="en-US" sz="2400" dirty="0"/>
              <a:t>database: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/>
              <a:t>the snapshot of a temporal relation at a time t is a </a:t>
            </a:r>
            <a:r>
              <a:rPr lang="en-US" sz="2000" dirty="0" smtClean="0"/>
              <a:t>non-temporal relation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a temporal relation is a collection of 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snapshots</a:t>
            </a:r>
            <a:endParaRPr lang="en-US" sz="2000" dirty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/>
              <a:t>All </a:t>
            </a:r>
            <a:r>
              <a:rPr lang="en-US" sz="2400" dirty="0" smtClean="0"/>
              <a:t>non-temporal </a:t>
            </a:r>
            <a:r>
              <a:rPr lang="en-US" sz="2400" dirty="0"/>
              <a:t>statements can be evaluated at each snapshot of a temporal database (“at each time point”)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/>
              <a:t>There should be a close relationship between a temporal and </a:t>
            </a:r>
            <a:r>
              <a:rPr lang="en-US" sz="2400" dirty="0" smtClean="0"/>
              <a:t>a non-temporal </a:t>
            </a:r>
            <a:r>
              <a:rPr lang="en-US" sz="2400" dirty="0"/>
              <a:t>statement: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e.g. a </a:t>
            </a:r>
            <a:r>
              <a:rPr lang="en-US" sz="2000" dirty="0"/>
              <a:t>temporal aggregation should resemble a </a:t>
            </a:r>
            <a:r>
              <a:rPr lang="en-US" sz="2000" dirty="0" smtClean="0"/>
              <a:t>non-temporal </a:t>
            </a:r>
            <a:r>
              <a:rPr lang="en-US" sz="2000" dirty="0"/>
              <a:t>aggregation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/>
              <a:t>With SQL this is not the case (remember temporal join versus </a:t>
            </a:r>
            <a:r>
              <a:rPr lang="en-US" sz="2400" dirty="0" smtClean="0"/>
              <a:t>join)…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Sequenced</a:t>
            </a:r>
            <a:r>
              <a:rPr lang="it-IT" sz="3200" dirty="0" smtClean="0"/>
              <a:t> </a:t>
            </a:r>
            <a:r>
              <a:rPr lang="it-IT" sz="3200" dirty="0" err="1" smtClean="0"/>
              <a:t>Semantics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0" lvl="1" indent="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Notations (we assume R is a valid-time relation):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/>
              <a:t>Relation schema: R(A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dirty="0" smtClean="0"/>
              <a:t>..., 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, T</a:t>
            </a:r>
            <a:r>
              <a:rPr lang="en-US" sz="2400" baseline="-25000" dirty="0" smtClean="0"/>
              <a:t>S</a:t>
            </a:r>
            <a:r>
              <a:rPr lang="en-US" sz="2400" dirty="0" smtClean="0"/>
              <a:t>, T</a:t>
            </a:r>
            <a:r>
              <a:rPr lang="en-US" sz="2400" baseline="-25000" dirty="0" smtClean="0"/>
              <a:t>E</a:t>
            </a:r>
            <a:r>
              <a:rPr lang="en-US" sz="2400" dirty="0" smtClean="0"/>
              <a:t> 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r is a relation with schema R (instance of R)</a:t>
            </a:r>
            <a:endParaRPr lang="en-US" sz="2400" dirty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dirty="0" smtClean="0"/>
              <a:t>..., 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</a:t>
            </a:r>
            <a:r>
              <a:rPr lang="en-US" sz="2400" dirty="0"/>
              <a:t>are the explicit </a:t>
            </a:r>
            <a:r>
              <a:rPr lang="en-US" sz="2400" dirty="0" smtClean="0"/>
              <a:t>(non-temporal) attributes</a:t>
            </a:r>
            <a:endParaRPr lang="en-US" sz="2400" dirty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</a:t>
            </a:r>
            <a:r>
              <a:rPr lang="en-US" sz="2400" baseline="-25000" dirty="0" smtClean="0"/>
              <a:t>S</a:t>
            </a:r>
            <a:r>
              <a:rPr lang="en-US" sz="2400" dirty="0" smtClean="0"/>
              <a:t>, T</a:t>
            </a:r>
            <a:r>
              <a:rPr lang="en-US" sz="2400" baseline="-25000" dirty="0" smtClean="0"/>
              <a:t>E</a:t>
            </a:r>
            <a:r>
              <a:rPr lang="en-US" sz="2400" dirty="0" smtClean="0"/>
              <a:t> </a:t>
            </a:r>
            <a:r>
              <a:rPr lang="en-US" sz="2400" dirty="0"/>
              <a:t>are temporal attributes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</a:t>
            </a:r>
            <a:r>
              <a:rPr lang="en-US" sz="2000" baseline="-25000" dirty="0" smtClean="0"/>
              <a:t>S</a:t>
            </a:r>
            <a:r>
              <a:rPr lang="en-US" sz="2000" dirty="0" smtClean="0"/>
              <a:t> is the valid </a:t>
            </a:r>
            <a:r>
              <a:rPr lang="en-US" sz="2000" dirty="0"/>
              <a:t>time start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</a:t>
            </a:r>
            <a:r>
              <a:rPr lang="en-US" sz="2000" baseline="-25000" dirty="0" smtClean="0"/>
              <a:t>E</a:t>
            </a:r>
            <a:r>
              <a:rPr lang="en-US" sz="2000" dirty="0" smtClean="0"/>
              <a:t> is the valid </a:t>
            </a:r>
            <a:r>
              <a:rPr lang="en-US" sz="2000" dirty="0"/>
              <a:t>time </a:t>
            </a:r>
            <a:r>
              <a:rPr lang="en-US" sz="2000" dirty="0" smtClean="0"/>
              <a:t>end</a:t>
            </a:r>
            <a:endParaRPr lang="en-US" sz="2000" dirty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z</a:t>
            </a:r>
            <a:r>
              <a:rPr lang="en-US" sz="2400" baseline="30000" dirty="0" smtClean="0"/>
              <a:t>(n+2)</a:t>
            </a:r>
            <a:r>
              <a:rPr lang="en-US" sz="2400" dirty="0" smtClean="0"/>
              <a:t> </a:t>
            </a:r>
            <a:r>
              <a:rPr lang="en-US" sz="2400" dirty="0"/>
              <a:t>denotes a tuple of </a:t>
            </a:r>
            <a:r>
              <a:rPr lang="en-US" sz="2400" dirty="0" err="1"/>
              <a:t>arity</a:t>
            </a:r>
            <a:r>
              <a:rPr lang="en-US" sz="2400" dirty="0"/>
              <a:t> </a:t>
            </a:r>
            <a:r>
              <a:rPr lang="en-US" sz="2400" dirty="0" smtClean="0"/>
              <a:t>n+2</a:t>
            </a:r>
            <a:endParaRPr lang="en-US" sz="2400" dirty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/>
              <a:t>We assume </a:t>
            </a:r>
            <a:r>
              <a:rPr lang="en-US" sz="2400" dirty="0" smtClean="0"/>
              <a:t>periods are half </a:t>
            </a:r>
            <a:r>
              <a:rPr lang="en-US" sz="2400" dirty="0"/>
              <a:t>open </a:t>
            </a:r>
            <a:r>
              <a:rPr lang="en-US" sz="2400" dirty="0" smtClean="0"/>
              <a:t>intervals </a:t>
            </a:r>
            <a:r>
              <a:rPr lang="en-US" sz="2400" dirty="0"/>
              <a:t>[T</a:t>
            </a:r>
            <a:r>
              <a:rPr lang="en-US" sz="2400" baseline="-25000" dirty="0"/>
              <a:t>S</a:t>
            </a:r>
            <a:r>
              <a:rPr lang="en-US" sz="2400" dirty="0"/>
              <a:t>,T</a:t>
            </a:r>
            <a:r>
              <a:rPr lang="en-US" sz="2400" baseline="-25000" dirty="0"/>
              <a:t>E</a:t>
            </a:r>
            <a:r>
              <a:rPr lang="en-US" sz="2400" dirty="0"/>
              <a:t> 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/>
              <a:t>We write T to refer to the period [T</a:t>
            </a:r>
            <a:r>
              <a:rPr lang="en-US" sz="2400" baseline="-25000" dirty="0"/>
              <a:t>S</a:t>
            </a:r>
            <a:r>
              <a:rPr lang="en-US" sz="2400" dirty="0"/>
              <a:t>,T</a:t>
            </a:r>
            <a:r>
              <a:rPr lang="en-US" sz="2400" baseline="-25000" dirty="0"/>
              <a:t>E</a:t>
            </a:r>
            <a:r>
              <a:rPr lang="en-US" sz="2400" dirty="0"/>
              <a:t> 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/>
              <a:t>t </a:t>
            </a:r>
            <a:r>
              <a:rPr lang="en-US" sz="2000" dirty="0" smtClean="0">
                <a:sym typeface="Symbol" panose="05050102010706020507" pitchFamily="18" charset="2"/>
              </a:rPr>
              <a:t></a:t>
            </a:r>
            <a:r>
              <a:rPr lang="en-US" sz="2000" dirty="0" smtClean="0"/>
              <a:t> </a:t>
            </a:r>
            <a:r>
              <a:rPr lang="en-US" sz="2000" dirty="0"/>
              <a:t>T </a:t>
            </a:r>
            <a:r>
              <a:rPr lang="en-US" sz="2000" dirty="0" smtClean="0"/>
              <a:t>≡ </a:t>
            </a:r>
            <a:r>
              <a:rPr lang="en-US" sz="2000" dirty="0"/>
              <a:t>T</a:t>
            </a:r>
            <a:r>
              <a:rPr lang="en-US" sz="2000" baseline="-25000" dirty="0"/>
              <a:t>S </a:t>
            </a:r>
            <a:r>
              <a:rPr lang="en-US" sz="2000" dirty="0" smtClean="0"/>
              <a:t>≤ t </a:t>
            </a:r>
            <a:r>
              <a:rPr lang="en-US" sz="2000" dirty="0"/>
              <a:t>&lt; T</a:t>
            </a:r>
            <a:r>
              <a:rPr lang="en-US" sz="2000" baseline="-25000" dirty="0"/>
              <a:t>E</a:t>
            </a:r>
            <a:endParaRPr lang="en-US" sz="2000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1482278152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Sequenced</a:t>
            </a:r>
            <a:r>
              <a:rPr lang="it-IT" sz="3200" dirty="0" smtClean="0"/>
              <a:t> </a:t>
            </a:r>
            <a:r>
              <a:rPr lang="it-IT" sz="3200" dirty="0" err="1" smtClean="0"/>
              <a:t>Semantics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0" lvl="1" indent="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Notations: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/>
              <a:t>The </a:t>
            </a:r>
            <a:r>
              <a:rPr lang="en-US" sz="2400" dirty="0" err="1"/>
              <a:t>timeslice</a:t>
            </a:r>
            <a:r>
              <a:rPr lang="en-US" sz="2400" dirty="0"/>
              <a:t> operator </a:t>
            </a:r>
            <a:r>
              <a:rPr lang="el-GR" sz="2400" dirty="0">
                <a:sym typeface="Symbol" panose="05050102010706020507" pitchFamily="18" charset="2"/>
              </a:rPr>
              <a:t> </a:t>
            </a:r>
            <a:r>
              <a:rPr lang="en-US" sz="2400" dirty="0" smtClean="0"/>
              <a:t>maps </a:t>
            </a:r>
            <a:r>
              <a:rPr lang="en-US" sz="2400" dirty="0"/>
              <a:t>a temporal to a </a:t>
            </a:r>
            <a:r>
              <a:rPr lang="en-US" sz="2400" dirty="0" smtClean="0"/>
              <a:t>non-temporal </a:t>
            </a:r>
            <a:r>
              <a:rPr lang="en-US" sz="2400" dirty="0"/>
              <a:t>relation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/>
              <a:t>Definition of the </a:t>
            </a:r>
            <a:r>
              <a:rPr lang="en-US" sz="2400" dirty="0" err="1"/>
              <a:t>timeslice</a:t>
            </a:r>
            <a:r>
              <a:rPr lang="en-US" sz="2400" dirty="0"/>
              <a:t> </a:t>
            </a:r>
            <a:r>
              <a:rPr lang="en-US" sz="2400" dirty="0" smtClean="0"/>
              <a:t>operator:</a:t>
            </a:r>
            <a:endParaRPr lang="en-US" sz="2400" dirty="0"/>
          </a:p>
          <a:p>
            <a:pPr marL="0" lvl="1" indent="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it-IT" sz="2400" dirty="0" smtClean="0">
                <a:sym typeface="Symbol" panose="05050102010706020507" pitchFamily="18" charset="2"/>
              </a:rPr>
              <a:t>	</a:t>
            </a:r>
            <a:r>
              <a:rPr lang="el-GR" sz="2400" dirty="0" smtClean="0">
                <a:sym typeface="Symbol" panose="05050102010706020507" pitchFamily="18" charset="2"/>
              </a:rPr>
              <a:t></a:t>
            </a:r>
            <a:r>
              <a:rPr lang="it-IT" sz="2400" baseline="-25000" dirty="0" smtClean="0">
                <a:sym typeface="Symbol" panose="05050102010706020507" pitchFamily="18" charset="2"/>
              </a:rPr>
              <a:t>t</a:t>
            </a:r>
            <a:r>
              <a:rPr lang="it-IT" sz="2400" dirty="0" smtClean="0">
                <a:sym typeface="Symbol" panose="05050102010706020507" pitchFamily="18" charset="2"/>
              </a:rPr>
              <a:t>(r) = </a:t>
            </a:r>
            <a:r>
              <a:rPr lang="pt-BR" sz="2400" dirty="0" smtClean="0"/>
              <a:t>{ z</a:t>
            </a:r>
            <a:r>
              <a:rPr lang="pt-BR" sz="2400" baseline="30000" dirty="0" smtClean="0"/>
              <a:t>(n</a:t>
            </a:r>
            <a:r>
              <a:rPr lang="pt-BR" sz="2400" baseline="30000" dirty="0"/>
              <a:t>) </a:t>
            </a:r>
            <a:r>
              <a:rPr lang="pt-BR" sz="2400" dirty="0"/>
              <a:t>| </a:t>
            </a:r>
            <a:r>
              <a:rPr lang="pt-BR" sz="2400" dirty="0" smtClean="0">
                <a:sym typeface="Symbol" panose="05050102010706020507" pitchFamily="18" charset="2"/>
              </a:rPr>
              <a:t></a:t>
            </a:r>
            <a:r>
              <a:rPr lang="pt-BR" sz="2400" dirty="0" smtClean="0"/>
              <a:t>x </a:t>
            </a:r>
            <a:r>
              <a:rPr lang="en-US" sz="2400" dirty="0">
                <a:sym typeface="Symbol" panose="05050102010706020507" pitchFamily="18" charset="2"/>
              </a:rPr>
              <a:t></a:t>
            </a:r>
            <a:r>
              <a:rPr lang="pt-BR" sz="2400" dirty="0" smtClean="0"/>
              <a:t> r (</a:t>
            </a:r>
            <a:r>
              <a:rPr lang="pt-BR" sz="2400" dirty="0"/>
              <a:t>z.</a:t>
            </a:r>
            <a:r>
              <a:rPr lang="pt-BR" sz="2400" b="1" dirty="0"/>
              <a:t>A</a:t>
            </a:r>
            <a:r>
              <a:rPr lang="pt-BR" sz="2400" dirty="0"/>
              <a:t> = x.</a:t>
            </a:r>
            <a:r>
              <a:rPr lang="pt-BR" sz="2400" b="1" dirty="0"/>
              <a:t>A</a:t>
            </a:r>
            <a:r>
              <a:rPr lang="pt-BR" sz="2400" dirty="0"/>
              <a:t> </a:t>
            </a:r>
            <a:r>
              <a:rPr lang="pt-BR" sz="2400" dirty="0" smtClean="0"/>
              <a:t>/\ x.</a:t>
            </a:r>
            <a:r>
              <a:rPr lang="en-US" sz="2400" dirty="0" smtClean="0"/>
              <a:t>T</a:t>
            </a:r>
            <a:r>
              <a:rPr lang="en-US" sz="2400" baseline="-250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≤</a:t>
            </a:r>
            <a:r>
              <a:rPr lang="en-US" sz="2400" dirty="0" smtClean="0"/>
              <a:t> t </a:t>
            </a:r>
            <a:r>
              <a:rPr lang="en-US" sz="2400" dirty="0"/>
              <a:t>&lt; </a:t>
            </a:r>
            <a:r>
              <a:rPr lang="en-US" sz="2400" dirty="0" err="1" smtClean="0"/>
              <a:t>x.T</a:t>
            </a:r>
            <a:r>
              <a:rPr lang="en-US" sz="2400" baseline="-25000" dirty="0" err="1" smtClean="0"/>
              <a:t>E</a:t>
            </a:r>
            <a:r>
              <a:rPr lang="en-US" sz="2400" dirty="0" smtClean="0"/>
              <a:t> </a:t>
            </a:r>
            <a:r>
              <a:rPr lang="pt-BR" sz="2400" dirty="0" smtClean="0"/>
              <a:t>) } 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Two </a:t>
            </a:r>
            <a:r>
              <a:rPr lang="en-US" sz="2400" dirty="0"/>
              <a:t>temporal relations, r and s, are snapshot </a:t>
            </a:r>
            <a:r>
              <a:rPr lang="en-US" sz="2400" dirty="0" smtClean="0"/>
              <a:t>equivalent </a:t>
            </a:r>
            <a:r>
              <a:rPr lang="en-US" sz="2400" dirty="0" err="1" smtClean="0"/>
              <a:t>iff</a:t>
            </a:r>
            <a:r>
              <a:rPr lang="en-US" sz="2400" dirty="0" smtClean="0"/>
              <a:t> for </a:t>
            </a:r>
            <a:r>
              <a:rPr lang="en-US" sz="2400" dirty="0"/>
              <a:t>all times t their snapshots are </a:t>
            </a:r>
            <a:r>
              <a:rPr lang="en-US" sz="2400" dirty="0" smtClean="0"/>
              <a:t>identical</a:t>
            </a:r>
            <a:endParaRPr lang="en-US" sz="2400" dirty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/>
              <a:t>Definition of snapshot </a:t>
            </a:r>
            <a:r>
              <a:rPr lang="en-US" sz="2400" dirty="0" smtClean="0"/>
              <a:t>equivalence:</a:t>
            </a:r>
          </a:p>
          <a:p>
            <a:pPr marL="0" lvl="1" indent="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/>
              <a:t>	</a:t>
            </a:r>
            <a:endParaRPr 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4761148"/>
            <a:ext cx="43910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9446922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Sequenced</a:t>
            </a:r>
            <a:r>
              <a:rPr lang="it-IT" sz="3200" dirty="0" smtClean="0"/>
              <a:t> </a:t>
            </a:r>
            <a:r>
              <a:rPr lang="it-IT" sz="3200" dirty="0" err="1" smtClean="0"/>
              <a:t>Semantics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Snapshot </a:t>
            </a:r>
            <a:r>
              <a:rPr lang="en-US" sz="2400" dirty="0"/>
              <a:t>reducibility reduces the semantics </a:t>
            </a:r>
            <a:br>
              <a:rPr lang="en-US" sz="2400" dirty="0"/>
            </a:br>
            <a:r>
              <a:rPr lang="en-US" sz="2400" dirty="0" smtClean="0"/>
              <a:t>of </a:t>
            </a:r>
            <a:r>
              <a:rPr lang="en-US" sz="2400" dirty="0"/>
              <a:t>temporal operators to the semantics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of </a:t>
            </a:r>
            <a:r>
              <a:rPr lang="en-US" sz="2400" dirty="0"/>
              <a:t>the corresponding non-temporal operators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solidFill>
                <a:schemeClr val="accent1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srgbClr val="FF0000"/>
                </a:solidFill>
              </a:rPr>
              <a:t>temporal operator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</a:t>
            </a:r>
            <a:r>
              <a:rPr lang="it-IT" sz="2400" baseline="30000" dirty="0" smtClean="0">
                <a:solidFill>
                  <a:srgbClr val="FF0000"/>
                </a:solidFill>
              </a:rPr>
              <a:t>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is </a:t>
            </a:r>
            <a:r>
              <a:rPr lang="en-US" sz="2400" dirty="0" smtClean="0">
                <a:solidFill>
                  <a:srgbClr val="FFFF00"/>
                </a:solidFill>
              </a:rPr>
              <a:t>snapshot-reducible</a:t>
            </a:r>
            <a:r>
              <a:rPr lang="en-US" sz="2400" dirty="0" smtClean="0"/>
              <a:t> to the</a:t>
            </a:r>
            <a:br>
              <a:rPr lang="en-US" sz="2400" dirty="0" smtClean="0"/>
            </a:br>
            <a:r>
              <a:rPr lang="en-US" sz="2400" dirty="0" smtClean="0">
                <a:solidFill>
                  <a:schemeClr val="accent1"/>
                </a:solidFill>
              </a:rPr>
              <a:t>non-temporal </a:t>
            </a:r>
            <a:r>
              <a:rPr lang="en-US" sz="2400" dirty="0">
                <a:solidFill>
                  <a:schemeClr val="accent1"/>
                </a:solidFill>
              </a:rPr>
              <a:t>operator </a:t>
            </a:r>
            <a:r>
              <a:rPr lang="en-US" sz="2400" dirty="0">
                <a:solidFill>
                  <a:schemeClr val="accent1"/>
                </a:solidFill>
                <a:sym typeface="Symbol" panose="05050102010706020507" pitchFamily="18" charset="2"/>
              </a:rPr>
              <a:t></a:t>
            </a:r>
            <a:r>
              <a:rPr lang="it-IT" sz="2400" dirty="0">
                <a:solidFill>
                  <a:schemeClr val="accent1"/>
                </a:solidFill>
              </a:rPr>
              <a:t> </a:t>
            </a:r>
            <a:r>
              <a:rPr lang="en-US" sz="2400" dirty="0" err="1" smtClean="0"/>
              <a:t>iff</a:t>
            </a:r>
            <a:r>
              <a:rPr lang="en-US" sz="2400" dirty="0" smtClean="0"/>
              <a:t> for all t:</a:t>
            </a:r>
            <a:endParaRPr lang="en-US" sz="2400" dirty="0">
              <a:solidFill>
                <a:schemeClr val="accent1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652" y="4041068"/>
            <a:ext cx="63055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556041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Sequenced</a:t>
            </a:r>
            <a:r>
              <a:rPr lang="it-IT" sz="3200" dirty="0" smtClean="0"/>
              <a:t> </a:t>
            </a:r>
            <a:r>
              <a:rPr lang="it-IT" sz="3200" dirty="0" err="1" smtClean="0"/>
              <a:t>Semantics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8044" y="1196752"/>
            <a:ext cx="38735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000" dirty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000" dirty="0"/>
          </a:p>
          <a:p>
            <a:pPr marL="0" lvl="1" indent="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000" dirty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000" dirty="0" smtClean="0"/>
              <a:t>D</a:t>
            </a:r>
            <a:r>
              <a:rPr lang="en-US" sz="2000" baseline="30000" dirty="0" smtClean="0"/>
              <a:t>T</a:t>
            </a:r>
            <a:r>
              <a:rPr lang="en-US" sz="2000" dirty="0" smtClean="0"/>
              <a:t> </a:t>
            </a:r>
            <a:r>
              <a:rPr lang="en-US" sz="2000" dirty="0"/>
              <a:t>= temporal </a:t>
            </a:r>
            <a:r>
              <a:rPr lang="en-US" sz="2000" dirty="0" smtClean="0"/>
              <a:t>DB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000" dirty="0" smtClean="0">
                <a:sym typeface="Symbol" panose="05050102010706020507" pitchFamily="18" charset="2"/>
              </a:rPr>
              <a:t></a:t>
            </a:r>
            <a:r>
              <a:rPr lang="en-US" sz="2000" baseline="30000" dirty="0" smtClean="0"/>
              <a:t>T</a:t>
            </a:r>
            <a:r>
              <a:rPr lang="it-IT" sz="2000" dirty="0" smtClean="0"/>
              <a:t> </a:t>
            </a:r>
            <a:r>
              <a:rPr lang="en-US" sz="2000" dirty="0" smtClean="0"/>
              <a:t>= {</a:t>
            </a:r>
            <a:r>
              <a:rPr lang="en-US" sz="2000" dirty="0" smtClean="0">
                <a:sym typeface="Symbol" panose="05050102010706020507" pitchFamily="18" charset="2"/>
              </a:rPr>
              <a:t></a:t>
            </a:r>
            <a:r>
              <a:rPr lang="en-US" sz="2000" baseline="30000" dirty="0" smtClean="0"/>
              <a:t>T</a:t>
            </a:r>
            <a:r>
              <a:rPr lang="it-IT" sz="2000" dirty="0" smtClean="0"/>
              <a:t>, </a:t>
            </a:r>
            <a:r>
              <a:rPr lang="en-US" sz="2000" dirty="0" smtClean="0">
                <a:sym typeface="Symbol" panose="05050102010706020507" pitchFamily="18" charset="2"/>
              </a:rPr>
              <a:t></a:t>
            </a:r>
            <a:r>
              <a:rPr lang="en-US" sz="2000" baseline="30000" dirty="0" smtClean="0"/>
              <a:t>T</a:t>
            </a:r>
            <a:r>
              <a:rPr lang="it-IT" sz="2000" dirty="0" smtClean="0"/>
              <a:t>, </a:t>
            </a:r>
            <a:r>
              <a:rPr lang="en-US" sz="2000" dirty="0" smtClean="0">
                <a:sym typeface="Symbol" panose="05050102010706020507" pitchFamily="18" charset="2"/>
              </a:rPr>
              <a:t></a:t>
            </a:r>
            <a:r>
              <a:rPr lang="en-US" sz="2000" baseline="30000" dirty="0" smtClean="0"/>
              <a:t>T</a:t>
            </a:r>
            <a:r>
              <a:rPr lang="it-IT" sz="2000" dirty="0" smtClean="0"/>
              <a:t>, x</a:t>
            </a:r>
            <a:r>
              <a:rPr lang="en-US" sz="2000" baseline="30000" dirty="0" smtClean="0"/>
              <a:t>T</a:t>
            </a:r>
            <a:r>
              <a:rPr lang="it-IT" sz="2000" dirty="0" smtClean="0"/>
              <a:t>, U</a:t>
            </a:r>
            <a:r>
              <a:rPr lang="en-US" sz="2000" baseline="30000" dirty="0" smtClean="0"/>
              <a:t>T</a:t>
            </a:r>
            <a:r>
              <a:rPr lang="it-IT" sz="2000" dirty="0" smtClean="0"/>
              <a:t>, -</a:t>
            </a:r>
            <a:r>
              <a:rPr lang="en-US" sz="2000" baseline="30000" dirty="0" smtClean="0"/>
              <a:t>T</a:t>
            </a:r>
            <a:r>
              <a:rPr lang="en-US" sz="2000" dirty="0" smtClean="0"/>
              <a:t>}</a:t>
            </a:r>
            <a:endParaRPr lang="en-US" sz="2000" dirty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000" dirty="0" smtClean="0"/>
              <a:t>R</a:t>
            </a:r>
            <a:r>
              <a:rPr lang="en-US" sz="2000" baseline="30000" dirty="0" smtClean="0"/>
              <a:t>T</a:t>
            </a:r>
            <a:r>
              <a:rPr lang="en-US" sz="2000" dirty="0" smtClean="0"/>
              <a:t> </a:t>
            </a:r>
            <a:r>
              <a:rPr lang="en-US" sz="2000" dirty="0"/>
              <a:t>= temporal result relation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l-GR" sz="2000" dirty="0">
                <a:sym typeface="Symbol" panose="05050102010706020507" pitchFamily="18" charset="2"/>
              </a:rPr>
              <a:t></a:t>
            </a:r>
            <a:r>
              <a:rPr lang="it-IT" sz="2000" baseline="-25000" dirty="0" smtClean="0">
                <a:sym typeface="Symbol" panose="05050102010706020507" pitchFamily="18" charset="2"/>
              </a:rPr>
              <a:t>t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smtClean="0"/>
              <a:t>= snapshot </a:t>
            </a:r>
            <a:r>
              <a:rPr lang="en-US" sz="2000" dirty="0"/>
              <a:t>at time point t </a:t>
            </a: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000" dirty="0" smtClean="0"/>
              <a:t>D</a:t>
            </a:r>
            <a:r>
              <a:rPr lang="en-US" sz="2000" baseline="-25000" dirty="0" smtClean="0"/>
              <a:t>t</a:t>
            </a:r>
            <a:r>
              <a:rPr lang="en-US" sz="2000" dirty="0" smtClean="0"/>
              <a:t> </a:t>
            </a:r>
            <a:r>
              <a:rPr lang="en-US" sz="2000" dirty="0"/>
              <a:t>= snapshot of D</a:t>
            </a:r>
            <a:r>
              <a:rPr lang="en-US" sz="2000" baseline="30000" dirty="0"/>
              <a:t>T</a:t>
            </a:r>
            <a:r>
              <a:rPr lang="en-US" sz="2000" dirty="0"/>
              <a:t> at time </a:t>
            </a:r>
            <a:r>
              <a:rPr lang="en-US" sz="2000" dirty="0" smtClean="0"/>
              <a:t>t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000" dirty="0" smtClean="0">
                <a:sym typeface="Symbol" panose="05050102010706020507" pitchFamily="18" charset="2"/>
              </a:rPr>
              <a:t></a:t>
            </a:r>
            <a:r>
              <a:rPr lang="it-IT" sz="2000" dirty="0" smtClean="0"/>
              <a:t> </a:t>
            </a:r>
            <a:r>
              <a:rPr lang="en-US" sz="2000" dirty="0"/>
              <a:t>= </a:t>
            </a:r>
            <a:r>
              <a:rPr lang="en-US" sz="2000" dirty="0" smtClean="0"/>
              <a:t>{</a:t>
            </a:r>
            <a:r>
              <a:rPr lang="en-US" sz="2000" dirty="0">
                <a:sym typeface="Symbol" panose="05050102010706020507" pitchFamily="18" charset="2"/>
              </a:rPr>
              <a:t></a:t>
            </a:r>
            <a:r>
              <a:rPr lang="it-IT" sz="2000" dirty="0" smtClean="0"/>
              <a:t>, </a:t>
            </a:r>
            <a:r>
              <a:rPr lang="en-US" sz="2000" dirty="0">
                <a:sym typeface="Symbol" panose="05050102010706020507" pitchFamily="18" charset="2"/>
              </a:rPr>
              <a:t></a:t>
            </a:r>
            <a:r>
              <a:rPr lang="it-IT" sz="2000" dirty="0" smtClean="0"/>
              <a:t>, </a:t>
            </a:r>
            <a:r>
              <a:rPr lang="en-US" sz="2000" dirty="0">
                <a:sym typeface="Symbol" panose="05050102010706020507" pitchFamily="18" charset="2"/>
              </a:rPr>
              <a:t></a:t>
            </a:r>
            <a:r>
              <a:rPr lang="it-IT" sz="2000" dirty="0" smtClean="0"/>
              <a:t>, x, U, -</a:t>
            </a:r>
            <a:r>
              <a:rPr lang="en-US" sz="2000" dirty="0" smtClean="0"/>
              <a:t>}</a:t>
            </a:r>
            <a:endParaRPr lang="en-US" sz="2000" dirty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000" dirty="0" err="1"/>
              <a:t>R</a:t>
            </a:r>
            <a:r>
              <a:rPr lang="en-US" sz="2000" baseline="-25000" dirty="0" err="1"/>
              <a:t>t</a:t>
            </a:r>
            <a:r>
              <a:rPr lang="en-US" sz="2000" dirty="0"/>
              <a:t> = result relation at time t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457200" y="1402320"/>
            <a:ext cx="42844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err="1" smtClean="0"/>
              <a:t>Illustration</a:t>
            </a:r>
            <a:r>
              <a:rPr lang="it-IT" sz="2400" dirty="0" smtClean="0"/>
              <a:t> of </a:t>
            </a:r>
            <a:r>
              <a:rPr lang="it-IT" sz="2400" dirty="0" err="1" smtClean="0"/>
              <a:t>snapshot</a:t>
            </a:r>
            <a:endParaRPr lang="it-IT" sz="2400" dirty="0" smtClean="0"/>
          </a:p>
          <a:p>
            <a:r>
              <a:rPr lang="it-IT" sz="2400" dirty="0" err="1" smtClean="0"/>
              <a:t>Reducibility</a:t>
            </a:r>
            <a:r>
              <a:rPr lang="it-IT" sz="2400" dirty="0" smtClean="0"/>
              <a:t>:</a:t>
            </a:r>
            <a:endParaRPr lang="it-IT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1620" y="3609020"/>
            <a:ext cx="3657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7604" y="2420888"/>
            <a:ext cx="41529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861906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/>
              <a:t>Sequenced</a:t>
            </a:r>
            <a:r>
              <a:rPr lang="it-IT" sz="3200" dirty="0"/>
              <a:t> </a:t>
            </a:r>
            <a:r>
              <a:rPr lang="it-IT" sz="3200" dirty="0" err="1" smtClean="0"/>
              <a:t>Semantics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 temporal relation can be viewed as made up of a sequence of timestamped snapshot relations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Mutual consistency of the two viewpoints along the time axis gives rise to the notion of snapshot reducibility 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If period/element timestamping is adopted, timestamps of the argument tuples are taken into account when forming the timestamp associated to the result tuples (e.g. intersection is used when executing a join)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Enforcement of snapshot reducibility gives rise to a </a:t>
            </a:r>
            <a:r>
              <a:rPr lang="en-US" sz="2400" dirty="0" smtClean="0">
                <a:solidFill>
                  <a:srgbClr val="FFFF00"/>
                </a:solidFill>
              </a:rPr>
              <a:t>sequenced semantics </a:t>
            </a:r>
            <a:r>
              <a:rPr lang="en-US" sz="2400" dirty="0" smtClean="0"/>
              <a:t>(i.e. “at each time point”) in query execution </a:t>
            </a:r>
            <a:r>
              <a:rPr lang="it-IT" sz="2400" dirty="0" smtClean="0"/>
              <a:t>[</a:t>
            </a:r>
            <a:r>
              <a:rPr lang="it-IT" sz="2400" dirty="0" err="1" smtClean="0"/>
              <a:t>Böhlen</a:t>
            </a:r>
            <a:r>
              <a:rPr lang="it-IT" sz="2400" dirty="0" smtClean="0"/>
              <a:t>, </a:t>
            </a:r>
            <a:r>
              <a:rPr lang="it-IT" sz="2400" dirty="0" err="1" smtClean="0"/>
              <a:t>Jensen</a:t>
            </a:r>
            <a:r>
              <a:rPr lang="it-IT" sz="2400" dirty="0" smtClean="0"/>
              <a:t>, </a:t>
            </a:r>
            <a:r>
              <a:rPr lang="it-IT" sz="2400" dirty="0" err="1" smtClean="0"/>
              <a:t>Snodgrass</a:t>
            </a:r>
            <a:r>
              <a:rPr lang="it-IT" sz="2400" dirty="0" smtClean="0"/>
              <a:t>]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60850613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Query</a:t>
            </a:r>
            <a:r>
              <a:rPr lang="it-IT" sz="3200" dirty="0" smtClean="0"/>
              <a:t> </a:t>
            </a:r>
            <a:r>
              <a:rPr lang="it-IT" sz="3200" dirty="0" err="1" smtClean="0"/>
              <a:t>Languages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sz="2800" dirty="0" smtClean="0"/>
              <a:t>Data </a:t>
            </a:r>
            <a:r>
              <a:rPr lang="it-IT" sz="2800" dirty="0" err="1" smtClean="0"/>
              <a:t>model</a:t>
            </a:r>
            <a:r>
              <a:rPr lang="it-IT" sz="2800" dirty="0" smtClean="0"/>
              <a:t>: </a:t>
            </a:r>
            <a:r>
              <a:rPr lang="it-IT" sz="2800" i="1" dirty="0" smtClean="0"/>
              <a:t>DM = (DS, QL)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i="1" dirty="0" smtClean="0"/>
              <a:t>DS</a:t>
            </a:r>
            <a:r>
              <a:rPr lang="en-US" sz="2400" dirty="0" smtClean="0"/>
              <a:t> is a set of data structures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i="1" dirty="0" smtClean="0"/>
              <a:t>QL</a:t>
            </a:r>
            <a:r>
              <a:rPr lang="en-US" sz="2400" dirty="0" smtClean="0"/>
              <a:t> is a language for querying and updating the data structures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 smtClean="0"/>
              <a:t>Example: the relational data model is composed of relations and SQL (or relational algebra)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/>
              <a:t>Many extensions of the relational data model </a:t>
            </a:r>
            <a:r>
              <a:rPr lang="en-US" sz="2800" dirty="0" smtClean="0"/>
              <a:t>and SQL to </a:t>
            </a:r>
            <a:r>
              <a:rPr lang="en-US" sz="2800" dirty="0"/>
              <a:t>support time have been proposed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it-IT" sz="2000" dirty="0" smtClean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Non-</a:t>
            </a:r>
            <a:r>
              <a:rPr lang="it-IT" sz="3200" dirty="0" err="1" smtClean="0"/>
              <a:t>Sequenced</a:t>
            </a:r>
            <a:r>
              <a:rPr lang="it-IT" sz="3200" dirty="0" smtClean="0"/>
              <a:t> </a:t>
            </a:r>
            <a:r>
              <a:rPr lang="it-IT" sz="3200" dirty="0" err="1"/>
              <a:t>Semantics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Snapshot reducibility does not apply to queries involving predicates and functions over the timestamps of argument relations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In such queries, snapshots valid at different times </a:t>
            </a:r>
            <a:br>
              <a:rPr lang="en-US" sz="2400" dirty="0" smtClean="0"/>
            </a:br>
            <a:r>
              <a:rPr lang="en-US" sz="2400" dirty="0" smtClean="0"/>
              <a:t>have to be mixed in in order to find the answer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Hence, their evaluation requires a non-sequenced semantics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Such queries give the full temporal expressivity to a temporal query language (and fully exploits the power of a temporal database)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Ex. Find the employees who were programmer </a:t>
            </a:r>
            <a:br>
              <a:rPr lang="en-US" sz="2000" dirty="0" smtClean="0"/>
            </a:br>
            <a:r>
              <a:rPr lang="en-US" sz="2000" dirty="0" smtClean="0"/>
              <a:t>before becoming DBA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The information about being programmer and about being DBA must be found by combining (with a join) different snapshots</a:t>
            </a:r>
          </a:p>
        </p:txBody>
      </p:sp>
    </p:spTree>
    <p:extLst>
      <p:ext uri="{BB962C8B-B14F-4D97-AF65-F5344CB8AC3E}">
        <p14:creationId xmlns:p14="http://schemas.microsoft.com/office/powerpoint/2010/main" val="379096709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Beyond</a:t>
            </a:r>
            <a:r>
              <a:rPr lang="it-IT" sz="3200" dirty="0" smtClean="0"/>
              <a:t> </a:t>
            </a:r>
            <a:r>
              <a:rPr lang="it-IT" sz="3200" dirty="0" err="1" smtClean="0"/>
              <a:t>Sequenced</a:t>
            </a:r>
            <a:r>
              <a:rPr lang="it-IT" sz="3200" dirty="0" smtClean="0"/>
              <a:t> </a:t>
            </a:r>
            <a:r>
              <a:rPr lang="it-IT" sz="3200" dirty="0" err="1" smtClean="0"/>
              <a:t>Semantics</a:t>
            </a:r>
            <a:r>
              <a:rPr lang="it-IT" sz="3200" dirty="0" smtClean="0"/>
              <a:t> [</a:t>
            </a:r>
            <a:r>
              <a:rPr lang="it-IT" sz="3200" dirty="0" err="1" smtClean="0"/>
              <a:t>Böhlen</a:t>
            </a:r>
            <a:r>
              <a:rPr lang="it-IT" sz="3200" dirty="0" smtClean="0"/>
              <a:t>]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Period-based semantics (even in a weak sense) requires the preservation of the individual timestamp periods through the application of operators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i="1" dirty="0" smtClean="0"/>
              <a:t>Extended snapshot reducibility </a:t>
            </a:r>
            <a:r>
              <a:rPr lang="en-US" sz="2400" dirty="0" smtClean="0"/>
              <a:t>allows non-sequenced queries to be executed with a sequenced semantics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It can be enforced via </a:t>
            </a:r>
            <a:r>
              <a:rPr lang="en-US" sz="2400" i="1" dirty="0" smtClean="0"/>
              <a:t>timestamp propagation </a:t>
            </a:r>
            <a:r>
              <a:rPr lang="en-US" sz="2400" dirty="0" smtClean="0"/>
              <a:t>(making copies of timestamp columns to be treated as explicit attributes)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Enforcement of </a:t>
            </a:r>
            <a:r>
              <a:rPr lang="en-US" sz="2400" i="1" dirty="0" smtClean="0"/>
              <a:t>change propagation </a:t>
            </a:r>
            <a:r>
              <a:rPr lang="en-US" sz="2400" dirty="0" smtClean="0"/>
              <a:t>corresponds to a correct application of a sequenced semantics with true period-based </a:t>
            </a:r>
            <a:r>
              <a:rPr lang="en-US" sz="2400" dirty="0" err="1" smtClean="0"/>
              <a:t>timestamping</a:t>
            </a:r>
            <a:r>
              <a:rPr lang="en-US" sz="2400" dirty="0" smtClean="0"/>
              <a:t> (coalescence not automatic)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It can be implemented via manipulation of lineage sets (sets of witness lists of argument </a:t>
            </a:r>
            <a:r>
              <a:rPr lang="en-US" sz="2400" dirty="0" err="1" smtClean="0"/>
              <a:t>tuples</a:t>
            </a:r>
            <a:r>
              <a:rPr lang="en-US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90967094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Upward</a:t>
            </a:r>
            <a:r>
              <a:rPr lang="it-IT" sz="3200" dirty="0" smtClean="0"/>
              <a:t> </a:t>
            </a:r>
            <a:r>
              <a:rPr lang="it-IT" sz="3200" dirty="0" err="1" smtClean="0"/>
              <a:t>Compatibility</a:t>
            </a:r>
            <a:r>
              <a:rPr lang="it-IT" sz="3200" dirty="0" smtClean="0"/>
              <a:t> [</a:t>
            </a:r>
            <a:r>
              <a:rPr lang="it-IT" sz="3200" dirty="0" err="1" smtClean="0"/>
              <a:t>Snodgrass</a:t>
            </a:r>
            <a:r>
              <a:rPr lang="it-IT" sz="3200" dirty="0" smtClean="0"/>
              <a:t> </a:t>
            </a:r>
            <a:r>
              <a:rPr lang="it-IT" sz="3200" dirty="0" err="1" smtClean="0"/>
              <a:t>et</a:t>
            </a:r>
            <a:r>
              <a:rPr lang="it-IT" sz="3200" dirty="0" smtClean="0"/>
              <a:t> al.]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Let M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=(DS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,QL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) </a:t>
            </a:r>
            <a:r>
              <a:rPr lang="en-US" sz="2400" dirty="0"/>
              <a:t>and </a:t>
            </a:r>
            <a:r>
              <a:rPr lang="en-US" sz="2400" dirty="0" smtClean="0"/>
              <a:t>M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=(DS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,QL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 two data models,</a:t>
            </a:r>
            <a:br>
              <a:rPr lang="en-US" sz="2400" dirty="0" smtClean="0"/>
            </a:br>
            <a:r>
              <a:rPr lang="en-US" sz="2400" dirty="0" smtClean="0"/>
              <a:t>then M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is </a:t>
            </a:r>
            <a:r>
              <a:rPr lang="en-US" sz="2400" i="1" dirty="0" smtClean="0"/>
              <a:t>syntactically upward compatible </a:t>
            </a:r>
            <a:r>
              <a:rPr lang="en-US" sz="2400" dirty="0" smtClean="0"/>
              <a:t>with M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if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sym typeface="Symbol" panose="05050102010706020507" pitchFamily="18" charset="2"/>
              </a:rPr>
              <a:t> db</a:t>
            </a:r>
            <a:r>
              <a:rPr lang="en-US" sz="2000" baseline="-25000" dirty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  </a:t>
            </a:r>
            <a:r>
              <a:rPr lang="en-US" sz="2000" dirty="0"/>
              <a:t>DS</a:t>
            </a:r>
            <a:r>
              <a:rPr lang="en-US" sz="2000" baseline="-25000" dirty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>
                <a:sym typeface="Symbol" panose="05050102010706020507" pitchFamily="18" charset="2"/>
              </a:rPr>
              <a:t></a:t>
            </a:r>
            <a:r>
              <a:rPr lang="en-US" sz="2000" dirty="0" smtClean="0">
                <a:sym typeface="Symbol" panose="05050102010706020507" pitchFamily="18" charset="2"/>
              </a:rPr>
              <a:t> db</a:t>
            </a:r>
            <a:r>
              <a:rPr lang="en-US" sz="2000" baseline="-25000" dirty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>
                <a:sym typeface="Symbol" panose="05050102010706020507" pitchFamily="18" charset="2"/>
              </a:rPr>
              <a:t> </a:t>
            </a:r>
            <a:r>
              <a:rPr lang="en-US" sz="2000" dirty="0" smtClean="0"/>
              <a:t>DS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>
                <a:sym typeface="Symbol" panose="05050102010706020507" pitchFamily="18" charset="2"/>
              </a:rPr>
              <a:t> </a:t>
            </a:r>
            <a:r>
              <a:rPr lang="en-US" sz="2000" dirty="0" smtClean="0">
                <a:sym typeface="Symbol" panose="05050102010706020507" pitchFamily="18" charset="2"/>
              </a:rPr>
              <a:t>q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>
                <a:sym typeface="Symbol" panose="05050102010706020507" pitchFamily="18" charset="2"/>
              </a:rPr>
              <a:t> </a:t>
            </a:r>
            <a:r>
              <a:rPr lang="en-US" sz="2000" dirty="0" smtClean="0">
                <a:sym typeface="Symbol" panose="05050102010706020507" pitchFamily="18" charset="2"/>
              </a:rPr>
              <a:t>QL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>
                <a:sym typeface="Symbol" panose="05050102010706020507" pitchFamily="18" charset="2"/>
              </a:rPr>
              <a:t></a:t>
            </a:r>
            <a:r>
              <a:rPr lang="en-US" sz="2000" dirty="0" smtClean="0">
                <a:sym typeface="Symbol" panose="05050102010706020507" pitchFamily="18" charset="2"/>
              </a:rPr>
              <a:t> q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en-US" sz="2000" dirty="0">
                <a:sym typeface="Symbol" panose="05050102010706020507" pitchFamily="18" charset="2"/>
              </a:rPr>
              <a:t> </a:t>
            </a:r>
            <a:r>
              <a:rPr lang="en-US" sz="2000" dirty="0" smtClean="0">
                <a:sym typeface="Symbol" panose="05050102010706020507" pitchFamily="18" charset="2"/>
              </a:rPr>
              <a:t>QL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</a:p>
          <a:p>
            <a:pPr marL="400050" lvl="2" indent="0" eaLnBrk="1" hangingPunct="1">
              <a:lnSpc>
                <a:spcPct val="90000"/>
              </a:lnSpc>
              <a:buNone/>
              <a:defRPr/>
            </a:pPr>
            <a:r>
              <a:rPr lang="en-US" sz="2000" dirty="0" smtClean="0">
                <a:sym typeface="Symbol" panose="05050102010706020507" pitchFamily="18" charset="2"/>
              </a:rPr>
              <a:t>(a database/query in </a:t>
            </a:r>
            <a:r>
              <a:rPr lang="en-US" sz="2000" dirty="0" smtClean="0"/>
              <a:t>M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 is also a database/query in </a:t>
            </a:r>
            <a:r>
              <a:rPr lang="en-US" sz="2000" dirty="0" smtClean="0"/>
              <a:t>M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)</a:t>
            </a:r>
            <a:r>
              <a:rPr lang="en-US" sz="2000" baseline="-25000" dirty="0" smtClean="0"/>
              <a:t>  </a:t>
            </a:r>
            <a:endParaRPr lang="en-US" sz="2000" dirty="0" smtClean="0">
              <a:sym typeface="Symbol" panose="05050102010706020507" pitchFamily="18" charset="2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sym typeface="Symbol" panose="05050102010706020507" pitchFamily="18" charset="2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/>
              <a:t>Let M</a:t>
            </a:r>
            <a:r>
              <a:rPr lang="en-US" sz="2400" baseline="-25000" dirty="0"/>
              <a:t>1</a:t>
            </a:r>
            <a:r>
              <a:rPr lang="en-US" sz="2400" dirty="0"/>
              <a:t>=(DS</a:t>
            </a:r>
            <a:r>
              <a:rPr lang="en-US" sz="2400" baseline="-25000" dirty="0"/>
              <a:t>1</a:t>
            </a:r>
            <a:r>
              <a:rPr lang="en-US" sz="2400" dirty="0"/>
              <a:t>,QL</a:t>
            </a:r>
            <a:r>
              <a:rPr lang="en-US" sz="2400" baseline="-25000" dirty="0"/>
              <a:t>1</a:t>
            </a:r>
            <a:r>
              <a:rPr lang="en-US" sz="2400" dirty="0"/>
              <a:t>) and M</a:t>
            </a:r>
            <a:r>
              <a:rPr lang="en-US" sz="2400" baseline="-25000" dirty="0"/>
              <a:t>2</a:t>
            </a:r>
            <a:r>
              <a:rPr lang="en-US" sz="2400" dirty="0"/>
              <a:t>=(DS</a:t>
            </a:r>
            <a:r>
              <a:rPr lang="en-US" sz="2400" baseline="-25000" dirty="0"/>
              <a:t>2</a:t>
            </a:r>
            <a:r>
              <a:rPr lang="en-US" sz="2400" dirty="0"/>
              <a:t>,QL</a:t>
            </a:r>
            <a:r>
              <a:rPr lang="en-US" sz="2400" baseline="-25000" dirty="0"/>
              <a:t>2</a:t>
            </a:r>
            <a:r>
              <a:rPr lang="en-US" sz="2400" dirty="0"/>
              <a:t>) two data models,</a:t>
            </a:r>
            <a:br>
              <a:rPr lang="en-US" sz="2400" dirty="0"/>
            </a:br>
            <a:r>
              <a:rPr lang="en-US" sz="2400" dirty="0"/>
              <a:t>then M</a:t>
            </a:r>
            <a:r>
              <a:rPr lang="en-US" sz="2400" baseline="-25000" dirty="0"/>
              <a:t>1</a:t>
            </a:r>
            <a:r>
              <a:rPr lang="en-US" sz="2400" dirty="0"/>
              <a:t> is </a:t>
            </a:r>
            <a:r>
              <a:rPr lang="en-US" sz="2400" dirty="0" smtClean="0">
                <a:solidFill>
                  <a:srgbClr val="FFFF00"/>
                </a:solidFill>
              </a:rPr>
              <a:t>upward </a:t>
            </a:r>
            <a:r>
              <a:rPr lang="en-US" sz="2400" dirty="0">
                <a:solidFill>
                  <a:srgbClr val="FFFF00"/>
                </a:solidFill>
              </a:rPr>
              <a:t>compatible</a:t>
            </a:r>
            <a:r>
              <a:rPr lang="en-US" sz="2400" i="1" dirty="0"/>
              <a:t> </a:t>
            </a:r>
            <a:r>
              <a:rPr lang="en-US" sz="2400" dirty="0"/>
              <a:t>with </a:t>
            </a:r>
            <a:r>
              <a:rPr lang="en-US" sz="2400" dirty="0" smtClean="0"/>
              <a:t>M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if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M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is syntactically upward compatible with M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sym typeface="Symbol" panose="05050102010706020507" pitchFamily="18" charset="2"/>
              </a:rPr>
              <a:t> db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  DS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, q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  QL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  [[ q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(db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) ]]</a:t>
            </a:r>
            <a:r>
              <a:rPr lang="en-US" sz="2000" baseline="-25000" dirty="0" smtClean="0"/>
              <a:t>M</a:t>
            </a:r>
            <a:r>
              <a:rPr lang="en-US" sz="2000" baseline="-50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 = [[ q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(db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sym typeface="Symbol" panose="05050102010706020507" pitchFamily="18" charset="2"/>
              </a:rPr>
              <a:t>) ]]</a:t>
            </a:r>
            <a:r>
              <a:rPr lang="en-US" sz="2000" baseline="-25000" dirty="0" smtClean="0"/>
              <a:t>M</a:t>
            </a:r>
            <a:r>
              <a:rPr lang="en-US" sz="2000" baseline="-50000" dirty="0" smtClean="0"/>
              <a:t>1 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</a:p>
          <a:p>
            <a:pPr marL="400050" lvl="2" indent="0" eaLnBrk="1" hangingPunct="1">
              <a:lnSpc>
                <a:spcPct val="90000"/>
              </a:lnSpc>
              <a:buNone/>
              <a:defRPr/>
            </a:pPr>
            <a:r>
              <a:rPr lang="en-US" sz="2000" dirty="0" smtClean="0">
                <a:sym typeface="Symbol" panose="05050102010706020507" pitchFamily="18" charset="2"/>
              </a:rPr>
              <a:t>(evaluating a query on a database instance in </a:t>
            </a:r>
            <a:r>
              <a:rPr lang="en-US" sz="2000" dirty="0" smtClean="0"/>
              <a:t>M</a:t>
            </a:r>
            <a:r>
              <a:rPr lang="en-US" sz="2000" baseline="-25000" dirty="0" smtClean="0"/>
              <a:t>2 </a:t>
            </a:r>
            <a:r>
              <a:rPr lang="en-US" sz="2000" dirty="0" smtClean="0">
                <a:sym typeface="Symbol" panose="05050102010706020507" pitchFamily="18" charset="2"/>
              </a:rPr>
              <a:t>gives identical results if evaluated in </a:t>
            </a:r>
            <a:r>
              <a:rPr lang="en-US" sz="2000" dirty="0" smtClean="0"/>
              <a:t>M</a:t>
            </a:r>
            <a:r>
              <a:rPr lang="en-US" sz="2000" baseline="-25000" dirty="0" smtClean="0"/>
              <a:t>1</a:t>
            </a:r>
            <a:r>
              <a:rPr lang="en-US" sz="2000" dirty="0" smtClean="0">
                <a:sym typeface="Symbol" panose="05050102010706020507" pitchFamily="18" charset="2"/>
              </a:rPr>
              <a:t>)</a:t>
            </a:r>
          </a:p>
          <a:p>
            <a:pPr marL="400050" lvl="2" indent="0" eaLnBrk="1" hangingPunct="1">
              <a:lnSpc>
                <a:spcPct val="90000"/>
              </a:lnSpc>
              <a:buNone/>
              <a:defRPr/>
            </a:pPr>
            <a:endParaRPr lang="en-US" sz="2000" dirty="0" smtClean="0">
              <a:sym typeface="Symbol" panose="05050102010706020507" pitchFamily="18" charset="2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ym typeface="Symbol" panose="05050102010706020507" pitchFamily="18" charset="2"/>
              </a:rPr>
              <a:t>We will use this notion with </a:t>
            </a:r>
            <a:r>
              <a:rPr lang="en-US" sz="2400" dirty="0" smtClean="0"/>
              <a:t>M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TDB and M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Rel. DB…</a:t>
            </a:r>
            <a:endParaRPr lang="en-US" sz="3200" dirty="0" smtClean="0">
              <a:sym typeface="Symbol" panose="05050102010706020507" pitchFamily="18" charset="2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55106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Upward</a:t>
            </a:r>
            <a:r>
              <a:rPr lang="it-IT" sz="3200" dirty="0" smtClean="0"/>
              <a:t> Compatibility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52928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 Temporal Query Language (TQL) is upward compatible with SQL if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sym typeface="Symbol" panose="05050102010706020507" pitchFamily="18" charset="2"/>
              </a:rPr>
              <a:t>Traditional tables are also legal instances of tables in the underlying temporal data model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sym typeface="Symbol" panose="05050102010706020507" pitchFamily="18" charset="2"/>
              </a:rPr>
              <a:t>Traditional SQL queries are also queries in the TQL and give the same results when evaluated according to the TQL semantics</a:t>
            </a:r>
          </a:p>
          <a:p>
            <a:pPr marL="0" lvl="1" indent="0" eaLnBrk="1" hangingPunct="1">
              <a:lnSpc>
                <a:spcPct val="90000"/>
              </a:lnSpc>
              <a:buNone/>
              <a:defRPr/>
            </a:pP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sym typeface="Symbol" panose="05050102010706020507" pitchFamily="18" charset="2"/>
              </a:rPr>
              <a:t>   (TQL and SQL queries give the same results on a non-temporal table)</a:t>
            </a:r>
          </a:p>
          <a:p>
            <a:pPr marL="400050" lvl="2" indent="0" eaLnBrk="1" hangingPunct="1">
              <a:lnSpc>
                <a:spcPct val="90000"/>
              </a:lnSpc>
              <a:buNone/>
              <a:defRPr/>
            </a:pPr>
            <a:endParaRPr lang="en-US" sz="2000" dirty="0" smtClean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18600" y="3559684"/>
            <a:ext cx="4906800" cy="3005297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4031940" y="5160491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>
                <a:solidFill>
                  <a:srgbClr val="0070C0"/>
                </a:solidFill>
              </a:rPr>
              <a:t>Upward</a:t>
            </a:r>
            <a:r>
              <a:rPr lang="it-IT" dirty="0" smtClean="0">
                <a:solidFill>
                  <a:srgbClr val="0070C0"/>
                </a:solidFill>
              </a:rPr>
              <a:t> </a:t>
            </a:r>
            <a:br>
              <a:rPr lang="it-IT" dirty="0" smtClean="0">
                <a:solidFill>
                  <a:srgbClr val="0070C0"/>
                </a:solidFill>
              </a:rPr>
            </a:br>
            <a:r>
              <a:rPr lang="it-IT" dirty="0" smtClean="0">
                <a:solidFill>
                  <a:srgbClr val="0070C0"/>
                </a:solidFill>
              </a:rPr>
              <a:t>Compatible </a:t>
            </a:r>
            <a:br>
              <a:rPr lang="it-IT" dirty="0" smtClean="0">
                <a:solidFill>
                  <a:srgbClr val="0070C0"/>
                </a:solidFill>
              </a:rPr>
            </a:br>
            <a:r>
              <a:rPr lang="it-IT" dirty="0" err="1" smtClean="0">
                <a:solidFill>
                  <a:srgbClr val="0070C0"/>
                </a:solidFill>
              </a:rPr>
              <a:t>Queries</a:t>
            </a:r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923146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Language</a:t>
            </a:r>
            <a:r>
              <a:rPr lang="it-IT" sz="3200" dirty="0" smtClean="0"/>
              <a:t> Design </a:t>
            </a:r>
            <a:r>
              <a:rPr lang="it-IT" sz="3200" dirty="0" err="1" smtClean="0"/>
              <a:t>Criteria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Expressive power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Suitable for intended applications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Economy of encoding is relevant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Clarity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Syntax should reflect the semantics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Consistent naming style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Consistency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Upward compatibility with standards, e.g. SQL standard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Systematic (not a new construct per query, no exceptions)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err="1" smtClean="0"/>
              <a:t>Orthogonality</a:t>
            </a:r>
            <a:endParaRPr lang="en-US" sz="2400" dirty="0" smtClean="0"/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Possibility to freely combine query language constructs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Zero-One-Infinity principle (the only reasonable numbers in a programming language design are zero, one, and infinity)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Closed-form evaluation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The result of a query is a proper object of the data model</a:t>
            </a:r>
          </a:p>
        </p:txBody>
      </p:sp>
    </p:spTree>
    <p:extLst>
      <p:ext uri="{BB962C8B-B14F-4D97-AF65-F5344CB8AC3E}">
        <p14:creationId xmlns:p14="http://schemas.microsoft.com/office/powerpoint/2010/main" val="1672769202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Comparison</a:t>
            </a:r>
            <a:r>
              <a:rPr lang="it-IT" sz="3200" dirty="0" smtClean="0"/>
              <a:t> </a:t>
            </a:r>
            <a:r>
              <a:rPr lang="it-IT" sz="3200" dirty="0" err="1" smtClean="0"/>
              <a:t>of</a:t>
            </a:r>
            <a:r>
              <a:rPr lang="it-IT" sz="3200" dirty="0" smtClean="0"/>
              <a:t> </a:t>
            </a:r>
            <a:r>
              <a:rPr lang="it-IT" sz="3200" dirty="0" err="1" smtClean="0"/>
              <a:t>Timestamps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088740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it-IT" sz="2400" dirty="0" err="1" smtClean="0"/>
              <a:t>Comparison</a:t>
            </a:r>
            <a:r>
              <a:rPr lang="it-IT" sz="2400" dirty="0" smtClean="0"/>
              <a:t> </a:t>
            </a:r>
            <a:r>
              <a:rPr lang="it-IT" sz="2400" dirty="0" err="1" smtClean="0"/>
              <a:t>of</a:t>
            </a:r>
            <a:r>
              <a:rPr lang="it-IT" sz="2400" dirty="0" smtClean="0"/>
              <a:t> </a:t>
            </a:r>
            <a:r>
              <a:rPr lang="it-IT" sz="2400" dirty="0" err="1" smtClean="0"/>
              <a:t>Timestamps</a:t>
            </a:r>
            <a:r>
              <a:rPr lang="it-IT" sz="2400" dirty="0" smtClean="0"/>
              <a:t> </a:t>
            </a:r>
            <a:r>
              <a:rPr lang="it-IT" sz="2400" dirty="0" err="1" smtClean="0"/>
              <a:t>is</a:t>
            </a:r>
            <a:r>
              <a:rPr lang="it-IT" sz="2400" dirty="0" smtClean="0"/>
              <a:t> part </a:t>
            </a:r>
            <a:r>
              <a:rPr lang="it-IT" sz="2400" dirty="0" err="1" smtClean="0"/>
              <a:t>of</a:t>
            </a:r>
            <a:r>
              <a:rPr lang="it-IT" sz="2400" dirty="0" smtClean="0"/>
              <a:t> </a:t>
            </a:r>
            <a:r>
              <a:rPr lang="it-IT" sz="2400" dirty="0" err="1" smtClean="0"/>
              <a:t>every</a:t>
            </a:r>
            <a:r>
              <a:rPr lang="it-IT" sz="2400" dirty="0" smtClean="0"/>
              <a:t> </a:t>
            </a:r>
            <a:r>
              <a:rPr lang="it-IT" sz="2400" dirty="0" err="1" smtClean="0"/>
              <a:t>temporal</a:t>
            </a:r>
            <a:r>
              <a:rPr lang="it-IT" sz="2400" dirty="0" smtClean="0"/>
              <a:t> </a:t>
            </a:r>
            <a:r>
              <a:rPr lang="it-IT" sz="2400" dirty="0" err="1" smtClean="0"/>
              <a:t>query</a:t>
            </a:r>
            <a:r>
              <a:rPr lang="it-IT" sz="2400" dirty="0" smtClean="0"/>
              <a:t> </a:t>
            </a:r>
            <a:r>
              <a:rPr lang="it-IT" sz="2400" dirty="0" err="1" smtClean="0"/>
              <a:t>language</a:t>
            </a:r>
            <a:endParaRPr lang="it-IT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Many query languages adopt (a variant of) Allen’s 13 period relations:</a:t>
            </a:r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2420888"/>
            <a:ext cx="4067175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276920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SQL + </a:t>
            </a:r>
            <a:r>
              <a:rPr lang="it-IT" sz="3200" dirty="0" err="1" smtClean="0"/>
              <a:t>Abstract</a:t>
            </a:r>
            <a:r>
              <a:rPr lang="it-IT" sz="3200" dirty="0" smtClean="0"/>
              <a:t> Data </a:t>
            </a:r>
            <a:r>
              <a:rPr lang="it-IT" sz="3200" dirty="0" err="1" smtClean="0"/>
              <a:t>Types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088740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Extend existing language (e.g. SQL) with time data types and associated predicates and functions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e.g. predicates for timestamp comparison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Earliest and (from a language design perspective) simplest approach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Has limited impact on existing language and is well understood technically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An abstract data type does not offer a systematic way to generalize snapshot queries to temporal queries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New and very complex solutions must be invented (i.e. programmed) to implement common temporal operations: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Temporal join, temporal aggregates, coalescence…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Enforcement of key constraints, sequenced semantics…</a:t>
            </a:r>
          </a:p>
        </p:txBody>
      </p:sp>
    </p:spTree>
    <p:extLst>
      <p:ext uri="{BB962C8B-B14F-4D97-AF65-F5344CB8AC3E}">
        <p14:creationId xmlns:p14="http://schemas.microsoft.com/office/powerpoint/2010/main" val="167276920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IXSQL </a:t>
            </a:r>
            <a:r>
              <a:rPr lang="it-IT" sz="3200" dirty="0" err="1" smtClean="0"/>
              <a:t>Approach</a:t>
            </a:r>
            <a:r>
              <a:rPr lang="it-IT" sz="3200" dirty="0" smtClean="0"/>
              <a:t> [</a:t>
            </a:r>
            <a:r>
              <a:rPr lang="it-IT" sz="3200" dirty="0" err="1" smtClean="0"/>
              <a:t>Lorentzos</a:t>
            </a:r>
            <a:r>
              <a:rPr lang="it-IT" sz="3200" dirty="0" smtClean="0"/>
              <a:t> </a:t>
            </a:r>
            <a:r>
              <a:rPr lang="it-IT" sz="3200" dirty="0" err="1" smtClean="0"/>
              <a:t>et</a:t>
            </a:r>
            <a:r>
              <a:rPr lang="it-IT" sz="3200" dirty="0" smtClean="0"/>
              <a:t> al.]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088740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IXSQL extends SQL-92 with (time) period data type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Periods are convenient for representing temporal aspects, but create difficulties when formulating temporal queries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IXSQL addresses this problem by normalizing timestamps so that they are aligned (identical or disjoint):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Function </a:t>
            </a:r>
            <a:r>
              <a:rPr lang="en-US" sz="2000" i="1" dirty="0" smtClean="0"/>
              <a:t>UNFOLD</a:t>
            </a:r>
            <a:r>
              <a:rPr lang="en-US" sz="2000" dirty="0" smtClean="0"/>
              <a:t>: decompose a period-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</a:t>
            </a:r>
            <a:r>
              <a:rPr lang="en-US" sz="2000" dirty="0" err="1" smtClean="0"/>
              <a:t>tuple</a:t>
            </a:r>
            <a:r>
              <a:rPr lang="en-US" sz="2000" dirty="0" smtClean="0"/>
              <a:t> into a set of point-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</a:t>
            </a:r>
            <a:r>
              <a:rPr lang="en-US" sz="2000" dirty="0" err="1" smtClean="0"/>
              <a:t>tuples</a:t>
            </a:r>
            <a:r>
              <a:rPr lang="en-US" sz="2000" dirty="0" smtClean="0"/>
              <a:t> (one for each point in the original period)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Function </a:t>
            </a:r>
            <a:r>
              <a:rPr lang="en-US" sz="2000" i="1" dirty="0" smtClean="0"/>
              <a:t>FOLD</a:t>
            </a:r>
            <a:r>
              <a:rPr lang="en-US" sz="2000" dirty="0" smtClean="0"/>
              <a:t>: collapse a set of point 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</a:t>
            </a:r>
            <a:r>
              <a:rPr lang="en-US" sz="2000" dirty="0" err="1" smtClean="0"/>
              <a:t>tuples</a:t>
            </a:r>
            <a:r>
              <a:rPr lang="en-US" sz="2000" dirty="0" smtClean="0"/>
              <a:t> into value-equivalent </a:t>
            </a:r>
            <a:r>
              <a:rPr lang="en-US" sz="2000" dirty="0" err="1" smtClean="0"/>
              <a:t>tuples</a:t>
            </a:r>
            <a:r>
              <a:rPr lang="en-US" sz="2000" dirty="0" smtClean="0"/>
              <a:t> 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with maximum periods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General pattern for query processing using fold/unfold:</a:t>
            </a:r>
          </a:p>
          <a:p>
            <a:pPr marL="857250" lvl="2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Construct the point-based representation by unfolding the argument relation(s)</a:t>
            </a:r>
          </a:p>
          <a:p>
            <a:pPr marL="857250" lvl="2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Compute the query on point-based representation</a:t>
            </a:r>
          </a:p>
          <a:p>
            <a:pPr marL="857250" lvl="2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Fold the result to end up with an period-based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1672769202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IXSQL </a:t>
            </a:r>
            <a:r>
              <a:rPr lang="it-IT" sz="3200" dirty="0" err="1" smtClean="0"/>
              <a:t>Approach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088740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 of a temporal join (sequenced semantics):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   	SELECT </a:t>
            </a:r>
            <a:r>
              <a:rPr lang="en-US" sz="2400" dirty="0" err="1" smtClean="0">
                <a:solidFill>
                  <a:srgbClr val="FFFF00"/>
                </a:solidFill>
              </a:rPr>
              <a:t>DeptName</a:t>
            </a:r>
            <a:r>
              <a:rPr lang="en-US" sz="2400" dirty="0" smtClean="0">
                <a:solidFill>
                  <a:srgbClr val="FFFF00"/>
                </a:solidFill>
              </a:rPr>
              <a:t>, Location, </a:t>
            </a:r>
            <a:r>
              <a:rPr lang="en-US" sz="2400" dirty="0" err="1" smtClean="0">
                <a:solidFill>
                  <a:srgbClr val="FFFF00"/>
                </a:solidFill>
              </a:rPr>
              <a:t>DeptManager</a:t>
            </a:r>
            <a:r>
              <a:rPr lang="en-US" sz="2400" dirty="0" smtClean="0">
                <a:solidFill>
                  <a:srgbClr val="FFFF00"/>
                </a:solidFill>
              </a:rPr>
              <a:t>, Salary,   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         </a:t>
            </a:r>
            <a:r>
              <a:rPr lang="en-US" sz="2400" dirty="0" err="1" smtClean="0">
                <a:solidFill>
                  <a:srgbClr val="FFFF00"/>
                </a:solidFill>
              </a:rPr>
              <a:t>intervsect</a:t>
            </a:r>
            <a:r>
              <a:rPr lang="en-US" sz="2400" dirty="0" smtClean="0">
                <a:solidFill>
                  <a:srgbClr val="FFFF00"/>
                </a:solidFill>
              </a:rPr>
              <a:t>(</a:t>
            </a:r>
            <a:r>
              <a:rPr lang="en-US" sz="2400" dirty="0" err="1" smtClean="0">
                <a:solidFill>
                  <a:srgbClr val="FFFF00"/>
                </a:solidFill>
              </a:rPr>
              <a:t>Department.T</a:t>
            </a:r>
            <a:r>
              <a:rPr lang="en-US" sz="2400" dirty="0" smtClean="0">
                <a:solidFill>
                  <a:srgbClr val="FFFF00"/>
                </a:solidFill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</a:rPr>
              <a:t>Employee.T</a:t>
            </a:r>
            <a:r>
              <a:rPr lang="en-US" sz="2400" dirty="0" smtClean="0">
                <a:solidFill>
                  <a:srgbClr val="FFFF00"/>
                </a:solidFill>
              </a:rPr>
              <a:t>) as T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Employee, Department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 = </a:t>
            </a:r>
            <a:r>
              <a:rPr lang="en-US" sz="2400" dirty="0" err="1" smtClean="0">
                <a:solidFill>
                  <a:srgbClr val="FFFF00"/>
                </a:solidFill>
              </a:rPr>
              <a:t>DeptManager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</a:t>
            </a:r>
            <a:r>
              <a:rPr lang="en-US" sz="2400" dirty="0" err="1" smtClean="0">
                <a:solidFill>
                  <a:srgbClr val="FFFF00"/>
                </a:solidFill>
              </a:rPr>
              <a:t>Department.T</a:t>
            </a:r>
            <a:r>
              <a:rPr lang="en-US" sz="2400" dirty="0" smtClean="0">
                <a:solidFill>
                  <a:srgbClr val="FFFF00"/>
                </a:solidFill>
              </a:rPr>
              <a:t> overlaps </a:t>
            </a:r>
            <a:r>
              <a:rPr lang="en-US" sz="2400" dirty="0" err="1" smtClean="0">
                <a:solidFill>
                  <a:srgbClr val="FFFF00"/>
                </a:solidFill>
              </a:rPr>
              <a:t>Employee.T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Location = 'Miami’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REFORMAT AS FOLD T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(the REFORMAT AS FOLD instruction, i.e. UNFOLD to time instants followed by FOLD to time periods, is necessary for coalescence of </a:t>
            </a:r>
            <a:r>
              <a:rPr lang="en-US" sz="2400" dirty="0" err="1" smtClean="0"/>
              <a:t>tuples</a:t>
            </a:r>
            <a:r>
              <a:rPr lang="en-US" sz="2400" dirty="0" smtClean="0"/>
              <a:t> in the result)</a:t>
            </a:r>
          </a:p>
        </p:txBody>
      </p:sp>
    </p:spTree>
    <p:extLst>
      <p:ext uri="{BB962C8B-B14F-4D97-AF65-F5344CB8AC3E}">
        <p14:creationId xmlns:p14="http://schemas.microsoft.com/office/powerpoint/2010/main" val="1672769202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IXSQL </a:t>
            </a:r>
            <a:r>
              <a:rPr lang="it-IT" sz="3200" dirty="0" err="1" smtClean="0"/>
              <a:t>Approach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088740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Only two functions, fold and unfold, are added to SQL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Unfold can be used when needed to formulate queries about each time point (it is optional and not an invasive change at query language level)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Efficient evaluation of queries formulated using fold/unfold has yet to be resolved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Neither a purely point-based nor period-based view: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Sensitive to specific period representation of data (e.g. queries that do not use fold/unfold)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Fold/unfold only preserve information of a point-based view</a:t>
            </a:r>
          </a:p>
          <a:p>
            <a:pPr marL="1200150" lvl="3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1600" dirty="0" smtClean="0"/>
              <a:t>Normalization step using unfold/fold loses period information</a:t>
            </a:r>
          </a:p>
          <a:p>
            <a:pPr marL="1200150" lvl="3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1600" dirty="0" smtClean="0"/>
              <a:t>Fold is not the inverse of unfold (information about the original periods is lost)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The combination of “at each time point” and periods is not supported (sequenced semantics with periods cannot be supported)</a:t>
            </a:r>
          </a:p>
        </p:txBody>
      </p:sp>
    </p:spTree>
    <p:extLst>
      <p:ext uri="{BB962C8B-B14F-4D97-AF65-F5344CB8AC3E}">
        <p14:creationId xmlns:p14="http://schemas.microsoft.com/office/powerpoint/2010/main" val="167276920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Relational</a:t>
            </a:r>
            <a:r>
              <a:rPr lang="it-IT" sz="3200" dirty="0" smtClean="0"/>
              <a:t> Algebra for the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562" y="1187928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An algebra provides a procedural/operational language for a data structure that is suitable for </a:t>
            </a:r>
            <a:r>
              <a:rPr lang="en-US" sz="2800" dirty="0" smtClean="0"/>
              <a:t>implementation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 smtClean="0"/>
              <a:t>Algebra </a:t>
            </a:r>
            <a:r>
              <a:rPr lang="en-US" sz="2800" dirty="0"/>
              <a:t>for the standard relational algebra operators in BCDM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dirty="0">
                <a:ea typeface="+mn-ea"/>
                <a:cs typeface="+mn-cs"/>
              </a:rPr>
              <a:t>Schema: R = (A</a:t>
            </a:r>
            <a:r>
              <a:rPr lang="en-US" sz="2000" baseline="-25000" dirty="0">
                <a:ea typeface="+mn-ea"/>
                <a:cs typeface="+mn-cs"/>
              </a:rPr>
              <a:t>1</a:t>
            </a:r>
            <a:r>
              <a:rPr lang="en-US" sz="2000" dirty="0">
                <a:ea typeface="+mn-ea"/>
                <a:cs typeface="+mn-cs"/>
              </a:rPr>
              <a:t>, …, A</a:t>
            </a:r>
            <a:r>
              <a:rPr lang="en-US" sz="2000" baseline="-25000" dirty="0">
                <a:ea typeface="+mn-ea"/>
                <a:cs typeface="+mn-cs"/>
              </a:rPr>
              <a:t>n</a:t>
            </a:r>
            <a:r>
              <a:rPr lang="en-US" sz="2000" dirty="0">
                <a:ea typeface="+mn-ea"/>
                <a:cs typeface="+mn-cs"/>
              </a:rPr>
              <a:t>, T)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Domains: 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</a:t>
            </a:r>
            <a:r>
              <a:rPr lang="en-US" sz="2000" dirty="0"/>
              <a:t>has domain D</a:t>
            </a:r>
            <a:r>
              <a:rPr lang="en-US" sz="2000" baseline="-25000" dirty="0"/>
              <a:t>i</a:t>
            </a:r>
            <a:r>
              <a:rPr lang="en-US" sz="2000" dirty="0"/>
              <a:t> and T has domain </a:t>
            </a:r>
            <a:r>
              <a:rPr lang="en-US" sz="2000" dirty="0">
                <a:latin typeface="Script MT Bold" panose="03040602040607080904" pitchFamily="66" charset="0"/>
              </a:rPr>
              <a:t>P</a:t>
            </a:r>
            <a:r>
              <a:rPr lang="en-US" sz="2000" dirty="0"/>
              <a:t>(D</a:t>
            </a:r>
            <a:r>
              <a:rPr lang="en-US" sz="2000" baseline="-25000" dirty="0"/>
              <a:t>TT</a:t>
            </a:r>
            <a:r>
              <a:rPr lang="en-US" sz="2000" dirty="0"/>
              <a:t> </a:t>
            </a:r>
            <a:r>
              <a:rPr lang="en-US" sz="2000" dirty="0" smtClean="0"/>
              <a:t>x D</a:t>
            </a:r>
            <a:r>
              <a:rPr lang="en-US" sz="2000" baseline="-25000" dirty="0" smtClean="0"/>
              <a:t>VT</a:t>
            </a:r>
            <a:r>
              <a:rPr lang="en-US" sz="2000" dirty="0" smtClean="0"/>
              <a:t> )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1600" dirty="0" smtClean="0"/>
              <a:t>D</a:t>
            </a:r>
            <a:r>
              <a:rPr lang="en-US" sz="1600" baseline="-25000" dirty="0" smtClean="0"/>
              <a:t>TT</a:t>
            </a:r>
            <a:r>
              <a:rPr lang="en-US" sz="1600" dirty="0" smtClean="0"/>
              <a:t> </a:t>
            </a:r>
            <a:r>
              <a:rPr lang="en-US" sz="1600" dirty="0"/>
              <a:t>is the transaction-time domain and D</a:t>
            </a:r>
            <a:r>
              <a:rPr lang="en-US" sz="1600" baseline="-25000" dirty="0"/>
              <a:t>VT</a:t>
            </a:r>
            <a:r>
              <a:rPr lang="en-US" sz="1600" dirty="0" smtClean="0"/>
              <a:t> </a:t>
            </a:r>
            <a:r>
              <a:rPr lang="en-US" sz="1600" dirty="0"/>
              <a:t>is the valid-time domain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r is an instance relations of schema R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The operators then have the following signature</a:t>
            </a:r>
            <a:r>
              <a:rPr lang="en-US" sz="2400" dirty="0"/>
              <a:t> </a:t>
            </a:r>
            <a:endParaRPr lang="en-US" sz="2400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9772" y="5085184"/>
            <a:ext cx="188595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5157192"/>
            <a:ext cx="18097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6354438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TSQL2 </a:t>
            </a:r>
            <a:r>
              <a:rPr lang="it-IT" sz="3200" dirty="0" err="1" smtClean="0"/>
              <a:t>Language</a:t>
            </a: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(</a:t>
            </a:r>
            <a:r>
              <a:rPr lang="it-IT" sz="3200" dirty="0" err="1" smtClean="0"/>
              <a:t>Temporal</a:t>
            </a:r>
            <a:r>
              <a:rPr lang="it-IT" sz="3200" dirty="0" smtClean="0"/>
              <a:t> SQL-92 </a:t>
            </a:r>
            <a:r>
              <a:rPr lang="it-IT" sz="3200" dirty="0" err="1" smtClean="0"/>
              <a:t>Extension</a:t>
            </a:r>
            <a:r>
              <a:rPr lang="it-IT" sz="3200" dirty="0" smtClean="0"/>
              <a:t>)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9519" y="1600200"/>
            <a:ext cx="4744961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TSQL2 </a:t>
            </a:r>
            <a:r>
              <a:rPr lang="it-IT" sz="3200" dirty="0" err="1" smtClean="0"/>
              <a:t>Language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Desired features of the underlying data model </a:t>
            </a:r>
            <a:br>
              <a:rPr lang="en-US" sz="2400" dirty="0" smtClean="0"/>
            </a:br>
            <a:r>
              <a:rPr lang="en-US" sz="2400" dirty="0" smtClean="0"/>
              <a:t>that inspired the TSQL2 design: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TSQL2 should not distinguish between value-equivalent instances (to provide conceptual simplicity)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TSQL2 should support only one valid-time dimension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TSQL2 should support transaction time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For simplicity, </a:t>
            </a:r>
            <a:r>
              <a:rPr lang="en-US" sz="2400" dirty="0" err="1" smtClean="0"/>
              <a:t>tuple</a:t>
            </a:r>
            <a:r>
              <a:rPr lang="en-US" sz="2400" dirty="0" smtClean="0"/>
              <a:t> </a:t>
            </a:r>
            <a:r>
              <a:rPr lang="en-US" sz="2400" dirty="0" err="1" smtClean="0"/>
              <a:t>timestamping</a:t>
            </a:r>
            <a:r>
              <a:rPr lang="en-US" sz="2400" dirty="0" smtClean="0"/>
              <a:t> should be employed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Event and state tables should be supported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Valid-time support should include support for both the past and the future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Timestamp values should not be limited in range or precision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TSQL2 </a:t>
            </a:r>
            <a:r>
              <a:rPr lang="it-IT" sz="3200" dirty="0" err="1" smtClean="0"/>
              <a:t>Language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89522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Proper desired features of the query language that inspired the TSQL2 design: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TSQL2 should be a consistent, fully upward compatible extension of SQL-92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TSQL2 should allow the restructuring of tables on any set of attributes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TSQL2 should allow for flexible temporal projection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Operations in TSQL2 should not accord any explicit attributes special semantics (e.g. op. relying on keys)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Temporal support should be optional, on a per-table basis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TSQL2 </a:t>
            </a:r>
            <a:r>
              <a:rPr lang="it-IT" sz="3200" dirty="0" err="1" smtClean="0"/>
              <a:t>Language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63272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Proper desired features of the query language </a:t>
            </a:r>
            <a:br>
              <a:rPr lang="en-US" sz="2400" dirty="0" smtClean="0"/>
            </a:br>
            <a:r>
              <a:rPr lang="en-US" sz="2400" dirty="0" smtClean="0"/>
              <a:t>that inspired the TSQL2 design: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User-defined time support should include instants, periods and intervals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Existing aggregates should have temporal analogues in TSQL2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Multiple calendars and multiple language support should be present in timestamp I/O and operations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It should be possible to derive temporal and non-temporal tables from underlying temporal and non-temporal tables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TSQL2 </a:t>
            </a:r>
            <a:r>
              <a:rPr lang="it-IT" sz="3200" dirty="0" err="1" smtClean="0"/>
              <a:t>Language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Ease of implementation was made a priority in the design: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TSQL2 tables should be implemented in terms of tables in some 1NF representational model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TSQL2 should have an efficiently implementable algebra that allows for optimization and that is an extension of the snapshot algebra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TSQL2 data model should allow multiple representational data models</a:t>
            </a:r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TSQL2 </a:t>
            </a:r>
            <a:r>
              <a:rPr lang="it-IT" sz="3200" dirty="0" err="1" smtClean="0"/>
              <a:t>Language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err="1" smtClean="0"/>
              <a:t>Timestamping</a:t>
            </a:r>
            <a:r>
              <a:rPr lang="en-US" sz="2400" dirty="0" smtClean="0"/>
              <a:t> columns are “hidden columns” with an implied special semantics and syntactic defaults have been embedded in order to make the formulation of common temporal queries easier 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For example, intersection of the valid time of all the relations involved in a query to be assigned as timestamps to the results is automatically done, yielding: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Snapshot reducibility is ensured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Sequenced semantics is enforced by default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implied sequenced semantics can be overridden via a custom temporal projection or explicit manipulation of timestamps for temporal selection </a:t>
            </a:r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Time</a:t>
            </a:r>
            <a:r>
              <a:rPr lang="it-IT" sz="3200" dirty="0" smtClean="0"/>
              <a:t> </a:t>
            </a:r>
            <a:r>
              <a:rPr lang="it-IT" sz="3200" dirty="0" err="1" smtClean="0"/>
              <a:t>Representation</a:t>
            </a:r>
            <a:r>
              <a:rPr lang="it-IT" sz="3200" dirty="0" smtClean="0"/>
              <a:t> in TSQL2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36812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it-IT" dirty="0" err="1" smtClean="0"/>
              <a:t>Time</a:t>
            </a:r>
            <a:r>
              <a:rPr lang="it-IT" dirty="0" smtClean="0"/>
              <a:t> </a:t>
            </a:r>
            <a:r>
              <a:rPr lang="it-IT" dirty="0" err="1" smtClean="0"/>
              <a:t>representation</a:t>
            </a:r>
            <a:r>
              <a:rPr lang="it-IT" dirty="0" smtClean="0"/>
              <a:t> </a:t>
            </a:r>
            <a:r>
              <a:rPr lang="it-IT" dirty="0" err="1" smtClean="0"/>
              <a:t>conforms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the BDCM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it-IT" dirty="0" err="1" smtClean="0"/>
              <a:t>Time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discrete </a:t>
            </a:r>
            <a:r>
              <a:rPr lang="it-IT" dirty="0" err="1" smtClean="0"/>
              <a:t>with</a:t>
            </a:r>
            <a:r>
              <a:rPr lang="it-IT" dirty="0" smtClean="0"/>
              <a:t> </a:t>
            </a:r>
            <a:r>
              <a:rPr lang="it-IT" dirty="0" err="1" smtClean="0"/>
              <a:t>chronons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base </a:t>
            </a:r>
            <a:r>
              <a:rPr lang="it-IT" dirty="0" err="1" smtClean="0"/>
              <a:t>unit</a:t>
            </a:r>
            <a:endParaRPr lang="it-IT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Available base temporal </a:t>
            </a:r>
            <a:r>
              <a:rPr lang="en-US" dirty="0" err="1" smtClean="0"/>
              <a:t>datatypes</a:t>
            </a:r>
            <a:r>
              <a:rPr lang="en-US" dirty="0" smtClean="0"/>
              <a:t>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err="1" smtClean="0"/>
              <a:t>Datetime</a:t>
            </a:r>
            <a:r>
              <a:rPr lang="en-US" dirty="0" smtClean="0"/>
              <a:t> (instant)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/>
              <a:t>Period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/>
              <a:t>Interval</a:t>
            </a: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Such </a:t>
            </a:r>
            <a:r>
              <a:rPr lang="en-US" dirty="0" err="1" smtClean="0"/>
              <a:t>datatypes</a:t>
            </a:r>
            <a:r>
              <a:rPr lang="en-US" dirty="0" smtClean="0"/>
              <a:t> are inherited from the SQL-92 specification but with several flaws fixed 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</a:t>
            </a:r>
            <a:r>
              <a:rPr lang="it-IT" sz="3200" dirty="0" err="1" smtClean="0"/>
              <a:t>Datetime</a:t>
            </a:r>
            <a:r>
              <a:rPr lang="it-IT" sz="3200" dirty="0" smtClean="0"/>
              <a:t> </a:t>
            </a:r>
            <a:r>
              <a:rPr lang="it-IT" sz="3200" dirty="0" err="1" smtClean="0"/>
              <a:t>Datatype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232756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Conforms to predefined SQL-92 types: DATE, TIME, TIMESTAMP (compliant to ISO 8601 standard formats)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lvl="1">
              <a:spcBef>
                <a:spcPts val="1800"/>
              </a:spcBef>
              <a:buNone/>
            </a:pPr>
            <a:r>
              <a:rPr lang="en-GB" sz="2400" dirty="0" smtClean="0">
                <a:solidFill>
                  <a:srgbClr val="FFFF00"/>
                </a:solidFill>
              </a:rPr>
              <a:t>DATE '2016-02-29'</a:t>
            </a:r>
            <a:endParaRPr lang="it-IT" sz="800" dirty="0" smtClean="0">
              <a:solidFill>
                <a:srgbClr val="FFFF00"/>
              </a:solidFill>
            </a:endParaRPr>
          </a:p>
          <a:p>
            <a:pPr lvl="1">
              <a:buNone/>
            </a:pPr>
            <a:r>
              <a:rPr lang="en-GB" sz="2400" dirty="0" smtClean="0">
                <a:solidFill>
                  <a:srgbClr val="FFFF00"/>
                </a:solidFill>
              </a:rPr>
              <a:t>DATE 'February 29, 2016'</a:t>
            </a:r>
            <a:endParaRPr lang="it-IT" sz="800" dirty="0" smtClean="0">
              <a:solidFill>
                <a:srgbClr val="FFFF00"/>
              </a:solidFill>
            </a:endParaRPr>
          </a:p>
          <a:p>
            <a:pPr lvl="1">
              <a:spcBef>
                <a:spcPts val="1800"/>
              </a:spcBef>
              <a:buNone/>
            </a:pPr>
            <a:r>
              <a:rPr lang="en-GB" sz="2400" dirty="0" smtClean="0">
                <a:solidFill>
                  <a:srgbClr val="FFFF00"/>
                </a:solidFill>
              </a:rPr>
              <a:t>TIME '21:30:10'</a:t>
            </a:r>
            <a:endParaRPr lang="it-IT" sz="800" dirty="0" smtClean="0">
              <a:solidFill>
                <a:srgbClr val="FFFF00"/>
              </a:solidFill>
            </a:endParaRPr>
          </a:p>
          <a:p>
            <a:pPr lvl="1">
              <a:buNone/>
            </a:pPr>
            <a:r>
              <a:rPr lang="en-GB" sz="2400" dirty="0" smtClean="0">
                <a:solidFill>
                  <a:srgbClr val="FFFF00"/>
                </a:solidFill>
              </a:rPr>
              <a:t>TIME '9:30:10 PM'</a:t>
            </a:r>
            <a:endParaRPr lang="it-IT" sz="2400" dirty="0" smtClean="0">
              <a:solidFill>
                <a:srgbClr val="FFFF00"/>
              </a:solidFill>
            </a:endParaRPr>
          </a:p>
          <a:p>
            <a:pPr lvl="1">
              <a:spcBef>
                <a:spcPts val="1800"/>
              </a:spcBef>
              <a:buNone/>
            </a:pPr>
            <a:r>
              <a:rPr lang="en-GB" sz="2400" dirty="0" smtClean="0">
                <a:solidFill>
                  <a:srgbClr val="FFFF00"/>
                </a:solidFill>
              </a:rPr>
              <a:t>TIMESTAMP '2015-12-31 12:00:00.00'</a:t>
            </a:r>
            <a:endParaRPr lang="it-IT" sz="800" dirty="0" smtClean="0">
              <a:solidFill>
                <a:srgbClr val="FFFF00"/>
              </a:solidFill>
            </a:endParaRPr>
          </a:p>
          <a:p>
            <a:pPr lvl="1">
              <a:buNone/>
            </a:pPr>
            <a:r>
              <a:rPr lang="en-GB" sz="2400" dirty="0" smtClean="0">
                <a:solidFill>
                  <a:srgbClr val="FFFF00"/>
                </a:solidFill>
              </a:rPr>
              <a:t>TIMESTAMP 'Noon December 31, 2015'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</a:t>
            </a:r>
            <a:r>
              <a:rPr lang="it-IT" sz="3200" dirty="0" err="1" smtClean="0"/>
              <a:t>Period</a:t>
            </a:r>
            <a:r>
              <a:rPr lang="it-IT" sz="3200" dirty="0" smtClean="0"/>
              <a:t> </a:t>
            </a:r>
            <a:r>
              <a:rPr lang="it-IT" sz="3200" dirty="0" err="1" smtClean="0"/>
              <a:t>Datatype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Represents open/closed time periods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PERIOD '[March 2014]'</a:t>
            </a:r>
          </a:p>
          <a:p>
            <a:pPr lvl="1">
              <a:spcBef>
                <a:spcPts val="12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PERIOD '(2010]'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PERIOD '[1994-01-01 - 1994-01-31)'</a:t>
            </a:r>
          </a:p>
          <a:p>
            <a:pPr lvl="1">
              <a:spcBef>
                <a:spcPts val="12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PERIOD '(12:15:00.0 - 12:16:00.0)'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PERIOD '[Midnight July 1, 2013 </a:t>
            </a:r>
          </a:p>
          <a:p>
            <a:pPr lvl="1">
              <a:spcBef>
                <a:spcPts val="576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			- September 10, 2014 10:20 AM]</a:t>
            </a:r>
            <a:r>
              <a:rPr lang="en-GB" sz="2400" dirty="0" smtClean="0">
                <a:solidFill>
                  <a:srgbClr val="FFFF00"/>
                </a:solidFill>
              </a:rPr>
              <a:t>'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</a:t>
            </a:r>
            <a:r>
              <a:rPr lang="it-IT" sz="3200" dirty="0" err="1" smtClean="0"/>
              <a:t>Interval</a:t>
            </a:r>
            <a:r>
              <a:rPr lang="it-IT" sz="3200" dirty="0" smtClean="0"/>
              <a:t> </a:t>
            </a:r>
            <a:r>
              <a:rPr lang="it-IT" sz="3200" dirty="0" err="1" smtClean="0"/>
              <a:t>Datatype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Represents unanchored pure durations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INTERVAL '10' YEAR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INTERVAL 'November' DAY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INTERVAL '3' WEEK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INTERVAL '02:30' HOUR TO MINUTE 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INTERVAL '-20' SECOND</a:t>
            </a:r>
            <a:r>
              <a:rPr lang="en-GB" sz="2400" b="1" dirty="0" smtClean="0">
                <a:solidFill>
                  <a:srgbClr val="FFFF00"/>
                </a:solidFill>
              </a:rPr>
              <a:t>	</a:t>
            </a:r>
            <a:r>
              <a:rPr lang="en-GB" sz="2400" dirty="0" smtClean="0"/>
              <a:t>(cf. negative duration)</a:t>
            </a:r>
            <a:r>
              <a:rPr lang="en-US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Projection</a:t>
            </a:r>
            <a:r>
              <a:rPr lang="it-IT" sz="3200" dirty="0" smtClean="0"/>
              <a:t> in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516" y="964645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Temporal projection: Project a relation r with non-timestamp attributes A</a:t>
            </a:r>
            <a:r>
              <a:rPr lang="en-US" sz="2800" baseline="-25000" dirty="0"/>
              <a:t>1</a:t>
            </a:r>
            <a:r>
              <a:rPr lang="en-US" sz="2800" dirty="0"/>
              <a:t>, …, A</a:t>
            </a:r>
            <a:r>
              <a:rPr lang="en-US" sz="2800" baseline="-25000" dirty="0"/>
              <a:t>n</a:t>
            </a:r>
            <a:r>
              <a:rPr lang="en-US" sz="2800" dirty="0"/>
              <a:t> </a:t>
            </a:r>
            <a:r>
              <a:rPr lang="en-US" sz="2800" dirty="0" smtClean="0"/>
              <a:t>to </a:t>
            </a:r>
            <a:r>
              <a:rPr lang="en-US" sz="2800" dirty="0"/>
              <a:t>a subset D of </a:t>
            </a:r>
            <a:r>
              <a:rPr lang="en-US" sz="2800" dirty="0" smtClean="0"/>
              <a:t>attributes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anose="05000000000000000000" pitchFamily="2" charset="2"/>
              <a:buChar char="§"/>
              <a:defRPr/>
            </a:pPr>
            <a:r>
              <a:rPr lang="en-US" sz="2400" dirty="0" smtClean="0"/>
              <a:t>Calculation </a:t>
            </a:r>
            <a:r>
              <a:rPr lang="en-US" sz="2400" dirty="0"/>
              <a:t>of </a:t>
            </a:r>
            <a:r>
              <a:rPr lang="en-US" sz="2400" dirty="0" smtClean="0"/>
              <a:t>timestamps </a:t>
            </a:r>
            <a:r>
              <a:rPr lang="en-US" sz="2400" dirty="0"/>
              <a:t>of result tuples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dirty="0" smtClean="0"/>
              <a:t>All </a:t>
            </a:r>
            <a:r>
              <a:rPr lang="en-US" sz="2000" dirty="0" err="1"/>
              <a:t>chronons</a:t>
            </a:r>
            <a:r>
              <a:rPr lang="en-US" sz="2000" dirty="0"/>
              <a:t> in any value-equivalent tuple of r must be </a:t>
            </a:r>
            <a:r>
              <a:rPr lang="en-US" sz="2000" dirty="0" smtClean="0"/>
              <a:t>included and no spurious </a:t>
            </a:r>
            <a:r>
              <a:rPr lang="en-US" sz="2000" dirty="0" err="1"/>
              <a:t>chronons</a:t>
            </a:r>
            <a:r>
              <a:rPr lang="en-US" sz="2000" dirty="0"/>
              <a:t> can be introduced</a:t>
            </a:r>
            <a:endParaRPr lang="en-US" sz="2000" dirty="0" smtClean="0"/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dirty="0" smtClean="0"/>
              <a:t>(automatic coalescence is performed)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 smtClean="0"/>
              <a:t>Ex. Projection on the </a:t>
            </a:r>
            <a:r>
              <a:rPr lang="en-US" sz="2800" dirty="0" err="1" smtClean="0"/>
              <a:t>Emp</a:t>
            </a:r>
            <a:r>
              <a:rPr lang="en-US" sz="2800" dirty="0" smtClean="0"/>
              <a:t> attribute: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7684" y="2204864"/>
            <a:ext cx="58864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4545124"/>
            <a:ext cx="1190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5337212"/>
            <a:ext cx="42291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68044" y="5337212"/>
            <a:ext cx="36957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04148" y="6386400"/>
            <a:ext cx="20955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15450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Mixed</a:t>
            </a:r>
            <a:r>
              <a:rPr lang="it-IT" sz="3200" dirty="0" smtClean="0"/>
              <a:t> </a:t>
            </a:r>
            <a:r>
              <a:rPr lang="it-IT" sz="3200" dirty="0" err="1" smtClean="0"/>
              <a:t>Expressions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 set of any </a:t>
            </a:r>
            <a:r>
              <a:rPr lang="en-US" sz="2400" dirty="0" err="1" smtClean="0"/>
              <a:t>datetime</a:t>
            </a:r>
            <a:r>
              <a:rPr lang="en-US" sz="2400" dirty="0" smtClean="0"/>
              <a:t> (period) data is an instant set (temporal element): in any case it is a set of </a:t>
            </a:r>
            <a:r>
              <a:rPr lang="en-US" sz="2400" dirty="0" err="1" smtClean="0"/>
              <a:t>chronons</a:t>
            </a: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PERIOD '[2014-01-01 - 2014-06-01]' </a:t>
            </a:r>
          </a:p>
          <a:p>
            <a:pPr lvl="1">
              <a:spcBef>
                <a:spcPts val="576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	+ INTERVAL '10' MONTH </a:t>
            </a:r>
          </a:p>
          <a:p>
            <a:pPr lvl="1">
              <a:spcBef>
                <a:spcPts val="576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= PERIOD '[2014-11-01 - 2015-04-01]‘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TIMESTAMP ‘2000-01-01 12:30'</a:t>
            </a:r>
          </a:p>
          <a:p>
            <a:pPr lvl="1">
              <a:spcBef>
                <a:spcPts val="576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	+ INTERVAL 'February 2016' DAY</a:t>
            </a:r>
          </a:p>
          <a:p>
            <a:pPr lvl="1">
              <a:spcBef>
                <a:spcPts val="576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= TIMESTAMP ‘2000-01-30 12:30' </a:t>
            </a:r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Mixed</a:t>
            </a:r>
            <a:r>
              <a:rPr lang="it-IT" sz="3200" dirty="0" smtClean="0"/>
              <a:t> </a:t>
            </a:r>
            <a:r>
              <a:rPr lang="it-IT" sz="3200" dirty="0" err="1" smtClean="0"/>
              <a:t>Expressions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Further examples: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PERIOD 'March 2014' + INTERVAL '10' DAY </a:t>
            </a:r>
          </a:p>
          <a:p>
            <a:pPr lvl="1">
              <a:spcBef>
                <a:spcPts val="576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= PERIOD '[2014-03-11 - 2014-04-10]‘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TIMESTAMP '13:30 April 1, 2000'</a:t>
            </a:r>
          </a:p>
          <a:p>
            <a:pPr lvl="1">
              <a:spcBef>
                <a:spcPts val="576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	+ INTERVAL '1' YEAR - INTERVAL '15' MINUTE</a:t>
            </a:r>
          </a:p>
          <a:p>
            <a:pPr lvl="1">
              <a:spcBef>
                <a:spcPts val="576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= TIMESTAMP '2001-04-01 13:15'</a:t>
            </a:r>
          </a:p>
          <a:p>
            <a:pPr lvl="1">
              <a:spcBef>
                <a:spcPts val="576"/>
              </a:spcBef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Special predefined constants: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FF00"/>
                </a:solidFill>
              </a:rPr>
              <a:t>BEGINNING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FF00"/>
                </a:solidFill>
              </a:rPr>
              <a:t>FOREVER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FF00"/>
                </a:solidFill>
              </a:rPr>
              <a:t>INITIATION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FF00"/>
                </a:solidFill>
              </a:rPr>
              <a:t>UNTIL_CHANGED</a:t>
            </a:r>
            <a:r>
              <a:rPr lang="en-US" sz="2400" dirty="0" smtClean="0"/>
              <a:t>,</a:t>
            </a:r>
            <a:r>
              <a:rPr lang="en-US" sz="2400" dirty="0" smtClean="0">
                <a:solidFill>
                  <a:srgbClr val="FFFF00"/>
                </a:solidFill>
              </a:rPr>
              <a:t> CURRENT_TIMESTAMP</a:t>
            </a:r>
            <a:r>
              <a:rPr lang="en-US" sz="2400" dirty="0" smtClean="0"/>
              <a:t>, 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FF00"/>
                </a:solidFill>
              </a:rPr>
              <a:t>NOW</a:t>
            </a:r>
            <a:r>
              <a:rPr lang="en-US" sz="2400" dirty="0" smtClean="0"/>
              <a:t> (possibly with </a:t>
            </a:r>
            <a:r>
              <a:rPr lang="en-US" sz="2400" i="1" dirty="0" err="1" smtClean="0"/>
              <a:t>nobind</a:t>
            </a:r>
            <a:r>
              <a:rPr lang="en-US" sz="2400" i="1" dirty="0" smtClean="0"/>
              <a:t> option</a:t>
            </a:r>
            <a:r>
              <a:rPr lang="en-US" sz="2400" dirty="0" smtClean="0"/>
              <a:t>)	</a:t>
            </a:r>
          </a:p>
          <a:p>
            <a:pPr lvl="1">
              <a:spcBef>
                <a:spcPts val="576"/>
              </a:spcBef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Schema </a:t>
            </a:r>
            <a:r>
              <a:rPr lang="it-IT" sz="3200" dirty="0" err="1" smtClean="0"/>
              <a:t>Declaration</a:t>
            </a:r>
            <a:r>
              <a:rPr lang="it-IT" sz="3200" dirty="0" smtClean="0"/>
              <a:t> and </a:t>
            </a:r>
            <a:r>
              <a:rPr lang="it-IT" sz="3200" dirty="0" err="1" smtClean="0"/>
              <a:t>Modification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Temporal definition clause </a:t>
            </a:r>
            <a:r>
              <a:rPr lang="en-US" sz="2400" dirty="0" smtClean="0">
                <a:solidFill>
                  <a:srgbClr val="FFFF00"/>
                </a:solidFill>
              </a:rPr>
              <a:t>AS… </a:t>
            </a:r>
            <a:r>
              <a:rPr lang="en-US" sz="2400" dirty="0" smtClean="0"/>
              <a:t>(6 temporal table types)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CREATE TABLE Employee ( … 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AS VALID STATE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CREATE TABLE Department ( … 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AS VALID AND TRANSACTION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CREATE TABLE Transfer ( … 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AS VALID EVENT DAY</a:t>
            </a:r>
          </a:p>
          <a:p>
            <a:pPr lvl="1">
              <a:spcBef>
                <a:spcPts val="1800"/>
              </a:spcBef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ALTER TABLE Employee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ADD TRANSACTION</a:t>
            </a:r>
          </a:p>
          <a:p>
            <a:pPr lvl="1">
              <a:spcBef>
                <a:spcPts val="576"/>
              </a:spcBef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	</a:t>
            </a:r>
          </a:p>
          <a:p>
            <a:pPr lvl="1">
              <a:spcBef>
                <a:spcPts val="576"/>
              </a:spcBef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Selection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Selection based on temporal conditions in the </a:t>
            </a:r>
            <a:r>
              <a:rPr lang="en-US" sz="2400" dirty="0" smtClean="0">
                <a:solidFill>
                  <a:srgbClr val="FFFF00"/>
                </a:solidFill>
              </a:rPr>
              <a:t>WHERE</a:t>
            </a:r>
            <a:r>
              <a:rPr lang="en-US" sz="2400" dirty="0" smtClean="0"/>
              <a:t> clause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Temporal comparison operators </a:t>
            </a:r>
            <a:br>
              <a:rPr lang="en-US" sz="2400" dirty="0" smtClean="0"/>
            </a:br>
            <a:r>
              <a:rPr lang="en-US" sz="2400" dirty="0" smtClean="0"/>
              <a:t>(for </a:t>
            </a:r>
            <a:r>
              <a:rPr lang="en-US" sz="2400" dirty="0" err="1" smtClean="0"/>
              <a:t>datetime</a:t>
            </a:r>
            <a:r>
              <a:rPr lang="en-US" sz="2400" dirty="0" smtClean="0"/>
              <a:t>, period, instant set and element): 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FF00"/>
                </a:solidFill>
              </a:rPr>
              <a:t>PRECEDES, =, OVERLAPS, MEETS, CONTAINS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Comparison (</a:t>
            </a:r>
            <a:r>
              <a:rPr lang="en-US" sz="2400" dirty="0" smtClean="0">
                <a:solidFill>
                  <a:srgbClr val="FFFF00"/>
                </a:solidFill>
              </a:rPr>
              <a:t>&lt;, =, &gt;</a:t>
            </a:r>
            <a:r>
              <a:rPr lang="en-US" sz="2400" dirty="0" smtClean="0"/>
              <a:t>) and arithmetic (</a:t>
            </a:r>
            <a:r>
              <a:rPr lang="en-US" sz="2400" dirty="0" smtClean="0">
                <a:solidFill>
                  <a:srgbClr val="FFFF00"/>
                </a:solidFill>
              </a:rPr>
              <a:t>+, -, *</a:t>
            </a:r>
            <a:r>
              <a:rPr lang="en-US" sz="2400" dirty="0" smtClean="0"/>
              <a:t>) operators for intervals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Various functions: 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FF00"/>
                </a:solidFill>
              </a:rPr>
              <a:t>BEGIN(.), END(.), FIRST(.), LAST(.),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INTERSECT(.,.),  +  ,  -</a:t>
            </a: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Constructors:  </a:t>
            </a:r>
            <a:r>
              <a:rPr lang="en-US" sz="2400" dirty="0" smtClean="0">
                <a:solidFill>
                  <a:srgbClr val="FFFF00"/>
                </a:solidFill>
              </a:rPr>
              <a:t>PERIOD(.,.) 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Timestamp extractors:  </a:t>
            </a:r>
            <a:r>
              <a:rPr lang="en-US" sz="2400" dirty="0" smtClean="0">
                <a:solidFill>
                  <a:srgbClr val="FFFF00"/>
                </a:solidFill>
              </a:rPr>
              <a:t>VALID(.), TRANSACTION(.)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Comparison</a:t>
            </a:r>
            <a:r>
              <a:rPr lang="it-IT" sz="3200" dirty="0" smtClean="0"/>
              <a:t> </a:t>
            </a:r>
            <a:r>
              <a:rPr lang="it-IT" sz="3200" dirty="0" err="1" smtClean="0"/>
              <a:t>Operators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semantics of TSQL2 temporal comparison operators corresponds to their meaning in natural language (whereas Allen’s operators have artificial and </a:t>
            </a:r>
            <a:r>
              <a:rPr lang="en-US" sz="2400" dirty="0" err="1" smtClean="0"/>
              <a:t>innatural</a:t>
            </a:r>
            <a:r>
              <a:rPr lang="en-US" sz="2400" dirty="0" smtClean="0"/>
              <a:t> names), following the SQL (SEQUEL) philosophy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X PRECEDES Y		iff END(X) &lt; BEGIN(Y)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X = Y			iff X and Y are identical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X OVERLAPS Y		iff X </a:t>
            </a:r>
            <a:r>
              <a:rPr lang="en-US" sz="2400" dirty="0" smtClean="0">
                <a:latin typeface="Arial"/>
                <a:cs typeface="Arial"/>
              </a:rPr>
              <a:t>∩ Y </a:t>
            </a:r>
            <a:r>
              <a:rPr lang="en-US" sz="2400" dirty="0" smtClean="0">
                <a:latin typeface="Arial"/>
                <a:cs typeface="Arial"/>
                <a:sym typeface="Symbol"/>
              </a:rPr>
              <a:t> </a:t>
            </a: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X MEETS Y		iff X PRECEDES Y </a:t>
            </a:r>
            <a:br>
              <a:rPr lang="en-US" sz="2400" dirty="0" smtClean="0"/>
            </a:br>
            <a:r>
              <a:rPr lang="en-US" sz="2400" dirty="0" smtClean="0"/>
              <a:t>				without any instants in between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X CONTAINS Y		iff X </a:t>
            </a:r>
            <a:r>
              <a:rPr lang="en-US" sz="2400" dirty="0" smtClean="0">
                <a:sym typeface="Symbol"/>
              </a:rPr>
              <a:t> Y</a:t>
            </a: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Comparison</a:t>
            </a:r>
            <a:r>
              <a:rPr lang="it-IT" sz="3200" dirty="0" smtClean="0"/>
              <a:t> </a:t>
            </a:r>
            <a:r>
              <a:rPr lang="it-IT" sz="3200" dirty="0" err="1" smtClean="0"/>
              <a:t>Operators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TSQL2 temporal comparison operators can be used with instants, periods and elements, and also for mixed comparisons (e.g. elements with instants)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As to periods, TSQL2 is anyway Allen-complete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X = Y has been preferred to X EQUALS Y </a:t>
            </a:r>
            <a:br>
              <a:rPr lang="en-US" sz="2400" dirty="0" smtClean="0"/>
            </a:br>
            <a:r>
              <a:rPr lang="en-US" sz="2400" dirty="0" smtClean="0"/>
              <a:t>not to introduce a new keyword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For the same reason, inverse operators have not been considered necessary</a:t>
            </a:r>
          </a:p>
          <a:p>
            <a:pPr marL="742950" lvl="2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000" dirty="0" smtClean="0"/>
              <a:t>X MET_BY Y can be expressed as Y MEETS X</a:t>
            </a:r>
          </a:p>
          <a:p>
            <a:pPr marL="742950" lvl="2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000" dirty="0" smtClean="0"/>
              <a:t>X FOLLOWS Y can be expressed as Y PRECEDES X</a:t>
            </a:r>
          </a:p>
          <a:p>
            <a:pPr marL="742950" lvl="2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000" dirty="0" smtClean="0"/>
              <a:t>X DURING Y can be expressed as Y CONTAINS X</a:t>
            </a:r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Selection</a:t>
            </a:r>
            <a:r>
              <a:rPr lang="it-IT" sz="3200" dirty="0" smtClean="0"/>
              <a:t> - </a:t>
            </a:r>
            <a:r>
              <a:rPr lang="it-IT" sz="3200" dirty="0" err="1" smtClean="0"/>
              <a:t>Examples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SELECT * FROM Employee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 = 'Ted'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SELECT Salary FROM Employee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VALID(Employee) CONTAINS DATE 'NOW'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SELECT * FROM Employee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 = 'Ted'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AND VALID(Employee) OVERLAPS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PERIOD '[2013]' + PERIOD '[2015]'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Selection</a:t>
            </a:r>
            <a:r>
              <a:rPr lang="it-IT" sz="3200" dirty="0" smtClean="0"/>
              <a:t> - </a:t>
            </a:r>
            <a:r>
              <a:rPr lang="it-IT" sz="3200" dirty="0" err="1" smtClean="0"/>
              <a:t>Examples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SELECT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, Salary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FIRST(VALID(Employee)) CONTAINS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             PERIOD '[1990-06-15 - 1990-07-15]'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SELECT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, Salary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Job = 'Programmer'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LAST(VALID(Employee))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              PRECEDES DATE '2014-03-01'</a:t>
            </a: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Projection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Assignment of a timestamp to the results of a query</a:t>
            </a:r>
            <a:br>
              <a:rPr lang="en-US" sz="2400" dirty="0" smtClean="0"/>
            </a:br>
            <a:r>
              <a:rPr lang="en-US" sz="2400" dirty="0" smtClean="0"/>
              <a:t>done with the </a:t>
            </a:r>
            <a:r>
              <a:rPr lang="en-US" sz="2400" dirty="0" smtClean="0">
                <a:solidFill>
                  <a:srgbClr val="FFFF00"/>
                </a:solidFill>
              </a:rPr>
              <a:t>VALID</a:t>
            </a:r>
            <a:r>
              <a:rPr lang="en-US" sz="2400" dirty="0" smtClean="0"/>
              <a:t> (</a:t>
            </a:r>
            <a:r>
              <a:rPr lang="en-US" sz="2400" dirty="0" smtClean="0">
                <a:solidFill>
                  <a:srgbClr val="FFFF00"/>
                </a:solidFill>
              </a:rPr>
              <a:t>VALID INTERSECT</a:t>
            </a:r>
            <a:r>
              <a:rPr lang="en-US" sz="2400" dirty="0" smtClean="0"/>
              <a:t>) clause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24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it-IT" sz="2400" dirty="0" smtClean="0">
                <a:solidFill>
                  <a:srgbClr val="FFFF00"/>
                </a:solidFill>
              </a:rPr>
              <a:t>SELECT SNAPSHOT </a:t>
            </a:r>
            <a:r>
              <a:rPr lang="it-IT" sz="2400" dirty="0" err="1" smtClean="0">
                <a:solidFill>
                  <a:srgbClr val="FFFF00"/>
                </a:solidFill>
              </a:rPr>
              <a:t>EmpName</a:t>
            </a:r>
            <a:r>
              <a:rPr lang="it-IT" sz="2400" dirty="0" smtClean="0">
                <a:solidFill>
                  <a:srgbClr val="FFFF00"/>
                </a:solidFill>
              </a:rPr>
              <a:t>, </a:t>
            </a:r>
            <a:r>
              <a:rPr lang="it-IT" sz="2400" dirty="0" err="1" smtClean="0">
                <a:solidFill>
                  <a:srgbClr val="FFFF00"/>
                </a:solidFill>
              </a:rPr>
              <a:t>DateOfBirth</a:t>
            </a:r>
            <a:r>
              <a:rPr lang="it-IT" sz="2400" dirty="0" smtClean="0">
                <a:solidFill>
                  <a:srgbClr val="FFFF00"/>
                </a:solidFill>
              </a:rPr>
              <a:t/>
            </a:r>
            <a:br>
              <a:rPr lang="it-IT" sz="2400" dirty="0" smtClean="0">
                <a:solidFill>
                  <a:srgbClr val="FFFF00"/>
                </a:solidFill>
              </a:rPr>
            </a:br>
            <a:r>
              <a:rPr lang="it-IT" sz="2400" dirty="0" smtClean="0">
                <a:solidFill>
                  <a:srgbClr val="FFFF00"/>
                </a:solidFill>
              </a:rPr>
              <a:t>FROM </a:t>
            </a:r>
            <a:r>
              <a:rPr lang="it-IT" sz="2400" dirty="0" err="1" smtClean="0">
                <a:solidFill>
                  <a:srgbClr val="FFFF00"/>
                </a:solidFill>
              </a:rPr>
              <a:t>Employee</a:t>
            </a:r>
            <a:r>
              <a:rPr lang="it-IT" sz="2400" dirty="0" smtClean="0">
                <a:solidFill>
                  <a:srgbClr val="FFFF00"/>
                </a:solidFill>
              </a:rPr>
              <a:t/>
            </a:r>
            <a:br>
              <a:rPr lang="it-IT" sz="2400" dirty="0" smtClean="0">
                <a:solidFill>
                  <a:srgbClr val="FFFF00"/>
                </a:solidFill>
              </a:rPr>
            </a:br>
            <a:r>
              <a:rPr lang="it-IT" sz="2400" dirty="0" smtClean="0">
                <a:solidFill>
                  <a:srgbClr val="FFFF00"/>
                </a:solidFill>
              </a:rPr>
              <a:t>WHERE Job='</a:t>
            </a:r>
            <a:r>
              <a:rPr lang="it-IT" sz="2400" dirty="0" err="1" smtClean="0">
                <a:solidFill>
                  <a:srgbClr val="FFFF00"/>
                </a:solidFill>
              </a:rPr>
              <a:t>Engineer</a:t>
            </a:r>
            <a:r>
              <a:rPr lang="en-US" sz="2400" dirty="0" smtClean="0">
                <a:solidFill>
                  <a:srgbClr val="FFFF00"/>
                </a:solidFill>
              </a:rPr>
              <a:t>'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24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SELECT DISTINCT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VALID PERIOD(</a:t>
            </a:r>
            <a:r>
              <a:rPr lang="it-IT" sz="2400" dirty="0" err="1" smtClean="0">
                <a:solidFill>
                  <a:srgbClr val="FFFF00"/>
                </a:solidFill>
              </a:rPr>
              <a:t>DateOfBirth</a:t>
            </a:r>
            <a:r>
              <a:rPr lang="en-US" sz="2400" dirty="0" smtClean="0">
                <a:solidFill>
                  <a:srgbClr val="FFFF00"/>
                </a:solidFill>
              </a:rPr>
              <a:t>, DATE 'FOREVER')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Job = 'Manager'</a:t>
            </a: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Projection</a:t>
            </a:r>
            <a:r>
              <a:rPr lang="it-IT" sz="3200" dirty="0" smtClean="0"/>
              <a:t> - </a:t>
            </a:r>
            <a:r>
              <a:rPr lang="it-IT" sz="3200" dirty="0" err="1" smtClean="0"/>
              <a:t>Examples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SELECT Department.*, </a:t>
            </a:r>
            <a:r>
              <a:rPr lang="en-US" sz="2400" dirty="0" err="1" smtClean="0">
                <a:solidFill>
                  <a:srgbClr val="FFFF00"/>
                </a:solidFill>
              </a:rPr>
              <a:t>Employee.Salary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Employee, Department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VALID INTERSECT (Employee, Department)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 = </a:t>
            </a:r>
            <a:r>
              <a:rPr lang="en-US" sz="2400" dirty="0" err="1" smtClean="0">
                <a:solidFill>
                  <a:srgbClr val="FFFF00"/>
                </a:solidFill>
              </a:rPr>
              <a:t>DeptManager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VALID(Employee)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              OVERLAPS VALID(Department)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Location = 'Miami'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SELECT Department.*, </a:t>
            </a:r>
            <a:r>
              <a:rPr lang="en-US" sz="2400" dirty="0" err="1" smtClean="0">
                <a:solidFill>
                  <a:srgbClr val="FFFF00"/>
                </a:solidFill>
              </a:rPr>
              <a:t>Employee.Salary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Employee, Department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 = </a:t>
            </a:r>
            <a:r>
              <a:rPr lang="en-US" sz="2400" dirty="0" err="1" smtClean="0">
                <a:solidFill>
                  <a:srgbClr val="FFFF00"/>
                </a:solidFill>
              </a:rPr>
              <a:t>DeptManager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Location = 'Miami'</a:t>
            </a:r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(the same VALID clause as above is understood and, thus, the overlap is implied; cf. temporal join)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Selection</a:t>
            </a:r>
            <a:r>
              <a:rPr lang="it-IT" sz="3200" dirty="0" smtClean="0"/>
              <a:t> in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516" y="964645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 smtClean="0"/>
              <a:t>Temporal selection</a:t>
            </a:r>
            <a:r>
              <a:rPr lang="en-US" sz="2800" dirty="0"/>
              <a:t>: Select from relation r with non-timestamp attributes 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…, A</a:t>
            </a:r>
            <a:r>
              <a:rPr lang="en-US" sz="2800" baseline="-25000" dirty="0" smtClean="0"/>
              <a:t>n</a:t>
            </a:r>
            <a:r>
              <a:rPr lang="en-US" sz="2800" dirty="0"/>
              <a:t> all tuples that satisfy a predicate P defined on the non-timestamp attributes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 smtClean="0"/>
              <a:t>Ex</a:t>
            </a:r>
            <a:r>
              <a:rPr lang="en-US" sz="2800" dirty="0"/>
              <a:t>. Select all tuples of employee Kate:</a:t>
            </a:r>
            <a:endParaRPr lang="en-US" sz="2800" dirty="0" smtClean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836" y="2780928"/>
            <a:ext cx="29146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0252" y="3897052"/>
            <a:ext cx="1838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4761148"/>
            <a:ext cx="48196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28084" y="5085184"/>
            <a:ext cx="313372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5092351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TSQL2 </a:t>
            </a:r>
            <a:r>
              <a:rPr lang="it-IT" sz="3200" dirty="0" err="1" smtClean="0"/>
              <a:t>Range</a:t>
            </a:r>
            <a:r>
              <a:rPr lang="it-IT" sz="3200" dirty="0" smtClean="0"/>
              <a:t> </a:t>
            </a:r>
            <a:r>
              <a:rPr lang="it-IT" sz="3200" dirty="0" err="1" smtClean="0"/>
              <a:t>Variables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TSQL2 range variables generalize the concept of history variables [</a:t>
            </a:r>
            <a:r>
              <a:rPr lang="en-US" sz="2400" dirty="0" err="1" smtClean="0"/>
              <a:t>Grandi</a:t>
            </a:r>
            <a:r>
              <a:rPr lang="en-US" sz="2400" dirty="0" smtClean="0"/>
              <a:t>] and allow for temporal restructuring [</a:t>
            </a:r>
            <a:r>
              <a:rPr lang="en-US" sz="2400" dirty="0" err="1" smtClean="0"/>
              <a:t>Gadia</a:t>
            </a:r>
            <a:r>
              <a:rPr lang="en-US" sz="2400" dirty="0" smtClean="0"/>
              <a:t>] of a relation. Automatic coalescing of timestamps is implied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In the </a:t>
            </a:r>
            <a:r>
              <a:rPr lang="en-US" sz="2400" dirty="0" smtClean="0">
                <a:solidFill>
                  <a:srgbClr val="FFFF00"/>
                </a:solidFill>
              </a:rPr>
              <a:t>FROM</a:t>
            </a:r>
            <a:r>
              <a:rPr lang="en-US" sz="2400" dirty="0" smtClean="0"/>
              <a:t> clause:</a:t>
            </a:r>
            <a:br>
              <a:rPr lang="en-US" sz="2400" dirty="0" smtClean="0"/>
            </a:b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FROM Employee(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) AS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the variable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/>
              <a:t> ranges over groups of </a:t>
            </a:r>
            <a:r>
              <a:rPr lang="en-US" sz="2400" dirty="0" err="1" smtClean="0"/>
              <a:t>tuples</a:t>
            </a:r>
            <a:r>
              <a:rPr lang="en-US" sz="2400" dirty="0" smtClean="0"/>
              <a:t> of the relations with the same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/>
              <a:t> attribute value.</a:t>
            </a:r>
            <a:br>
              <a:rPr lang="en-US" sz="2400" dirty="0" smtClean="0"/>
            </a:br>
            <a:r>
              <a:rPr lang="en-US" sz="2400" dirty="0" smtClean="0"/>
              <a:t>Grouping can also be based on periods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Notice that the clause </a:t>
            </a:r>
            <a:r>
              <a:rPr lang="en-US" sz="2400" dirty="0" smtClean="0">
                <a:solidFill>
                  <a:srgbClr val="FFFF00"/>
                </a:solidFill>
              </a:rPr>
              <a:t>FROM Employee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/>
              <a:t>is equivalent to </a:t>
            </a:r>
            <a:r>
              <a:rPr lang="en-US" sz="2400" dirty="0" smtClean="0">
                <a:solidFill>
                  <a:srgbClr val="FFFF00"/>
                </a:solidFill>
              </a:rPr>
              <a:t>FROM Employee AS Employee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that is to </a:t>
            </a:r>
            <a:r>
              <a:rPr lang="en-US" sz="2400" dirty="0" smtClean="0">
                <a:solidFill>
                  <a:srgbClr val="FFFF00"/>
                </a:solidFill>
              </a:rPr>
              <a:t>FROM Employee(*) AS Employee</a:t>
            </a: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TSQL2 </a:t>
            </a:r>
            <a:r>
              <a:rPr lang="it-IT" sz="3200" dirty="0" err="1" smtClean="0"/>
              <a:t>Range</a:t>
            </a:r>
            <a:r>
              <a:rPr lang="it-IT" sz="3200" dirty="0" smtClean="0"/>
              <a:t> </a:t>
            </a:r>
            <a:r>
              <a:rPr lang="it-IT" sz="3200" dirty="0" err="1" smtClean="0"/>
              <a:t>Variables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Declaration of range variables (and, thus, grouping) can be nested: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	</a:t>
            </a:r>
            <a:r>
              <a:rPr lang="en-US" sz="2400" dirty="0" smtClean="0">
                <a:solidFill>
                  <a:srgbClr val="FFFF00"/>
                </a:solidFill>
              </a:rPr>
              <a:t>FROM Employee(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) AS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,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		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(Job) AS E1, E2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is equivalent to: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	</a:t>
            </a:r>
            <a:r>
              <a:rPr lang="en-US" sz="2400" dirty="0" smtClean="0">
                <a:solidFill>
                  <a:srgbClr val="FFFF00"/>
                </a:solidFill>
              </a:rPr>
              <a:t>FROM Employee(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) AS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,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	 	 Employee(</a:t>
            </a:r>
            <a:r>
              <a:rPr lang="en-US" sz="2400" dirty="0" err="1" smtClean="0">
                <a:solidFill>
                  <a:srgbClr val="FFFF00"/>
                </a:solidFill>
              </a:rPr>
              <a:t>EmpName,Job</a:t>
            </a:r>
            <a:r>
              <a:rPr lang="en-US" sz="2400" dirty="0" smtClean="0">
                <a:solidFill>
                  <a:srgbClr val="FFFF00"/>
                </a:solidFill>
              </a:rPr>
              <a:t>) AS E1, E2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	WHERE E1.EmpName=</a:t>
            </a:r>
            <a:r>
              <a:rPr lang="en-US" sz="2400" dirty="0" err="1" smtClean="0">
                <a:solidFill>
                  <a:srgbClr val="FFFF00"/>
                </a:solidFill>
              </a:rPr>
              <a:t>Emp.EmpName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	      AND E2.EmpName=</a:t>
            </a:r>
            <a:r>
              <a:rPr lang="en-US" sz="2400" dirty="0" err="1" smtClean="0">
                <a:solidFill>
                  <a:srgbClr val="FFFF00"/>
                </a:solidFill>
              </a:rPr>
              <a:t>Emp.EmpName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(groups are </a:t>
            </a:r>
            <a:r>
              <a:rPr lang="en-US" sz="2400" i="1" dirty="0" smtClean="0"/>
              <a:t>synchronized</a:t>
            </a:r>
            <a:r>
              <a:rPr lang="en-US" sz="2400" dirty="0" smtClean="0"/>
              <a:t> on the common attributes; nested declarations are “syntactic sugar”)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TSQL2 </a:t>
            </a:r>
            <a:r>
              <a:rPr lang="it-IT" sz="3200" dirty="0" err="1" smtClean="0"/>
              <a:t>Range</a:t>
            </a:r>
            <a:r>
              <a:rPr lang="it-IT" sz="3200" dirty="0" smtClean="0"/>
              <a:t> </a:t>
            </a:r>
            <a:r>
              <a:rPr lang="it-IT" sz="3200" dirty="0" err="1" smtClean="0"/>
              <a:t>Variables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388932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SELECT *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Employee(</a:t>
            </a:r>
            <a:r>
              <a:rPr lang="en-US" sz="2400" dirty="0" err="1" smtClean="0">
                <a:solidFill>
                  <a:srgbClr val="FFFF00"/>
                </a:solidFill>
              </a:rPr>
              <a:t>EmpName,Salary</a:t>
            </a:r>
            <a:r>
              <a:rPr lang="en-US" sz="2400" dirty="0" smtClean="0">
                <a:solidFill>
                  <a:srgbClr val="FFFF00"/>
                </a:solidFill>
              </a:rPr>
              <a:t>) AS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Salary = 2500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CAST(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 AS INTERVAL YEAR)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		&gt;= INTERVAL '2' YEAR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FF00"/>
                </a:solidFill>
              </a:rPr>
              <a:t>SELECT SNAPSHOT E1.EmpName, BEGIN(VALID(E2))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Employee(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) AS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,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	    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(</a:t>
            </a:r>
            <a:r>
              <a:rPr lang="en-US" sz="2400" dirty="0" err="1" smtClean="0">
                <a:solidFill>
                  <a:srgbClr val="FFFF00"/>
                </a:solidFill>
              </a:rPr>
              <a:t>Job,Salary</a:t>
            </a:r>
            <a:r>
              <a:rPr lang="en-US" sz="2400" dirty="0" smtClean="0">
                <a:solidFill>
                  <a:srgbClr val="FFFF00"/>
                </a:solidFill>
              </a:rPr>
              <a:t>) AS E1, E2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E1 MEETS E2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E1.Job &lt;&gt; E2.Job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E1.Salary = E2.Salary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TSQL2 </a:t>
            </a:r>
            <a:r>
              <a:rPr lang="it-IT" sz="3200" dirty="0" err="1" smtClean="0"/>
              <a:t>Range</a:t>
            </a:r>
            <a:r>
              <a:rPr lang="it-IT" sz="3200" dirty="0" smtClean="0"/>
              <a:t> </a:t>
            </a:r>
            <a:r>
              <a:rPr lang="it-IT" sz="3200" dirty="0" err="1" smtClean="0"/>
              <a:t>Variables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SELECT E1.EmpName, E1.Job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Employee(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) AS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,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	    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(Job)(PERIOD) AS E1, E2, E3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E1 MEETS E2 AND E2 MEETS E3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E1.Job &lt;&gt; E2.Job AND E1.Job = E3.Job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E2.Job = 'Manager' 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FF00"/>
                </a:solidFill>
              </a:rPr>
              <a:t>SELECT Emp.*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Employee(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) AS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,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	    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(Job) AS E1,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(Salary) AS E2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E1.Salary = 2300 AND E2.Job = '</a:t>
            </a:r>
            <a:r>
              <a:rPr lang="en-US" sz="2400" dirty="0" err="1" smtClean="0">
                <a:solidFill>
                  <a:srgbClr val="FFFF00"/>
                </a:solidFill>
              </a:rPr>
              <a:t>DeptHead</a:t>
            </a:r>
            <a:r>
              <a:rPr lang="en-US" sz="2400" dirty="0" smtClean="0">
                <a:solidFill>
                  <a:srgbClr val="FFFF00"/>
                </a:solidFill>
              </a:rPr>
              <a:t>'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BEGIN(VALID(E2)) - END(VALID(E1))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            &gt; INTERVAL '18' MONTH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TSQL2 </a:t>
            </a:r>
            <a:r>
              <a:rPr lang="it-IT" sz="3200" dirty="0" err="1" smtClean="0"/>
              <a:t>Modification</a:t>
            </a:r>
            <a:r>
              <a:rPr lang="it-IT" sz="3200" dirty="0" smtClean="0"/>
              <a:t> </a:t>
            </a:r>
            <a:r>
              <a:rPr lang="it-IT" sz="3200" dirty="0" err="1" smtClean="0"/>
              <a:t>Operations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FFFF00"/>
                </a:solidFill>
              </a:rPr>
              <a:t>VALID</a:t>
            </a:r>
            <a:r>
              <a:rPr lang="en-US" sz="2400" dirty="0" smtClean="0"/>
              <a:t> clause allows for the specification of the </a:t>
            </a:r>
            <a:r>
              <a:rPr lang="en-US" sz="2400" i="1" dirty="0" smtClean="0"/>
              <a:t>applicability period </a:t>
            </a:r>
            <a:r>
              <a:rPr lang="en-US" sz="2400" dirty="0" smtClean="0"/>
              <a:t>of the modification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 INSERT INTO Employee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VALUES ('Kim', '1982-05-15', 'Engineer', 2500)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VALID PERIOD( DATE '2016-01-01',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                       NOBIND(DATE 'NOW') 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Employee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323530" y="5157192"/>
          <a:ext cx="842493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17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82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EmpName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DateOfBirth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VALID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Kim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15/5/1982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Engineer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2500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[1/</a:t>
                      </a:r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/2016, 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)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TSQL2 </a:t>
            </a:r>
            <a:r>
              <a:rPr lang="it-IT" sz="3200" dirty="0" err="1" smtClean="0"/>
              <a:t>Modification</a:t>
            </a:r>
            <a:r>
              <a:rPr lang="it-IT" sz="3200" dirty="0" smtClean="0"/>
              <a:t> </a:t>
            </a:r>
            <a:r>
              <a:rPr lang="it-IT" sz="3200" dirty="0" err="1" smtClean="0"/>
              <a:t>Operations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 UPDATE Employee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SET Salary = Salary + 200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WHERE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 = 'Kim'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	AND VALID(Employee)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            CONTAINS DATE 'CURRENT_TIMESTAMP'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VALID PERIOD 'February 2016' 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Employee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359532" y="4545124"/>
          <a:ext cx="842493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57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EmpName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DateOfBirth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VALID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Kim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15/5/1982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Engineer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2500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[1/</a:t>
                      </a:r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/2016, 1/2/2016)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Kim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15/5/1982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2700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[1/2/2016, 1/3/2016)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Kim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15/5/1982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2500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[1/3/2016, 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TSQL2 </a:t>
            </a:r>
            <a:r>
              <a:rPr lang="it-IT" sz="3200" dirty="0" err="1" smtClean="0"/>
              <a:t>Modification</a:t>
            </a:r>
            <a:r>
              <a:rPr lang="it-IT" sz="3200" dirty="0" smtClean="0"/>
              <a:t> </a:t>
            </a:r>
            <a:r>
              <a:rPr lang="it-IT" sz="3200" dirty="0" err="1" smtClean="0"/>
              <a:t>Operations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 DELETE FROM Employee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WHERE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 = 'Kim'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VALID PERIOD '[2016-06-01 - FOREVER]' </a:t>
            </a:r>
            <a:br>
              <a:rPr lang="en-US" sz="2400" dirty="0" smtClean="0">
                <a:solidFill>
                  <a:srgbClr val="FFFF00"/>
                </a:solidFill>
              </a:rPr>
            </a:b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Employee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395536" y="3933056"/>
          <a:ext cx="842493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57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EmpName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DateOfBirth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VALID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Kim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15/5/1982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Engineer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2500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[1/</a:t>
                      </a:r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/2016, 1/2/2016)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Kim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15/5/1982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2700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[1/2/2016, 1/3/2016)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Kim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15/5/1982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Engineer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2500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[1/3/2016, 1/6/2016)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TSQL2 </a:t>
            </a:r>
            <a:r>
              <a:rPr lang="it-IT" sz="3200" dirty="0" err="1" smtClean="0"/>
              <a:t>Modifications</a:t>
            </a:r>
            <a:r>
              <a:rPr lang="it-IT" sz="3200" dirty="0" smtClean="0"/>
              <a:t> and </a:t>
            </a:r>
            <a:r>
              <a:rPr lang="it-IT" sz="3200" dirty="0" err="1" smtClean="0"/>
              <a:t>Surrogates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388932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Surrogates are transparent time-invariant identifiers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CREATE TABLE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Supplier(ID SURROGATE, Name CHAR PRIMARY KEY, 	        Address CHAR)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AS VALID;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	INSERT INTO Supplier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VALUES (NEW, 'Acme Inc.', 'New York')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VALID PERIOD '[2014-01-01 - FOREVER]'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</a:t>
            </a:r>
            <a:r>
              <a:rPr lang="en-US" sz="2400" dirty="0" smtClean="0"/>
              <a:t>Supplier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935596" y="5625244"/>
          <a:ext cx="694877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2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ID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Address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VALID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[S1]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Acme</a:t>
                      </a:r>
                      <a:r>
                        <a:rPr lang="it-IT" baseline="0" dirty="0" smtClean="0"/>
                        <a:t> Inc.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New</a:t>
                      </a:r>
                      <a:r>
                        <a:rPr lang="it-IT" baseline="0" dirty="0" smtClean="0"/>
                        <a:t> York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[1/</a:t>
                      </a:r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/2014, </a:t>
                      </a:r>
                      <a:r>
                        <a:rPr lang="it-IT" dirty="0" err="1" smtClean="0"/>
                        <a:t>Forever</a:t>
                      </a:r>
                      <a:r>
                        <a:rPr lang="it-IT" dirty="0" smtClean="0"/>
                        <a:t>)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TSQL2 </a:t>
            </a:r>
            <a:r>
              <a:rPr lang="it-IT" sz="3200" dirty="0" err="1" smtClean="0"/>
              <a:t>Modifications</a:t>
            </a:r>
            <a:r>
              <a:rPr lang="it-IT" sz="3200" dirty="0" smtClean="0"/>
              <a:t> and </a:t>
            </a:r>
            <a:r>
              <a:rPr lang="it-IT" sz="3200" dirty="0" err="1" smtClean="0"/>
              <a:t>Surrogates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31540" y="1268760"/>
            <a:ext cx="8388932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 INSERT INTO Supplier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SELECT ID, 'New Acme Ltd.', Address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FROM Supplier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WHERE Name = 'Acme Inc.'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VALID PERIOD '[2016-01-01 - FOREVER]' 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or: </a:t>
            </a:r>
            <a:r>
              <a:rPr lang="en-US" sz="2400" dirty="0" smtClean="0">
                <a:solidFill>
                  <a:srgbClr val="FFFF00"/>
                </a:solidFill>
              </a:rPr>
              <a:t>UPDATE Supplier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SET Name = 'New Acme Ltd.'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WHERE ID = ( SELECT ID FROM Supplier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		        WHERE Name = 'Acme Inc.' 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VALID PERIOD '[2016-01-01 - FOREVER]' 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5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    </a:t>
            </a:r>
            <a:r>
              <a:rPr lang="en-US" sz="2400" dirty="0" smtClean="0"/>
              <a:t>   Supplier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899592" y="5337212"/>
          <a:ext cx="6948771" cy="1148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82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844">
                <a:tc>
                  <a:txBody>
                    <a:bodyPr/>
                    <a:lstStyle/>
                    <a:p>
                      <a:r>
                        <a:rPr lang="it-IT" dirty="0" smtClean="0"/>
                        <a:t>ID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Address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VALID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[S1]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Acme</a:t>
                      </a:r>
                      <a:r>
                        <a:rPr lang="it-IT" baseline="0" dirty="0" smtClean="0"/>
                        <a:t> Inc.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New</a:t>
                      </a:r>
                      <a:r>
                        <a:rPr lang="it-IT" baseline="0" dirty="0" smtClean="0"/>
                        <a:t> York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[1/</a:t>
                      </a:r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/2014, 1/2/2016)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[S1]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New Acme </a:t>
                      </a:r>
                      <a:r>
                        <a:rPr lang="it-IT" dirty="0" err="1" smtClean="0"/>
                        <a:t>Ltd</a:t>
                      </a:r>
                      <a:r>
                        <a:rPr lang="it-IT" dirty="0" smtClean="0"/>
                        <a:t>.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New York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[1/</a:t>
                      </a:r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/2016, </a:t>
                      </a:r>
                      <a:r>
                        <a:rPr lang="it-IT" dirty="0" err="1" smtClean="0"/>
                        <a:t>Forever</a:t>
                      </a:r>
                      <a:r>
                        <a:rPr lang="it-IT" dirty="0" smtClean="0"/>
                        <a:t>)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TSQL2 Aggregate </a:t>
            </a:r>
            <a:r>
              <a:rPr lang="it-IT" sz="3200" dirty="0" err="1" smtClean="0"/>
              <a:t>Functions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388932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Temporal grouping criteria:</a:t>
            </a:r>
          </a:p>
          <a:p>
            <a:pPr marL="742950" lvl="2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000" dirty="0" smtClean="0"/>
              <a:t>Partition domain (valid or user-defined, instant or period)</a:t>
            </a:r>
          </a:p>
          <a:p>
            <a:pPr marL="742950" lvl="2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000" dirty="0" smtClean="0"/>
              <a:t>Partition granularity</a:t>
            </a:r>
          </a:p>
          <a:p>
            <a:pPr marL="742950" lvl="2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000" dirty="0" smtClean="0"/>
              <a:t>Associated time window (</a:t>
            </a:r>
            <a:r>
              <a:rPr lang="en-US" sz="2000" dirty="0" smtClean="0">
                <a:solidFill>
                  <a:srgbClr val="FFFF00"/>
                </a:solidFill>
              </a:rPr>
              <a:t>LEADING</a:t>
            </a:r>
            <a:r>
              <a:rPr lang="en-US" sz="2000" dirty="0" smtClean="0"/>
              <a:t> and </a:t>
            </a:r>
            <a:r>
              <a:rPr lang="en-US" sz="2000" dirty="0" smtClean="0">
                <a:solidFill>
                  <a:srgbClr val="FFFF00"/>
                </a:solidFill>
              </a:rPr>
              <a:t>TRAILING</a:t>
            </a:r>
            <a:r>
              <a:rPr lang="en-US" sz="2000" dirty="0" smtClean="0"/>
              <a:t> options)</a:t>
            </a:r>
          </a:p>
          <a:p>
            <a:pPr marL="742950" lvl="2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000" dirty="0" smtClean="0"/>
              <a:t>Group belonging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SELECT Salary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 AS Emp1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Emp1.EmpName = 'Tony'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AND VALID(Emp1) OVERLAPS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( SELECT MIN(VALID(Emp2))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  FROM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 AS Emp2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  WHERE Emp2.EmpName = 'Eve' )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Union in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516" y="964645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 smtClean="0"/>
              <a:t>Temporal union</a:t>
            </a:r>
            <a:r>
              <a:rPr lang="en-US" sz="2800" dirty="0"/>
              <a:t>: Compute the union of tuples from two relations r</a:t>
            </a:r>
            <a:r>
              <a:rPr lang="en-US" sz="2800" baseline="-25000" dirty="0"/>
              <a:t>1</a:t>
            </a:r>
            <a:r>
              <a:rPr lang="en-US" sz="2800" dirty="0"/>
              <a:t> and r</a:t>
            </a:r>
            <a:r>
              <a:rPr lang="en-US" sz="2800" baseline="-25000" dirty="0"/>
              <a:t>2</a:t>
            </a:r>
            <a:r>
              <a:rPr lang="en-US" sz="2800" dirty="0"/>
              <a:t> that are instances of the same schema (or union-compatible schemas)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400" dirty="0" smtClean="0"/>
              <a:t>The </a:t>
            </a:r>
            <a:r>
              <a:rPr lang="en-US" sz="2400" dirty="0"/>
              <a:t>first clause handles value-equivalent tuples found in r</a:t>
            </a:r>
            <a:r>
              <a:rPr lang="en-US" sz="2400" baseline="-25000" dirty="0"/>
              <a:t>1</a:t>
            </a:r>
            <a:r>
              <a:rPr lang="en-US" sz="2400" dirty="0"/>
              <a:t> and r</a:t>
            </a:r>
            <a:r>
              <a:rPr lang="en-US" sz="2400" baseline="-25000" dirty="0"/>
              <a:t>2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400" dirty="0" smtClean="0"/>
              <a:t>The </a:t>
            </a:r>
            <a:r>
              <a:rPr lang="en-US" sz="2400" dirty="0"/>
              <a:t>second (third) clause handles those tuples that are found only in r</a:t>
            </a:r>
            <a:r>
              <a:rPr lang="en-US" sz="2400" baseline="-25000" dirty="0"/>
              <a:t>1</a:t>
            </a:r>
            <a:r>
              <a:rPr lang="en-US" sz="2400" dirty="0"/>
              <a:t> (r</a:t>
            </a:r>
            <a:r>
              <a:rPr lang="en-US" sz="2400" baseline="-25000" dirty="0"/>
              <a:t>2</a:t>
            </a:r>
            <a:r>
              <a:rPr lang="en-US" sz="2400" dirty="0"/>
              <a:t>)</a:t>
            </a:r>
            <a:endParaRPr lang="en-US" sz="2400" dirty="0" smtClean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456892"/>
            <a:ext cx="69627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01964333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TSQL2 Aggregate </a:t>
            </a:r>
            <a:r>
              <a:rPr lang="it-IT" sz="3200" dirty="0" err="1" smtClean="0"/>
              <a:t>Functions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388932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SELECT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, SUM(WEIGHTED Salary)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Employee(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) AS 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GROUP BY VALID(</a:t>
            </a:r>
            <a:r>
              <a:rPr lang="en-US" sz="2400" dirty="0" err="1" smtClean="0">
                <a:solidFill>
                  <a:srgbClr val="FFFF00"/>
                </a:solidFill>
              </a:rPr>
              <a:t>Emp</a:t>
            </a:r>
            <a:r>
              <a:rPr lang="en-US" sz="2400" dirty="0" smtClean="0">
                <a:solidFill>
                  <a:srgbClr val="FFFF00"/>
                </a:solidFill>
              </a:rPr>
              <a:t>) USING '1' YEAR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HAVING MIN(Salary) &gt; 2500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	SELECT AVG(WEIGHTED Salary)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 = 'Tony'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GROUP BY VALID(Employee)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USING '1' MONTH LEADING '11' MONTH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Calendars</a:t>
            </a:r>
            <a:r>
              <a:rPr lang="it-IT" sz="3200" dirty="0" smtClean="0"/>
              <a:t> and </a:t>
            </a:r>
            <a:r>
              <a:rPr lang="it-IT" sz="3200" dirty="0" err="1" smtClean="0"/>
              <a:t>Calendric</a:t>
            </a:r>
            <a:r>
              <a:rPr lang="it-IT" sz="3200" dirty="0" smtClean="0"/>
              <a:t> </a:t>
            </a:r>
            <a:r>
              <a:rPr lang="it-IT" sz="3200" dirty="0" err="1" smtClean="0"/>
              <a:t>Systems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388932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Calendars and </a:t>
            </a:r>
            <a:r>
              <a:rPr lang="en-US" sz="2400" dirty="0" err="1" smtClean="0"/>
              <a:t>calendric</a:t>
            </a:r>
            <a:r>
              <a:rPr lang="en-US" sz="2400" dirty="0" smtClean="0"/>
              <a:t> systems composed of multiple calendars are supported in TSQL2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Ex. of  calendars: Gregorian, Julian, Astronomic, </a:t>
            </a:r>
            <a:r>
              <a:rPr lang="en-US" sz="2400" dirty="0" err="1" smtClean="0"/>
              <a:t>Traditional_Chinese</a:t>
            </a:r>
            <a:r>
              <a:rPr lang="en-US" sz="2400" dirty="0" smtClean="0"/>
              <a:t>, </a:t>
            </a:r>
            <a:r>
              <a:rPr lang="en-US" sz="2400" dirty="0" err="1" smtClean="0"/>
              <a:t>US_Fiscal</a:t>
            </a:r>
            <a:r>
              <a:rPr lang="en-US" sz="2400" dirty="0" smtClean="0"/>
              <a:t>, </a:t>
            </a:r>
            <a:r>
              <a:rPr lang="en-US" sz="2400" dirty="0" err="1" smtClean="0"/>
              <a:t>UniBO_Academic</a:t>
            </a: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Ex. of a </a:t>
            </a:r>
            <a:r>
              <a:rPr lang="en-US" sz="2400" dirty="0" err="1" smtClean="0"/>
              <a:t>calendric</a:t>
            </a:r>
            <a:r>
              <a:rPr lang="en-US" sz="2400" dirty="0" smtClean="0"/>
              <a:t> system: Russian (Roman till100 B.C. then Julian till1917, then Gregorian till1929, then Communist till1931 and then Gregorian again)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Selection of a </a:t>
            </a:r>
            <a:r>
              <a:rPr lang="en-US" sz="2400" dirty="0" err="1" smtClean="0"/>
              <a:t>calendric</a:t>
            </a:r>
            <a:r>
              <a:rPr lang="en-US" sz="2400" dirty="0" smtClean="0"/>
              <a:t> system (Gregorian) in TSQL2: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DECLARE CALENDRIC SYSTEM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	AS SQL92_CALENDRIC_SYSTEM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	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Calendars</a:t>
            </a:r>
            <a:r>
              <a:rPr lang="it-IT" sz="3200" dirty="0" smtClean="0"/>
              <a:t> and </a:t>
            </a:r>
            <a:r>
              <a:rPr lang="it-IT" sz="3200" dirty="0" err="1" smtClean="0"/>
              <a:t>Calendric</a:t>
            </a:r>
            <a:r>
              <a:rPr lang="it-IT" sz="3200" dirty="0" smtClean="0"/>
              <a:t> </a:t>
            </a:r>
            <a:r>
              <a:rPr lang="it-IT" sz="3200" dirty="0" err="1" smtClean="0"/>
              <a:t>Systems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388932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Calendars are necessary for correct I/O and formatting </a:t>
            </a:r>
            <a:br>
              <a:rPr lang="en-US" sz="2400" dirty="0" smtClean="0"/>
            </a:br>
            <a:r>
              <a:rPr lang="en-US" sz="2400" dirty="0" smtClean="0"/>
              <a:t>of time data, that can be specified via the DATETIME_FORMAT property, ex.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	</a:t>
            </a:r>
            <a:r>
              <a:rPr lang="en-US" sz="2000" dirty="0" smtClean="0">
                <a:solidFill>
                  <a:srgbClr val="FFFF00"/>
                </a:solidFill>
              </a:rPr>
              <a:t>SET PROPERTY FOR </a:t>
            </a:r>
            <a:r>
              <a:rPr lang="en-US" sz="2000" dirty="0" err="1" smtClean="0">
                <a:solidFill>
                  <a:srgbClr val="FFFF00"/>
                </a:solidFill>
              </a:rPr>
              <a:t>Italian_Calendar</a:t>
            </a:r>
            <a:r>
              <a:rPr lang="en-US" sz="2000" dirty="0" smtClean="0">
                <a:solidFill>
                  <a:srgbClr val="FFFF00"/>
                </a:solidFill>
              </a:rPr>
              <a:t> WITH VALUES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( ' DATETIME_FORMAT ',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  ' &lt;DAY&gt;/&lt;MONTH&gt;/&lt;YEAR&gt;  &lt;HOUR&gt;:&lt;MINUTE&gt;:&lt;SECOND&gt; ' 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000" dirty="0" smtClean="0"/>
              <a:t>     then '19/02/2016 ' is a correct date literal for the </a:t>
            </a:r>
            <a:r>
              <a:rPr lang="en-US" sz="2000" dirty="0" err="1" smtClean="0"/>
              <a:t>Italian_Calendar</a:t>
            </a: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Time zones and daylight saving are also supported, </a:t>
            </a:r>
            <a:br>
              <a:rPr lang="en-US" sz="2400" dirty="0" smtClean="0"/>
            </a:br>
            <a:r>
              <a:rPr lang="en-US" sz="2400" dirty="0" smtClean="0"/>
              <a:t>e.g. the following expressions are equivalent: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000" dirty="0" smtClean="0">
                <a:solidFill>
                  <a:srgbClr val="FFFF00"/>
                </a:solidFill>
              </a:rPr>
              <a:t>TIME '10:30:25' AT TIME ZONE INTERVAL '1' HOUR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TIME '10:30:25' AT TIME ZONE 'CET'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TIME '10:30:25+01:00'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	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Calendars</a:t>
            </a:r>
            <a:r>
              <a:rPr lang="it-IT" sz="3200" dirty="0" smtClean="0"/>
              <a:t> and </a:t>
            </a:r>
            <a:r>
              <a:rPr lang="it-IT" sz="3200" dirty="0" err="1" smtClean="0"/>
              <a:t>Calendric</a:t>
            </a:r>
            <a:r>
              <a:rPr lang="it-IT" sz="3200" dirty="0" smtClean="0"/>
              <a:t> </a:t>
            </a:r>
            <a:r>
              <a:rPr lang="it-IT" sz="3200" dirty="0" err="1" smtClean="0"/>
              <a:t>Systems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388932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Like in SQL-92, an EXTRACT() operator is also available to extract components from a temporal expression. 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Examples: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  <a:r>
              <a:rPr lang="en-US" sz="2000" dirty="0" smtClean="0">
                <a:solidFill>
                  <a:srgbClr val="FFFF00"/>
                </a:solidFill>
              </a:rPr>
              <a:t>EXTRACT (HOUR FROM TIME '01:27.30 PM')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	</a:t>
            </a:r>
            <a:r>
              <a:rPr lang="en-US" sz="2000" dirty="0" smtClean="0"/>
              <a:t>returns 13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EXTRACT (MONTH FROM DATE 'June 7, 2010')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	</a:t>
            </a:r>
            <a:r>
              <a:rPr lang="en-US" sz="2000" dirty="0" smtClean="0"/>
              <a:t>returns 6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EXTRACT (TIMEZONE_HOUR FROM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	TIMESTAMP '2015-05-13 13:27.30-4:00')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	</a:t>
            </a:r>
            <a:r>
              <a:rPr lang="en-US" sz="2000" dirty="0" smtClean="0"/>
              <a:t>returns -4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	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Indeterminacy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48780"/>
            <a:ext cx="8388932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Based on a probabilistic approach [</a:t>
            </a:r>
            <a:r>
              <a:rPr lang="en-US" sz="2400" dirty="0" err="1" smtClean="0"/>
              <a:t>Dyreson</a:t>
            </a:r>
            <a:r>
              <a:rPr lang="en-US" sz="2400" dirty="0" smtClean="0"/>
              <a:t> &amp; Snodgrass]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An indeterminate instant t = (t</a:t>
            </a:r>
            <a:r>
              <a:rPr lang="en-US" sz="2400" baseline="30000" dirty="0" smtClean="0"/>
              <a:t>-</a:t>
            </a:r>
            <a:r>
              <a:rPr lang="en-US" sz="2400" dirty="0" smtClean="0"/>
              <a:t> ~ t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, P)</a:t>
            </a:r>
            <a:br>
              <a:rPr lang="en-US" sz="2400" dirty="0" smtClean="0"/>
            </a:br>
            <a:r>
              <a:rPr lang="en-US" sz="2400" dirty="0" smtClean="0"/>
              <a:t>is represented through:</a:t>
            </a:r>
          </a:p>
          <a:p>
            <a:pPr marL="742950" lvl="2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000" dirty="0" smtClean="0"/>
              <a:t>Its lower (t</a:t>
            </a:r>
            <a:r>
              <a:rPr lang="en-US" sz="2000" baseline="30000" dirty="0" smtClean="0"/>
              <a:t>-</a:t>
            </a:r>
            <a:r>
              <a:rPr lang="en-US" sz="2000" dirty="0" smtClean="0"/>
              <a:t>) and upper (t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) support</a:t>
            </a:r>
          </a:p>
          <a:p>
            <a:pPr marL="742950" lvl="2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000" dirty="0" smtClean="0"/>
              <a:t>Its probability distribution P (null outside the support)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Evaluation of selection predicates involving indeterminate instants (at a given plausibility level p) is based on the </a:t>
            </a:r>
            <a:r>
              <a:rPr lang="en-US" sz="2400" i="1" dirty="0" smtClean="0"/>
              <a:t>Before() </a:t>
            </a:r>
            <a:r>
              <a:rPr lang="en-US" sz="2400" dirty="0" smtClean="0"/>
              <a:t>primitive: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	</a:t>
            </a:r>
            <a:r>
              <a:rPr lang="en-US" sz="2400" dirty="0" smtClean="0"/>
              <a:t>where the precedence probability is evaluated as:</a:t>
            </a:r>
            <a:br>
              <a:rPr lang="en-US" sz="2400" dirty="0" smtClean="0"/>
            </a:br>
            <a:endParaRPr lang="en-US" sz="2400" dirty="0" smtClean="0"/>
          </a:p>
          <a:p>
            <a:pPr marL="342900" lvl="1" indent="-342900" algn="ctr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9692" y="4725144"/>
            <a:ext cx="52006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5661248"/>
            <a:ext cx="28479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Indeterminacy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340768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it-IT" sz="2400" dirty="0" smtClean="0"/>
              <a:t>The </a:t>
            </a:r>
            <a:r>
              <a:rPr lang="it-IT" sz="2400" dirty="0" err="1" smtClean="0"/>
              <a:t>probability</a:t>
            </a:r>
            <a:r>
              <a:rPr lang="it-IT" sz="2400" dirty="0" smtClean="0"/>
              <a:t> </a:t>
            </a:r>
            <a:r>
              <a:rPr lang="it-IT" sz="2400" dirty="0" err="1" smtClean="0"/>
              <a:t>distribution</a:t>
            </a:r>
            <a:r>
              <a:rPr lang="it-IT" sz="2400" dirty="0" smtClean="0"/>
              <a:t> can </a:t>
            </a:r>
            <a:r>
              <a:rPr lang="it-IT" sz="2400" dirty="0" err="1" smtClean="0"/>
              <a:t>be</a:t>
            </a:r>
            <a:r>
              <a:rPr lang="it-IT" sz="2400" dirty="0" smtClean="0"/>
              <a:t> STANDARD (i.e. UNIFORM or MISSING) or NONSTANDARD 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it-IT" sz="2400" dirty="0" smtClean="0"/>
              <a:t>Non standard </a:t>
            </a:r>
            <a:r>
              <a:rPr lang="it-IT" sz="2400" dirty="0" err="1" smtClean="0"/>
              <a:t>distributions</a:t>
            </a:r>
            <a:r>
              <a:rPr lang="it-IT" sz="2400" dirty="0" smtClean="0"/>
              <a:t> are </a:t>
            </a:r>
            <a:r>
              <a:rPr lang="it-IT" sz="2400" dirty="0" err="1" smtClean="0"/>
              <a:t>user-defined</a:t>
            </a:r>
            <a:r>
              <a:rPr lang="it-IT" sz="2400" dirty="0" smtClean="0"/>
              <a:t> </a:t>
            </a:r>
            <a:r>
              <a:rPr lang="it-IT" sz="2400" dirty="0" err="1" smtClean="0"/>
              <a:t>point</a:t>
            </a:r>
            <a:r>
              <a:rPr lang="it-IT" sz="2400" dirty="0" smtClean="0"/>
              <a:t> </a:t>
            </a:r>
            <a:r>
              <a:rPr lang="it-IT" sz="2400" dirty="0" err="1" smtClean="0"/>
              <a:t>by</a:t>
            </a:r>
            <a:r>
              <a:rPr lang="it-IT" sz="2400" dirty="0" smtClean="0"/>
              <a:t> </a:t>
            </a:r>
            <a:r>
              <a:rPr lang="it-IT" sz="2400" dirty="0" err="1" smtClean="0"/>
              <a:t>point</a:t>
            </a:r>
            <a:r>
              <a:rPr lang="it-IT" sz="2400" dirty="0" smtClean="0"/>
              <a:t> </a:t>
            </a:r>
            <a:r>
              <a:rPr lang="it-IT" sz="2400" dirty="0" err="1" smtClean="0"/>
              <a:t>such</a:t>
            </a:r>
            <a:r>
              <a:rPr lang="it-IT" sz="2400" dirty="0" smtClean="0"/>
              <a:t> </a:t>
            </a:r>
            <a:r>
              <a:rPr lang="it-IT" sz="2400" dirty="0" err="1" smtClean="0"/>
              <a:t>that</a:t>
            </a:r>
            <a:r>
              <a:rPr lang="it-IT" sz="2400" dirty="0" smtClean="0"/>
              <a:t>: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it-IT" sz="2400" dirty="0" smtClean="0"/>
              <a:t>		P(i) = 0  </a:t>
            </a:r>
            <a:r>
              <a:rPr lang="it-IT" sz="2400" dirty="0" err="1" smtClean="0">
                <a:sym typeface="Symbol"/>
              </a:rPr>
              <a:t>if</a:t>
            </a:r>
            <a:r>
              <a:rPr lang="it-IT" sz="2400" dirty="0" smtClean="0">
                <a:sym typeface="Symbol"/>
              </a:rPr>
              <a:t> i&lt;t</a:t>
            </a:r>
            <a:r>
              <a:rPr lang="it-IT" sz="2400" baseline="30000" dirty="0" smtClean="0">
                <a:sym typeface="Symbol"/>
              </a:rPr>
              <a:t>-</a:t>
            </a:r>
            <a:r>
              <a:rPr lang="it-IT" sz="2400" dirty="0" smtClean="0">
                <a:sym typeface="Symbol"/>
              </a:rPr>
              <a:t> or i&gt;</a:t>
            </a:r>
            <a:r>
              <a:rPr lang="it-IT" sz="2400" dirty="0" err="1" smtClean="0">
                <a:sym typeface="Symbol"/>
              </a:rPr>
              <a:t>t</a:t>
            </a:r>
            <a:r>
              <a:rPr lang="it-IT" sz="2400" baseline="30000" dirty="0" err="1" smtClean="0">
                <a:sym typeface="Symbol"/>
              </a:rPr>
              <a:t>+</a:t>
            </a:r>
            <a:endParaRPr lang="it-IT" sz="2400" baseline="30000" dirty="0" smtClean="0">
              <a:sym typeface="Symbol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it-IT" sz="2400" dirty="0" smtClean="0"/>
              <a:t>		</a:t>
            </a:r>
            <a:r>
              <a:rPr lang="it-IT" sz="3600" dirty="0" smtClean="0">
                <a:sym typeface="Symbol"/>
              </a:rPr>
              <a:t></a:t>
            </a:r>
            <a:r>
              <a:rPr lang="it-IT" sz="2400" dirty="0" smtClean="0">
                <a:sym typeface="Symbol"/>
              </a:rPr>
              <a:t>t</a:t>
            </a:r>
            <a:r>
              <a:rPr lang="it-IT" sz="2400" baseline="30000" dirty="0" smtClean="0">
                <a:sym typeface="Symbol"/>
              </a:rPr>
              <a:t>-</a:t>
            </a:r>
            <a:r>
              <a:rPr lang="it-IT" sz="2400" dirty="0" smtClean="0">
                <a:latin typeface="Arial"/>
                <a:cs typeface="Arial"/>
                <a:sym typeface="Symbol"/>
              </a:rPr>
              <a:t>≤i≤</a:t>
            </a:r>
            <a:r>
              <a:rPr lang="it-IT" sz="2400" dirty="0" smtClean="0">
                <a:sym typeface="Symbol"/>
              </a:rPr>
              <a:t>t</a:t>
            </a:r>
            <a:r>
              <a:rPr lang="it-IT" sz="2400" baseline="30000" dirty="0" smtClean="0">
                <a:sym typeface="Symbol"/>
              </a:rPr>
              <a:t>+</a:t>
            </a:r>
            <a:r>
              <a:rPr lang="it-IT" sz="2400" dirty="0" smtClean="0">
                <a:sym typeface="Symbol"/>
              </a:rPr>
              <a:t>  P(i)=1</a:t>
            </a:r>
            <a:endParaRPr lang="it-IT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it-IT" sz="2400" dirty="0" smtClean="0"/>
              <a:t>Non standard </a:t>
            </a:r>
            <a:r>
              <a:rPr lang="it-IT" sz="2400" dirty="0" err="1" smtClean="0"/>
              <a:t>distributions</a:t>
            </a:r>
            <a:r>
              <a:rPr lang="it-IT" sz="2400" dirty="0" smtClean="0"/>
              <a:t> </a:t>
            </a:r>
            <a:r>
              <a:rPr lang="it-IT" sz="2400" dirty="0" err="1" smtClean="0"/>
              <a:t>samples</a:t>
            </a:r>
            <a:r>
              <a:rPr lang="it-IT" sz="2400" dirty="0" smtClean="0"/>
              <a:t> </a:t>
            </a:r>
            <a:r>
              <a:rPr lang="it-IT" sz="2400" dirty="0" err="1" smtClean="0"/>
              <a:t>with</a:t>
            </a:r>
            <a:r>
              <a:rPr lang="it-IT" sz="2400" dirty="0" smtClean="0"/>
              <a:t> </a:t>
            </a:r>
            <a:r>
              <a:rPr lang="it-IT" sz="2400" dirty="0" err="1" smtClean="0"/>
              <a:t>predefined</a:t>
            </a:r>
            <a:r>
              <a:rPr lang="it-IT" sz="2400" dirty="0" smtClean="0"/>
              <a:t> </a:t>
            </a:r>
            <a:r>
              <a:rPr lang="it-IT" sz="2400" dirty="0" err="1" smtClean="0"/>
              <a:t>shapes</a:t>
            </a:r>
            <a:r>
              <a:rPr lang="it-IT" sz="2400" dirty="0" smtClean="0"/>
              <a:t> </a:t>
            </a:r>
            <a:r>
              <a:rPr lang="it-IT" sz="2400" dirty="0" err="1" smtClean="0"/>
              <a:t>could</a:t>
            </a:r>
            <a:r>
              <a:rPr lang="it-IT" sz="2400" dirty="0" smtClean="0"/>
              <a:t> </a:t>
            </a:r>
            <a:r>
              <a:rPr lang="it-IT" sz="2400" dirty="0" err="1" smtClean="0"/>
              <a:t>be</a:t>
            </a:r>
            <a:r>
              <a:rPr lang="it-IT" sz="2400" dirty="0" smtClean="0"/>
              <a:t> </a:t>
            </a:r>
            <a:r>
              <a:rPr lang="it-IT" sz="2400" dirty="0" err="1" smtClean="0"/>
              <a:t>provided</a:t>
            </a:r>
            <a:r>
              <a:rPr lang="it-IT" sz="2400" dirty="0" smtClean="0"/>
              <a:t> </a:t>
            </a:r>
            <a:r>
              <a:rPr lang="it-IT" sz="2400" dirty="0" err="1" smtClean="0"/>
              <a:t>by</a:t>
            </a:r>
            <a:r>
              <a:rPr lang="it-IT" sz="2400" dirty="0" smtClean="0"/>
              <a:t> the system or </a:t>
            </a:r>
            <a:r>
              <a:rPr lang="it-IT" sz="2400" dirty="0" err="1" smtClean="0"/>
              <a:t>made</a:t>
            </a:r>
            <a:r>
              <a:rPr lang="it-IT" sz="2400" dirty="0" smtClean="0"/>
              <a:t> </a:t>
            </a:r>
            <a:r>
              <a:rPr lang="it-IT" sz="2400" dirty="0" err="1" smtClean="0"/>
              <a:t>available</a:t>
            </a:r>
            <a:r>
              <a:rPr lang="it-IT" sz="2400" dirty="0" smtClean="0"/>
              <a:t> </a:t>
            </a:r>
            <a:r>
              <a:rPr lang="it-IT" sz="2400" dirty="0" err="1" smtClean="0"/>
              <a:t>by</a:t>
            </a:r>
            <a:r>
              <a:rPr lang="it-IT" sz="2400" dirty="0" smtClean="0"/>
              <a:t> a DBA (e.g. </a:t>
            </a:r>
            <a:r>
              <a:rPr lang="it-IT" sz="2400" dirty="0" err="1" smtClean="0"/>
              <a:t>PROBABLY_EARLY</a:t>
            </a:r>
            <a:r>
              <a:rPr lang="it-IT" sz="2400" dirty="0" smtClean="0"/>
              <a:t>, PROBABLY_VERY_LATE, AROUND etc.)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it-IT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it-IT" sz="20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Indeterminacy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340768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it-IT" sz="2400" dirty="0" err="1" smtClean="0"/>
              <a:t>Example</a:t>
            </a:r>
            <a:r>
              <a:rPr lang="it-IT" sz="2000" dirty="0" smtClean="0"/>
              <a:t>: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endParaRPr lang="it-IT" sz="20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it-IT" sz="2000" dirty="0" smtClean="0"/>
              <a:t>	</a:t>
            </a:r>
            <a:r>
              <a:rPr lang="it-IT" sz="2000" dirty="0" smtClean="0">
                <a:solidFill>
                  <a:srgbClr val="FFFF00"/>
                </a:solidFill>
              </a:rPr>
              <a:t>CREATE TABLE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it-IT" sz="2000" dirty="0" smtClean="0">
                <a:solidFill>
                  <a:srgbClr val="FFFF00"/>
                </a:solidFill>
              </a:rPr>
              <a:t>	</a:t>
            </a:r>
            <a:r>
              <a:rPr lang="it-IT" sz="2000" dirty="0" err="1" smtClean="0">
                <a:solidFill>
                  <a:srgbClr val="FFFF00"/>
                </a:solidFill>
              </a:rPr>
              <a:t>Shipment</a:t>
            </a:r>
            <a:r>
              <a:rPr lang="it-IT" sz="2000" dirty="0" smtClean="0">
                <a:solidFill>
                  <a:srgbClr val="FFFF00"/>
                </a:solidFill>
              </a:rPr>
              <a:t>( </a:t>
            </a:r>
            <a:r>
              <a:rPr lang="it-IT" sz="2000" dirty="0" err="1" smtClean="0">
                <a:solidFill>
                  <a:srgbClr val="FFFF00"/>
                </a:solidFill>
              </a:rPr>
              <a:t>ParcelNo</a:t>
            </a:r>
            <a:r>
              <a:rPr lang="it-IT" sz="2000" dirty="0" smtClean="0">
                <a:solidFill>
                  <a:srgbClr val="FFFF00"/>
                </a:solidFill>
              </a:rPr>
              <a:t> CHAR PRIMARY KEY, </a:t>
            </a:r>
            <a:r>
              <a:rPr lang="it-IT" sz="2000" dirty="0" err="1" smtClean="0">
                <a:solidFill>
                  <a:srgbClr val="FFFF00"/>
                </a:solidFill>
              </a:rPr>
              <a:t>Destination</a:t>
            </a:r>
            <a:r>
              <a:rPr lang="it-IT" sz="2000" dirty="0" smtClean="0">
                <a:solidFill>
                  <a:srgbClr val="FFFF00"/>
                </a:solidFill>
              </a:rPr>
              <a:t> CHAR,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it-IT" sz="2000" dirty="0" smtClean="0">
                <a:solidFill>
                  <a:srgbClr val="FFFF00"/>
                </a:solidFill>
              </a:rPr>
              <a:t>	                  </a:t>
            </a:r>
            <a:r>
              <a:rPr lang="it-IT" sz="2000" dirty="0" err="1" smtClean="0">
                <a:solidFill>
                  <a:srgbClr val="FFFF00"/>
                </a:solidFill>
              </a:rPr>
              <a:t>Arrival</a:t>
            </a:r>
            <a:r>
              <a:rPr lang="it-IT" sz="2000" dirty="0" smtClean="0">
                <a:solidFill>
                  <a:srgbClr val="FFFF00"/>
                </a:solidFill>
              </a:rPr>
              <a:t> NONSTANDARD INDETERMINATE DATE 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it-IT" sz="20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INSERT INTO Shipment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VALUES ('P102', 'Rome', '2016-02-20 ~ 2016-02-24'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      	          WITH DISTRIBUTION PROBABLY_EARLY)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endParaRPr lang="en-US" sz="20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 	SELECT * FROM Shipment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WHERE Destination='Paris'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AND VALID(Shipment) OVERLAPS 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     	        DATE '2016-03-01' WITH PLAUSIBILITY '95'</a:t>
            </a:r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Granularities</a:t>
            </a:r>
            <a:r>
              <a:rPr lang="it-IT" sz="3200" dirty="0" smtClean="0"/>
              <a:t> in TSQL2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31540" y="1376772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Granularities are based on the lattice associated to a calendar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TSQL2 extends the mechanism available in SQL-92 for the </a:t>
            </a:r>
            <a:r>
              <a:rPr lang="en-US" sz="2400" dirty="0" smtClean="0"/>
              <a:t>INTERVAL </a:t>
            </a:r>
            <a:r>
              <a:rPr lang="en-US" sz="2400" dirty="0" smtClean="0"/>
              <a:t>datatype, e.g.</a:t>
            </a:r>
            <a:br>
              <a:rPr lang="en-US" sz="2400" dirty="0" smtClean="0"/>
            </a:b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FFFF00"/>
                </a:solidFill>
              </a:rPr>
              <a:t>INTERVAL DAY TO SECOND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(duration at a granularity between day and second)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upper granularity may be expressed as a range, e.g.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FF00"/>
                </a:solidFill>
              </a:rPr>
              <a:t>	INTERVAL '1000' DAY TO SECOND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TSQL2 allows granularity definitions also for instant and period </a:t>
            </a:r>
            <a:r>
              <a:rPr lang="en-US" sz="2400" dirty="0" err="1" smtClean="0"/>
              <a:t>datatypes</a:t>
            </a: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 precision specification can also be used, e.g.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FF00"/>
                </a:solidFill>
              </a:rPr>
              <a:t>       TIME MINUTE(2) TO SECOND(3)</a:t>
            </a: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The first is a range spec. (10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minutes) the second spec. is the maximum number of decimal digits (10</a:t>
            </a:r>
            <a:r>
              <a:rPr lang="en-US" sz="2400" baseline="30000" dirty="0" smtClean="0"/>
              <a:t>-3  </a:t>
            </a:r>
            <a:r>
              <a:rPr lang="en-US" sz="2400" dirty="0" smtClean="0"/>
              <a:t>seconds)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Granularities</a:t>
            </a:r>
            <a:r>
              <a:rPr lang="it-IT" sz="3200" dirty="0" smtClean="0"/>
              <a:t> in TSQL2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31540" y="1376772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Comparison on operands with different granularities are effected at the granularity of the left operand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Explicit granularity conversions are possible by means of the SCALE and CAST operators, e.g.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	SCALE(DATE '2010-01-01' AS MONTH)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   CAST(DATE '2010-01-01' AS MONTH)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        </a:t>
            </a:r>
            <a:r>
              <a:rPr lang="en-US" sz="2000" dirty="0" smtClean="0"/>
              <a:t>both return 'January 2010'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   SCALE(DATE '2010-01-01' AS MINUTE)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        </a:t>
            </a:r>
            <a:r>
              <a:rPr lang="en-US" sz="2000" dirty="0" smtClean="0"/>
              <a:t>returns '2010-01-01 00:00 ~ 2010-01-01 23:59'  (</a:t>
            </a:r>
            <a:r>
              <a:rPr lang="en-US" sz="2000" dirty="0" err="1" smtClean="0"/>
              <a:t>indeterm</a:t>
            </a:r>
            <a:r>
              <a:rPr lang="en-US" sz="2000" dirty="0" smtClean="0"/>
              <a:t>.)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   CAST(DATE '2010-01-01' AS MINUTE)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        </a:t>
            </a:r>
            <a:r>
              <a:rPr lang="en-US" sz="2000" dirty="0" smtClean="0"/>
              <a:t>returns '2010-01-01 00:00' (the first value at the finer </a:t>
            </a:r>
            <a:r>
              <a:rPr lang="en-US" sz="2000" dirty="0" err="1" smtClean="0"/>
              <a:t>gran</a:t>
            </a:r>
            <a:r>
              <a:rPr lang="en-US" sz="2000" dirty="0" smtClean="0"/>
              <a:t>.)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   </a:t>
            </a:r>
            <a:r>
              <a:rPr lang="en-US" sz="2000" dirty="0" smtClean="0">
                <a:solidFill>
                  <a:srgbClr val="FFFF00"/>
                </a:solidFill>
              </a:rPr>
              <a:t>SCALE(DATE 'March 2014 ~ April 2014' AS DAY)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    returns '2014-03-01 ~ 2014-04-30' (maximizes </a:t>
            </a:r>
            <a:r>
              <a:rPr lang="en-US" sz="2000" dirty="0" err="1" smtClean="0"/>
              <a:t>indet</a:t>
            </a:r>
            <a:r>
              <a:rPr lang="en-US" sz="2000" dirty="0" smtClean="0"/>
              <a:t>.)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   CAST(DATE 'March 2014 ~ April 2014' AS DAY)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    returns '2014-03-01 ~ 2014-04-01' (converts the supports)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ATSQL </a:t>
            </a:r>
            <a:r>
              <a:rPr lang="it-IT" sz="3200" dirty="0" err="1" smtClean="0"/>
              <a:t>Approach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520788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ATSQL </a:t>
            </a:r>
            <a:r>
              <a:rPr lang="it-IT" sz="2400" dirty="0" smtClean="0"/>
              <a:t>[</a:t>
            </a:r>
            <a:r>
              <a:rPr lang="it-IT" sz="2400" dirty="0" err="1" smtClean="0"/>
              <a:t>Böhlen</a:t>
            </a:r>
            <a:r>
              <a:rPr lang="it-IT" sz="2400" dirty="0" smtClean="0"/>
              <a:t>, </a:t>
            </a:r>
            <a:r>
              <a:rPr lang="it-IT" sz="2400" dirty="0" err="1" smtClean="0"/>
              <a:t>Jensen</a:t>
            </a:r>
            <a:r>
              <a:rPr lang="it-IT" sz="2400" dirty="0" smtClean="0"/>
              <a:t> &amp; </a:t>
            </a:r>
            <a:r>
              <a:rPr lang="it-IT" sz="2400" dirty="0" err="1" smtClean="0"/>
              <a:t>Snodgrass</a:t>
            </a:r>
            <a:r>
              <a:rPr lang="it-IT" sz="2400" dirty="0" smtClean="0"/>
              <a:t>]</a:t>
            </a:r>
            <a:r>
              <a:rPr lang="en-US" sz="2400" dirty="0" smtClean="0"/>
              <a:t> uses temporal statement modifiers to add temporal support to SQL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Statement modifiers are semantic defaults that indicate “at each time point” without specifying how to compute it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Provides a systematic way to construct temporal queries from non-temporal queries: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1. Formulate the corresponding non-temporal query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2. Apply a statement modifier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Example: Temporal join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Formulate the non-temporal join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Modifier ensures that the argument timestamps overlap and that the result timestamp is the intersection of the argument periods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ATSQL assumes period-</a:t>
            </a:r>
            <a:r>
              <a:rPr lang="en-US" sz="2400" dirty="0" err="1" smtClean="0"/>
              <a:t>timestamped</a:t>
            </a:r>
            <a:r>
              <a:rPr lang="en-US" sz="2400" dirty="0" smtClean="0"/>
              <a:t> </a:t>
            </a:r>
            <a:r>
              <a:rPr lang="en-US" sz="2400" dirty="0" err="1" smtClean="0"/>
              <a:t>tuples</a:t>
            </a:r>
            <a:r>
              <a:rPr lang="en-US" sz="2400" dirty="0" smtClean="0"/>
              <a:t>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Periods have a meaning beyond a set of points</a:t>
            </a:r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Union in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516" y="964645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400" dirty="0" smtClean="0"/>
              <a:t>Ex. Compute </a:t>
            </a:r>
            <a:br>
              <a:rPr lang="en-US" sz="2400" dirty="0" smtClean="0"/>
            </a:br>
            <a:r>
              <a:rPr lang="en-US" sz="2400" dirty="0" smtClean="0"/>
              <a:t>the </a:t>
            </a:r>
            <a:r>
              <a:rPr lang="en-US" sz="2400" dirty="0"/>
              <a:t>union of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relations </a:t>
            </a:r>
            <a:r>
              <a:rPr lang="en-US" sz="2400" dirty="0" err="1"/>
              <a:t>dept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 smtClean="0"/>
              <a:t>and </a:t>
            </a:r>
            <a:r>
              <a:rPr lang="en-US" sz="2400" dirty="0" err="1"/>
              <a:t>emp</a:t>
            </a:r>
            <a:r>
              <a:rPr lang="en-US" sz="2400" dirty="0"/>
              <a:t>:</a:t>
            </a:r>
            <a:endParaRPr lang="en-US" sz="2400" dirty="0" smtClean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5596" y="2492896"/>
            <a:ext cx="12668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1304764"/>
            <a:ext cx="474345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11860" y="4329100"/>
            <a:ext cx="46672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11150825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ATSQL </a:t>
            </a:r>
            <a:r>
              <a:rPr lang="it-IT" sz="3200" dirty="0" err="1" smtClean="0"/>
              <a:t>Approach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376772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 (temporal join):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24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	SEQ VT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SELECT Department.*, </a:t>
            </a:r>
            <a:r>
              <a:rPr lang="en-US" sz="2400" dirty="0" err="1" smtClean="0">
                <a:solidFill>
                  <a:srgbClr val="FFFF00"/>
                </a:solidFill>
              </a:rPr>
              <a:t>Employee.Salary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FROM Employee, Department </a:t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WHERE </a:t>
            </a:r>
            <a:r>
              <a:rPr lang="en-US" sz="2400" dirty="0" err="1" smtClean="0">
                <a:solidFill>
                  <a:srgbClr val="FFFF00"/>
                </a:solidFill>
              </a:rPr>
              <a:t>EmpName</a:t>
            </a:r>
            <a:r>
              <a:rPr lang="en-US" sz="2400" dirty="0" smtClean="0">
                <a:solidFill>
                  <a:srgbClr val="FFFF00"/>
                </a:solidFill>
              </a:rPr>
              <a:t> = </a:t>
            </a:r>
            <a:r>
              <a:rPr lang="en-US" sz="2400" dirty="0" err="1" smtClean="0">
                <a:solidFill>
                  <a:srgbClr val="FFFF00"/>
                </a:solidFill>
              </a:rPr>
              <a:t>DeptManager</a:t>
            </a:r>
            <a:r>
              <a:rPr lang="en-US" sz="2400" dirty="0" smtClean="0">
                <a:solidFill>
                  <a:srgbClr val="FFFF00"/>
                </a:solidFill>
              </a:rPr>
              <a:t/>
            </a:r>
            <a:br>
              <a:rPr lang="en-US" sz="2400" dirty="0" smtClean="0">
                <a:solidFill>
                  <a:srgbClr val="FFFF00"/>
                </a:solidFill>
              </a:rPr>
            </a:br>
            <a:r>
              <a:rPr lang="en-US" sz="2400" dirty="0" smtClean="0">
                <a:solidFill>
                  <a:srgbClr val="FFFF00"/>
                </a:solidFill>
              </a:rPr>
              <a:t>      AND Location = 'Miami'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24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NSEQ VT (“</a:t>
            </a:r>
            <a:r>
              <a:rPr lang="en-US" sz="2400" dirty="0" err="1" smtClean="0"/>
              <a:t>nonsequenced</a:t>
            </a:r>
            <a:r>
              <a:rPr lang="en-US" sz="2400" dirty="0" smtClean="0"/>
              <a:t> valid time”) modifier indicates that what follows should be treated as regular SQL, for example (</a:t>
            </a:r>
            <a:r>
              <a:rPr lang="en-US" sz="2400" dirty="0" err="1" smtClean="0"/>
              <a:t>tuple</a:t>
            </a:r>
            <a:r>
              <a:rPr lang="en-US" sz="2400" dirty="0" smtClean="0"/>
              <a:t> count):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24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	NSEQ VT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solidFill>
                  <a:srgbClr val="FFFF00"/>
                </a:solidFill>
              </a:rPr>
              <a:t>SELECT COUNT(*) FROM Employee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The ATSQL </a:t>
            </a:r>
            <a:r>
              <a:rPr lang="it-IT" sz="3200" dirty="0" err="1" smtClean="0"/>
              <a:t>Approach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376772"/>
            <a:ext cx="8229600" cy="45339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 query without a modifier considers only the present state of the argument relations (i.e. valid at NOW)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Ensures that legacy queries on non-temporal relations are unaffected if the non-temporal relations are made temporal, e.g.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24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	SELECT * FROM Employee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modifiers mechanism is independent of the syntactic complexity of the queries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temporal parts are to a large degree separated from the non-temporal parts of the query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semantics of SQL extended with statement modifiers has been defined</a:t>
            </a:r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TDB </a:t>
            </a:r>
            <a:r>
              <a:rPr lang="it-IT" sz="3200" dirty="0" err="1" smtClean="0"/>
              <a:t>Support</a:t>
            </a:r>
            <a:r>
              <a:rPr lang="it-IT" sz="3200" dirty="0" smtClean="0"/>
              <a:t> in SQL:2011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SQL/Temporal chapter was cancelled from the SQL3 definition in 2001 due to controversy within the ISO SQL committee (cf. ATSQL </a:t>
            </a:r>
            <a:r>
              <a:rPr lang="en-US" sz="2400" dirty="0" err="1" smtClean="0"/>
              <a:t>vs</a:t>
            </a:r>
            <a:r>
              <a:rPr lang="en-US" sz="2400" dirty="0" smtClean="0"/>
              <a:t> IXSQL approach)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New temporal language extensions were recently submitted to and accepted by the ISO SQL committee </a:t>
            </a:r>
            <a:br>
              <a:rPr lang="en-US" sz="2400" dirty="0" smtClean="0"/>
            </a:br>
            <a:r>
              <a:rPr lang="en-US" sz="2400" dirty="0" smtClean="0"/>
              <a:t>as part of the SQL/Foundation Chapter of the new SQL:2011 standard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ability to create and manipulate temporal tables is the most important new feature in SQL:2011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TDB </a:t>
            </a:r>
            <a:r>
              <a:rPr lang="it-IT" sz="3200" dirty="0" err="1" smtClean="0"/>
              <a:t>Support</a:t>
            </a:r>
            <a:r>
              <a:rPr lang="it-IT" sz="3200" dirty="0" smtClean="0"/>
              <a:t> in SQL:2011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Valid-time tables, dubbed as “Application-time period tables”, are supported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Transaction-time tables, dubbed as “System-versioned tables”, are supported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err="1" smtClean="0"/>
              <a:t>Bitemporal</a:t>
            </a:r>
            <a:r>
              <a:rPr lang="en-US" sz="2400" dirty="0" smtClean="0"/>
              <a:t> tables, dubbed as “System-versioned application-time period tables” (!), are supported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Period timestamping </a:t>
            </a:r>
            <a:r>
              <a:rPr lang="en-US" sz="2400" dirty="0"/>
              <a:t>is supported via </a:t>
            </a:r>
            <a:r>
              <a:rPr lang="en-US" sz="2400" dirty="0" smtClean="0"/>
              <a:t>2 columns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Temporal primary key and referential integrity constraints are supported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Predicates are defined for querying along valid and transaction time</a:t>
            </a:r>
          </a:p>
        </p:txBody>
      </p:sp>
    </p:spTree>
    <p:extLst>
      <p:ext uri="{BB962C8B-B14F-4D97-AF65-F5344CB8AC3E}">
        <p14:creationId xmlns:p14="http://schemas.microsoft.com/office/powerpoint/2010/main" val="563330033"/>
      </p:ext>
    </p:extLst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/>
              <a:t>Application-time</a:t>
            </a:r>
            <a:r>
              <a:rPr lang="it-IT" sz="3200" dirty="0"/>
              <a:t> </a:t>
            </a:r>
            <a:r>
              <a:rPr lang="it-IT" sz="3200" dirty="0" err="1"/>
              <a:t>P</a:t>
            </a:r>
            <a:r>
              <a:rPr lang="it-IT" sz="3200" dirty="0" err="1" smtClean="0"/>
              <a:t>eriod</a:t>
            </a:r>
            <a:r>
              <a:rPr lang="it-IT" sz="3200" dirty="0" smtClean="0"/>
              <a:t> </a:t>
            </a:r>
            <a:r>
              <a:rPr lang="it-IT" sz="3200" dirty="0" err="1"/>
              <a:t>T</a:t>
            </a:r>
            <a:r>
              <a:rPr lang="it-IT" sz="3200" dirty="0" err="1" smtClean="0"/>
              <a:t>ables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Application-time period tables are tables that contain a PERIOD clause (newly-introduced) with </a:t>
            </a:r>
            <a:r>
              <a:rPr lang="en-US" sz="2400" dirty="0" smtClean="0"/>
              <a:t>a user-defined </a:t>
            </a:r>
            <a:r>
              <a:rPr lang="it-IT" sz="2400" dirty="0" err="1" smtClean="0"/>
              <a:t>period</a:t>
            </a:r>
            <a:r>
              <a:rPr lang="it-IT" sz="2400" dirty="0" smtClean="0"/>
              <a:t> </a:t>
            </a:r>
            <a:r>
              <a:rPr lang="it-IT" sz="2400" dirty="0" err="1" smtClean="0"/>
              <a:t>name</a:t>
            </a:r>
            <a:endParaRPr lang="it-IT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Application-time </a:t>
            </a:r>
            <a:r>
              <a:rPr lang="en-US" sz="2400" dirty="0"/>
              <a:t>period tables must contain two </a:t>
            </a:r>
            <a:r>
              <a:rPr lang="en-US" sz="2400" dirty="0" smtClean="0"/>
              <a:t>(user-defined) additional columns to </a:t>
            </a:r>
            <a:r>
              <a:rPr lang="en-US" sz="2400" dirty="0"/>
              <a:t>store the start </a:t>
            </a:r>
            <a:r>
              <a:rPr lang="en-US" sz="2400" dirty="0" smtClean="0"/>
              <a:t>and end time </a:t>
            </a:r>
            <a:r>
              <a:rPr lang="en-US" sz="2400" dirty="0"/>
              <a:t>of a period </a:t>
            </a:r>
            <a:r>
              <a:rPr lang="en-US" sz="2400" dirty="0" smtClean="0"/>
              <a:t>associated with </a:t>
            </a:r>
            <a:r>
              <a:rPr lang="en-US" sz="2400" dirty="0"/>
              <a:t>the row 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Values </a:t>
            </a:r>
            <a:r>
              <a:rPr lang="en-US" sz="2400" dirty="0"/>
              <a:t>of both start and end columns are set by the </a:t>
            </a:r>
            <a:r>
              <a:rPr lang="en-US" sz="2400" dirty="0" smtClean="0"/>
              <a:t>users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Additional </a:t>
            </a:r>
            <a:r>
              <a:rPr lang="en-US" sz="2400" dirty="0"/>
              <a:t>syntax is provided for users to specify </a:t>
            </a:r>
            <a:r>
              <a:rPr lang="en-US" sz="2400" dirty="0" smtClean="0"/>
              <a:t>primary key/unique </a:t>
            </a:r>
            <a:r>
              <a:rPr lang="en-US" sz="2400" dirty="0"/>
              <a:t>constraints that ensure no two rows with </a:t>
            </a:r>
            <a:r>
              <a:rPr lang="en-US" sz="2400" dirty="0" smtClean="0"/>
              <a:t>the same </a:t>
            </a:r>
            <a:r>
              <a:rPr lang="en-US" sz="2400" dirty="0"/>
              <a:t>key value have overlapping periods</a:t>
            </a:r>
          </a:p>
        </p:txBody>
      </p:sp>
    </p:spTree>
    <p:extLst>
      <p:ext uri="{BB962C8B-B14F-4D97-AF65-F5344CB8AC3E}">
        <p14:creationId xmlns:p14="http://schemas.microsoft.com/office/powerpoint/2010/main" val="2352067010"/>
      </p:ext>
    </p:extLst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/>
              <a:t>Creating</a:t>
            </a:r>
            <a:r>
              <a:rPr lang="it-IT" sz="3200" dirty="0"/>
              <a:t> </a:t>
            </a:r>
            <a:r>
              <a:rPr lang="it-IT" sz="3200" dirty="0" smtClean="0"/>
              <a:t>an </a:t>
            </a:r>
            <a:r>
              <a:rPr lang="it-IT" sz="3200" dirty="0" err="1" smtClean="0"/>
              <a:t>Application-time</a:t>
            </a:r>
            <a:r>
              <a:rPr lang="it-IT" sz="3200" dirty="0" smtClean="0"/>
              <a:t> </a:t>
            </a:r>
            <a:r>
              <a:rPr lang="it-IT" sz="3200" dirty="0" err="1" smtClean="0"/>
              <a:t>Period</a:t>
            </a:r>
            <a:r>
              <a:rPr lang="it-IT" sz="3200" dirty="0" smtClean="0"/>
              <a:t> </a:t>
            </a:r>
            <a:r>
              <a:rPr lang="it-IT" sz="3200" dirty="0" err="1" smtClean="0"/>
              <a:t>Table</a:t>
            </a:r>
            <a:endParaRPr lang="it-IT" sz="3200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522058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CREATE TABLE </a:t>
            </a:r>
            <a:r>
              <a:rPr lang="en-US" sz="1800" dirty="0" smtClean="0">
                <a:solidFill>
                  <a:srgbClr val="FFFF00"/>
                </a:solidFill>
              </a:rPr>
              <a:t>Employee</a:t>
            </a: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(</a:t>
            </a:r>
            <a:r>
              <a:rPr lang="en-US" sz="1800" dirty="0" err="1">
                <a:solidFill>
                  <a:srgbClr val="FFFF00"/>
                </a:solidFill>
              </a:rPr>
              <a:t>emp_name</a:t>
            </a:r>
            <a:r>
              <a:rPr lang="en-US" sz="1800" dirty="0">
                <a:solidFill>
                  <a:srgbClr val="FFFF00"/>
                </a:solidFill>
              </a:rPr>
              <a:t> VARCHAR(50) NOT NULL PRIMARY KEY</a:t>
            </a:r>
            <a:r>
              <a:rPr lang="en-US" sz="1800" dirty="0" smtClean="0">
                <a:solidFill>
                  <a:srgbClr val="FFFF00"/>
                </a:solidFill>
              </a:rPr>
              <a:t>, 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FFFF00"/>
                </a:solidFill>
              </a:rPr>
              <a:t>dept_id</a:t>
            </a:r>
            <a:r>
              <a:rPr lang="en-US" sz="1800" dirty="0" smtClean="0">
                <a:solidFill>
                  <a:srgbClr val="FFFF00"/>
                </a:solidFill>
              </a:rPr>
              <a:t> VARCHAR(10), 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FFFF00"/>
                </a:solidFill>
              </a:rPr>
              <a:t>start_date</a:t>
            </a:r>
            <a:r>
              <a:rPr lang="en-US" sz="1800" dirty="0" smtClean="0">
                <a:solidFill>
                  <a:srgbClr val="FFFF00"/>
                </a:solidFill>
              </a:rPr>
              <a:t> </a:t>
            </a:r>
            <a:r>
              <a:rPr lang="en-US" sz="1800" dirty="0">
                <a:solidFill>
                  <a:srgbClr val="FFFF00"/>
                </a:solidFill>
              </a:rPr>
              <a:t>DATE NOT NULL</a:t>
            </a:r>
            <a:r>
              <a:rPr lang="en-US" sz="1800" dirty="0" smtClean="0">
                <a:solidFill>
                  <a:srgbClr val="FFFF00"/>
                </a:solidFill>
              </a:rPr>
              <a:t>, </a:t>
            </a:r>
            <a:r>
              <a:rPr lang="en-US" sz="1800" dirty="0" err="1" smtClean="0">
                <a:solidFill>
                  <a:srgbClr val="FFFF00"/>
                </a:solidFill>
              </a:rPr>
              <a:t>end_date</a:t>
            </a:r>
            <a:r>
              <a:rPr lang="en-US" sz="1800" dirty="0" smtClean="0">
                <a:solidFill>
                  <a:srgbClr val="FFFF00"/>
                </a:solidFill>
              </a:rPr>
              <a:t> </a:t>
            </a:r>
            <a:r>
              <a:rPr lang="en-US" sz="1800" dirty="0">
                <a:solidFill>
                  <a:srgbClr val="FFFF00"/>
                </a:solidFill>
              </a:rPr>
              <a:t>DATE NOT NULL,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PERIOD FOR </a:t>
            </a:r>
            <a:r>
              <a:rPr lang="en-US" sz="1800" dirty="0" err="1">
                <a:solidFill>
                  <a:srgbClr val="FFFF00"/>
                </a:solidFill>
              </a:rPr>
              <a:t>emp_period</a:t>
            </a:r>
            <a:r>
              <a:rPr lang="en-US" sz="1800" dirty="0">
                <a:solidFill>
                  <a:srgbClr val="FFFF00"/>
                </a:solidFill>
              </a:rPr>
              <a:t> (</a:t>
            </a:r>
            <a:r>
              <a:rPr lang="en-US" sz="1800" dirty="0" err="1">
                <a:solidFill>
                  <a:srgbClr val="FFFF00"/>
                </a:solidFill>
              </a:rPr>
              <a:t>start_date</a:t>
            </a:r>
            <a:r>
              <a:rPr lang="en-US" sz="1800" dirty="0">
                <a:solidFill>
                  <a:srgbClr val="FFFF00"/>
                </a:solidFill>
              </a:rPr>
              <a:t>, </a:t>
            </a:r>
            <a:r>
              <a:rPr lang="en-US" sz="1800" dirty="0" err="1">
                <a:solidFill>
                  <a:srgbClr val="FFFF00"/>
                </a:solidFill>
              </a:rPr>
              <a:t>end_date</a:t>
            </a:r>
            <a:r>
              <a:rPr lang="en-US" sz="1800" dirty="0">
                <a:solidFill>
                  <a:srgbClr val="FFFF00"/>
                </a:solidFill>
              </a:rPr>
              <a:t>),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PRIMARY KEY (</a:t>
            </a:r>
            <a:r>
              <a:rPr lang="en-US" sz="1800" dirty="0" err="1">
                <a:solidFill>
                  <a:srgbClr val="FFFF00"/>
                </a:solidFill>
              </a:rPr>
              <a:t>emp_name</a:t>
            </a:r>
            <a:r>
              <a:rPr lang="en-US" sz="1800" dirty="0">
                <a:solidFill>
                  <a:srgbClr val="FFFF00"/>
                </a:solidFill>
              </a:rPr>
              <a:t>, </a:t>
            </a:r>
            <a:r>
              <a:rPr lang="en-US" sz="1800" dirty="0" err="1">
                <a:solidFill>
                  <a:srgbClr val="FFFF00"/>
                </a:solidFill>
              </a:rPr>
              <a:t>emp_period</a:t>
            </a:r>
            <a:r>
              <a:rPr lang="en-US" sz="1800" dirty="0">
                <a:solidFill>
                  <a:srgbClr val="FFFF00"/>
                </a:solidFill>
              </a:rPr>
              <a:t> WITHOUT OVERLAPS),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FOREIGN KEY (</a:t>
            </a:r>
            <a:r>
              <a:rPr lang="en-US" sz="1800" dirty="0" err="1">
                <a:solidFill>
                  <a:srgbClr val="FFFF00"/>
                </a:solidFill>
              </a:rPr>
              <a:t>dept_id</a:t>
            </a:r>
            <a:r>
              <a:rPr lang="en-US" sz="1800" dirty="0">
                <a:solidFill>
                  <a:srgbClr val="FFFF00"/>
                </a:solidFill>
              </a:rPr>
              <a:t>, PERIOD </a:t>
            </a:r>
            <a:r>
              <a:rPr lang="en-US" sz="1800" dirty="0" err="1">
                <a:solidFill>
                  <a:srgbClr val="FFFF00"/>
                </a:solidFill>
              </a:rPr>
              <a:t>emp_period</a:t>
            </a:r>
            <a:r>
              <a:rPr lang="en-US" sz="1800" dirty="0">
                <a:solidFill>
                  <a:srgbClr val="FFFF00"/>
                </a:solidFill>
              </a:rPr>
              <a:t>) REFERENCES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FFFF00"/>
                </a:solidFill>
              </a:rPr>
              <a:t>Department </a:t>
            </a:r>
            <a:r>
              <a:rPr lang="en-US" sz="1800" dirty="0">
                <a:solidFill>
                  <a:srgbClr val="FFFF00"/>
                </a:solidFill>
              </a:rPr>
              <a:t>(</a:t>
            </a:r>
            <a:r>
              <a:rPr lang="en-US" sz="1800" dirty="0" err="1">
                <a:solidFill>
                  <a:srgbClr val="FFFF00"/>
                </a:solidFill>
              </a:rPr>
              <a:t>dept_id</a:t>
            </a:r>
            <a:r>
              <a:rPr lang="en-US" sz="1800" dirty="0">
                <a:solidFill>
                  <a:srgbClr val="FFFF00"/>
                </a:solidFill>
              </a:rPr>
              <a:t>, PERIOD </a:t>
            </a:r>
            <a:r>
              <a:rPr lang="en-US" sz="1800" dirty="0" err="1">
                <a:solidFill>
                  <a:srgbClr val="FFFF00"/>
                </a:solidFill>
              </a:rPr>
              <a:t>dept_period</a:t>
            </a:r>
            <a:r>
              <a:rPr lang="en-US" sz="1800" dirty="0" smtClean="0">
                <a:solidFill>
                  <a:srgbClr val="FFFF00"/>
                </a:solidFill>
              </a:rPr>
              <a:t>))</a:t>
            </a:r>
            <a:endParaRPr lang="en-US" sz="20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PERIOD </a:t>
            </a:r>
            <a:r>
              <a:rPr lang="en-US" sz="2000" dirty="0"/>
              <a:t>clause automatically enforces the constraint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end_date</a:t>
            </a:r>
            <a:r>
              <a:rPr lang="en-US" sz="2000" dirty="0" smtClean="0"/>
              <a:t> &gt; </a:t>
            </a:r>
            <a:r>
              <a:rPr lang="en-US" sz="2000" dirty="0" err="1" smtClean="0"/>
              <a:t>start_date</a:t>
            </a:r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The name of the period </a:t>
            </a:r>
            <a:r>
              <a:rPr lang="en-US" sz="2000" dirty="0" smtClean="0"/>
              <a:t>can be any user-defined name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The timestamping period is considered open to the right,</a:t>
            </a:r>
            <a:br>
              <a:rPr lang="en-US" sz="2000" dirty="0" smtClean="0"/>
            </a:br>
            <a:r>
              <a:rPr lang="en-US" sz="2000" dirty="0" smtClean="0"/>
              <a:t>i.e. [</a:t>
            </a:r>
            <a:r>
              <a:rPr lang="en-US" sz="2000" dirty="0" err="1" smtClean="0"/>
              <a:t>start_date</a:t>
            </a:r>
            <a:r>
              <a:rPr lang="en-US" sz="2000" dirty="0" smtClean="0"/>
              <a:t>, </a:t>
            </a:r>
            <a:r>
              <a:rPr lang="en-US" sz="2000" dirty="0" err="1" smtClean="0"/>
              <a:t>end_date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45308707"/>
      </p:ext>
    </p:extLst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Querying</a:t>
            </a:r>
            <a:r>
              <a:rPr lang="it-IT" sz="3200" dirty="0" smtClean="0"/>
              <a:t> </a:t>
            </a:r>
            <a:r>
              <a:rPr lang="it-IT" sz="3200" dirty="0" err="1" smtClean="0"/>
              <a:t>an</a:t>
            </a:r>
            <a:r>
              <a:rPr lang="it-IT" sz="3200" dirty="0" smtClean="0"/>
              <a:t> </a:t>
            </a:r>
            <a:r>
              <a:rPr lang="it-IT" sz="3200" dirty="0" err="1" smtClean="0"/>
              <a:t>Application-time</a:t>
            </a:r>
            <a:r>
              <a:rPr lang="it-IT" sz="3200" dirty="0" smtClean="0"/>
              <a:t> </a:t>
            </a:r>
            <a:r>
              <a:rPr lang="it-IT" sz="3200" dirty="0" err="1" smtClean="0"/>
              <a:t>Period</a:t>
            </a:r>
            <a:r>
              <a:rPr lang="it-IT" sz="3200" dirty="0" smtClean="0"/>
              <a:t> </a:t>
            </a:r>
            <a:r>
              <a:rPr lang="it-IT" sz="3200" dirty="0" err="1" smtClean="0"/>
              <a:t>Table</a:t>
            </a:r>
            <a:endParaRPr lang="it-IT" sz="3200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52205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Application-time period tables can be queried using the regular SQL syntax (temporal selection predicates can be expressed using comparison conditions over the </a:t>
            </a:r>
            <a:r>
              <a:rPr lang="en-US" sz="2000" dirty="0" err="1" smtClean="0"/>
              <a:t>timestamping</a:t>
            </a:r>
            <a:r>
              <a:rPr lang="en-US" sz="2000" dirty="0" smtClean="0"/>
              <a:t> columns)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More user-friendly and Allen-complete period comparators (reminiscent of the TSQL2 ones) are also available:</a:t>
            </a:r>
          </a:p>
          <a:p>
            <a:pPr lvl="1">
              <a:buNone/>
            </a:pPr>
            <a:r>
              <a:rPr lang="en-US" sz="1600" dirty="0" smtClean="0">
                <a:solidFill>
                  <a:srgbClr val="FFFF00"/>
                </a:solidFill>
              </a:rPr>
              <a:t>	</a:t>
            </a:r>
            <a:r>
              <a:rPr lang="en-US" sz="1800" dirty="0" smtClean="0"/>
              <a:t>CONTAINS, OVERLAPS, EQUALS, PRECEDES, SUCCEEDS, </a:t>
            </a:r>
            <a:br>
              <a:rPr lang="en-US" sz="1800" dirty="0" smtClean="0"/>
            </a:br>
            <a:r>
              <a:rPr lang="en-US" sz="1800" dirty="0" smtClean="0"/>
              <a:t>IMMEDIATELY PRECEDES, IMMDIATELY SUCCEEDS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Ex.	</a:t>
            </a:r>
            <a:r>
              <a:rPr lang="en-US" sz="2000" dirty="0" smtClean="0">
                <a:solidFill>
                  <a:srgbClr val="FFFF00"/>
                </a:solidFill>
              </a:rPr>
              <a:t>SELECT * FROM Employee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WHERE </a:t>
            </a:r>
            <a:r>
              <a:rPr lang="en-US" sz="2000" dirty="0" err="1" smtClean="0">
                <a:solidFill>
                  <a:srgbClr val="FFFF00"/>
                </a:solidFill>
              </a:rPr>
              <a:t>emp_period</a:t>
            </a:r>
            <a:r>
              <a:rPr lang="en-US" sz="2000" dirty="0" smtClean="0">
                <a:solidFill>
                  <a:srgbClr val="FFFF00"/>
                </a:solidFill>
              </a:rPr>
              <a:t> CONTAINS PERIOD '2015'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solidFill>
                  <a:srgbClr val="FFFF00"/>
                </a:solidFill>
              </a:rPr>
              <a:t>		</a:t>
            </a:r>
            <a:r>
              <a:rPr lang="en-US" sz="2000" dirty="0" smtClean="0">
                <a:solidFill>
                  <a:srgbClr val="FFFF00"/>
                </a:solidFill>
              </a:rPr>
              <a:t>SELECT DISTINCT E1.emp_name, E2.emp_name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FROM Employee E1, E2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WHERE E1.emp_name &lt; E2.emp_name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      AND E1.dept_id = E2.dept_id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      AND E1.emp_period OVERLAPS E2.emp_period</a:t>
            </a:r>
          </a:p>
        </p:txBody>
      </p:sp>
    </p:spTree>
    <p:extLst>
      <p:ext uri="{BB962C8B-B14F-4D97-AF65-F5344CB8AC3E}">
        <p14:creationId xmlns:p14="http://schemas.microsoft.com/office/powerpoint/2010/main" val="3061005372"/>
      </p:ext>
    </p:extLst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Modifying</a:t>
            </a:r>
            <a:r>
              <a:rPr lang="it-IT" sz="3200" dirty="0" smtClean="0"/>
              <a:t> </a:t>
            </a:r>
            <a:r>
              <a:rPr lang="it-IT" sz="3200" dirty="0" err="1" smtClean="0"/>
              <a:t>an</a:t>
            </a:r>
            <a:r>
              <a:rPr lang="it-IT" sz="3200" dirty="0" smtClean="0"/>
              <a:t> </a:t>
            </a:r>
            <a:r>
              <a:rPr lang="it-IT" sz="3200" dirty="0" err="1" smtClean="0"/>
              <a:t>Application-time</a:t>
            </a:r>
            <a:r>
              <a:rPr lang="it-IT" sz="3200" dirty="0" smtClean="0"/>
              <a:t> </a:t>
            </a:r>
            <a:r>
              <a:rPr lang="it-IT" sz="3200" dirty="0" err="1" smtClean="0"/>
              <a:t>Period</a:t>
            </a:r>
            <a:r>
              <a:rPr lang="it-IT" sz="3200" dirty="0" smtClean="0"/>
              <a:t> </a:t>
            </a:r>
            <a:r>
              <a:rPr lang="it-IT" sz="3200" dirty="0" err="1" smtClean="0"/>
              <a:t>Table</a:t>
            </a:r>
            <a:endParaRPr lang="it-IT" sz="3200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52205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Regular INSERT, UPDATE, DELETE statements can be used by explicitly managing values of conventional columns but also of the </a:t>
            </a:r>
            <a:r>
              <a:rPr lang="en-US" sz="2000" dirty="0" err="1" smtClean="0"/>
              <a:t>timestamping</a:t>
            </a:r>
            <a:r>
              <a:rPr lang="en-US" sz="2000" dirty="0" smtClean="0"/>
              <a:t> columns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A more user-friendly new FOR PORTION clause can be used to specify the applicability period of modifications</a:t>
            </a:r>
            <a:endParaRPr lang="en-US" sz="1600" dirty="0" smtClean="0">
              <a:solidFill>
                <a:srgbClr val="FFFF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Ex.	</a:t>
            </a:r>
            <a:r>
              <a:rPr lang="en-US" sz="2000" dirty="0" smtClean="0">
                <a:solidFill>
                  <a:srgbClr val="FFFF00"/>
                </a:solidFill>
              </a:rPr>
              <a:t>UPDATE Employee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FOR PORTION OF </a:t>
            </a:r>
            <a:r>
              <a:rPr lang="en-US" sz="2000" dirty="0" err="1" smtClean="0">
                <a:solidFill>
                  <a:srgbClr val="FFFF00"/>
                </a:solidFill>
              </a:rPr>
              <a:t>emp_period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	FROM DATE '2015-05-01' TO DATE '2015-06-01'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</a:t>
            </a:r>
            <a:r>
              <a:rPr lang="en-US" sz="2000" dirty="0" smtClean="0">
                <a:solidFill>
                  <a:srgbClr val="FFFF00"/>
                </a:solidFill>
                <a:ea typeface="+mn-ea"/>
                <a:cs typeface="+mn-cs"/>
              </a:rPr>
              <a:t>SET </a:t>
            </a:r>
            <a:r>
              <a:rPr lang="en-US" sz="2000" dirty="0" err="1" smtClean="0">
                <a:solidFill>
                  <a:srgbClr val="FFFF00"/>
                </a:solidFill>
                <a:ea typeface="+mn-ea"/>
                <a:cs typeface="+mn-cs"/>
              </a:rPr>
              <a:t>dept_id</a:t>
            </a:r>
            <a:r>
              <a:rPr lang="en-US" sz="2000" dirty="0" smtClean="0">
                <a:solidFill>
                  <a:srgbClr val="FFFF00"/>
                </a:solidFill>
                <a:ea typeface="+mn-ea"/>
                <a:cs typeface="+mn-cs"/>
              </a:rPr>
              <a:t> = </a:t>
            </a:r>
            <a:r>
              <a:rPr lang="en-US" sz="2000" dirty="0" smtClean="0">
                <a:solidFill>
                  <a:srgbClr val="FFFF00"/>
                </a:solidFill>
              </a:rPr>
              <a:t>'D5' WHERE </a:t>
            </a:r>
            <a:r>
              <a:rPr lang="en-US" sz="2000" dirty="0" err="1" smtClean="0">
                <a:solidFill>
                  <a:srgbClr val="FFFF00"/>
                </a:solidFill>
              </a:rPr>
              <a:t>emp_name</a:t>
            </a:r>
            <a:r>
              <a:rPr lang="en-US" sz="2000" dirty="0" smtClean="0">
                <a:solidFill>
                  <a:srgbClr val="FFFF00"/>
                </a:solidFill>
              </a:rPr>
              <a:t> = 'Tom'</a:t>
            </a:r>
            <a:r>
              <a:rPr lang="en-US" sz="2000" dirty="0" smtClean="0">
                <a:solidFill>
                  <a:srgbClr val="FFFF00"/>
                </a:solidFill>
                <a:ea typeface="+mn-ea"/>
                <a:cs typeface="+mn-cs"/>
              </a:rPr>
              <a:t>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solidFill>
                  <a:srgbClr val="FFFF00"/>
                </a:solidFill>
              </a:rPr>
              <a:t>		</a:t>
            </a:r>
            <a:r>
              <a:rPr lang="en-US" sz="2000" dirty="0" smtClean="0">
                <a:solidFill>
                  <a:srgbClr val="FFFF00"/>
                </a:solidFill>
              </a:rPr>
              <a:t>DELETE Employee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FOR PORTION OF </a:t>
            </a:r>
            <a:r>
              <a:rPr lang="en-US" sz="2000" dirty="0" err="1" smtClean="0">
                <a:solidFill>
                  <a:srgbClr val="FFFF00"/>
                </a:solidFill>
              </a:rPr>
              <a:t>emp_period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	FROM DATE '2016-03-01' TO DATE '9999-12-31'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WHERE </a:t>
            </a:r>
            <a:r>
              <a:rPr lang="en-US" sz="2000" dirty="0" err="1" smtClean="0">
                <a:solidFill>
                  <a:srgbClr val="FFFF00"/>
                </a:solidFill>
              </a:rPr>
              <a:t>emp_name</a:t>
            </a:r>
            <a:r>
              <a:rPr lang="en-US" sz="2000" dirty="0" smtClean="0">
                <a:solidFill>
                  <a:srgbClr val="FFFF00"/>
                </a:solidFill>
              </a:rPr>
              <a:t> = 'Annabel' </a:t>
            </a:r>
          </a:p>
        </p:txBody>
      </p:sp>
    </p:spTree>
    <p:extLst>
      <p:ext uri="{BB962C8B-B14F-4D97-AF65-F5344CB8AC3E}">
        <p14:creationId xmlns:p14="http://schemas.microsoft.com/office/powerpoint/2010/main" val="3061005372"/>
      </p:ext>
    </p:extLst>
  </p:cSld>
  <p:clrMapOvr>
    <a:masterClrMapping/>
  </p:clrMapOvr>
  <p:transition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/>
              <a:t>System-versioned</a:t>
            </a:r>
            <a:r>
              <a:rPr lang="it-IT" sz="3200" dirty="0"/>
              <a:t> </a:t>
            </a:r>
            <a:r>
              <a:rPr lang="it-IT" sz="3200" dirty="0" err="1" smtClean="0"/>
              <a:t>Tables</a:t>
            </a:r>
            <a:endParaRPr lang="it-IT" sz="3200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System-versioned </a:t>
            </a:r>
            <a:r>
              <a:rPr lang="en-US" sz="2400" dirty="0"/>
              <a:t>tables are tables that contain a PERIOD </a:t>
            </a:r>
            <a:r>
              <a:rPr lang="en-US" sz="2400" dirty="0" smtClean="0"/>
              <a:t>clause with </a:t>
            </a:r>
            <a:r>
              <a:rPr lang="en-US" sz="2400" dirty="0"/>
              <a:t>a pre-defined period name (SYSTEM_TIME) and specify </a:t>
            </a:r>
            <a:r>
              <a:rPr lang="en-US" sz="2400" dirty="0" smtClean="0"/>
              <a:t>WITH </a:t>
            </a:r>
            <a:r>
              <a:rPr lang="it-IT" sz="2400" dirty="0" smtClean="0"/>
              <a:t>SYSTEM VERSIONING</a:t>
            </a:r>
            <a:endParaRPr lang="it-IT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System-versioned </a:t>
            </a:r>
            <a:r>
              <a:rPr lang="en-US" sz="2400" dirty="0"/>
              <a:t>tables must contain two </a:t>
            </a:r>
            <a:r>
              <a:rPr lang="en-US" sz="2400"/>
              <a:t>additional </a:t>
            </a:r>
            <a:r>
              <a:rPr lang="en-US" sz="2400" smtClean="0"/>
              <a:t>(user-defined) columns </a:t>
            </a:r>
            <a:r>
              <a:rPr lang="en-US" sz="2400" dirty="0" smtClean="0"/>
              <a:t>to </a:t>
            </a:r>
            <a:r>
              <a:rPr lang="en-US" sz="2400" dirty="0"/>
              <a:t>store the start </a:t>
            </a:r>
            <a:r>
              <a:rPr lang="en-US" sz="2400" dirty="0" smtClean="0"/>
              <a:t>and end </a:t>
            </a:r>
            <a:r>
              <a:rPr lang="en-US" sz="2400" smtClean="0"/>
              <a:t>time </a:t>
            </a:r>
            <a:br>
              <a:rPr lang="en-US" sz="2400" smtClean="0"/>
            </a:br>
            <a:r>
              <a:rPr lang="en-US" sz="2400" smtClean="0"/>
              <a:t>of </a:t>
            </a:r>
            <a:r>
              <a:rPr lang="en-US" sz="2400" dirty="0"/>
              <a:t>the SYSTEM_TIME period 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Values </a:t>
            </a:r>
            <a:r>
              <a:rPr lang="en-US" sz="2400" dirty="0"/>
              <a:t>of both start and end columns are set by the </a:t>
            </a:r>
            <a:r>
              <a:rPr lang="en-US" sz="2400" dirty="0" smtClean="0"/>
              <a:t>system (users are </a:t>
            </a:r>
            <a:r>
              <a:rPr lang="en-US" sz="2400" dirty="0"/>
              <a:t>not allowed to supply </a:t>
            </a:r>
            <a:r>
              <a:rPr lang="en-US" sz="2400" dirty="0" smtClean="0"/>
              <a:t>values)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260583"/>
      </p:ext>
    </p:extLst>
  </p:cSld>
  <p:clrMapOvr>
    <a:masterClrMapping/>
  </p:clrMapOvr>
  <p:transition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/>
              <a:t>System-versioned</a:t>
            </a:r>
            <a:r>
              <a:rPr lang="it-IT" sz="3200" dirty="0"/>
              <a:t> </a:t>
            </a:r>
            <a:r>
              <a:rPr lang="it-IT" sz="3200" dirty="0" err="1" smtClean="0"/>
              <a:t>Tables</a:t>
            </a:r>
            <a:endParaRPr lang="it-IT" sz="3200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Unlike </a:t>
            </a:r>
            <a:r>
              <a:rPr lang="en-US" sz="2400" dirty="0"/>
              <a:t>regular tables, system-versioned tables preserve the </a:t>
            </a:r>
            <a:r>
              <a:rPr lang="en-US" sz="2400" dirty="0" smtClean="0"/>
              <a:t>old versions </a:t>
            </a:r>
            <a:r>
              <a:rPr lang="en-US" sz="2400" dirty="0"/>
              <a:t>of rows as the table is </a:t>
            </a:r>
            <a:r>
              <a:rPr lang="en-US" sz="2400" dirty="0" smtClean="0"/>
              <a:t>updated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Rows </a:t>
            </a:r>
            <a:r>
              <a:rPr lang="en-US" sz="2400" dirty="0"/>
              <a:t>whose periods intersect the current time are called </a:t>
            </a:r>
            <a:r>
              <a:rPr lang="en-US" sz="2400" dirty="0" smtClean="0"/>
              <a:t>current system </a:t>
            </a:r>
            <a:r>
              <a:rPr lang="en-US" sz="2400" dirty="0"/>
              <a:t>rows. All others are called historical system </a:t>
            </a:r>
            <a:r>
              <a:rPr lang="en-US" sz="2400" dirty="0" smtClean="0"/>
              <a:t>rows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Only </a:t>
            </a:r>
            <a:r>
              <a:rPr lang="en-US" sz="2400" dirty="0"/>
              <a:t>current system rows can be updated or </a:t>
            </a:r>
            <a:r>
              <a:rPr lang="en-US" sz="2400" dirty="0" smtClean="0"/>
              <a:t>deleted. System time applicability of modifications cannot be managed </a:t>
            </a:r>
            <a:r>
              <a:rPr lang="en-US" sz="2400" dirty="0" smtClean="0"/>
              <a:t>by </a:t>
            </a:r>
            <a:r>
              <a:rPr lang="en-US" sz="2400" dirty="0" smtClean="0"/>
              <a:t>the user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All </a:t>
            </a:r>
            <a:r>
              <a:rPr lang="en-US" sz="2400" dirty="0"/>
              <a:t>constraints are enforced on current system rows only</a:t>
            </a:r>
          </a:p>
        </p:txBody>
      </p:sp>
    </p:spTree>
    <p:extLst>
      <p:ext uri="{BB962C8B-B14F-4D97-AF65-F5344CB8AC3E}">
        <p14:creationId xmlns:p14="http://schemas.microsoft.com/office/powerpoint/2010/main" val="104272437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Difference</a:t>
            </a:r>
            <a:r>
              <a:rPr lang="it-IT" sz="3200" dirty="0" smtClean="0"/>
              <a:t> in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516" y="964645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 smtClean="0"/>
              <a:t>Temporal difference: </a:t>
            </a:r>
            <a:r>
              <a:rPr lang="en-US" sz="2800" dirty="0"/>
              <a:t>Compute </a:t>
            </a:r>
            <a:r>
              <a:rPr lang="en-US" sz="2800" dirty="0" smtClean="0"/>
              <a:t>those tuples that are in </a:t>
            </a:r>
            <a:r>
              <a:rPr lang="en-US" sz="2800" dirty="0"/>
              <a:t>r</a:t>
            </a:r>
            <a:r>
              <a:rPr lang="en-US" sz="2800" baseline="-25000" dirty="0"/>
              <a:t>1</a:t>
            </a:r>
            <a:r>
              <a:rPr lang="en-US" sz="2800" dirty="0"/>
              <a:t> and </a:t>
            </a:r>
            <a:r>
              <a:rPr lang="en-US" sz="2800" dirty="0" smtClean="0"/>
              <a:t>not in r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where the two relations are instances of the same schema </a:t>
            </a:r>
            <a:r>
              <a:rPr lang="en-US" sz="2800" dirty="0"/>
              <a:t>(or union-compatible schemas)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The last two lines compute the </a:t>
            </a:r>
            <a:r>
              <a:rPr lang="en-US" sz="2400" dirty="0" err="1"/>
              <a:t>bitemporal</a:t>
            </a:r>
            <a:r>
              <a:rPr lang="en-US" sz="2400" dirty="0"/>
              <a:t> element, depending on whether a value-equivalent tuple may be found in </a:t>
            </a:r>
            <a:r>
              <a:rPr lang="en-US" sz="2400" dirty="0" smtClean="0"/>
              <a:t>r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or </a:t>
            </a:r>
            <a:r>
              <a:rPr lang="en-US" sz="2400" dirty="0" smtClean="0"/>
              <a:t>not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8250" y="2900363"/>
            <a:ext cx="666750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15088874"/>
      </p:ext>
    </p:extLst>
  </p:cSld>
  <p:clrMapOvr>
    <a:masterClrMapping/>
  </p:clrMapOvr>
  <p:transition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/>
              <a:t>Creating</a:t>
            </a:r>
            <a:r>
              <a:rPr lang="it-IT" sz="3200" dirty="0"/>
              <a:t> a </a:t>
            </a:r>
            <a:r>
              <a:rPr lang="it-IT" sz="3200" dirty="0" smtClean="0"/>
              <a:t>System-</a:t>
            </a:r>
            <a:r>
              <a:rPr lang="it-IT" sz="3200" dirty="0" err="1" smtClean="0"/>
              <a:t>versioned</a:t>
            </a:r>
            <a:r>
              <a:rPr lang="it-IT" sz="3200" dirty="0" smtClean="0"/>
              <a:t> </a:t>
            </a:r>
            <a:r>
              <a:rPr lang="it-IT" sz="3200" dirty="0" err="1" smtClean="0"/>
              <a:t>Table</a:t>
            </a:r>
            <a:endParaRPr lang="it-IT" sz="3200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522058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CREATE TABLE </a:t>
            </a:r>
            <a:r>
              <a:rPr lang="en-US" sz="1800" dirty="0" smtClean="0">
                <a:solidFill>
                  <a:srgbClr val="FFFF00"/>
                </a:solidFill>
              </a:rPr>
              <a:t>Employee</a:t>
            </a: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(</a:t>
            </a:r>
            <a:r>
              <a:rPr lang="en-US" sz="1800" dirty="0" err="1">
                <a:solidFill>
                  <a:srgbClr val="FFFF00"/>
                </a:solidFill>
              </a:rPr>
              <a:t>emp_name</a:t>
            </a:r>
            <a:r>
              <a:rPr lang="en-US" sz="1800" dirty="0">
                <a:solidFill>
                  <a:srgbClr val="FFFF00"/>
                </a:solidFill>
              </a:rPr>
              <a:t> VARCHAR(50) NOT NULL</a:t>
            </a:r>
            <a:r>
              <a:rPr lang="en-US" sz="1800" dirty="0" smtClean="0">
                <a:solidFill>
                  <a:srgbClr val="FFFF00"/>
                </a:solidFill>
              </a:rPr>
              <a:t>, </a:t>
            </a:r>
            <a:r>
              <a:rPr lang="en-US" sz="1800" dirty="0" err="1" smtClean="0">
                <a:solidFill>
                  <a:srgbClr val="FFFF00"/>
                </a:solidFill>
              </a:rPr>
              <a:t>dept_id</a:t>
            </a:r>
            <a:r>
              <a:rPr lang="en-US" sz="1800" dirty="0" smtClean="0">
                <a:solidFill>
                  <a:srgbClr val="FFFF00"/>
                </a:solidFill>
              </a:rPr>
              <a:t> </a:t>
            </a:r>
            <a:r>
              <a:rPr lang="en-US" sz="1800" dirty="0">
                <a:solidFill>
                  <a:srgbClr val="FFFF00"/>
                </a:solidFill>
              </a:rPr>
              <a:t>VARCHAR(10),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FFFF00"/>
                </a:solidFill>
              </a:rPr>
              <a:t>system_start</a:t>
            </a:r>
            <a:r>
              <a:rPr lang="en-US" sz="1800" dirty="0">
                <a:solidFill>
                  <a:srgbClr val="FFFF00"/>
                </a:solidFill>
              </a:rPr>
              <a:t> TIMESTAMP(6) GENERATED ALWAYS AS ROW START,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FFFF00"/>
                </a:solidFill>
              </a:rPr>
              <a:t>system_end</a:t>
            </a:r>
            <a:r>
              <a:rPr lang="en-US" sz="1800" dirty="0">
                <a:solidFill>
                  <a:srgbClr val="FFFF00"/>
                </a:solidFill>
              </a:rPr>
              <a:t> TIMESTAMP(6) GENERATED ALWAYS AS ROW END,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PERIOD FOR SYSTEM_TIME (</a:t>
            </a:r>
            <a:r>
              <a:rPr lang="en-US" sz="1800" dirty="0" err="1">
                <a:solidFill>
                  <a:srgbClr val="FFFF00"/>
                </a:solidFill>
              </a:rPr>
              <a:t>system_start</a:t>
            </a:r>
            <a:r>
              <a:rPr lang="en-US" sz="1800" dirty="0">
                <a:solidFill>
                  <a:srgbClr val="FFFF00"/>
                </a:solidFill>
              </a:rPr>
              <a:t>, </a:t>
            </a:r>
            <a:r>
              <a:rPr lang="en-US" sz="1800" dirty="0" err="1">
                <a:solidFill>
                  <a:srgbClr val="FFFF00"/>
                </a:solidFill>
              </a:rPr>
              <a:t>system_end</a:t>
            </a:r>
            <a:r>
              <a:rPr lang="en-US" sz="1800" dirty="0">
                <a:solidFill>
                  <a:srgbClr val="FFFF00"/>
                </a:solidFill>
              </a:rPr>
              <a:t>),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PRIMARY KEY (</a:t>
            </a:r>
            <a:r>
              <a:rPr lang="en-US" sz="1800" dirty="0" err="1">
                <a:solidFill>
                  <a:srgbClr val="FFFF00"/>
                </a:solidFill>
              </a:rPr>
              <a:t>emp_name</a:t>
            </a:r>
            <a:r>
              <a:rPr lang="en-US" sz="1800" dirty="0">
                <a:solidFill>
                  <a:srgbClr val="FFFF00"/>
                </a:solidFill>
              </a:rPr>
              <a:t>),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FOREIGN KEY (</a:t>
            </a:r>
            <a:r>
              <a:rPr lang="en-US" sz="1800" dirty="0" err="1">
                <a:solidFill>
                  <a:srgbClr val="FFFF00"/>
                </a:solidFill>
              </a:rPr>
              <a:t>dept_id</a:t>
            </a:r>
            <a:r>
              <a:rPr lang="en-US" sz="1800" dirty="0">
                <a:solidFill>
                  <a:srgbClr val="FFFF00"/>
                </a:solidFill>
              </a:rPr>
              <a:t>) REFERENCES </a:t>
            </a:r>
            <a:r>
              <a:rPr lang="en-US" sz="1800" dirty="0" smtClean="0">
                <a:solidFill>
                  <a:srgbClr val="FFFF00"/>
                </a:solidFill>
              </a:rPr>
              <a:t>Department </a:t>
            </a:r>
            <a:r>
              <a:rPr lang="en-US" sz="1800" dirty="0">
                <a:solidFill>
                  <a:srgbClr val="FFFF00"/>
                </a:solidFill>
              </a:rPr>
              <a:t>(</a:t>
            </a:r>
            <a:r>
              <a:rPr lang="en-US" sz="1800" dirty="0" err="1">
                <a:solidFill>
                  <a:srgbClr val="FFFF00"/>
                </a:solidFill>
              </a:rPr>
              <a:t>dept_id</a:t>
            </a:r>
            <a:r>
              <a:rPr lang="en-US" sz="1800" dirty="0">
                <a:solidFill>
                  <a:srgbClr val="FFFF00"/>
                </a:solidFill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) WITH SYSTEM </a:t>
            </a:r>
            <a:r>
              <a:rPr lang="en-US" sz="1800" dirty="0" smtClean="0">
                <a:solidFill>
                  <a:srgbClr val="FFFF00"/>
                </a:solidFill>
              </a:rPr>
              <a:t>VERSIONING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Unlike </a:t>
            </a:r>
            <a:r>
              <a:rPr lang="en-US" sz="2000" dirty="0"/>
              <a:t>regular tables, system-versioned tables preserve the </a:t>
            </a:r>
            <a:r>
              <a:rPr lang="en-US" sz="2000" dirty="0" smtClean="0"/>
              <a:t>old versions </a:t>
            </a:r>
            <a:r>
              <a:rPr lang="en-US" sz="2000" dirty="0"/>
              <a:t>of rows as the table is </a:t>
            </a:r>
            <a:r>
              <a:rPr lang="en-US" sz="2000" dirty="0" smtClean="0"/>
              <a:t>updated</a:t>
            </a:r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PERIOD clause automatically enforces the constraint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system_end</a:t>
            </a:r>
            <a:r>
              <a:rPr lang="en-US" sz="2000" dirty="0" smtClean="0"/>
              <a:t> &gt; </a:t>
            </a:r>
            <a:r>
              <a:rPr lang="en-US" sz="2000" dirty="0" err="1" smtClean="0"/>
              <a:t>system_start</a:t>
            </a:r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The name of the period must be </a:t>
            </a:r>
            <a:r>
              <a:rPr lang="en-US" sz="2000" dirty="0" smtClean="0"/>
              <a:t>SYSTEM_TIME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The timestamping period is considered open to the right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1005372"/>
      </p:ext>
    </p:extLst>
  </p:cSld>
  <p:clrMapOvr>
    <a:masterClrMapping/>
  </p:clrMapOvr>
  <p:transition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Querying</a:t>
            </a:r>
            <a:r>
              <a:rPr lang="it-IT" sz="3200" dirty="0" smtClean="0"/>
              <a:t> </a:t>
            </a:r>
            <a:r>
              <a:rPr lang="it-IT" sz="3200" dirty="0"/>
              <a:t>a </a:t>
            </a:r>
            <a:r>
              <a:rPr lang="it-IT" sz="3200" dirty="0" err="1" smtClean="0"/>
              <a:t>System-versioned</a:t>
            </a:r>
            <a:r>
              <a:rPr lang="it-IT" sz="3200" dirty="0" smtClean="0"/>
              <a:t> </a:t>
            </a:r>
            <a:r>
              <a:rPr lang="it-IT" sz="3200" dirty="0" err="1" smtClean="0"/>
              <a:t>Table</a:t>
            </a:r>
            <a:endParaRPr lang="it-IT" sz="3200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52205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/>
              <a:t>The clause FOR SYSTEM_TIME can be used after the FROM clause to access past states of a table along transaction time (rollback queries)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 sz="2000" dirty="0" smtClean="0"/>
              <a:t>It comes with three variants: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FOR SYSTEM_TIME AS OF T	  		(current at T)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FOR SYSTEM_TIME FROM T1 TO T2 		(current in [T1,T2) 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FOR SYSTEM_TIME BETWEEN T1 AND T2 	(current in [T1,T2] )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 sz="2000" dirty="0" smtClean="0"/>
              <a:t>Ex.	</a:t>
            </a:r>
            <a:r>
              <a:rPr lang="en-US" sz="2000" dirty="0" smtClean="0">
                <a:solidFill>
                  <a:srgbClr val="FFFF00"/>
                </a:solidFill>
              </a:rPr>
              <a:t>SELECT * FROM Employee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FOR SYSTEM_TIME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	FROM TIME '2011-01-01'  TO TIME '2011-12-31‘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		SELECT * FROM Employee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FOR SYSTEM_TIME </a:t>
            </a:r>
            <a:br>
              <a:rPr lang="en-US" sz="2000" dirty="0" smtClean="0">
                <a:solidFill>
                  <a:srgbClr val="FFFF00"/>
                </a:solidFill>
              </a:rPr>
            </a:br>
            <a:r>
              <a:rPr lang="en-US" sz="2000" dirty="0" smtClean="0">
                <a:solidFill>
                  <a:srgbClr val="FFFF00"/>
                </a:solidFill>
              </a:rPr>
              <a:t>		AS OF TIMESTAMP '2014-04-01 12:30:00'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061005372"/>
      </p:ext>
    </p:extLst>
  </p:cSld>
  <p:clrMapOvr>
    <a:masterClrMapping/>
  </p:clrMapOvr>
  <p:transition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/>
              <a:t>Creating</a:t>
            </a:r>
            <a:r>
              <a:rPr lang="it-IT" sz="3200" dirty="0"/>
              <a:t> a </a:t>
            </a:r>
            <a:r>
              <a:rPr lang="it-IT" sz="3200" dirty="0" err="1" smtClean="0"/>
              <a:t>System-versioned</a:t>
            </a:r>
            <a:r>
              <a:rPr lang="it-IT" sz="3200" dirty="0" smtClean="0"/>
              <a:t> </a:t>
            </a:r>
            <a:br>
              <a:rPr lang="it-IT" sz="3200" dirty="0" smtClean="0"/>
            </a:br>
            <a:r>
              <a:rPr lang="it-IT" sz="3200" dirty="0" smtClean="0"/>
              <a:t>A</a:t>
            </a:r>
            <a:r>
              <a:rPr lang="en-US" sz="3200" dirty="0" err="1" smtClean="0"/>
              <a:t>pplication</a:t>
            </a:r>
            <a:r>
              <a:rPr lang="en-US" sz="3200" dirty="0" smtClean="0"/>
              <a:t>-time </a:t>
            </a:r>
            <a:r>
              <a:rPr lang="it-IT" sz="3200" dirty="0" err="1" smtClean="0"/>
              <a:t>Table</a:t>
            </a:r>
            <a:endParaRPr lang="it-IT" sz="3200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5220580"/>
          </a:xfrm>
        </p:spPr>
        <p:txBody>
          <a:bodyPr/>
          <a:lstStyle/>
          <a:p>
            <a:pPr marL="0" indent="0">
              <a:buNone/>
            </a:pPr>
            <a:endParaRPr lang="en-US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FFFF00"/>
                </a:solidFill>
              </a:rPr>
              <a:t>CREATE </a:t>
            </a:r>
            <a:r>
              <a:rPr lang="en-US" sz="1800" dirty="0">
                <a:solidFill>
                  <a:srgbClr val="FFFF00"/>
                </a:solidFill>
              </a:rPr>
              <a:t>TABLE </a:t>
            </a:r>
            <a:r>
              <a:rPr lang="en-US" sz="1800" dirty="0" smtClean="0">
                <a:solidFill>
                  <a:srgbClr val="FFFF00"/>
                </a:solidFill>
              </a:rPr>
              <a:t>Employee</a:t>
            </a: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(</a:t>
            </a:r>
            <a:r>
              <a:rPr lang="en-US" sz="1800" dirty="0" err="1">
                <a:solidFill>
                  <a:srgbClr val="FFFF00"/>
                </a:solidFill>
              </a:rPr>
              <a:t>emp_name</a:t>
            </a:r>
            <a:r>
              <a:rPr lang="en-US" sz="1800" dirty="0">
                <a:solidFill>
                  <a:srgbClr val="FFFF00"/>
                </a:solidFill>
              </a:rPr>
              <a:t> VARCHAR(50) NOT NULL PRIMARY KEY,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FFFF00"/>
                </a:solidFill>
              </a:rPr>
              <a:t>dept_id</a:t>
            </a:r>
            <a:r>
              <a:rPr lang="en-US" sz="1800" dirty="0">
                <a:solidFill>
                  <a:srgbClr val="FFFF00"/>
                </a:solidFill>
              </a:rPr>
              <a:t> VARCHAR(10),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FFFF00"/>
                </a:solidFill>
              </a:rPr>
              <a:t>start_date</a:t>
            </a:r>
            <a:r>
              <a:rPr lang="en-US" sz="1800" dirty="0">
                <a:solidFill>
                  <a:srgbClr val="FFFF00"/>
                </a:solidFill>
              </a:rPr>
              <a:t> DATE NOT NULL</a:t>
            </a:r>
            <a:r>
              <a:rPr lang="en-US" sz="1800" dirty="0" smtClean="0">
                <a:solidFill>
                  <a:srgbClr val="FFFF00"/>
                </a:solidFill>
              </a:rPr>
              <a:t>, </a:t>
            </a:r>
            <a:r>
              <a:rPr lang="en-US" sz="1800" dirty="0" err="1" smtClean="0">
                <a:solidFill>
                  <a:srgbClr val="FFFF00"/>
                </a:solidFill>
              </a:rPr>
              <a:t>end_date</a:t>
            </a:r>
            <a:r>
              <a:rPr lang="en-US" sz="1800" dirty="0" smtClean="0">
                <a:solidFill>
                  <a:srgbClr val="FFFF00"/>
                </a:solidFill>
              </a:rPr>
              <a:t> </a:t>
            </a:r>
            <a:r>
              <a:rPr lang="en-US" sz="1800" dirty="0">
                <a:solidFill>
                  <a:srgbClr val="FFFF00"/>
                </a:solidFill>
              </a:rPr>
              <a:t>DATE NOT NULL,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FFFF00"/>
                </a:solidFill>
              </a:rPr>
              <a:t>system_start</a:t>
            </a:r>
            <a:r>
              <a:rPr lang="en-US" sz="1800" dirty="0">
                <a:solidFill>
                  <a:srgbClr val="FFFF00"/>
                </a:solidFill>
              </a:rPr>
              <a:t> TIMESTAMP(6) GENERATED ALWAYS AS ROW START,</a:t>
            </a: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FFFF00"/>
                </a:solidFill>
              </a:rPr>
              <a:t>system_end</a:t>
            </a:r>
            <a:r>
              <a:rPr lang="en-US" sz="1800" dirty="0" smtClean="0">
                <a:solidFill>
                  <a:srgbClr val="FFFF00"/>
                </a:solidFill>
              </a:rPr>
              <a:t> </a:t>
            </a:r>
            <a:r>
              <a:rPr lang="en-US" sz="1800" dirty="0">
                <a:solidFill>
                  <a:srgbClr val="FFFF00"/>
                </a:solidFill>
              </a:rPr>
              <a:t>TIMESTAMP(6) GENERATED ALWAYS AS ROW END,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PERIOD FOR </a:t>
            </a:r>
            <a:r>
              <a:rPr lang="en-US" sz="1800" dirty="0" err="1">
                <a:solidFill>
                  <a:srgbClr val="FFFF00"/>
                </a:solidFill>
              </a:rPr>
              <a:t>emp_period</a:t>
            </a:r>
            <a:r>
              <a:rPr lang="en-US" sz="1800" dirty="0">
                <a:solidFill>
                  <a:srgbClr val="FFFF00"/>
                </a:solidFill>
              </a:rPr>
              <a:t> (</a:t>
            </a:r>
            <a:r>
              <a:rPr lang="en-US" sz="1800" dirty="0" err="1">
                <a:solidFill>
                  <a:srgbClr val="FFFF00"/>
                </a:solidFill>
              </a:rPr>
              <a:t>start_date</a:t>
            </a:r>
            <a:r>
              <a:rPr lang="en-US" sz="1800" dirty="0">
                <a:solidFill>
                  <a:srgbClr val="FFFF00"/>
                </a:solidFill>
              </a:rPr>
              <a:t>, </a:t>
            </a:r>
            <a:r>
              <a:rPr lang="en-US" sz="1800" dirty="0" err="1">
                <a:solidFill>
                  <a:srgbClr val="FFFF00"/>
                </a:solidFill>
              </a:rPr>
              <a:t>end_date</a:t>
            </a:r>
            <a:r>
              <a:rPr lang="en-US" sz="1800" dirty="0">
                <a:solidFill>
                  <a:srgbClr val="FFFF00"/>
                </a:solidFill>
              </a:rPr>
              <a:t>),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PERIOD FOR SYSTEM_TIME (</a:t>
            </a:r>
            <a:r>
              <a:rPr lang="en-US" sz="1800" dirty="0" err="1">
                <a:solidFill>
                  <a:srgbClr val="FFFF00"/>
                </a:solidFill>
              </a:rPr>
              <a:t>system_start</a:t>
            </a:r>
            <a:r>
              <a:rPr lang="en-US" sz="1800" dirty="0">
                <a:solidFill>
                  <a:srgbClr val="FFFF00"/>
                </a:solidFill>
              </a:rPr>
              <a:t>, </a:t>
            </a:r>
            <a:r>
              <a:rPr lang="en-US" sz="1800" dirty="0" err="1">
                <a:solidFill>
                  <a:srgbClr val="FFFF00"/>
                </a:solidFill>
              </a:rPr>
              <a:t>system_end</a:t>
            </a:r>
            <a:r>
              <a:rPr lang="en-US" sz="1800" dirty="0">
                <a:solidFill>
                  <a:srgbClr val="FFFF00"/>
                </a:solidFill>
              </a:rPr>
              <a:t>),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PRIMARY KEY (</a:t>
            </a:r>
            <a:r>
              <a:rPr lang="en-US" sz="1800" dirty="0" err="1">
                <a:solidFill>
                  <a:srgbClr val="FFFF00"/>
                </a:solidFill>
              </a:rPr>
              <a:t>emp_name</a:t>
            </a:r>
            <a:r>
              <a:rPr lang="en-US" sz="1800" dirty="0">
                <a:solidFill>
                  <a:srgbClr val="FFFF00"/>
                </a:solidFill>
              </a:rPr>
              <a:t>, </a:t>
            </a:r>
            <a:r>
              <a:rPr lang="en-US" sz="1800" dirty="0" err="1">
                <a:solidFill>
                  <a:srgbClr val="FFFF00"/>
                </a:solidFill>
              </a:rPr>
              <a:t>emp_period</a:t>
            </a:r>
            <a:r>
              <a:rPr lang="en-US" sz="1800" dirty="0">
                <a:solidFill>
                  <a:srgbClr val="FFFF00"/>
                </a:solidFill>
              </a:rPr>
              <a:t> WITHOUT OVERLAPS),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FOREIGN KEY (</a:t>
            </a:r>
            <a:r>
              <a:rPr lang="en-US" sz="1800" dirty="0" err="1">
                <a:solidFill>
                  <a:srgbClr val="FFFF00"/>
                </a:solidFill>
              </a:rPr>
              <a:t>dept_id</a:t>
            </a:r>
            <a:r>
              <a:rPr lang="en-US" sz="1800" dirty="0">
                <a:solidFill>
                  <a:srgbClr val="FFFF00"/>
                </a:solidFill>
              </a:rPr>
              <a:t>, PERIOD </a:t>
            </a:r>
            <a:r>
              <a:rPr lang="en-US" sz="1800" dirty="0" err="1">
                <a:solidFill>
                  <a:srgbClr val="FFFF00"/>
                </a:solidFill>
              </a:rPr>
              <a:t>emp_period</a:t>
            </a:r>
            <a:r>
              <a:rPr lang="en-US" sz="1800" dirty="0">
                <a:solidFill>
                  <a:srgbClr val="FFFF00"/>
                </a:solidFill>
              </a:rPr>
              <a:t>) REFERENCES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FFFF00"/>
                </a:solidFill>
              </a:rPr>
              <a:t>Department </a:t>
            </a:r>
            <a:r>
              <a:rPr lang="en-US" sz="1800" dirty="0">
                <a:solidFill>
                  <a:srgbClr val="FFFF00"/>
                </a:solidFill>
              </a:rPr>
              <a:t>(</a:t>
            </a:r>
            <a:r>
              <a:rPr lang="en-US" sz="1800" dirty="0" err="1">
                <a:solidFill>
                  <a:srgbClr val="FFFF00"/>
                </a:solidFill>
              </a:rPr>
              <a:t>dept_id</a:t>
            </a:r>
            <a:r>
              <a:rPr lang="en-US" sz="1800" dirty="0">
                <a:solidFill>
                  <a:srgbClr val="FFFF00"/>
                </a:solidFill>
              </a:rPr>
              <a:t>, PERIOD </a:t>
            </a:r>
            <a:r>
              <a:rPr lang="en-US" sz="1800" dirty="0" err="1">
                <a:solidFill>
                  <a:srgbClr val="FFFF00"/>
                </a:solidFill>
              </a:rPr>
              <a:t>dept_period</a:t>
            </a:r>
            <a:r>
              <a:rPr lang="en-US" sz="1800" dirty="0">
                <a:solidFill>
                  <a:srgbClr val="FFFF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) WITH SYSTEM </a:t>
            </a:r>
            <a:r>
              <a:rPr lang="en-US" sz="1800" dirty="0" smtClean="0">
                <a:solidFill>
                  <a:srgbClr val="FFFF00"/>
                </a:solidFill>
              </a:rPr>
              <a:t>VERSIONING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36455993"/>
      </p:ext>
    </p:extLst>
  </p:cSld>
  <p:clrMapOvr>
    <a:masterClrMapping/>
  </p:clrMapOvr>
  <p:transition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Cf</a:t>
            </a:r>
            <a:r>
              <a:rPr lang="it-IT" sz="3200" dirty="0" smtClean="0"/>
              <a:t>. </a:t>
            </a:r>
            <a:r>
              <a:rPr lang="it-IT" sz="3200" dirty="0" err="1" smtClean="0"/>
              <a:t>Creating</a:t>
            </a:r>
            <a:r>
              <a:rPr lang="it-IT" sz="3200" dirty="0" smtClean="0"/>
              <a:t> the </a:t>
            </a:r>
            <a:r>
              <a:rPr lang="it-IT" sz="3200" dirty="0" err="1" smtClean="0"/>
              <a:t>same</a:t>
            </a:r>
            <a:r>
              <a:rPr lang="it-IT" sz="3200" dirty="0" smtClean="0"/>
              <a:t> </a:t>
            </a:r>
            <a:r>
              <a:rPr lang="it-IT" sz="3200" dirty="0" err="1" smtClean="0"/>
              <a:t>Table</a:t>
            </a:r>
            <a:r>
              <a:rPr lang="it-IT" sz="3200" dirty="0" smtClean="0"/>
              <a:t> in TSQL2…</a:t>
            </a:r>
            <a:endParaRPr lang="it-IT" sz="3200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5220580"/>
          </a:xfrm>
        </p:spPr>
        <p:txBody>
          <a:bodyPr/>
          <a:lstStyle/>
          <a:p>
            <a:pPr marL="0" indent="0">
              <a:buNone/>
            </a:pPr>
            <a:endParaRPr lang="en-US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FFFF00"/>
                </a:solidFill>
              </a:rPr>
              <a:t>CREATE </a:t>
            </a:r>
            <a:r>
              <a:rPr lang="en-US" sz="1800" dirty="0">
                <a:solidFill>
                  <a:srgbClr val="FFFF00"/>
                </a:solidFill>
              </a:rPr>
              <a:t>TABLE </a:t>
            </a:r>
            <a:r>
              <a:rPr lang="en-US" sz="1800" dirty="0" smtClean="0">
                <a:solidFill>
                  <a:srgbClr val="FFFF00"/>
                </a:solidFill>
              </a:rPr>
              <a:t>Employee</a:t>
            </a: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(</a:t>
            </a:r>
            <a:r>
              <a:rPr lang="en-US" sz="1800" dirty="0" err="1">
                <a:solidFill>
                  <a:srgbClr val="FFFF00"/>
                </a:solidFill>
              </a:rPr>
              <a:t>emp_name</a:t>
            </a:r>
            <a:r>
              <a:rPr lang="en-US" sz="1800" dirty="0">
                <a:solidFill>
                  <a:srgbClr val="FFFF00"/>
                </a:solidFill>
              </a:rPr>
              <a:t> VARCHAR(50) NOT NULL PRIMARY KEY,</a:t>
            </a:r>
          </a:p>
          <a:p>
            <a:pPr marL="0" indent="0">
              <a:buNone/>
            </a:pPr>
            <a:r>
              <a:rPr lang="en-US" sz="1800" dirty="0" err="1">
                <a:solidFill>
                  <a:srgbClr val="FFFF00"/>
                </a:solidFill>
              </a:rPr>
              <a:t>dept_id</a:t>
            </a:r>
            <a:r>
              <a:rPr lang="en-US" sz="1800" dirty="0">
                <a:solidFill>
                  <a:srgbClr val="FFFF00"/>
                </a:solidFill>
              </a:rPr>
              <a:t> VARCHAR(10),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FFFF00"/>
                </a:solidFill>
              </a:rPr>
              <a:t>FOREIGN </a:t>
            </a:r>
            <a:r>
              <a:rPr lang="en-US" sz="1800" dirty="0">
                <a:solidFill>
                  <a:srgbClr val="FFFF00"/>
                </a:solidFill>
              </a:rPr>
              <a:t>KEY </a:t>
            </a:r>
            <a:r>
              <a:rPr lang="en-US" sz="1800" dirty="0" err="1" smtClean="0">
                <a:solidFill>
                  <a:srgbClr val="FFFF00"/>
                </a:solidFill>
              </a:rPr>
              <a:t>dept_id</a:t>
            </a:r>
            <a:r>
              <a:rPr lang="en-US" sz="1800" dirty="0" smtClean="0">
                <a:solidFill>
                  <a:srgbClr val="FFFF00"/>
                </a:solidFill>
              </a:rPr>
              <a:t> REFERENCES Department </a:t>
            </a:r>
            <a:endParaRPr lang="en-US" sz="18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) </a:t>
            </a:r>
            <a:r>
              <a:rPr lang="en-US" sz="1800" dirty="0" smtClean="0">
                <a:solidFill>
                  <a:srgbClr val="FFFF00"/>
                </a:solidFill>
              </a:rPr>
              <a:t>AS VALID AND TRANSACTION</a:t>
            </a:r>
          </a:p>
          <a:p>
            <a:pPr marL="0" indent="0">
              <a:buNone/>
            </a:pPr>
            <a:endParaRPr lang="en-US" sz="1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In practice, it is the same declaration done with regular SQL </a:t>
            </a:r>
            <a:br>
              <a:rPr lang="en-US" sz="2000" dirty="0" smtClean="0"/>
            </a:br>
            <a:r>
              <a:rPr lang="en-US" sz="2000" dirty="0" smtClean="0"/>
              <a:t>of a snapshot table Employee, simply augmented with the </a:t>
            </a:r>
            <a:br>
              <a:rPr lang="en-US" sz="2000" dirty="0" smtClean="0"/>
            </a:br>
            <a:r>
              <a:rPr lang="en-US" sz="2000" dirty="0" smtClean="0"/>
              <a:t>“AS VALID AND TRANSACTION” </a:t>
            </a:r>
            <a:r>
              <a:rPr lang="en-US" sz="2000" dirty="0" err="1" smtClean="0"/>
              <a:t>bitemporal</a:t>
            </a:r>
            <a:r>
              <a:rPr lang="en-US" sz="2000" dirty="0" smtClean="0"/>
              <a:t> specification </a:t>
            </a:r>
            <a:br>
              <a:rPr lang="en-US" sz="2000" dirty="0" smtClean="0"/>
            </a:br>
            <a:r>
              <a:rPr lang="en-US" sz="2000" dirty="0" smtClean="0"/>
              <a:t>(that implies the so deprecated syntactic and semantic defaults)</a:t>
            </a:r>
          </a:p>
        </p:txBody>
      </p:sp>
    </p:spTree>
    <p:extLst>
      <p:ext uri="{BB962C8B-B14F-4D97-AF65-F5344CB8AC3E}">
        <p14:creationId xmlns:p14="http://schemas.microsoft.com/office/powerpoint/2010/main" val="163645599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Difference</a:t>
            </a:r>
            <a:r>
              <a:rPr lang="it-IT" sz="3200" dirty="0" smtClean="0"/>
              <a:t> in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516" y="964645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400" dirty="0" smtClean="0"/>
              <a:t>Ex. Compute </a:t>
            </a:r>
            <a:br>
              <a:rPr lang="en-US" sz="2400" dirty="0" smtClean="0"/>
            </a:br>
            <a:r>
              <a:rPr lang="en-US" sz="2400" dirty="0" smtClean="0"/>
              <a:t>the difference</a:t>
            </a:r>
            <a:br>
              <a:rPr lang="en-US" sz="2400" dirty="0" smtClean="0"/>
            </a:br>
            <a:r>
              <a:rPr lang="en-US" sz="2400" dirty="0" smtClean="0"/>
              <a:t>of relations </a:t>
            </a:r>
            <a:br>
              <a:rPr lang="en-US" sz="2400" dirty="0" smtClean="0"/>
            </a:br>
            <a:r>
              <a:rPr lang="en-US" sz="2400" dirty="0" err="1" smtClean="0"/>
              <a:t>dept</a:t>
            </a:r>
            <a:r>
              <a:rPr lang="en-US" sz="2400" dirty="0" smtClean="0"/>
              <a:t> and </a:t>
            </a:r>
            <a:r>
              <a:rPr lang="en-US" sz="2400" dirty="0" err="1"/>
              <a:t>emp</a:t>
            </a:r>
            <a:r>
              <a:rPr lang="en-US" sz="2400" dirty="0"/>
              <a:t>:</a:t>
            </a:r>
            <a:endParaRPr lang="en-US" sz="2400" dirty="0" smtClean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528900"/>
            <a:ext cx="14097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1196752"/>
            <a:ext cx="509587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9852" y="4365104"/>
            <a:ext cx="47148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9673042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Punti digitali">
  <a:themeElements>
    <a:clrScheme name="1_Punti digitali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1_Punti digital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Punti digitali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unti digitali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unti digitali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8523</TotalTime>
  <Words>3714</Words>
  <Application>Microsoft Office PowerPoint</Application>
  <PresentationFormat>Presentazione su schermo (4:3)</PresentationFormat>
  <Paragraphs>829</Paragraphs>
  <Slides>83</Slides>
  <Notes>83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83</vt:i4>
      </vt:variant>
    </vt:vector>
  </HeadingPairs>
  <TitlesOfParts>
    <vt:vector size="88" baseType="lpstr">
      <vt:lpstr>Arial</vt:lpstr>
      <vt:lpstr>Script MT Bold</vt:lpstr>
      <vt:lpstr>Symbol</vt:lpstr>
      <vt:lpstr>Wingdings</vt:lpstr>
      <vt:lpstr>1_Punti digitali</vt:lpstr>
      <vt:lpstr>Temporal Query Languages</vt:lpstr>
      <vt:lpstr>Temporal Query Languages</vt:lpstr>
      <vt:lpstr>Relational Algebra for the BCDM</vt:lpstr>
      <vt:lpstr>Projection in BCDM</vt:lpstr>
      <vt:lpstr>Selection in BCDM</vt:lpstr>
      <vt:lpstr>Union in BCDM</vt:lpstr>
      <vt:lpstr>Union in BCDM</vt:lpstr>
      <vt:lpstr>Difference in BCDM</vt:lpstr>
      <vt:lpstr>Difference in BCDM</vt:lpstr>
      <vt:lpstr>Join in BCDM</vt:lpstr>
      <vt:lpstr>Join in BCDM</vt:lpstr>
      <vt:lpstr>Timeslice Operators in BCDM</vt:lpstr>
      <vt:lpstr>Timeslice Operators in BCDM</vt:lpstr>
      <vt:lpstr>Sequenced Semantics</vt:lpstr>
      <vt:lpstr>Sequenced Semantics</vt:lpstr>
      <vt:lpstr>Sequenced Semantics</vt:lpstr>
      <vt:lpstr>Sequenced Semantics</vt:lpstr>
      <vt:lpstr>Sequenced Semantics</vt:lpstr>
      <vt:lpstr>Sequenced Semantics</vt:lpstr>
      <vt:lpstr>Non-Sequenced Semantics</vt:lpstr>
      <vt:lpstr>Beyond Sequenced Semantics [Böhlen]</vt:lpstr>
      <vt:lpstr>Upward Compatibility [Snodgrass et al.]</vt:lpstr>
      <vt:lpstr>Upward Compatibility</vt:lpstr>
      <vt:lpstr>Language Design Criteria</vt:lpstr>
      <vt:lpstr>Comparison of Timestamps</vt:lpstr>
      <vt:lpstr>SQL + Abstract Data Types</vt:lpstr>
      <vt:lpstr>The IXSQL Approach [Lorentzos et al.]</vt:lpstr>
      <vt:lpstr>The IXSQL Approach</vt:lpstr>
      <vt:lpstr>The IXSQL Approach</vt:lpstr>
      <vt:lpstr>The TSQL2 Language (Temporal SQL-92 Extension)</vt:lpstr>
      <vt:lpstr>The TSQL2 Language</vt:lpstr>
      <vt:lpstr>The TSQL2 Language</vt:lpstr>
      <vt:lpstr>The TSQL2 Language</vt:lpstr>
      <vt:lpstr>The TSQL2 Language</vt:lpstr>
      <vt:lpstr>The TSQL2 Language</vt:lpstr>
      <vt:lpstr>Time Representation in TSQL2</vt:lpstr>
      <vt:lpstr>The Datetime Datatype</vt:lpstr>
      <vt:lpstr>The Period Datatype</vt:lpstr>
      <vt:lpstr>The Interval Datatype</vt:lpstr>
      <vt:lpstr>Mixed Expressions</vt:lpstr>
      <vt:lpstr>Mixed Expressions</vt:lpstr>
      <vt:lpstr>Schema Declaration and Modification</vt:lpstr>
      <vt:lpstr>Temporal Selection</vt:lpstr>
      <vt:lpstr>Temporal Comparison Operators</vt:lpstr>
      <vt:lpstr>Temporal Comparison Operators</vt:lpstr>
      <vt:lpstr>Temporal Selection - Examples</vt:lpstr>
      <vt:lpstr>Temporal Selection - Examples</vt:lpstr>
      <vt:lpstr>Temporal Projection</vt:lpstr>
      <vt:lpstr>Temporal Projection - Examples</vt:lpstr>
      <vt:lpstr>TSQL2 Range Variables</vt:lpstr>
      <vt:lpstr>TSQL2 Range Variables</vt:lpstr>
      <vt:lpstr>TSQL2 Range Variables</vt:lpstr>
      <vt:lpstr>TSQL2 Range Variables</vt:lpstr>
      <vt:lpstr>TSQL2 Modification Operations</vt:lpstr>
      <vt:lpstr>TSQL2 Modification Operations</vt:lpstr>
      <vt:lpstr>TSQL2 Modification Operations</vt:lpstr>
      <vt:lpstr>TSQL2 Modifications and Surrogates</vt:lpstr>
      <vt:lpstr>TSQL2 Modifications and Surrogates</vt:lpstr>
      <vt:lpstr>TSQL2 Aggregate Functions</vt:lpstr>
      <vt:lpstr>TSQL2 Aggregate Functions</vt:lpstr>
      <vt:lpstr>Calendars and Calendric Systems</vt:lpstr>
      <vt:lpstr>Calendars and Calendric Systems</vt:lpstr>
      <vt:lpstr>Calendars and Calendric Systems</vt:lpstr>
      <vt:lpstr>Temporal Indeterminacy</vt:lpstr>
      <vt:lpstr>Temporal Indeterminacy</vt:lpstr>
      <vt:lpstr>Temporal Indeterminacy</vt:lpstr>
      <vt:lpstr>Granularities in TSQL2</vt:lpstr>
      <vt:lpstr>Granularities in TSQL2</vt:lpstr>
      <vt:lpstr>The ATSQL Approach</vt:lpstr>
      <vt:lpstr>The ATSQL Approach</vt:lpstr>
      <vt:lpstr>The ATSQL Approach</vt:lpstr>
      <vt:lpstr>TDB Support in SQL:2011</vt:lpstr>
      <vt:lpstr>TDB Support in SQL:2011</vt:lpstr>
      <vt:lpstr>Application-time Period Tables</vt:lpstr>
      <vt:lpstr>Creating an Application-time Period Table</vt:lpstr>
      <vt:lpstr>Querying an Application-time Period Table</vt:lpstr>
      <vt:lpstr>Modifying an Application-time Period Table</vt:lpstr>
      <vt:lpstr>System-versioned Tables</vt:lpstr>
      <vt:lpstr>System-versioned Tables</vt:lpstr>
      <vt:lpstr>Creating a System-versioned Table</vt:lpstr>
      <vt:lpstr>Querying a System-versioned Table</vt:lpstr>
      <vt:lpstr>Creating a System-versioned  Application-time Table</vt:lpstr>
      <vt:lpstr>Cf. Creating the same Table in TSQL2…</vt:lpstr>
    </vt:vector>
  </TitlesOfParts>
  <Company>ISGroup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Temporal Query Languages</dc:title>
  <dc:creator>Fabio Grandi</dc:creator>
  <cp:lastModifiedBy>fabio.grandi@unibo.it</cp:lastModifiedBy>
  <cp:revision>1100</cp:revision>
  <dcterms:created xsi:type="dcterms:W3CDTF">2004-05-13T14:48:49Z</dcterms:created>
  <dcterms:modified xsi:type="dcterms:W3CDTF">2016-02-19T13:12:17Z</dcterms:modified>
</cp:coreProperties>
</file>