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66" r:id="rId14"/>
    <p:sldId id="267" r:id="rId15"/>
    <p:sldId id="268" r:id="rId16"/>
    <p:sldId id="276" r:id="rId17"/>
    <p:sldId id="275" r:id="rId18"/>
    <p:sldId id="277" r:id="rId19"/>
    <p:sldId id="269" r:id="rId20"/>
    <p:sldId id="270" r:id="rId21"/>
    <p:sldId id="271" r:id="rId22"/>
    <p:sldId id="272" r:id="rId23"/>
    <p:sldId id="280" r:id="rId24"/>
    <p:sldId id="273" r:id="rId25"/>
    <p:sldId id="274" r:id="rId26"/>
    <p:sldId id="278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1FE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Segnaposto dat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2618AC5-74E1-4BA8-8BFF-94E6F63D5814}" type="datetime1">
              <a:rPr lang="it-IT"/>
              <a:pPr lvl="0"/>
              <a:t>17/10/2017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egnaposto note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F0649D0-5E45-419C-84F7-62786AE6D3C3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C50544-184B-412F-B363-84E2CD2D9C47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2BEEA5-D8CB-48A4-A702-82704E8D9B47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A46BF7-CC7A-4879-9D61-2B6A0F5BBF3D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A46BF7-CC7A-4879-9D61-2B6A0F5BBF3D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59D82-C426-4789-A210-BACEE1C95304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66F653-2FB8-4E35-B9D7-D27B4FA95A33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5D3D41-A9FB-40A5-8F97-C45FFF491F31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ADFE6-B16E-4919-B6C7-2210221BF678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ADFE6-B16E-4919-B6C7-2210221BF678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E82754-742A-4AED-B473-49EF10631106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E82754-742A-4AED-B473-49EF10631106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B6ED8F-F8B3-4ED7-A940-399D00932CA4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BC8280-4A0A-4387-BEAA-5A3D9E3E4C85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4FB1C2-3D9A-40EE-B9A7-BDE614B51D61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6CEF11-1D60-4B8D-891E-A8550E183F05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6CEF11-1D60-4B8D-891E-A8550E183F05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D247CE-34B8-481F-AE3C-05072454A35E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968A91-F419-4349-8CEF-6E4A0ABA7BD4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968A91-F419-4349-8CEF-6E4A0ABA7BD4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A3E5A8-4C77-4BBF-B745-48A0623F3E1F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A3E5A8-4C77-4BBF-B745-48A0623F3E1F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45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304AD7-928A-43BC-BCAC-D1CA6C7179C6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80294C-E770-4895-876D-F5597F1C9DD7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8A1F78-D2F9-48F2-9291-F75C01AF582B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1E8C02-EE49-419E-8A10-3998320E3E76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B3C31D-016D-4D01-9977-76C435B2E1D7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546097" y="-4764"/>
            <a:ext cx="5014918" cy="6862763"/>
            <a:chOff x="546097" y="-4764"/>
            <a:chExt cx="5014918" cy="6862763"/>
          </a:xfrm>
        </p:grpSpPr>
        <p:sp>
          <p:nvSpPr>
            <p:cNvPr id="3" name="Freeform 6"/>
            <p:cNvSpPr/>
            <p:nvPr/>
          </p:nvSpPr>
          <p:spPr>
            <a:xfrm>
              <a:off x="984251" y="-4764"/>
              <a:ext cx="1063620" cy="27828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0"/>
                <a:gd name="f4" fmla="val 1753"/>
                <a:gd name="f5" fmla="val 1696"/>
                <a:gd name="f6" fmla="val 225"/>
                <a:gd name="f7" fmla="val 430"/>
                <a:gd name="f8" fmla="*/ f0 1 670"/>
                <a:gd name="f9" fmla="*/ f1 1 1753"/>
                <a:gd name="f10" fmla="+- f4 0 f2"/>
                <a:gd name="f11" fmla="+- f3 0 f2"/>
                <a:gd name="f12" fmla="*/ f11 1 670"/>
                <a:gd name="f13" fmla="*/ f10 1 1753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70" h="1753">
                  <a:moveTo>
                    <a:pt x="f2" y="f5"/>
                  </a:moveTo>
                  <a:lnTo>
                    <a:pt x="f6" y="f4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30ACEC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7"/>
            <p:cNvSpPr/>
            <p:nvPr/>
          </p:nvSpPr>
          <p:spPr>
            <a:xfrm>
              <a:off x="546097" y="-4764"/>
              <a:ext cx="1035045" cy="2673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2"/>
                <a:gd name="f4" fmla="val 1684"/>
                <a:gd name="f5" fmla="val 225"/>
                <a:gd name="f6" fmla="val 411"/>
                <a:gd name="f7" fmla="val 1627"/>
                <a:gd name="f8" fmla="val 219"/>
                <a:gd name="f9" fmla="val 1681"/>
                <a:gd name="f10" fmla="*/ f0 1 652"/>
                <a:gd name="f11" fmla="*/ f1 1 1684"/>
                <a:gd name="f12" fmla="+- f4 0 f2"/>
                <a:gd name="f13" fmla="+- f3 0 f2"/>
                <a:gd name="f14" fmla="*/ f13 1 652"/>
                <a:gd name="f15" fmla="*/ f12 1 1684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52" h="1684">
                  <a:moveTo>
                    <a:pt x="f5" y="f4"/>
                  </a:moveTo>
                  <a:lnTo>
                    <a:pt x="f3" y="f2"/>
                  </a:lnTo>
                  <a:lnTo>
                    <a:pt x="f6" y="f2"/>
                  </a:lnTo>
                  <a:lnTo>
                    <a:pt x="f2" y="f7"/>
                  </a:lnTo>
                  <a:lnTo>
                    <a:pt x="f8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9"/>
            <p:cNvSpPr/>
            <p:nvPr/>
          </p:nvSpPr>
          <p:spPr>
            <a:xfrm>
              <a:off x="546097" y="2582859"/>
              <a:ext cx="2693986" cy="42751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7"/>
                <a:gd name="f4" fmla="val 2693"/>
                <a:gd name="f5" fmla="val 1622"/>
                <a:gd name="f6" fmla="*/ f0 1 1697"/>
                <a:gd name="f7" fmla="*/ f1 1 2693"/>
                <a:gd name="f8" fmla="+- f4 0 f2"/>
                <a:gd name="f9" fmla="+- f3 0 f2"/>
                <a:gd name="f10" fmla="*/ f9 1 1697"/>
                <a:gd name="f11" fmla="*/ f8 1 2693"/>
                <a:gd name="f12" fmla="*/ 0 1 f10"/>
                <a:gd name="f13" fmla="*/ f3 1 f10"/>
                <a:gd name="f14" fmla="*/ 0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697" h="2693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10"/>
            <p:cNvSpPr/>
            <p:nvPr/>
          </p:nvSpPr>
          <p:spPr>
            <a:xfrm>
              <a:off x="989015" y="2692395"/>
              <a:ext cx="3332165" cy="4165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9"/>
                <a:gd name="f4" fmla="val 2624"/>
                <a:gd name="f5" fmla="val 2021"/>
                <a:gd name="f6" fmla="*/ f0 1 2099"/>
                <a:gd name="f7" fmla="*/ f1 1 2624"/>
                <a:gd name="f8" fmla="+- f4 0 f2"/>
                <a:gd name="f9" fmla="+- f3 0 f2"/>
                <a:gd name="f10" fmla="*/ f9 1 2099"/>
                <a:gd name="f11" fmla="*/ f8 1 2624"/>
                <a:gd name="f12" fmla="*/ 0 1 f10"/>
                <a:gd name="f13" fmla="*/ f3 1 f10"/>
                <a:gd name="f14" fmla="*/ 0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99" h="2624">
                  <a:moveTo>
                    <a:pt x="f3" y="f4"/>
                  </a:moveTo>
                  <a:lnTo>
                    <a:pt x="f2" y="f2"/>
                  </a:lnTo>
                  <a:lnTo>
                    <a:pt x="f5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0C5A82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1"/>
            <p:cNvSpPr/>
            <p:nvPr/>
          </p:nvSpPr>
          <p:spPr>
            <a:xfrm>
              <a:off x="984251" y="2687641"/>
              <a:ext cx="4576764" cy="4170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"/>
                <a:gd name="f4" fmla="val 2627"/>
                <a:gd name="f5" fmla="val 3"/>
                <a:gd name="f6" fmla="val 2102"/>
                <a:gd name="f7" fmla="val 225"/>
                <a:gd name="f8" fmla="val 57"/>
                <a:gd name="f9" fmla="*/ f0 1 2883"/>
                <a:gd name="f10" fmla="*/ f1 1 2627"/>
                <a:gd name="f11" fmla="+- f4 0 f2"/>
                <a:gd name="f12" fmla="+- f3 0 f2"/>
                <a:gd name="f13" fmla="*/ f12 1 2883"/>
                <a:gd name="f14" fmla="*/ f11 1 262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3" h="2627">
                  <a:moveTo>
                    <a:pt x="f2" y="f2"/>
                  </a:moveTo>
                  <a:lnTo>
                    <a:pt x="f5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1287C3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2"/>
            <p:cNvSpPr/>
            <p:nvPr/>
          </p:nvSpPr>
          <p:spPr>
            <a:xfrm>
              <a:off x="546097" y="2578095"/>
              <a:ext cx="3584576" cy="4279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8"/>
                <a:gd name="f4" fmla="val 2696"/>
                <a:gd name="f5" fmla="val 264"/>
                <a:gd name="f6" fmla="val 111"/>
                <a:gd name="f7" fmla="val 228"/>
                <a:gd name="f8" fmla="val 60"/>
                <a:gd name="f9" fmla="val 225"/>
                <a:gd name="f10" fmla="val 57"/>
                <a:gd name="f11" fmla="val 3"/>
                <a:gd name="f12" fmla="val 1697"/>
                <a:gd name="f13" fmla="*/ f0 1 2258"/>
                <a:gd name="f14" fmla="*/ f1 1 2696"/>
                <a:gd name="f15" fmla="+- f4 0 f2"/>
                <a:gd name="f16" fmla="+- f3 0 f2"/>
                <a:gd name="f17" fmla="*/ f16 1 2258"/>
                <a:gd name="f18" fmla="*/ f15 1 2696"/>
                <a:gd name="f19" fmla="*/ 0 1 f17"/>
                <a:gd name="f20" fmla="*/ f3 1 f17"/>
                <a:gd name="f21" fmla="*/ 0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58" h="2696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2" y="f2"/>
                  </a:lnTo>
                  <a:lnTo>
                    <a:pt x="f2" y="f11"/>
                  </a:lnTo>
                  <a:lnTo>
                    <a:pt x="f12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9" name="Title 1"/>
          <p:cNvSpPr txBox="1">
            <a:spLocks noGrp="1"/>
          </p:cNvSpPr>
          <p:nvPr>
            <p:ph type="ctrTitle"/>
          </p:nvPr>
        </p:nvSpPr>
        <p:spPr>
          <a:xfrm>
            <a:off x="2928402" y="1380067"/>
            <a:ext cx="8574621" cy="2616198"/>
          </a:xfrm>
        </p:spPr>
        <p:txBody>
          <a:bodyPr anchor="b" anchorCtr="0"/>
          <a:lstStyle>
            <a:lvl1pPr algn="r"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0" name="Subtitle 2"/>
          <p:cNvSpPr txBox="1">
            <a:spLocks noGrp="1"/>
          </p:cNvSpPr>
          <p:nvPr>
            <p:ph type="subTitle" idx="1"/>
          </p:nvPr>
        </p:nvSpPr>
        <p:spPr>
          <a:xfrm>
            <a:off x="4515380" y="3996266"/>
            <a:ext cx="6987643" cy="1388534"/>
          </a:xfrm>
        </p:spPr>
        <p:txBody>
          <a:bodyPr anchor="t"/>
          <a:lstStyle>
            <a:lvl1pPr marL="0" indent="0" algn="r">
              <a:spcBef>
                <a:spcPts val="500"/>
              </a:spcBef>
              <a:buNone/>
              <a:defRPr sz="2100"/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E340C9-CD77-459F-ACF8-0A182ED44B3E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5332415" y="5883277"/>
            <a:ext cx="4324042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99BD0A-E8C3-4CE1-8C4F-0FCD92D65C4D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2386007" y="932111"/>
            <a:ext cx="8225942" cy="3164976"/>
          </a:xfrm>
          <a:ln w="38103">
            <a:solidFill>
              <a:srgbClr val="CDD0D1"/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484308" y="5299606"/>
            <a:ext cx="10018715" cy="493711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4E20CD-44A6-4697-BB5C-25EC4D7103E8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D4BDD5-0D43-4A24-BB61-795334FA8052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343400"/>
            <a:ext cx="10018715" cy="1447796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196C19-2DB9-43CE-B138-03A9E8EA157B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1DADBB-6472-48DB-9916-5A1C6AE177B7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/>
          <p:nvPr/>
        </p:nvSpPr>
        <p:spPr>
          <a:xfrm>
            <a:off x="10893420" y="2819396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Corbel"/>
              </a:rPr>
              <a:t>”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2208211" y="685800"/>
            <a:ext cx="8990015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2436811" y="3429000"/>
            <a:ext cx="8532815" cy="381003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343400"/>
            <a:ext cx="10018715" cy="1447796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6E2FF1-7738-4E9C-ABB6-0157FA7E64E6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DA88E2-97E2-4FB5-ADBA-14797E4C2CC1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777383"/>
            <a:ext cx="10018705" cy="860395"/>
          </a:xfrm>
        </p:spPr>
        <p:txBody>
          <a:bodyPr anchor="t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640B45-03BB-41E4-9492-FC777322A6BC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9DCEF9-DF9D-401D-A4C6-059C0F039392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/>
          <p:nvPr/>
        </p:nvSpPr>
        <p:spPr>
          <a:xfrm>
            <a:off x="10893420" y="2819396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Corbel"/>
              </a:rPr>
              <a:t>”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2208211" y="685800"/>
            <a:ext cx="8990015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484308" y="3886200"/>
            <a:ext cx="10018705" cy="888997"/>
          </a:xfrm>
        </p:spPr>
        <p:txBody>
          <a:bodyPr anchor="b"/>
          <a:lstStyle>
            <a:lvl1pPr marL="0" algn="r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775197"/>
            <a:ext cx="10018705" cy="1015998"/>
          </a:xfrm>
        </p:spPr>
        <p:txBody>
          <a:bodyPr anchor="t"/>
          <a:lstStyle>
            <a:lvl1pPr marL="0" indent="0" algn="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F48854-7A2E-4D5D-B3E3-2E14EB180E9F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1E4A98-0845-4F7A-96C9-CFD8B5DCF57D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484308" y="3505196"/>
            <a:ext cx="10018715" cy="838203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343400"/>
            <a:ext cx="10018715" cy="1447796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144AD0-39B4-426D-AEB7-CD5D208F35C9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75722B-D6B4-4EC6-8E4A-02FCE908C47E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56C410-4AA2-4D3F-91C2-F0B2137AF12D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6812D5-33DC-460B-81DB-269C1604F4FB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484308" y="685800"/>
            <a:ext cx="8019745" cy="5105396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F05A46-7019-451F-92D5-CB157E3F3BCA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95259F-DA5A-44C3-ADD2-77D9C08ACAC2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362F6A-2686-471C-A073-DEC8642086F0}" type="datetime1">
              <a:rPr lang="it-IT"/>
              <a:pPr/>
              <a:t>17/10/2017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fld id="{46E59B32-B042-4FA4-A042-E4BC5EC47B5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D4483E-3267-4F4E-A784-52BC2571F71F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951860" y="5867128"/>
            <a:ext cx="5511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1B9C9D3-CE69-44ED-84F2-41040DF1FD51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2572280" y="4777383"/>
            <a:ext cx="8930743" cy="860395"/>
          </a:xfrm>
        </p:spPr>
        <p:txBody>
          <a:bodyPr anchor="t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90214A-1EA4-4C57-B78A-502138FF05A7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747F08-AC74-4E29-86CF-F6857DBAE7B0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1484308" y="2667003"/>
            <a:ext cx="4895057" cy="3124203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6607966" y="2667003"/>
            <a:ext cx="4895057" cy="3124203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43036A-D10A-4C75-A406-D0965DA97D97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D16B2F-F30F-4FD1-AD24-B5469BD00D36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772180" y="2658535"/>
            <a:ext cx="4607186" cy="576264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1287C3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1484308" y="3335338"/>
            <a:ext cx="4895057" cy="2455858"/>
          </a:xfrm>
        </p:spPr>
        <p:txBody>
          <a:bodyPr anchor="t"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6880485" y="2667003"/>
            <a:ext cx="4622538" cy="576264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1287C3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Content Placeholder 5"/>
          <p:cNvSpPr txBox="1">
            <a:spLocks noGrp="1"/>
          </p:cNvSpPr>
          <p:nvPr>
            <p:ph idx="4"/>
          </p:nvPr>
        </p:nvSpPr>
        <p:spPr>
          <a:xfrm>
            <a:off x="6607966" y="3335338"/>
            <a:ext cx="4895057" cy="2455858"/>
          </a:xfrm>
        </p:spPr>
        <p:txBody>
          <a:bodyPr anchor="t"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AE4DC6-06A3-4DD2-949D-CCD55A769983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7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8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15DAEC-18C1-43A0-873D-7F28CBE5D117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F8FF87-E0E0-4554-AADA-C0596EDC0449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CED434-D903-445F-ABCC-20138720C219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D6B3D6-FDDB-4634-B4A9-EE4D60514F6E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5262033" y="685800"/>
            <a:ext cx="6240990" cy="5105396"/>
          </a:xfrm>
        </p:spPr>
        <p:txBody>
          <a:bodyPr/>
          <a:lstStyle>
            <a:lvl1pPr>
              <a:spcBef>
                <a:spcPts val="5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defRPr sz="1600"/>
            </a:lvl3pPr>
            <a:lvl4pPr>
              <a:spcBef>
                <a:spcPts val="300"/>
              </a:spcBef>
              <a:defRPr sz="1400"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1484308" y="2971800"/>
            <a:ext cx="3549124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B24727-9A37-43EC-823C-C38BE1D09296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E0129A-ACD1-4D47-935F-2AE10E7CD3F7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594686" y="914400"/>
            <a:ext cx="3280976" cy="4572000"/>
          </a:xfrm>
          <a:ln w="38103">
            <a:solidFill>
              <a:srgbClr val="CDD0D1"/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1482727" y="3124203"/>
            <a:ext cx="5426159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C847DA-2190-43CE-BF32-6CAB2D1FCDFA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630815-ECA3-42D6-A41A-B6B795D6BC6B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media/image36.png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 r:link="rId2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0811" y="0"/>
            <a:ext cx="2436812" cy="6858000"/>
            <a:chOff x="150811" y="0"/>
            <a:chExt cx="2436812" cy="6858000"/>
          </a:xfrm>
        </p:grpSpPr>
        <p:sp>
          <p:nvSpPr>
            <p:cNvPr id="3" name="Freeform 6"/>
            <p:cNvSpPr/>
            <p:nvPr/>
          </p:nvSpPr>
          <p:spPr>
            <a:xfrm>
              <a:off x="457200" y="0"/>
              <a:ext cx="1122361" cy="53292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7"/>
                <a:gd name="f4" fmla="val 3357"/>
                <a:gd name="f5" fmla="val 3330"/>
                <a:gd name="f6" fmla="val 156"/>
                <a:gd name="f7" fmla="val 547"/>
                <a:gd name="f8" fmla="*/ f0 1 707"/>
                <a:gd name="f9" fmla="*/ f1 1 3357"/>
                <a:gd name="f10" fmla="+- f4 0 f2"/>
                <a:gd name="f11" fmla="+- f3 0 f2"/>
                <a:gd name="f12" fmla="*/ f11 1 707"/>
                <a:gd name="f13" fmla="*/ f10 1 3357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07" h="3357">
                  <a:moveTo>
                    <a:pt x="f2" y="f5"/>
                  </a:moveTo>
                  <a:lnTo>
                    <a:pt x="f6" y="f4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30ACEC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7"/>
            <p:cNvSpPr/>
            <p:nvPr/>
          </p:nvSpPr>
          <p:spPr>
            <a:xfrm>
              <a:off x="150811" y="0"/>
              <a:ext cx="1117597" cy="5276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4"/>
                <a:gd name="f4" fmla="val 3324"/>
                <a:gd name="f5" fmla="val 545"/>
                <a:gd name="f6" fmla="val 3300"/>
                <a:gd name="f7" fmla="val 157"/>
                <a:gd name="f8" fmla="*/ f0 1 704"/>
                <a:gd name="f9" fmla="*/ f1 1 3324"/>
                <a:gd name="f10" fmla="+- f4 0 f2"/>
                <a:gd name="f11" fmla="+- f3 0 f2"/>
                <a:gd name="f12" fmla="*/ f11 1 704"/>
                <a:gd name="f13" fmla="*/ f10 1 3324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04" h="3324">
                  <a:moveTo>
                    <a:pt x="f3" y="f2"/>
                  </a:moveTo>
                  <a:lnTo>
                    <a:pt x="f5" y="f2"/>
                  </a:lnTo>
                  <a:lnTo>
                    <a:pt x="f2" y="f6"/>
                  </a:lnTo>
                  <a:lnTo>
                    <a:pt x="f7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8"/>
            <p:cNvSpPr/>
            <p:nvPr/>
          </p:nvSpPr>
          <p:spPr>
            <a:xfrm>
              <a:off x="150811" y="5238753"/>
              <a:ext cx="1228725" cy="161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4"/>
                <a:gd name="f4" fmla="val 1020"/>
                <a:gd name="f5" fmla="val 740"/>
                <a:gd name="f6" fmla="*/ f0 1 774"/>
                <a:gd name="f7" fmla="*/ f1 1 1020"/>
                <a:gd name="f8" fmla="+- f4 0 f2"/>
                <a:gd name="f9" fmla="+- f3 0 f2"/>
                <a:gd name="f10" fmla="*/ f9 1 774"/>
                <a:gd name="f11" fmla="*/ f8 1 1020"/>
                <a:gd name="f12" fmla="*/ 0 1 f10"/>
                <a:gd name="f13" fmla="*/ f3 1 f10"/>
                <a:gd name="f14" fmla="*/ 0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774" h="1020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457200" y="5291139"/>
              <a:ext cx="1495428" cy="1566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"/>
                <a:gd name="f4" fmla="val 987"/>
                <a:gd name="f5" fmla="val 909"/>
                <a:gd name="f6" fmla="*/ f0 1 942"/>
                <a:gd name="f7" fmla="*/ f1 1 987"/>
                <a:gd name="f8" fmla="+- f4 0 f2"/>
                <a:gd name="f9" fmla="+- f3 0 f2"/>
                <a:gd name="f10" fmla="*/ f9 1 942"/>
                <a:gd name="f11" fmla="*/ f8 1 987"/>
                <a:gd name="f12" fmla="*/ 0 1 f10"/>
                <a:gd name="f13" fmla="*/ f3 1 f10"/>
                <a:gd name="f14" fmla="*/ 0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942" h="987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C5A82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457200" y="5286375"/>
              <a:ext cx="2130423" cy="1571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2"/>
                <a:gd name="f4" fmla="val 990"/>
                <a:gd name="f5" fmla="val 3"/>
                <a:gd name="f6" fmla="val 942"/>
                <a:gd name="f7" fmla="val 156"/>
                <a:gd name="f8" fmla="val 27"/>
                <a:gd name="f9" fmla="*/ f0 1 1342"/>
                <a:gd name="f10" fmla="*/ f1 1 990"/>
                <a:gd name="f11" fmla="+- f4 0 f2"/>
                <a:gd name="f12" fmla="+- f3 0 f2"/>
                <a:gd name="f13" fmla="*/ f12 1 1342"/>
                <a:gd name="f14" fmla="*/ f11 1 99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42" h="990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1287C3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150811" y="5238753"/>
              <a:ext cx="1695453" cy="161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68"/>
                <a:gd name="f4" fmla="val 1020"/>
                <a:gd name="f5" fmla="val 184"/>
                <a:gd name="f6" fmla="val 60"/>
                <a:gd name="f7" fmla="val 154"/>
                <a:gd name="f8" fmla="val 27"/>
                <a:gd name="f9" fmla="val 157"/>
                <a:gd name="f10" fmla="val 24"/>
                <a:gd name="f11" fmla="val 774"/>
                <a:gd name="f12" fmla="*/ f0 1 1068"/>
                <a:gd name="f13" fmla="*/ f1 1 1020"/>
                <a:gd name="f14" fmla="+- f4 0 f2"/>
                <a:gd name="f15" fmla="+- f3 0 f2"/>
                <a:gd name="f16" fmla="*/ f15 1 1068"/>
                <a:gd name="f17" fmla="*/ f14 1 1020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068" h="1020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9" y="f10"/>
                  </a:lnTo>
                  <a:lnTo>
                    <a:pt x="f7" y="f10"/>
                  </a:lnTo>
                  <a:lnTo>
                    <a:pt x="f2" y="f2"/>
                  </a:lnTo>
                  <a:lnTo>
                    <a:pt x="f2" y="f2"/>
                  </a:lnTo>
                  <a:lnTo>
                    <a:pt x="f11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9" name="Title Placeholder 1"/>
          <p:cNvSpPr txBox="1">
            <a:spLocks noGrp="1"/>
          </p:cNvSpPr>
          <p:nvPr>
            <p:ph type="title"/>
          </p:nvPr>
        </p:nvSpPr>
        <p:spPr>
          <a:xfrm>
            <a:off x="1484308" y="685800"/>
            <a:ext cx="10018715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0" name="Text Placeholder 2"/>
          <p:cNvSpPr txBox="1">
            <a:spLocks noGrp="1"/>
          </p:cNvSpPr>
          <p:nvPr>
            <p:ph type="body" idx="1"/>
          </p:nvPr>
        </p:nvSpPr>
        <p:spPr>
          <a:xfrm>
            <a:off x="1484308" y="2667003"/>
            <a:ext cx="10018715" cy="3124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9732654" y="5883277"/>
            <a:ext cx="11430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91D7BC54-AC6E-4B2C-8FA9-A4825D66B924}" type="datetime1">
              <a:rPr lang="it-IT"/>
              <a:pPr lvl="0"/>
              <a:t>17/10/2017</a:t>
            </a:fld>
            <a:endParaRPr lang="en-US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572280" y="5883277"/>
            <a:ext cx="708417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r>
              <a:rPr lang="it-IT"/>
              <a:t>TIME 2017 -  F. Grandi, F. Mandreoli, R. Martoglia, W. Penzo - A Relational Algebra for Streaming Tables Living in a Temporal Database World</a:t>
            </a:r>
            <a:endParaRPr lang="en-US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951860" y="5883277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A118E128-B7D2-4580-B0CE-773C44FF524C}" type="slidenum">
              <a:rPr/>
              <a:pPr lvl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000" b="0" i="0" u="none" strike="noStrike" kern="1200" cap="none" spc="0" baseline="0">
          <a:solidFill>
            <a:srgbClr val="000000"/>
          </a:solidFill>
          <a:uFillTx/>
          <a:latin typeface="Corbel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600"/>
        </a:spcBef>
        <a:spcAft>
          <a:spcPts val="600"/>
        </a:spcAft>
        <a:buClr>
          <a:srgbClr val="1287C3"/>
        </a:buClr>
        <a:buSzPct val="145000"/>
        <a:buFont typeface="Arial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orbel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1287C3"/>
        </a:buClr>
        <a:buSzPct val="145000"/>
        <a:buFont typeface="Arial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orbel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1287C3"/>
        </a:buClr>
        <a:buSzPct val="145000"/>
        <a:buFont typeface="Arial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orbel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1287C3"/>
        </a:buClr>
        <a:buSzPct val="145000"/>
        <a:buFont typeface="Arial"/>
        <a:buChar char="•"/>
        <a:tabLst/>
        <a:defRPr lang="it-IT" sz="1600" b="0" i="0" u="none" strike="noStrike" kern="1200" cap="none" spc="0" baseline="0">
          <a:solidFill>
            <a:srgbClr val="000000"/>
          </a:solidFill>
          <a:uFillTx/>
          <a:latin typeface="Corbel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1287C3"/>
        </a:buClr>
        <a:buSzPct val="145000"/>
        <a:buFont typeface="Arial"/>
        <a:buChar char="•"/>
        <a:tabLst/>
        <a:defRPr lang="it-IT" sz="1400" b="0" i="0" u="none" strike="noStrike" kern="1200" cap="none" spc="0" baseline="0">
          <a:solidFill>
            <a:srgbClr val="000000"/>
          </a:solidFill>
          <a:uFillTx/>
          <a:latin typeface="Corbe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2928402" y="1380067"/>
            <a:ext cx="8574621" cy="2408973"/>
          </a:xfrm>
        </p:spPr>
        <p:txBody>
          <a:bodyPr/>
          <a:lstStyle/>
          <a:p>
            <a:pPr lvl="0"/>
            <a:r>
              <a:rPr lang="en-GB" sz="3600" b="1" dirty="0"/>
              <a:t>A Relational Algebra for Streaming Tables Living in a Temporal Database World </a:t>
            </a:r>
            <a:endParaRPr lang="en-GB" sz="3600" dirty="0"/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3215680" y="3717032"/>
            <a:ext cx="8287343" cy="1388534"/>
          </a:xfrm>
        </p:spPr>
        <p:txBody>
          <a:bodyPr/>
          <a:lstStyle/>
          <a:p>
            <a:pPr lvl="0"/>
            <a:endParaRPr lang="en-GB" dirty="0"/>
          </a:p>
          <a:p>
            <a:pPr lvl="0"/>
            <a:r>
              <a:rPr lang="en-GB" dirty="0">
                <a:solidFill>
                  <a:srgbClr val="7030A0"/>
                </a:solidFill>
              </a:rPr>
              <a:t>Fabio </a:t>
            </a:r>
            <a:r>
              <a:rPr lang="en-GB" dirty="0" smtClean="0">
                <a:solidFill>
                  <a:srgbClr val="7030A0"/>
                </a:solidFill>
              </a:rPr>
              <a:t>Grandi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/>
              <a:t>Federica </a:t>
            </a:r>
            <a:r>
              <a:rPr lang="en-GB" dirty="0" smtClean="0"/>
              <a:t>Mandreoli</a:t>
            </a:r>
            <a:r>
              <a:rPr lang="en-GB" baseline="30000" dirty="0" smtClean="0"/>
              <a:t>2</a:t>
            </a:r>
            <a:r>
              <a:rPr lang="en-GB" dirty="0" smtClean="0"/>
              <a:t>, </a:t>
            </a:r>
            <a:r>
              <a:rPr lang="en-GB" dirty="0" err="1"/>
              <a:t>Riccardo</a:t>
            </a:r>
            <a:r>
              <a:rPr lang="en-GB" dirty="0"/>
              <a:t> </a:t>
            </a:r>
            <a:r>
              <a:rPr lang="en-GB" dirty="0" smtClean="0"/>
              <a:t>Martoglia</a:t>
            </a:r>
            <a:r>
              <a:rPr lang="en-GB" baseline="30000" dirty="0" smtClean="0"/>
              <a:t>2</a:t>
            </a:r>
            <a:r>
              <a:rPr lang="en-GB" dirty="0" smtClean="0"/>
              <a:t>, </a:t>
            </a:r>
            <a:r>
              <a:rPr lang="en-GB" dirty="0"/>
              <a:t>Wilma </a:t>
            </a:r>
            <a:r>
              <a:rPr lang="en-GB" dirty="0" smtClean="0"/>
              <a:t>Penzo</a:t>
            </a:r>
            <a:r>
              <a:rPr lang="en-GB" baseline="30000" dirty="0" smtClean="0"/>
              <a:t>1</a:t>
            </a:r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baseline="30000" dirty="0" smtClean="0"/>
              <a:t>1</a:t>
            </a:r>
            <a:r>
              <a:rPr lang="en-GB" dirty="0" smtClean="0"/>
              <a:t>University of Bologna, Italy</a:t>
            </a:r>
            <a:br>
              <a:rPr lang="en-GB" dirty="0" smtClean="0"/>
            </a:br>
            <a:r>
              <a:rPr lang="en-GB" baseline="30000" dirty="0" smtClean="0"/>
              <a:t>2</a:t>
            </a:r>
            <a:r>
              <a:rPr lang="en-GB" dirty="0" smtClean="0"/>
              <a:t>University of Modena and Reggio Emilia, Italy</a:t>
            </a:r>
            <a:endParaRPr lang="en-GB" dirty="0"/>
          </a:p>
        </p:txBody>
      </p:sp>
      <p:sp>
        <p:nvSpPr>
          <p:cNvPr id="4" name="Sottotitolo 2"/>
          <p:cNvSpPr txBox="1"/>
          <p:nvPr/>
        </p:nvSpPr>
        <p:spPr>
          <a:xfrm>
            <a:off x="2802581" y="172410"/>
            <a:ext cx="8700442" cy="920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24th International Symposium on Temporal Representation and Reasoning (TIME 2017)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OTQs &amp; temporal algebra </a:t>
            </a:r>
            <a:r>
              <a:rPr lang="en-GB">
                <a:latin typeface="Lucida Calligraphy"/>
              </a:rPr>
              <a:t>TA</a:t>
            </a:r>
            <a:endParaRPr lang="en-GB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9832872" cy="4660651"/>
          </a:xfrm>
        </p:spPr>
        <p:txBody>
          <a:bodyPr/>
          <a:lstStyle/>
          <a:p>
            <a:pPr lvl="0"/>
            <a:r>
              <a:rPr lang="it-IT"/>
              <a:t>Temporal operators: generalization of standard relational operators</a:t>
            </a:r>
          </a:p>
          <a:p>
            <a:pPr lvl="1"/>
            <a:r>
              <a:rPr lang="it-IT"/>
              <a:t>Selection 𝜎</a:t>
            </a:r>
            <a:r>
              <a:rPr lang="it-IT" i="1" baseline="30000"/>
              <a:t>T</a:t>
            </a:r>
            <a:r>
              <a:rPr lang="it-IT"/>
              <a:t>, projection 𝜋</a:t>
            </a:r>
            <a:r>
              <a:rPr lang="it-IT" i="1" baseline="30000"/>
              <a:t>T</a:t>
            </a:r>
            <a:r>
              <a:rPr lang="it-IT"/>
              <a:t>, Cartesian product x</a:t>
            </a:r>
            <a:r>
              <a:rPr lang="it-IT" i="1" baseline="30000"/>
              <a:t>T</a:t>
            </a:r>
            <a:r>
              <a:rPr lang="it-IT"/>
              <a:t>, union U</a:t>
            </a:r>
            <a:r>
              <a:rPr lang="it-IT" i="1" baseline="30000"/>
              <a:t>T</a:t>
            </a:r>
            <a:r>
              <a:rPr lang="it-IT"/>
              <a:t>, difference −</a:t>
            </a:r>
            <a:r>
              <a:rPr lang="it-IT" i="1" baseline="30000"/>
              <a:t>T</a:t>
            </a:r>
            <a:r>
              <a:rPr lang="it-IT"/>
              <a:t>, grouping 𝜗</a:t>
            </a:r>
            <a:r>
              <a:rPr lang="it-IT" i="1" baseline="30000"/>
              <a:t>T</a:t>
            </a:r>
            <a:r>
              <a:rPr lang="mr-IN">
                <a:cs typeface="Mangal" pitchFamily="18"/>
              </a:rPr>
              <a:t> </a:t>
            </a:r>
            <a:endParaRPr lang="it-IT"/>
          </a:p>
          <a:p>
            <a:pPr lvl="0"/>
            <a:r>
              <a:rPr lang="it-IT"/>
              <a:t>Additional operators</a:t>
            </a:r>
          </a:p>
          <a:p>
            <a:pPr lvl="1"/>
            <a:r>
              <a:rPr lang="it-IT"/>
              <a:t>Extend operator 𝜀</a:t>
            </a:r>
            <a:r>
              <a:rPr lang="it-IT" i="1" baseline="-25000"/>
              <a:t>U</a:t>
            </a:r>
            <a:endParaRPr lang="it-IT"/>
          </a:p>
          <a:p>
            <a:pPr lvl="1"/>
            <a:r>
              <a:rPr lang="it-IT"/>
              <a:t>Extended timeslice operator 𝜏</a:t>
            </a:r>
            <a:r>
              <a:rPr lang="it-IT" i="1" baseline="-25000"/>
              <a:t>t</a:t>
            </a:r>
          </a:p>
          <a:p>
            <a:pPr lvl="1"/>
            <a:endParaRPr lang="it-IT" i="1" baseline="-25000"/>
          </a:p>
          <a:p>
            <a:pPr lvl="1"/>
            <a:endParaRPr lang="it-IT" i="1" baseline="-25000"/>
          </a:p>
          <a:p>
            <a:pPr lvl="0"/>
            <a:r>
              <a:rPr lang="mr-IN">
                <a:cs typeface="Mangal" pitchFamily="18"/>
              </a:rPr>
              <a:t>Q</a:t>
            </a:r>
            <a:r>
              <a:rPr lang="it-IT"/>
              <a:t> </a:t>
            </a:r>
            <a:r>
              <a:rPr lang="mr-IN">
                <a:cs typeface="Mangal" pitchFamily="18"/>
              </a:rPr>
              <a:t>=</a:t>
            </a:r>
            <a:r>
              <a:rPr lang="it-IT"/>
              <a:t> </a:t>
            </a:r>
            <a:r>
              <a:rPr lang="mr-IN" i="1">
                <a:cs typeface="Mangal" pitchFamily="18"/>
              </a:rPr>
              <a:t>E</a:t>
            </a:r>
            <a:r>
              <a:rPr lang="it-IT" i="1" baseline="-25000">
                <a:latin typeface="Lucida Calligraphy"/>
              </a:rPr>
              <a:t>TA</a:t>
            </a:r>
            <a:r>
              <a:rPr lang="it-IT"/>
              <a:t> </a:t>
            </a:r>
            <a:r>
              <a:rPr lang="mr-IN">
                <a:cs typeface="Mangal" pitchFamily="18"/>
              </a:rPr>
              <a:t>(S</a:t>
            </a:r>
            <a:r>
              <a:rPr lang="mr-IN" baseline="-25000">
                <a:cs typeface="Mangal" pitchFamily="18"/>
              </a:rPr>
              <a:t>1</a:t>
            </a:r>
            <a:r>
              <a:rPr lang="mr-IN">
                <a:cs typeface="Mangal" pitchFamily="18"/>
              </a:rPr>
              <a:t>,...,S</a:t>
            </a:r>
            <a:r>
              <a:rPr lang="mr-IN" baseline="-25000">
                <a:cs typeface="Mangal" pitchFamily="18"/>
              </a:rPr>
              <a:t>n</a:t>
            </a:r>
            <a:r>
              <a:rPr lang="mr-IN">
                <a:cs typeface="Mangal" pitchFamily="18"/>
              </a:rPr>
              <a:t>,R</a:t>
            </a:r>
            <a:r>
              <a:rPr lang="mr-IN" baseline="-25000">
                <a:cs typeface="Mangal" pitchFamily="18"/>
              </a:rPr>
              <a:t>1</a:t>
            </a:r>
            <a:r>
              <a:rPr lang="mr-IN">
                <a:cs typeface="Mangal" pitchFamily="18"/>
              </a:rPr>
              <a:t>,...,R</a:t>
            </a:r>
            <a:r>
              <a:rPr lang="mr-IN" baseline="-25000">
                <a:cs typeface="Mangal" pitchFamily="18"/>
              </a:rPr>
              <a:t>m</a:t>
            </a:r>
            <a:r>
              <a:rPr lang="mr-IN">
                <a:cs typeface="Mangal" pitchFamily="18"/>
              </a:rPr>
              <a:t>)</a:t>
            </a:r>
            <a:endParaRPr lang="it-IT"/>
          </a:p>
          <a:p>
            <a:pPr lvl="1"/>
            <a:r>
              <a:rPr lang="it-IT"/>
              <a:t>OTQ Semantics: result of the semantics of the involved temporal operators for which snapshot reducibility holds</a:t>
            </a:r>
            <a:endParaRPr lang="mr-IN">
              <a:cs typeface="Mangal" pitchFamily="18"/>
            </a:endParaRPr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DD8B1C-DEA2-4E15-A3B1-2C3EEF02EFB2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0002" y="2635593"/>
            <a:ext cx="6236253" cy="214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 dirty="0"/>
              <a:t>CQs &amp; continuous temporal algebra </a:t>
            </a:r>
            <a:r>
              <a:rPr lang="en-GB" dirty="0">
                <a:latin typeface="Lucida Calligraphy"/>
              </a:rPr>
              <a:t>CTA</a:t>
            </a:r>
            <a:endParaRPr lang="en-GB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9832872" cy="4660651"/>
          </a:xfrm>
        </p:spPr>
        <p:txBody>
          <a:bodyPr/>
          <a:lstStyle/>
          <a:p>
            <a:pPr lvl="0"/>
            <a:r>
              <a:rPr lang="it-IT" dirty="0"/>
              <a:t>CQ </a:t>
            </a:r>
            <a:r>
              <a:rPr lang="it-IT" dirty="0" err="1"/>
              <a:t>Q</a:t>
            </a:r>
            <a:r>
              <a:rPr lang="it-IT" baseline="30000" dirty="0" err="1"/>
              <a:t>c</a:t>
            </a:r>
            <a:r>
              <a:rPr lang="it-IT" dirty="0"/>
              <a:t>: a </a:t>
            </a:r>
            <a:r>
              <a:rPr lang="it-IT" dirty="0" err="1"/>
              <a:t>query</a:t>
            </a:r>
            <a:r>
              <a:rPr lang="it-IT" dirty="0"/>
              <a:t> </a:t>
            </a:r>
            <a:r>
              <a:rPr lang="it-IT" dirty="0" err="1"/>
              <a:t>issued</a:t>
            </a:r>
            <a:r>
              <a:rPr lang="it-IT" dirty="0"/>
              <a:t> once and </a:t>
            </a:r>
            <a:r>
              <a:rPr lang="it-IT" dirty="0" err="1"/>
              <a:t>running</a:t>
            </a:r>
            <a:r>
              <a:rPr lang="it-IT" dirty="0"/>
              <a:t> </a:t>
            </a:r>
            <a:r>
              <a:rPr lang="it-IT" dirty="0" err="1"/>
              <a:t>continuously</a:t>
            </a:r>
            <a:r>
              <a:rPr lang="it-IT" dirty="0"/>
              <a:t> </a:t>
            </a:r>
            <a:r>
              <a:rPr lang="it-IT" dirty="0" err="1"/>
              <a:t>until</a:t>
            </a:r>
            <a:r>
              <a:rPr lang="it-IT" dirty="0"/>
              <a:t> </a:t>
            </a:r>
            <a:r>
              <a:rPr lang="it-IT" dirty="0" err="1"/>
              <a:t>terminated</a:t>
            </a:r>
            <a:endParaRPr lang="it-IT" dirty="0"/>
          </a:p>
          <a:p>
            <a:pPr lvl="0"/>
            <a:r>
              <a:rPr lang="it-IT" dirty="0" err="1"/>
              <a:t>Any</a:t>
            </a:r>
            <a:r>
              <a:rPr lang="it-IT" dirty="0"/>
              <a:t> streaming </a:t>
            </a:r>
            <a:r>
              <a:rPr lang="it-IT" dirty="0" err="1"/>
              <a:t>table</a:t>
            </a:r>
            <a:r>
              <a:rPr lang="it-IT" dirty="0"/>
              <a:t> S </a:t>
            </a:r>
            <a:r>
              <a:rPr lang="it-IT" dirty="0" err="1"/>
              <a:t>must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accessed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a </a:t>
            </a:r>
            <a:r>
              <a:rPr lang="it-IT" dirty="0" err="1" smtClean="0">
                <a:solidFill>
                  <a:srgbClr val="0070C0"/>
                </a:solidFill>
              </a:rPr>
              <a:t>windowing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expression</a:t>
            </a:r>
            <a:endParaRPr lang="it-IT" dirty="0" smtClean="0">
              <a:solidFill>
                <a:srgbClr val="0070C0"/>
              </a:solidFill>
            </a:endParaRPr>
          </a:p>
          <a:p>
            <a:pPr lvl="0"/>
            <a:r>
              <a:rPr lang="it-IT" dirty="0" smtClean="0"/>
              <a:t>A </a:t>
            </a:r>
            <a:r>
              <a:rPr lang="en-GB" dirty="0" smtClean="0">
                <a:latin typeface="Lucida Calligraphy"/>
              </a:rPr>
              <a:t>CTA</a:t>
            </a:r>
            <a:r>
              <a:rPr lang="it-IT" dirty="0" smtClean="0"/>
              <a:t> algebra </a:t>
            </a:r>
            <a:r>
              <a:rPr lang="it-IT" dirty="0" err="1" smtClean="0"/>
              <a:t>expression</a:t>
            </a:r>
            <a:r>
              <a:rPr lang="it-IT" dirty="0" smtClean="0"/>
              <a:t> </a:t>
            </a:r>
            <a:r>
              <a:rPr lang="it-IT" dirty="0" err="1" smtClean="0"/>
              <a:t>defining</a:t>
            </a:r>
            <a:r>
              <a:rPr lang="it-IT" dirty="0" smtClean="0"/>
              <a:t> a CQ </a:t>
            </a:r>
            <a:r>
              <a:rPr lang="it-IT" dirty="0" err="1" smtClean="0"/>
              <a:t>has</a:t>
            </a:r>
            <a:r>
              <a:rPr lang="it-IT" dirty="0" smtClean="0"/>
              <a:t> the </a:t>
            </a:r>
            <a:r>
              <a:rPr lang="it-IT" dirty="0" err="1" smtClean="0"/>
              <a:t>general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endParaRPr lang="it-IT" dirty="0" smtClean="0"/>
          </a:p>
          <a:p>
            <a:pPr lvl="0">
              <a:buNone/>
            </a:pPr>
            <a:r>
              <a:rPr lang="it-IT" i="1" dirty="0" smtClean="0">
                <a:cs typeface="Mangal" pitchFamily="18"/>
              </a:rPr>
              <a:t>			</a:t>
            </a:r>
            <a:r>
              <a:rPr lang="mr-IN" i="1" dirty="0" smtClean="0">
                <a:cs typeface="Mangal" pitchFamily="18"/>
              </a:rPr>
              <a:t>E</a:t>
            </a:r>
            <a:r>
              <a:rPr lang="it-IT" i="1" baseline="-25000" dirty="0" smtClean="0">
                <a:latin typeface="Lucida Calligraphy"/>
              </a:rPr>
              <a:t>CTA</a:t>
            </a:r>
            <a:r>
              <a:rPr lang="it-IT" dirty="0" smtClean="0"/>
              <a:t> =</a:t>
            </a:r>
            <a:r>
              <a:rPr lang="mr-IN" i="1" dirty="0" smtClean="0">
                <a:cs typeface="Mangal" pitchFamily="18"/>
              </a:rPr>
              <a:t> E</a:t>
            </a:r>
            <a:r>
              <a:rPr lang="it-IT" i="1" baseline="-25000" dirty="0" smtClean="0">
                <a:latin typeface="Lucida Calligraphy"/>
              </a:rPr>
              <a:t>TA</a:t>
            </a:r>
            <a:r>
              <a:rPr lang="it-IT" dirty="0" smtClean="0"/>
              <a:t> </a:t>
            </a:r>
            <a:r>
              <a:rPr lang="mr-IN" dirty="0" smtClean="0">
                <a:cs typeface="Mangal" pitchFamily="18"/>
              </a:rPr>
              <a:t>(</a:t>
            </a:r>
            <a:r>
              <a:rPr lang="it-IT" dirty="0" smtClean="0"/>
              <a:t>𝛼</a:t>
            </a:r>
            <a:r>
              <a:rPr lang="it-IT" baseline="-25000" dirty="0" smtClean="0"/>
              <a:t>1</a:t>
            </a:r>
            <a:r>
              <a:rPr lang="it-IT" dirty="0" smtClean="0"/>
              <a:t>(⍵</a:t>
            </a:r>
            <a:r>
              <a:rPr lang="it-IT" baseline="-25000" dirty="0" err="1" smtClean="0"/>
              <a:t>1</a:t>
            </a:r>
            <a:r>
              <a:rPr lang="it-IT" dirty="0" smtClean="0"/>
              <a:t>(S</a:t>
            </a:r>
            <a:r>
              <a:rPr lang="it-IT" baseline="-25000" dirty="0" smtClean="0"/>
              <a:t>1</a:t>
            </a:r>
            <a:r>
              <a:rPr lang="it-IT" dirty="0" smtClean="0"/>
              <a:t>))</a:t>
            </a:r>
            <a:r>
              <a:rPr lang="mr-IN" dirty="0" smtClean="0">
                <a:cs typeface="Mangal" pitchFamily="18"/>
              </a:rPr>
              <a:t>,…,</a:t>
            </a:r>
            <a:r>
              <a:rPr lang="it-IT" dirty="0" smtClean="0"/>
              <a:t> 𝛼</a:t>
            </a:r>
            <a:r>
              <a:rPr lang="it-IT" baseline="-25000" dirty="0" smtClean="0"/>
              <a:t>n</a:t>
            </a:r>
            <a:r>
              <a:rPr lang="it-IT" dirty="0" smtClean="0"/>
              <a:t>(⍵</a:t>
            </a:r>
            <a:r>
              <a:rPr lang="it-IT" baseline="-25000" dirty="0" err="1" smtClean="0"/>
              <a:t>n</a:t>
            </a:r>
            <a:r>
              <a:rPr lang="it-IT" dirty="0" smtClean="0"/>
              <a:t>(</a:t>
            </a:r>
            <a:r>
              <a:rPr lang="it-IT" dirty="0" err="1" smtClean="0"/>
              <a:t>S</a:t>
            </a:r>
            <a:r>
              <a:rPr lang="it-IT" baseline="-25000" dirty="0" err="1" smtClean="0"/>
              <a:t>n</a:t>
            </a:r>
            <a:r>
              <a:rPr lang="it-IT" dirty="0" smtClean="0"/>
              <a:t>)),</a:t>
            </a:r>
            <a:r>
              <a:rPr lang="mr-IN" dirty="0" smtClean="0">
                <a:cs typeface="Mangal" pitchFamily="18"/>
              </a:rPr>
              <a:t>R</a:t>
            </a:r>
            <a:r>
              <a:rPr lang="mr-IN" baseline="-25000" dirty="0" smtClean="0">
                <a:cs typeface="Mangal" pitchFamily="18"/>
              </a:rPr>
              <a:t>1</a:t>
            </a:r>
            <a:r>
              <a:rPr lang="it-IT" dirty="0" smtClean="0"/>
              <a:t>,</a:t>
            </a:r>
            <a:r>
              <a:rPr lang="mr-IN" dirty="0" smtClean="0">
                <a:cs typeface="Mangal" pitchFamily="18"/>
              </a:rPr>
              <a:t>...</a:t>
            </a:r>
            <a:r>
              <a:rPr lang="it-IT" dirty="0" smtClean="0"/>
              <a:t> ,</a:t>
            </a:r>
            <a:r>
              <a:rPr lang="mr-IN" dirty="0" smtClean="0">
                <a:cs typeface="Mangal" pitchFamily="18"/>
              </a:rPr>
              <a:t>R</a:t>
            </a:r>
            <a:r>
              <a:rPr lang="mr-IN" baseline="-25000" dirty="0" smtClean="0">
                <a:cs typeface="Mangal" pitchFamily="18"/>
              </a:rPr>
              <a:t>m</a:t>
            </a:r>
            <a:r>
              <a:rPr lang="mr-IN" dirty="0" smtClean="0">
                <a:cs typeface="Mangal" pitchFamily="18"/>
              </a:rPr>
              <a:t>)</a:t>
            </a:r>
            <a:endParaRPr lang="it-IT" dirty="0" smtClean="0">
              <a:cs typeface="Mangal" pitchFamily="18"/>
            </a:endParaRPr>
          </a:p>
          <a:p>
            <a:pPr lvl="0">
              <a:buNone/>
            </a:pPr>
            <a:r>
              <a:rPr lang="it-IT" dirty="0" smtClean="0">
                <a:cs typeface="Mangal" pitchFamily="18"/>
              </a:rPr>
              <a:t>	Streaming </a:t>
            </a:r>
            <a:r>
              <a:rPr lang="it-IT" dirty="0" err="1" smtClean="0">
                <a:cs typeface="Mangal" pitchFamily="18"/>
              </a:rPr>
              <a:t>tables</a:t>
            </a:r>
            <a:r>
              <a:rPr lang="it-IT" dirty="0" smtClean="0">
                <a:cs typeface="Mangal" pitchFamily="18"/>
              </a:rPr>
              <a:t> </a:t>
            </a:r>
            <a:r>
              <a:rPr lang="it-IT" dirty="0" err="1" smtClean="0">
                <a:cs typeface="Mangal" pitchFamily="18"/>
              </a:rPr>
              <a:t>may</a:t>
            </a:r>
            <a:r>
              <a:rPr lang="it-IT" dirty="0" smtClean="0">
                <a:cs typeface="Mangal" pitchFamily="18"/>
              </a:rPr>
              <a:t> </a:t>
            </a:r>
            <a:r>
              <a:rPr lang="it-IT" dirty="0" err="1" smtClean="0">
                <a:cs typeface="Mangal" pitchFamily="18"/>
              </a:rPr>
              <a:t>appear</a:t>
            </a:r>
            <a:r>
              <a:rPr lang="it-IT" dirty="0" smtClean="0">
                <a:cs typeface="Mangal" pitchFamily="18"/>
              </a:rPr>
              <a:t> in </a:t>
            </a:r>
            <a:r>
              <a:rPr lang="it-IT" dirty="0" err="1" smtClean="0">
                <a:cs typeface="Mangal" pitchFamily="18"/>
              </a:rPr>
              <a:t>windowing</a:t>
            </a:r>
            <a:r>
              <a:rPr lang="it-IT" dirty="0" smtClean="0">
                <a:cs typeface="Mangal" pitchFamily="18"/>
              </a:rPr>
              <a:t> </a:t>
            </a:r>
            <a:r>
              <a:rPr lang="it-IT" dirty="0" err="1" smtClean="0">
                <a:cs typeface="Mangal" pitchFamily="18"/>
              </a:rPr>
              <a:t>espressions</a:t>
            </a:r>
            <a:r>
              <a:rPr lang="it-IT" dirty="0" smtClean="0">
                <a:cs typeface="Mangal" pitchFamily="18"/>
              </a:rPr>
              <a:t> </a:t>
            </a:r>
            <a:r>
              <a:rPr lang="it-IT" dirty="0" smtClean="0"/>
              <a:t>𝛼(⍵(S)),</a:t>
            </a:r>
            <a:br>
              <a:rPr lang="it-IT" dirty="0" smtClean="0"/>
            </a:br>
            <a:r>
              <a:rPr lang="it-IT" dirty="0" err="1" smtClean="0"/>
              <a:t>where</a:t>
            </a:r>
            <a:r>
              <a:rPr lang="it-IT" dirty="0" smtClean="0"/>
              <a:t> ⍵ </a:t>
            </a:r>
            <a:r>
              <a:rPr lang="it-IT" dirty="0" err="1" smtClean="0"/>
              <a:t>is</a:t>
            </a:r>
            <a:r>
              <a:rPr lang="it-IT" dirty="0" smtClean="0"/>
              <a:t> a (</a:t>
            </a:r>
            <a:r>
              <a:rPr lang="it-IT" dirty="0" err="1" smtClean="0">
                <a:solidFill>
                  <a:srgbClr val="0070C0"/>
                </a:solidFill>
              </a:rPr>
              <a:t>partitioned</a:t>
            </a:r>
            <a:r>
              <a:rPr lang="it-IT" dirty="0" smtClean="0"/>
              <a:t>) </a:t>
            </a:r>
            <a:r>
              <a:rPr lang="it-IT" dirty="0" err="1" smtClean="0">
                <a:solidFill>
                  <a:srgbClr val="0070C0"/>
                </a:solidFill>
              </a:rPr>
              <a:t>sliding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window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/>
              <a:t>operator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and 𝛼 </a:t>
            </a:r>
            <a:r>
              <a:rPr lang="it-IT" dirty="0" err="1" smtClean="0"/>
              <a:t>is</a:t>
            </a:r>
            <a:r>
              <a:rPr lang="it-IT" dirty="0" smtClean="0"/>
              <a:t> a (</a:t>
            </a:r>
            <a:r>
              <a:rPr lang="it-IT" dirty="0" err="1" smtClean="0">
                <a:solidFill>
                  <a:srgbClr val="0070C0"/>
                </a:solidFill>
              </a:rPr>
              <a:t>partitioned</a:t>
            </a:r>
            <a:r>
              <a:rPr lang="it-IT" dirty="0" smtClean="0"/>
              <a:t>) </a:t>
            </a:r>
            <a:r>
              <a:rPr lang="it-IT" dirty="0" err="1" smtClean="0">
                <a:solidFill>
                  <a:srgbClr val="0070C0"/>
                </a:solidFill>
              </a:rPr>
              <a:t>window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flattening</a:t>
            </a:r>
            <a:r>
              <a:rPr lang="it-IT" dirty="0" smtClean="0">
                <a:solidFill>
                  <a:srgbClr val="0070C0"/>
                </a:solidFill>
              </a:rPr>
              <a:t>/</a:t>
            </a:r>
            <a:r>
              <a:rPr lang="it-IT" dirty="0" err="1" smtClean="0">
                <a:solidFill>
                  <a:srgbClr val="0070C0"/>
                </a:solidFill>
              </a:rPr>
              <a:t>aggregation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/>
              <a:t>operator</a:t>
            </a:r>
            <a:r>
              <a:rPr lang="it-IT" dirty="0" smtClean="0"/>
              <a:t> </a:t>
            </a:r>
            <a:endParaRPr lang="it-IT" dirty="0" smtClean="0">
              <a:cs typeface="Mangal" pitchFamily="18"/>
            </a:endParaRPr>
          </a:p>
          <a:p>
            <a:pPr lvl="0"/>
            <a:endParaRPr lang="it-IT" dirty="0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8DE85F-5D0E-4755-92B1-F4599C3FD418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 dirty="0"/>
              <a:t>CQs &amp; continuous temporal algebra </a:t>
            </a:r>
            <a:r>
              <a:rPr lang="en-GB" dirty="0">
                <a:latin typeface="Lucida Calligraphy"/>
              </a:rPr>
              <a:t>CTA</a:t>
            </a:r>
            <a:endParaRPr lang="en-GB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9832872" cy="4660651"/>
          </a:xfrm>
        </p:spPr>
        <p:txBody>
          <a:bodyPr/>
          <a:lstStyle/>
          <a:p>
            <a:pPr lvl="0"/>
            <a:r>
              <a:rPr lang="it-IT" dirty="0" smtClean="0">
                <a:latin typeface="Lucida Calligraphy"/>
              </a:rPr>
              <a:t>CTA</a:t>
            </a:r>
            <a:r>
              <a:rPr lang="it-IT" dirty="0" smtClean="0"/>
              <a:t> </a:t>
            </a:r>
            <a:r>
              <a:rPr lang="it-IT" dirty="0" err="1" smtClean="0"/>
              <a:t>extends</a:t>
            </a:r>
            <a:r>
              <a:rPr lang="it-IT" dirty="0" smtClean="0"/>
              <a:t> </a:t>
            </a:r>
            <a:r>
              <a:rPr lang="it-IT" dirty="0" err="1" smtClean="0"/>
              <a:t>usual</a:t>
            </a:r>
            <a:r>
              <a:rPr lang="it-IT" dirty="0" smtClean="0"/>
              <a:t> set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windowing</a:t>
            </a:r>
            <a:r>
              <a:rPr lang="it-IT" dirty="0" smtClean="0"/>
              <a:t> </a:t>
            </a:r>
            <a:r>
              <a:rPr lang="it-IT" dirty="0" err="1" smtClean="0"/>
              <a:t>operators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i="1" dirty="0" err="1" smtClean="0"/>
              <a:t>sequences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windows </a:t>
            </a:r>
          </a:p>
          <a:p>
            <a:pPr lvl="0"/>
            <a:r>
              <a:rPr lang="it-IT" dirty="0" smtClean="0"/>
              <a:t>Streaming </a:t>
            </a:r>
            <a:r>
              <a:rPr lang="it-IT" dirty="0" err="1" smtClean="0"/>
              <a:t>tables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streaming </a:t>
            </a:r>
            <a:r>
              <a:rPr lang="it-IT" dirty="0" err="1" smtClean="0"/>
              <a:t>tables</a:t>
            </a:r>
            <a:r>
              <a:rPr lang="it-IT" dirty="0" smtClean="0"/>
              <a:t> and </a:t>
            </a:r>
            <a:r>
              <a:rPr lang="it-IT" dirty="0" err="1" smtClean="0"/>
              <a:t>sets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streaming </a:t>
            </a:r>
            <a:r>
              <a:rPr lang="it-IT" dirty="0" err="1" smtClean="0"/>
              <a:t>tables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streaming </a:t>
            </a:r>
            <a:r>
              <a:rPr lang="it-IT" dirty="0" err="1" smtClean="0"/>
              <a:t>tables</a:t>
            </a:r>
            <a:r>
              <a:rPr lang="it-IT" dirty="0" smtClean="0"/>
              <a:t> are </a:t>
            </a:r>
            <a:r>
              <a:rPr lang="it-IT" dirty="0" err="1" smtClean="0"/>
              <a:t>formally</a:t>
            </a:r>
            <a:r>
              <a:rPr lang="it-IT" dirty="0" smtClean="0"/>
              <a:t> </a:t>
            </a:r>
            <a:r>
              <a:rPr lang="it-IT" dirty="0" err="1" smtClean="0"/>
              <a:t>involved</a:t>
            </a:r>
            <a:r>
              <a:rPr lang="it-IT" dirty="0" smtClean="0"/>
              <a:t> in the </a:t>
            </a:r>
            <a:r>
              <a:rPr lang="it-IT" dirty="0" err="1" smtClean="0"/>
              <a:t>definition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en-GB" dirty="0" smtClean="0">
                <a:latin typeface="Lucida Calligraphy"/>
              </a:rPr>
              <a:t>CTA </a:t>
            </a:r>
            <a:r>
              <a:rPr lang="it-IT" dirty="0" err="1" smtClean="0"/>
              <a:t>operators</a:t>
            </a:r>
            <a:endParaRPr lang="it-IT" dirty="0"/>
          </a:p>
          <a:p>
            <a:pPr lvl="0"/>
            <a:r>
              <a:rPr lang="it-IT" dirty="0"/>
              <a:t>Utility </a:t>
            </a:r>
            <a:r>
              <a:rPr lang="it-IT" dirty="0" err="1"/>
              <a:t>operators</a:t>
            </a:r>
            <a:endParaRPr lang="it-IT" dirty="0"/>
          </a:p>
          <a:p>
            <a:pPr lvl="1"/>
            <a:r>
              <a:rPr lang="it-IT" dirty="0" err="1"/>
              <a:t>Substreaming</a:t>
            </a:r>
            <a:endParaRPr lang="it-IT" dirty="0"/>
          </a:p>
          <a:p>
            <a:pPr lvl="1"/>
            <a:r>
              <a:rPr lang="it-IT" dirty="0"/>
              <a:t>Streaming </a:t>
            </a:r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partition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8DE85F-5D0E-4755-92B1-F4599C3FD418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3" cstate="print"/>
          <a:srcRect b="7721"/>
          <a:stretch>
            <a:fillRect/>
          </a:stretch>
        </p:blipFill>
        <p:spPr>
          <a:xfrm>
            <a:off x="6620054" y="4040248"/>
            <a:ext cx="4546597" cy="43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4750" y="5021080"/>
            <a:ext cx="6311902" cy="46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9"/>
          <p:cNvPicPr>
            <a:picLocks noChangeAspect="1"/>
          </p:cNvPicPr>
          <p:nvPr/>
        </p:nvPicPr>
        <p:blipFill>
          <a:blip r:embed="rId5" cstate="print"/>
          <a:srcRect b="-12122"/>
          <a:stretch>
            <a:fillRect/>
          </a:stretch>
        </p:blipFill>
        <p:spPr>
          <a:xfrm>
            <a:off x="4580019" y="4040248"/>
            <a:ext cx="1854202" cy="46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10"/>
          <p:cNvPicPr>
            <a:picLocks noChangeAspect="1"/>
          </p:cNvPicPr>
          <p:nvPr/>
        </p:nvPicPr>
        <p:blipFill>
          <a:blip r:embed="rId6" cstate="print"/>
          <a:srcRect b="8955"/>
          <a:stretch>
            <a:fillRect/>
          </a:stretch>
        </p:blipFill>
        <p:spPr>
          <a:xfrm>
            <a:off x="2878211" y="5076803"/>
            <a:ext cx="1790696" cy="358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>
                <a:latin typeface="Lucida Calligraphy"/>
              </a:rPr>
              <a:t>CTA: </a:t>
            </a:r>
            <a:r>
              <a:rPr lang="en-GB"/>
              <a:t>sliding windows operators</a:t>
            </a:r>
            <a:r>
              <a:rPr lang="en-GB">
                <a:latin typeface="Lucida Calligraphy"/>
              </a:rPr>
              <a:t> </a:t>
            </a:r>
            <a:endParaRPr lang="en-GB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018715" cy="4660651"/>
          </a:xfrm>
        </p:spPr>
        <p:txBody>
          <a:bodyPr/>
          <a:lstStyle/>
          <a:p>
            <a:pPr lvl="0"/>
            <a:r>
              <a:rPr lang="it-IT"/>
              <a:t>Time-based and count-based, generate streaming table of streaming tables</a:t>
            </a:r>
          </a:p>
          <a:p>
            <a:pPr lvl="0"/>
            <a:r>
              <a:rPr lang="it-IT"/>
              <a:t>Time-based sliding window</a:t>
            </a:r>
          </a:p>
          <a:p>
            <a:pPr lvl="0"/>
            <a:endParaRPr lang="it-IT"/>
          </a:p>
          <a:p>
            <a:pPr lvl="0"/>
            <a:r>
              <a:rPr lang="it-IT"/>
              <a:t>Count-based sliding window</a:t>
            </a:r>
          </a:p>
          <a:p>
            <a:pPr lvl="0"/>
            <a:endParaRPr lang="it-IT"/>
          </a:p>
          <a:p>
            <a:pPr lvl="0"/>
            <a:r>
              <a:rPr lang="it-IT"/>
              <a:t>Time-based partitioned window</a:t>
            </a:r>
          </a:p>
          <a:p>
            <a:pPr lvl="0"/>
            <a:endParaRPr lang="it-IT"/>
          </a:p>
          <a:p>
            <a:pPr lvl="0"/>
            <a:r>
              <a:rPr lang="it-IT"/>
              <a:t>Count-based partitioned window</a:t>
            </a:r>
          </a:p>
          <a:p>
            <a:pPr lvl="1"/>
            <a:endParaRPr lang="it-IT"/>
          </a:p>
          <a:p>
            <a:pPr lvl="0"/>
            <a:endParaRPr lang="it-IT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B5DECF-2611-4906-9D69-ECFEF4A5DB08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rcRect t="12021"/>
          <a:stretch>
            <a:fillRect/>
          </a:stretch>
        </p:blipFill>
        <p:spPr>
          <a:xfrm>
            <a:off x="3969154" y="2253456"/>
            <a:ext cx="4483102" cy="39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7"/>
          <p:cNvPicPr>
            <a:picLocks noChangeAspect="1"/>
          </p:cNvPicPr>
          <p:nvPr/>
        </p:nvPicPr>
        <p:blipFill>
          <a:blip r:embed="rId4" cstate="print"/>
          <a:srcRect t="9854"/>
          <a:stretch>
            <a:fillRect/>
          </a:stretch>
        </p:blipFill>
        <p:spPr>
          <a:xfrm>
            <a:off x="4036381" y="3284259"/>
            <a:ext cx="8051804" cy="4236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po 11"/>
          <p:cNvGrpSpPr/>
          <p:nvPr/>
        </p:nvGrpSpPr>
        <p:grpSpPr>
          <a:xfrm>
            <a:off x="1778517" y="2258485"/>
            <a:ext cx="2031997" cy="381003"/>
            <a:chOff x="1778517" y="2258485"/>
            <a:chExt cx="2031997" cy="381003"/>
          </a:xfrm>
        </p:grpSpPr>
        <p:pic>
          <p:nvPicPr>
            <p:cNvPr id="9" name="Immagin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8517" y="2258485"/>
              <a:ext cx="2031997" cy="3810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ttangolo 10"/>
            <p:cNvSpPr/>
            <p:nvPr/>
          </p:nvSpPr>
          <p:spPr>
            <a:xfrm>
              <a:off x="3401494" y="2264840"/>
              <a:ext cx="142244" cy="65480"/>
            </a:xfrm>
            <a:prstGeom prst="rect">
              <a:avLst/>
            </a:prstGeom>
            <a:solidFill>
              <a:srgbClr val="FFFFFF"/>
            </a:solidFill>
            <a:ln w="15873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endParaRPr>
            </a:p>
          </p:txBody>
        </p:sp>
      </p:grpSp>
      <p:pic>
        <p:nvPicPr>
          <p:cNvPr id="11" name="Immagine 12"/>
          <p:cNvPicPr>
            <a:picLocks noChangeAspect="1"/>
          </p:cNvPicPr>
          <p:nvPr/>
        </p:nvPicPr>
        <p:blipFill>
          <a:blip r:embed="rId6" cstate="print"/>
          <a:srcRect t="4426" b="7374"/>
          <a:stretch>
            <a:fillRect/>
          </a:stretch>
        </p:blipFill>
        <p:spPr>
          <a:xfrm>
            <a:off x="1778517" y="3284268"/>
            <a:ext cx="2108204" cy="347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3"/>
          <p:cNvPicPr>
            <a:picLocks noChangeAspect="1"/>
          </p:cNvPicPr>
          <p:nvPr/>
        </p:nvPicPr>
        <p:blipFill>
          <a:blip r:embed="rId7" cstate="print"/>
          <a:srcRect t="9178"/>
          <a:stretch>
            <a:fillRect/>
          </a:stretch>
        </p:blipFill>
        <p:spPr>
          <a:xfrm>
            <a:off x="1778517" y="4293830"/>
            <a:ext cx="2540002" cy="33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5"/>
          <p:cNvPicPr>
            <a:picLocks noChangeAspect="1"/>
          </p:cNvPicPr>
          <p:nvPr/>
        </p:nvPicPr>
        <p:blipFill>
          <a:blip r:embed="rId8" cstate="print"/>
          <a:srcRect t="9444"/>
          <a:stretch>
            <a:fillRect/>
          </a:stretch>
        </p:blipFill>
        <p:spPr>
          <a:xfrm>
            <a:off x="1778517" y="5344640"/>
            <a:ext cx="2603497" cy="32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86311" y="4266398"/>
            <a:ext cx="3924303" cy="41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7"/>
          <p:cNvPicPr>
            <a:picLocks noChangeAspect="1"/>
          </p:cNvPicPr>
          <p:nvPr/>
        </p:nvPicPr>
        <p:blipFill>
          <a:blip r:embed="rId10" cstate="print"/>
          <a:srcRect b="12766"/>
          <a:stretch>
            <a:fillRect/>
          </a:stretch>
        </p:blipFill>
        <p:spPr>
          <a:xfrm>
            <a:off x="4553830" y="5311777"/>
            <a:ext cx="3962396" cy="38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>
                <a:latin typeface="Lucida Calligraphy"/>
              </a:rPr>
              <a:t>CTA:</a:t>
            </a:r>
            <a:r>
              <a:rPr lang="en-GB"/>
              <a:t> window flattening operators</a:t>
            </a:r>
            <a:r>
              <a:rPr lang="en-GB">
                <a:latin typeface="Lucida Calligraphy"/>
              </a:rPr>
              <a:t> </a:t>
            </a:r>
            <a:endParaRPr lang="en-GB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018715" cy="4660651"/>
          </a:xfrm>
        </p:spPr>
        <p:txBody>
          <a:bodyPr/>
          <a:lstStyle/>
          <a:p>
            <a:pPr lvl="0"/>
            <a:r>
              <a:rPr lang="it-IT" i="1"/>
              <a:t>Normalize</a:t>
            </a:r>
            <a:r>
              <a:rPr lang="it-IT"/>
              <a:t> (sets of) streaming tables of streaming tables to flat streaming tables</a:t>
            </a:r>
          </a:p>
          <a:p>
            <a:pPr lvl="0"/>
            <a:r>
              <a:rPr lang="it-IT"/>
              <a:t>Window flattening</a:t>
            </a:r>
          </a:p>
          <a:p>
            <a:pPr lvl="0"/>
            <a:endParaRPr lang="it-IT"/>
          </a:p>
          <a:p>
            <a:pPr lvl="0"/>
            <a:r>
              <a:rPr lang="it-IT"/>
              <a:t>Partitioned window flattening</a:t>
            </a:r>
          </a:p>
          <a:p>
            <a:pPr lvl="0"/>
            <a:endParaRPr lang="it-IT"/>
          </a:p>
          <a:p>
            <a:pPr lvl="0"/>
            <a:endParaRPr lang="it-IT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AE382D-E4F8-4AFA-89E7-E65B3C6FC5CF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3" cstate="print"/>
          <a:srcRect b="19017"/>
          <a:stretch>
            <a:fillRect/>
          </a:stretch>
        </p:blipFill>
        <p:spPr>
          <a:xfrm>
            <a:off x="2254809" y="3468063"/>
            <a:ext cx="1257300" cy="30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9936" y="3400086"/>
            <a:ext cx="3860797" cy="44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7215" y="4455295"/>
            <a:ext cx="128270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9936" y="4423538"/>
            <a:ext cx="4699001" cy="406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>
                <a:latin typeface="Lucida Calligraphy"/>
              </a:rPr>
              <a:t>CTA:</a:t>
            </a:r>
            <a:r>
              <a:rPr lang="en-GB"/>
              <a:t> window aggregation operators</a:t>
            </a:r>
            <a:r>
              <a:rPr lang="en-GB">
                <a:latin typeface="Lucida Calligraphy"/>
              </a:rPr>
              <a:t> </a:t>
            </a:r>
            <a:endParaRPr lang="en-GB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018715" cy="4660651"/>
          </a:xfrm>
        </p:spPr>
        <p:txBody>
          <a:bodyPr/>
          <a:lstStyle/>
          <a:p>
            <a:pPr lvl="0"/>
            <a:r>
              <a:rPr lang="it-IT" dirty="0" err="1"/>
              <a:t>Compute</a:t>
            </a:r>
            <a:r>
              <a:rPr lang="it-IT" dirty="0"/>
              <a:t> aggregate data </a:t>
            </a:r>
            <a:r>
              <a:rPr lang="it-IT" dirty="0" err="1"/>
              <a:t>over</a:t>
            </a:r>
            <a:r>
              <a:rPr lang="it-IT" dirty="0"/>
              <a:t> </a:t>
            </a:r>
            <a:r>
              <a:rPr lang="it-IT" dirty="0" err="1"/>
              <a:t>time-based</a:t>
            </a:r>
            <a:r>
              <a:rPr lang="it-IT" dirty="0"/>
              <a:t> or </a:t>
            </a:r>
            <a:r>
              <a:rPr lang="it-IT" dirty="0" err="1"/>
              <a:t>count-based</a:t>
            </a:r>
            <a:r>
              <a:rPr lang="it-IT" dirty="0"/>
              <a:t> </a:t>
            </a:r>
            <a:r>
              <a:rPr lang="it-IT" dirty="0" err="1"/>
              <a:t>sliding</a:t>
            </a:r>
            <a:r>
              <a:rPr lang="it-IT" dirty="0"/>
              <a:t> windows </a:t>
            </a:r>
            <a:r>
              <a:rPr lang="it-IT" dirty="0" err="1"/>
              <a:t>according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a set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aggregation</a:t>
            </a:r>
            <a:r>
              <a:rPr lang="it-IT" dirty="0"/>
              <a:t> </a:t>
            </a:r>
            <a:r>
              <a:rPr lang="it-IT" dirty="0" err="1"/>
              <a:t>functions</a:t>
            </a:r>
            <a:r>
              <a:rPr lang="it-IT" dirty="0"/>
              <a:t> </a:t>
            </a:r>
            <a:r>
              <a:rPr lang="it-IT" dirty="0">
                <a:latin typeface="Lucida Calligraphy"/>
              </a:rPr>
              <a:t>F</a:t>
            </a:r>
          </a:p>
          <a:p>
            <a:pPr lvl="0"/>
            <a:r>
              <a:rPr lang="it-IT" dirty="0" err="1"/>
              <a:t>Window</a:t>
            </a:r>
            <a:r>
              <a:rPr lang="it-IT" dirty="0"/>
              <a:t> </a:t>
            </a:r>
            <a:r>
              <a:rPr lang="it-IT" dirty="0" err="1"/>
              <a:t>aggregation</a:t>
            </a:r>
            <a:endParaRPr lang="it-IT" dirty="0"/>
          </a:p>
          <a:p>
            <a:pPr lvl="0"/>
            <a:endParaRPr lang="it-IT" dirty="0"/>
          </a:p>
          <a:p>
            <a:pPr lvl="0"/>
            <a:r>
              <a:rPr lang="it-IT" dirty="0" err="1"/>
              <a:t>Partitioned</a:t>
            </a:r>
            <a:r>
              <a:rPr lang="it-IT" dirty="0"/>
              <a:t> </a:t>
            </a:r>
            <a:r>
              <a:rPr lang="it-IT" dirty="0" err="1"/>
              <a:t>window</a:t>
            </a:r>
            <a:r>
              <a:rPr lang="it-IT" dirty="0"/>
              <a:t> </a:t>
            </a:r>
            <a:r>
              <a:rPr lang="it-IT" dirty="0" err="1"/>
              <a:t>aggregation</a:t>
            </a:r>
            <a:endParaRPr lang="it-IT" dirty="0"/>
          </a:p>
          <a:p>
            <a:pPr lvl="0"/>
            <a:endParaRPr lang="it-IT" dirty="0"/>
          </a:p>
          <a:p>
            <a:pPr lvl="0"/>
            <a:r>
              <a:rPr lang="it-IT" dirty="0"/>
              <a:t>Note: a </a:t>
            </a:r>
            <a:r>
              <a:rPr lang="it-IT" dirty="0" err="1"/>
              <a:t>windowing</a:t>
            </a:r>
            <a:r>
              <a:rPr lang="it-IT" dirty="0"/>
              <a:t>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applied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S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/>
              <a:t>the </a:t>
            </a:r>
            <a:r>
              <a:rPr lang="it-IT" dirty="0" err="1"/>
              <a:t>form</a:t>
            </a:r>
            <a:endParaRPr lang="it-IT" dirty="0"/>
          </a:p>
          <a:p>
            <a:pPr marL="0" lvl="0" indent="0">
              <a:lnSpc>
                <a:spcPts val="2600"/>
              </a:lnSpc>
              <a:spcBef>
                <a:spcPts val="800"/>
              </a:spcBef>
              <a:buNone/>
            </a:pPr>
            <a:r>
              <a:rPr lang="it-IT" dirty="0"/>
              <a:t>									</a:t>
            </a:r>
            <a:r>
              <a:rPr lang="it-IT" sz="3200" dirty="0"/>
              <a:t>𝛼 (⍵(S))</a:t>
            </a:r>
          </a:p>
          <a:p>
            <a:pPr marL="0" lvl="0" indent="0">
              <a:lnSpc>
                <a:spcPts val="2600"/>
              </a:lnSpc>
              <a:spcBef>
                <a:spcPts val="800"/>
              </a:spcBef>
              <a:buNone/>
            </a:pPr>
            <a:endParaRPr lang="it-IT" sz="3200" dirty="0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B1E117-277C-4186-9277-DF99AB797D7F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6" name="Immagine 9"/>
          <p:cNvPicPr>
            <a:picLocks noChangeAspect="1"/>
          </p:cNvPicPr>
          <p:nvPr/>
        </p:nvPicPr>
        <p:blipFill>
          <a:blip r:embed="rId3" cstate="print"/>
          <a:srcRect b="8084"/>
          <a:stretch>
            <a:fillRect/>
          </a:stretch>
        </p:blipFill>
        <p:spPr>
          <a:xfrm>
            <a:off x="2053056" y="3038487"/>
            <a:ext cx="1892295" cy="3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3830" y="2983961"/>
            <a:ext cx="5206995" cy="48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2910" y="4043165"/>
            <a:ext cx="2286000" cy="33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4792" y="3979669"/>
            <a:ext cx="6959598" cy="431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16"/>
          <p:cNvGrpSpPr/>
          <p:nvPr/>
        </p:nvGrpSpPr>
        <p:grpSpPr>
          <a:xfrm>
            <a:off x="9297518" y="4665268"/>
            <a:ext cx="2501898" cy="1168402"/>
            <a:chOff x="9297518" y="4665268"/>
            <a:chExt cx="2501898" cy="1168402"/>
          </a:xfrm>
        </p:grpSpPr>
        <p:pic>
          <p:nvPicPr>
            <p:cNvPr id="11" name="Immagine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97518" y="4665268"/>
              <a:ext cx="2501898" cy="1168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ttangolo 15"/>
            <p:cNvSpPr/>
            <p:nvPr/>
          </p:nvSpPr>
          <p:spPr>
            <a:xfrm>
              <a:off x="11705938" y="4672062"/>
              <a:ext cx="82552" cy="1128671"/>
            </a:xfrm>
            <a:prstGeom prst="rect">
              <a:avLst/>
            </a:prstGeom>
            <a:solidFill>
              <a:srgbClr val="FFFFFF"/>
            </a:solidFill>
            <a:ln w="15873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endParaRPr>
            </a:p>
          </p:txBody>
        </p:sp>
      </p:grpSp>
      <p:cxnSp>
        <p:nvCxnSpPr>
          <p:cNvPr id="13" name="Connettore 2 19"/>
          <p:cNvCxnSpPr/>
          <p:nvPr/>
        </p:nvCxnSpPr>
        <p:spPr>
          <a:xfrm flipH="1">
            <a:off x="5325182" y="5361986"/>
            <a:ext cx="383563" cy="217765"/>
          </a:xfrm>
          <a:prstGeom prst="straightConnector1">
            <a:avLst/>
          </a:prstGeom>
          <a:noFill/>
          <a:ln w="22229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4" name="Connettore 2 20"/>
          <p:cNvCxnSpPr/>
          <p:nvPr/>
        </p:nvCxnSpPr>
        <p:spPr>
          <a:xfrm>
            <a:off x="6377528" y="5361986"/>
            <a:ext cx="383563" cy="217765"/>
          </a:xfrm>
          <a:prstGeom prst="straightConnector1">
            <a:avLst/>
          </a:prstGeom>
          <a:noFill/>
          <a:ln w="22229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5" name="CasellaDiTesto 21"/>
          <p:cNvSpPr txBox="1"/>
          <p:nvPr/>
        </p:nvSpPr>
        <p:spPr>
          <a:xfrm>
            <a:off x="3125208" y="5552044"/>
            <a:ext cx="3536542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Window aggregation/flattening op.</a:t>
            </a:r>
          </a:p>
        </p:txBody>
      </p:sp>
      <p:sp>
        <p:nvSpPr>
          <p:cNvPr id="16" name="CasellaDiTesto 22"/>
          <p:cNvSpPr txBox="1"/>
          <p:nvPr/>
        </p:nvSpPr>
        <p:spPr>
          <a:xfrm>
            <a:off x="6647907" y="5552044"/>
            <a:ext cx="1988042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Sliding window op.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B3747A0-92C1-45C9-AE6A-910C4816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332656"/>
            <a:ext cx="7419999" cy="432786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</a:t>
            </a:r>
            <a:r>
              <a:rPr lang="en-GB" dirty="0">
                <a:ln>
                  <a:noFill/>
                </a:ln>
                <a:latin typeface="Lucida Calligraphy" pitchFamily="66" charset="0"/>
                <a:ea typeface="Lucida Calligraphy" pitchFamily="66" charset="0"/>
                <a:cs typeface="Lucida Calligraphy" pitchFamily="66" charset="0"/>
              </a:rPr>
              <a:t>CTA </a:t>
            </a:r>
            <a:r>
              <a:rPr lang="it-IT" dirty="0" err="1" smtClean="0"/>
              <a:t>expression</a:t>
            </a:r>
            <a:r>
              <a:rPr lang="it-IT" dirty="0" smtClean="0"/>
              <a:t>:  </a:t>
            </a:r>
            <a:endParaRPr 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="" xmlns:a16="http://schemas.microsoft.com/office/drawing/2014/main" id="{EFB4EB08-2EFE-4972-887F-8D36CF8CE3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72982595"/>
              </p:ext>
            </p:extLst>
          </p:nvPr>
        </p:nvGraphicFramePr>
        <p:xfrm>
          <a:off x="2139194" y="2369778"/>
          <a:ext cx="9215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68">
                  <a:extLst>
                    <a:ext uri="{9D8B030D-6E8A-4147-A177-3AD203B41FA5}">
                      <a16:colId xmlns="" xmlns:a16="http://schemas.microsoft.com/office/drawing/2014/main" val="1250680428"/>
                    </a:ext>
                  </a:extLst>
                </a:gridCol>
                <a:gridCol w="460768">
                  <a:extLst>
                    <a:ext uri="{9D8B030D-6E8A-4147-A177-3AD203B41FA5}">
                      <a16:colId xmlns="" xmlns:a16="http://schemas.microsoft.com/office/drawing/2014/main" val="155639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93653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26589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75541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3692509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2E9BF938-0141-44D0-8A6D-1CEE0707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750" y="5883275"/>
            <a:ext cx="8380413" cy="365125"/>
          </a:xfrm>
        </p:spPr>
        <p:txBody>
          <a:bodyPr/>
          <a:lstStyle/>
          <a:p>
            <a:r>
              <a:rPr lang="it-IT" dirty="0"/>
              <a:t>TIME 2017 -  F. Grandi, F. </a:t>
            </a:r>
            <a:r>
              <a:rPr lang="it-IT" dirty="0" err="1"/>
              <a:t>Mandreoli</a:t>
            </a:r>
            <a:r>
              <a:rPr lang="it-IT" dirty="0"/>
              <a:t>, R. </a:t>
            </a:r>
            <a:r>
              <a:rPr lang="it-IT" dirty="0" err="1"/>
              <a:t>Martoglia</a:t>
            </a:r>
            <a:r>
              <a:rPr lang="it-IT" dirty="0"/>
              <a:t>, W. </a:t>
            </a:r>
            <a:r>
              <a:rPr lang="it-IT" dirty="0" err="1"/>
              <a:t>Penzo</a:t>
            </a:r>
            <a:r>
              <a:rPr lang="it-IT" dirty="0"/>
              <a:t> - A </a:t>
            </a:r>
            <a:r>
              <a:rPr lang="it-IT" dirty="0" err="1"/>
              <a:t>Relational</a:t>
            </a:r>
            <a:r>
              <a:rPr lang="it-IT" dirty="0"/>
              <a:t> Algebra </a:t>
            </a:r>
            <a:r>
              <a:rPr lang="it-IT" dirty="0" err="1"/>
              <a:t>for</a:t>
            </a:r>
            <a:r>
              <a:rPr lang="it-IT" dirty="0"/>
              <a:t> Streaming </a:t>
            </a:r>
            <a:r>
              <a:rPr lang="it-IT" dirty="0" err="1"/>
              <a:t>Tables</a:t>
            </a:r>
            <a:r>
              <a:rPr lang="it-IT" dirty="0"/>
              <a:t> Living in a </a:t>
            </a:r>
            <a:r>
              <a:rPr lang="it-IT" dirty="0" err="1"/>
              <a:t>Temporal</a:t>
            </a:r>
            <a:r>
              <a:rPr lang="it-IT" dirty="0"/>
              <a:t> Database World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985A5519-93C7-4B95-95D3-790A0EC0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9B32-B042-4FA4-A042-E4BC5EC47B5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Tabella 6">
            <a:extLst>
              <a:ext uri="{FF2B5EF4-FFF2-40B4-BE49-F238E27FC236}">
                <a16:creationId xmlns="" xmlns:a16="http://schemas.microsoft.com/office/drawing/2014/main" id="{524D498D-A0D1-466A-83FA-81285A4C6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6810736"/>
              </p:ext>
            </p:extLst>
          </p:nvPr>
        </p:nvGraphicFramePr>
        <p:xfrm>
          <a:off x="4837629" y="1072718"/>
          <a:ext cx="2120699" cy="391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895">
                  <a:extLst>
                    <a:ext uri="{9D8B030D-6E8A-4147-A177-3AD203B41FA5}">
                      <a16:colId xmlns="" xmlns:a16="http://schemas.microsoft.com/office/drawing/2014/main" val="351749841"/>
                    </a:ext>
                  </a:extLst>
                </a:gridCol>
                <a:gridCol w="594804">
                  <a:extLst>
                    <a:ext uri="{9D8B030D-6E8A-4147-A177-3AD203B41FA5}">
                      <a16:colId xmlns="" xmlns:a16="http://schemas.microsoft.com/office/drawing/2014/main" val="716821797"/>
                    </a:ext>
                  </a:extLst>
                </a:gridCol>
              </a:tblGrid>
              <a:tr h="47761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S(</a:t>
                      </a:r>
                      <a:r>
                        <a:rPr lang="it-IT" dirty="0" err="1" smtClean="0"/>
                        <a:t>A|</a:t>
                      </a:r>
                      <a:r>
                        <a:rPr lang="it-IT" i="1" dirty="0" err="1" smtClean="0"/>
                        <a:t>T</a:t>
                      </a:r>
                      <a:r>
                        <a:rPr lang="it-IT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946383732"/>
                  </a:ext>
                </a:extLst>
              </a:tr>
              <a:tr h="125885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586814119"/>
                  </a:ext>
                </a:extLst>
              </a:tr>
              <a:tr h="125885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738271305"/>
                  </a:ext>
                </a:extLst>
              </a:tr>
              <a:tr h="92150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6876433"/>
                  </a:ext>
                </a:extLst>
              </a:tr>
            </a:tbl>
          </a:graphicData>
        </a:graphic>
      </p:graphicFrame>
      <p:graphicFrame>
        <p:nvGraphicFramePr>
          <p:cNvPr id="10" name="Segnaposto contenuto 5">
            <a:extLst>
              <a:ext uri="{FF2B5EF4-FFF2-40B4-BE49-F238E27FC236}">
                <a16:creationId xmlns="" xmlns:a16="http://schemas.microsoft.com/office/drawing/2014/main" id="{B1C09822-9BDB-45DF-9BBC-41DAE55F6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35198885"/>
              </p:ext>
            </p:extLst>
          </p:nvPr>
        </p:nvGraphicFramePr>
        <p:xfrm>
          <a:off x="5192720" y="1604618"/>
          <a:ext cx="9215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68">
                  <a:extLst>
                    <a:ext uri="{9D8B030D-6E8A-4147-A177-3AD203B41FA5}">
                      <a16:colId xmlns="" xmlns:a16="http://schemas.microsoft.com/office/drawing/2014/main" val="1250680428"/>
                    </a:ext>
                  </a:extLst>
                </a:gridCol>
                <a:gridCol w="460768">
                  <a:extLst>
                    <a:ext uri="{9D8B030D-6E8A-4147-A177-3AD203B41FA5}">
                      <a16:colId xmlns="" xmlns:a16="http://schemas.microsoft.com/office/drawing/2014/main" val="155639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93653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71831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5891974"/>
                  </a:ext>
                </a:extLst>
              </a:tr>
            </a:tbl>
          </a:graphicData>
        </a:graphic>
      </p:graphicFrame>
      <p:graphicFrame>
        <p:nvGraphicFramePr>
          <p:cNvPr id="11" name="Segnaposto contenuto 5">
            <a:extLst>
              <a:ext uri="{FF2B5EF4-FFF2-40B4-BE49-F238E27FC236}">
                <a16:creationId xmlns="" xmlns:a16="http://schemas.microsoft.com/office/drawing/2014/main" id="{A1023C80-F377-49E2-8380-ECB131FBED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13306430"/>
              </p:ext>
            </p:extLst>
          </p:nvPr>
        </p:nvGraphicFramePr>
        <p:xfrm>
          <a:off x="5196658" y="2880712"/>
          <a:ext cx="9215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68">
                  <a:extLst>
                    <a:ext uri="{9D8B030D-6E8A-4147-A177-3AD203B41FA5}">
                      <a16:colId xmlns="" xmlns:a16="http://schemas.microsoft.com/office/drawing/2014/main" val="1250680428"/>
                    </a:ext>
                  </a:extLst>
                </a:gridCol>
                <a:gridCol w="460768">
                  <a:extLst>
                    <a:ext uri="{9D8B030D-6E8A-4147-A177-3AD203B41FA5}">
                      <a16:colId xmlns="" xmlns:a16="http://schemas.microsoft.com/office/drawing/2014/main" val="155639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93653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71831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5891974"/>
                  </a:ext>
                </a:extLst>
              </a:tr>
            </a:tbl>
          </a:graphicData>
        </a:graphic>
      </p:graphicFrame>
      <p:graphicFrame>
        <p:nvGraphicFramePr>
          <p:cNvPr id="12" name="Segnaposto contenuto 5">
            <a:extLst>
              <a:ext uri="{FF2B5EF4-FFF2-40B4-BE49-F238E27FC236}">
                <a16:creationId xmlns="" xmlns:a16="http://schemas.microsoft.com/office/drawing/2014/main" id="{983929FA-E662-411F-AA31-99563148B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92607942"/>
              </p:ext>
            </p:extLst>
          </p:nvPr>
        </p:nvGraphicFramePr>
        <p:xfrm>
          <a:off x="5192720" y="4145145"/>
          <a:ext cx="921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68">
                  <a:extLst>
                    <a:ext uri="{9D8B030D-6E8A-4147-A177-3AD203B41FA5}">
                      <a16:colId xmlns="" xmlns:a16="http://schemas.microsoft.com/office/drawing/2014/main" val="1250680428"/>
                    </a:ext>
                  </a:extLst>
                </a:gridCol>
                <a:gridCol w="460768">
                  <a:extLst>
                    <a:ext uri="{9D8B030D-6E8A-4147-A177-3AD203B41FA5}">
                      <a16:colId xmlns="" xmlns:a16="http://schemas.microsoft.com/office/drawing/2014/main" val="155639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93653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8315961"/>
                  </a:ext>
                </a:extLst>
              </a:tr>
            </a:tbl>
          </a:graphicData>
        </a:graphic>
      </p:graphicFrame>
      <p:cxnSp>
        <p:nvCxnSpPr>
          <p:cNvPr id="16" name="Connettore 2 15">
            <a:extLst>
              <a:ext uri="{FF2B5EF4-FFF2-40B4-BE49-F238E27FC236}">
                <a16:creationId xmlns="" xmlns:a16="http://schemas.microsoft.com/office/drawing/2014/main" id="{7821138E-1103-43C0-A54C-A30BE7B25E30}"/>
              </a:ext>
            </a:extLst>
          </p:cNvPr>
          <p:cNvCxnSpPr/>
          <p:nvPr/>
        </p:nvCxnSpPr>
        <p:spPr>
          <a:xfrm>
            <a:off x="3364637" y="3275860"/>
            <a:ext cx="118073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="" xmlns:a16="http://schemas.microsoft.com/office/drawing/2014/main" id="{8652BC54-5B69-4CED-8EE5-E60D9BA743AE}"/>
              </a:ext>
            </a:extLst>
          </p:cNvPr>
          <p:cNvCxnSpPr/>
          <p:nvPr/>
        </p:nvCxnSpPr>
        <p:spPr>
          <a:xfrm>
            <a:off x="7361068" y="3268462"/>
            <a:ext cx="118073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C432F594-975E-4BC7-AD32-562466CBAFE6}"/>
              </a:ext>
            </a:extLst>
          </p:cNvPr>
          <p:cNvSpPr txBox="1"/>
          <p:nvPr/>
        </p:nvSpPr>
        <p:spPr>
          <a:xfrm>
            <a:off x="1737642" y="4021871"/>
            <a:ext cx="18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(streaming </a:t>
            </a:r>
            <a:r>
              <a:rPr lang="it-IT" dirty="0" err="1"/>
              <a:t>table</a:t>
            </a:r>
            <a:r>
              <a:rPr lang="it-IT" dirty="0"/>
              <a:t>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4EC03A0D-8795-46D7-9325-16B2B8CB34DD}"/>
              </a:ext>
            </a:extLst>
          </p:cNvPr>
          <p:cNvSpPr txBox="1"/>
          <p:nvPr/>
        </p:nvSpPr>
        <p:spPr>
          <a:xfrm>
            <a:off x="8904312" y="4581128"/>
            <a:ext cx="18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(streaming </a:t>
            </a:r>
            <a:r>
              <a:rPr lang="it-IT" dirty="0" err="1"/>
              <a:t>table</a:t>
            </a:r>
            <a:r>
              <a:rPr lang="it-IT" dirty="0"/>
              <a:t>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AE710A0A-8A45-4354-826D-368EFFC487B7}"/>
              </a:ext>
            </a:extLst>
          </p:cNvPr>
          <p:cNvSpPr txBox="1"/>
          <p:nvPr/>
        </p:nvSpPr>
        <p:spPr>
          <a:xfrm>
            <a:off x="4248174" y="5138778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[</a:t>
            </a:r>
            <a:r>
              <a:rPr lang="it-IT" dirty="0" smtClean="0"/>
              <a:t>streaming </a:t>
            </a:r>
            <a:r>
              <a:rPr lang="it-IT" dirty="0" err="1"/>
              <a:t>table</a:t>
            </a:r>
            <a:r>
              <a:rPr lang="it-IT" dirty="0"/>
              <a:t> of streaming </a:t>
            </a:r>
            <a:r>
              <a:rPr lang="it-IT" dirty="0" err="1" smtClean="0"/>
              <a:t>tables</a:t>
            </a:r>
            <a:r>
              <a:rPr lang="it-IT" dirty="0"/>
              <a:t>]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712" y="2564904"/>
            <a:ext cx="923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280" y="332656"/>
            <a:ext cx="20288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2184" y="2708920"/>
            <a:ext cx="352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8976320" y="2132856"/>
          <a:ext cx="151216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</a:t>
                      </a:r>
                      <a:endParaRPr lang="it-I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 smtClean="0"/>
                        <a:t>T</a:t>
                      </a:r>
                      <a:endParaRPr lang="it-IT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636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B3747A0-92C1-45C9-AE6A-910C4816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332656"/>
            <a:ext cx="7419999" cy="432786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</a:t>
            </a:r>
            <a:r>
              <a:rPr lang="en-GB" dirty="0">
                <a:ln>
                  <a:noFill/>
                </a:ln>
                <a:latin typeface="Lucida Calligraphy" pitchFamily="66" charset="0"/>
                <a:ea typeface="Lucida Calligraphy" pitchFamily="66" charset="0"/>
                <a:cs typeface="Lucida Calligraphy" pitchFamily="66" charset="0"/>
              </a:rPr>
              <a:t>CTA </a:t>
            </a:r>
            <a:r>
              <a:rPr lang="it-IT" dirty="0" err="1" smtClean="0"/>
              <a:t>expression</a:t>
            </a:r>
            <a:r>
              <a:rPr lang="it-IT" dirty="0" smtClean="0"/>
              <a:t>:  </a:t>
            </a:r>
            <a:endParaRPr 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="" xmlns:a16="http://schemas.microsoft.com/office/drawing/2014/main" id="{EFB4EB08-2EFE-4972-887F-8D36CF8CE3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72982595"/>
              </p:ext>
            </p:extLst>
          </p:nvPr>
        </p:nvGraphicFramePr>
        <p:xfrm>
          <a:off x="2139194" y="2369778"/>
          <a:ext cx="9215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68">
                  <a:extLst>
                    <a:ext uri="{9D8B030D-6E8A-4147-A177-3AD203B41FA5}">
                      <a16:colId xmlns="" xmlns:a16="http://schemas.microsoft.com/office/drawing/2014/main" val="1250680428"/>
                    </a:ext>
                  </a:extLst>
                </a:gridCol>
                <a:gridCol w="460768">
                  <a:extLst>
                    <a:ext uri="{9D8B030D-6E8A-4147-A177-3AD203B41FA5}">
                      <a16:colId xmlns="" xmlns:a16="http://schemas.microsoft.com/office/drawing/2014/main" val="155639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93653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26589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75541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3692509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2E9BF938-0141-44D0-8A6D-1CEE0707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750" y="5883275"/>
            <a:ext cx="8380413" cy="365125"/>
          </a:xfrm>
        </p:spPr>
        <p:txBody>
          <a:bodyPr/>
          <a:lstStyle/>
          <a:p>
            <a:r>
              <a:rPr lang="it-IT" dirty="0"/>
              <a:t>TIME 2017 -  F. Grandi, F. </a:t>
            </a:r>
            <a:r>
              <a:rPr lang="it-IT" dirty="0" err="1"/>
              <a:t>Mandreoli</a:t>
            </a:r>
            <a:r>
              <a:rPr lang="it-IT" dirty="0"/>
              <a:t>, R. </a:t>
            </a:r>
            <a:r>
              <a:rPr lang="it-IT" dirty="0" err="1"/>
              <a:t>Martoglia</a:t>
            </a:r>
            <a:r>
              <a:rPr lang="it-IT" dirty="0"/>
              <a:t>, W. </a:t>
            </a:r>
            <a:r>
              <a:rPr lang="it-IT" dirty="0" err="1"/>
              <a:t>Penzo</a:t>
            </a:r>
            <a:r>
              <a:rPr lang="it-IT" dirty="0"/>
              <a:t> - A </a:t>
            </a:r>
            <a:r>
              <a:rPr lang="it-IT" dirty="0" err="1"/>
              <a:t>Relational</a:t>
            </a:r>
            <a:r>
              <a:rPr lang="it-IT" dirty="0"/>
              <a:t> Algebra </a:t>
            </a:r>
            <a:r>
              <a:rPr lang="it-IT" dirty="0" err="1"/>
              <a:t>for</a:t>
            </a:r>
            <a:r>
              <a:rPr lang="it-IT" dirty="0"/>
              <a:t> Streaming </a:t>
            </a:r>
            <a:r>
              <a:rPr lang="it-IT" dirty="0" err="1"/>
              <a:t>Tables</a:t>
            </a:r>
            <a:r>
              <a:rPr lang="it-IT" dirty="0"/>
              <a:t> Living in a </a:t>
            </a:r>
            <a:r>
              <a:rPr lang="it-IT" dirty="0" err="1"/>
              <a:t>Temporal</a:t>
            </a:r>
            <a:r>
              <a:rPr lang="it-IT" dirty="0"/>
              <a:t> Database World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985A5519-93C7-4B95-95D3-790A0EC0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9B32-B042-4FA4-A042-E4BC5EC47B5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Tabella 6">
            <a:extLst>
              <a:ext uri="{FF2B5EF4-FFF2-40B4-BE49-F238E27FC236}">
                <a16:creationId xmlns="" xmlns:a16="http://schemas.microsoft.com/office/drawing/2014/main" id="{524D498D-A0D1-466A-83FA-81285A4C6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6810736"/>
              </p:ext>
            </p:extLst>
          </p:nvPr>
        </p:nvGraphicFramePr>
        <p:xfrm>
          <a:off x="4837629" y="1072718"/>
          <a:ext cx="2120699" cy="391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895">
                  <a:extLst>
                    <a:ext uri="{9D8B030D-6E8A-4147-A177-3AD203B41FA5}">
                      <a16:colId xmlns="" xmlns:a16="http://schemas.microsoft.com/office/drawing/2014/main" val="351749841"/>
                    </a:ext>
                  </a:extLst>
                </a:gridCol>
                <a:gridCol w="594804">
                  <a:extLst>
                    <a:ext uri="{9D8B030D-6E8A-4147-A177-3AD203B41FA5}">
                      <a16:colId xmlns="" xmlns:a16="http://schemas.microsoft.com/office/drawing/2014/main" val="716821797"/>
                    </a:ext>
                  </a:extLst>
                </a:gridCol>
              </a:tblGrid>
              <a:tr h="477619">
                <a:tc>
                  <a:txBody>
                    <a:bodyPr/>
                    <a:lstStyle/>
                    <a:p>
                      <a:r>
                        <a:rPr lang="it-IT" dirty="0"/>
                        <a:t>S(A|</a:t>
                      </a:r>
                      <a:r>
                        <a:rPr lang="it-IT" i="1" dirty="0"/>
                        <a:t>T</a:t>
                      </a:r>
                      <a:r>
                        <a:rPr lang="it-IT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946383732"/>
                  </a:ext>
                </a:extLst>
              </a:tr>
              <a:tr h="125885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586814119"/>
                  </a:ext>
                </a:extLst>
              </a:tr>
              <a:tr h="125885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738271305"/>
                  </a:ext>
                </a:extLst>
              </a:tr>
              <a:tr h="92150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6876433"/>
                  </a:ext>
                </a:extLst>
              </a:tr>
            </a:tbl>
          </a:graphicData>
        </a:graphic>
      </p:graphicFrame>
      <p:graphicFrame>
        <p:nvGraphicFramePr>
          <p:cNvPr id="10" name="Segnaposto contenuto 5">
            <a:extLst>
              <a:ext uri="{FF2B5EF4-FFF2-40B4-BE49-F238E27FC236}">
                <a16:creationId xmlns="" xmlns:a16="http://schemas.microsoft.com/office/drawing/2014/main" id="{B1C09822-9BDB-45DF-9BBC-41DAE55F6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35198885"/>
              </p:ext>
            </p:extLst>
          </p:nvPr>
        </p:nvGraphicFramePr>
        <p:xfrm>
          <a:off x="5192720" y="1604618"/>
          <a:ext cx="9215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68">
                  <a:extLst>
                    <a:ext uri="{9D8B030D-6E8A-4147-A177-3AD203B41FA5}">
                      <a16:colId xmlns="" xmlns:a16="http://schemas.microsoft.com/office/drawing/2014/main" val="1250680428"/>
                    </a:ext>
                  </a:extLst>
                </a:gridCol>
                <a:gridCol w="460768">
                  <a:extLst>
                    <a:ext uri="{9D8B030D-6E8A-4147-A177-3AD203B41FA5}">
                      <a16:colId xmlns="" xmlns:a16="http://schemas.microsoft.com/office/drawing/2014/main" val="155639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93653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71831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5891974"/>
                  </a:ext>
                </a:extLst>
              </a:tr>
            </a:tbl>
          </a:graphicData>
        </a:graphic>
      </p:graphicFrame>
      <p:graphicFrame>
        <p:nvGraphicFramePr>
          <p:cNvPr id="11" name="Segnaposto contenuto 5">
            <a:extLst>
              <a:ext uri="{FF2B5EF4-FFF2-40B4-BE49-F238E27FC236}">
                <a16:creationId xmlns="" xmlns:a16="http://schemas.microsoft.com/office/drawing/2014/main" id="{A1023C80-F377-49E2-8380-ECB131FBED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13306430"/>
              </p:ext>
            </p:extLst>
          </p:nvPr>
        </p:nvGraphicFramePr>
        <p:xfrm>
          <a:off x="5196658" y="2880712"/>
          <a:ext cx="9215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68">
                  <a:extLst>
                    <a:ext uri="{9D8B030D-6E8A-4147-A177-3AD203B41FA5}">
                      <a16:colId xmlns="" xmlns:a16="http://schemas.microsoft.com/office/drawing/2014/main" val="1250680428"/>
                    </a:ext>
                  </a:extLst>
                </a:gridCol>
                <a:gridCol w="460768">
                  <a:extLst>
                    <a:ext uri="{9D8B030D-6E8A-4147-A177-3AD203B41FA5}">
                      <a16:colId xmlns="" xmlns:a16="http://schemas.microsoft.com/office/drawing/2014/main" val="155639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93653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71831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5891974"/>
                  </a:ext>
                </a:extLst>
              </a:tr>
            </a:tbl>
          </a:graphicData>
        </a:graphic>
      </p:graphicFrame>
      <p:graphicFrame>
        <p:nvGraphicFramePr>
          <p:cNvPr id="12" name="Segnaposto contenuto 5">
            <a:extLst>
              <a:ext uri="{FF2B5EF4-FFF2-40B4-BE49-F238E27FC236}">
                <a16:creationId xmlns="" xmlns:a16="http://schemas.microsoft.com/office/drawing/2014/main" id="{983929FA-E662-411F-AA31-99563148B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92607942"/>
              </p:ext>
            </p:extLst>
          </p:nvPr>
        </p:nvGraphicFramePr>
        <p:xfrm>
          <a:off x="5192720" y="4145145"/>
          <a:ext cx="921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68">
                  <a:extLst>
                    <a:ext uri="{9D8B030D-6E8A-4147-A177-3AD203B41FA5}">
                      <a16:colId xmlns="" xmlns:a16="http://schemas.microsoft.com/office/drawing/2014/main" val="1250680428"/>
                    </a:ext>
                  </a:extLst>
                </a:gridCol>
                <a:gridCol w="460768">
                  <a:extLst>
                    <a:ext uri="{9D8B030D-6E8A-4147-A177-3AD203B41FA5}">
                      <a16:colId xmlns="" xmlns:a16="http://schemas.microsoft.com/office/drawing/2014/main" val="155639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93653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8315961"/>
                  </a:ext>
                </a:extLst>
              </a:tr>
            </a:tbl>
          </a:graphicData>
        </a:graphic>
      </p:graphicFrame>
      <p:graphicFrame>
        <p:nvGraphicFramePr>
          <p:cNvPr id="13" name="Segnaposto contenuto 5">
            <a:extLst>
              <a:ext uri="{FF2B5EF4-FFF2-40B4-BE49-F238E27FC236}">
                <a16:creationId xmlns="" xmlns:a16="http://schemas.microsoft.com/office/drawing/2014/main" id="{CCC3D7DC-1559-4B8A-BBF4-B59689A71C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47637943"/>
              </p:ext>
            </p:extLst>
          </p:nvPr>
        </p:nvGraphicFramePr>
        <p:xfrm>
          <a:off x="9067322" y="2369778"/>
          <a:ext cx="14438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00">
                  <a:extLst>
                    <a:ext uri="{9D8B030D-6E8A-4147-A177-3AD203B41FA5}">
                      <a16:colId xmlns="" xmlns:a16="http://schemas.microsoft.com/office/drawing/2014/main" val="1250680428"/>
                    </a:ext>
                  </a:extLst>
                </a:gridCol>
                <a:gridCol w="461640">
                  <a:extLst>
                    <a:ext uri="{9D8B030D-6E8A-4147-A177-3AD203B41FA5}">
                      <a16:colId xmlns="" xmlns:a16="http://schemas.microsoft.com/office/drawing/2014/main" val="155639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SUM(A)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93653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26589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75541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3692509"/>
                  </a:ext>
                </a:extLst>
              </a:tr>
            </a:tbl>
          </a:graphicData>
        </a:graphic>
      </p:graphicFrame>
      <p:cxnSp>
        <p:nvCxnSpPr>
          <p:cNvPr id="16" name="Connettore 2 15">
            <a:extLst>
              <a:ext uri="{FF2B5EF4-FFF2-40B4-BE49-F238E27FC236}">
                <a16:creationId xmlns="" xmlns:a16="http://schemas.microsoft.com/office/drawing/2014/main" id="{7821138E-1103-43C0-A54C-A30BE7B25E30}"/>
              </a:ext>
            </a:extLst>
          </p:cNvPr>
          <p:cNvCxnSpPr/>
          <p:nvPr/>
        </p:nvCxnSpPr>
        <p:spPr>
          <a:xfrm>
            <a:off x="3364637" y="3275860"/>
            <a:ext cx="118073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="" xmlns:a16="http://schemas.microsoft.com/office/drawing/2014/main" id="{8652BC54-5B69-4CED-8EE5-E60D9BA743AE}"/>
              </a:ext>
            </a:extLst>
          </p:cNvPr>
          <p:cNvCxnSpPr/>
          <p:nvPr/>
        </p:nvCxnSpPr>
        <p:spPr>
          <a:xfrm>
            <a:off x="7361068" y="3268462"/>
            <a:ext cx="118073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C432F594-975E-4BC7-AD32-562466CBAFE6}"/>
              </a:ext>
            </a:extLst>
          </p:cNvPr>
          <p:cNvSpPr txBox="1"/>
          <p:nvPr/>
        </p:nvSpPr>
        <p:spPr>
          <a:xfrm>
            <a:off x="1737642" y="4021871"/>
            <a:ext cx="18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(streaming </a:t>
            </a:r>
            <a:r>
              <a:rPr lang="it-IT" dirty="0" err="1"/>
              <a:t>table</a:t>
            </a:r>
            <a:r>
              <a:rPr lang="it-IT" dirty="0"/>
              <a:t>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4EC03A0D-8795-46D7-9325-16B2B8CB34DD}"/>
              </a:ext>
            </a:extLst>
          </p:cNvPr>
          <p:cNvSpPr txBox="1"/>
          <p:nvPr/>
        </p:nvSpPr>
        <p:spPr>
          <a:xfrm>
            <a:off x="8880820" y="4011515"/>
            <a:ext cx="18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(streaming </a:t>
            </a:r>
            <a:r>
              <a:rPr lang="it-IT" dirty="0" err="1"/>
              <a:t>table</a:t>
            </a:r>
            <a:r>
              <a:rPr lang="it-IT" dirty="0"/>
              <a:t>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AE710A0A-8A45-4354-826D-368EFFC487B7}"/>
              </a:ext>
            </a:extLst>
          </p:cNvPr>
          <p:cNvSpPr txBox="1"/>
          <p:nvPr/>
        </p:nvSpPr>
        <p:spPr>
          <a:xfrm>
            <a:off x="4248174" y="5138778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[</a:t>
            </a:r>
            <a:r>
              <a:rPr lang="it-IT" dirty="0" smtClean="0"/>
              <a:t>streaming </a:t>
            </a:r>
            <a:r>
              <a:rPr lang="it-IT" dirty="0" err="1"/>
              <a:t>table</a:t>
            </a:r>
            <a:r>
              <a:rPr lang="it-IT" dirty="0"/>
              <a:t> of streaming </a:t>
            </a:r>
            <a:r>
              <a:rPr lang="it-IT" dirty="0" err="1" smtClean="0"/>
              <a:t>tables</a:t>
            </a:r>
            <a:r>
              <a:rPr lang="it-IT" dirty="0"/>
              <a:t>]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332656"/>
            <a:ext cx="2505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2144" y="2636912"/>
            <a:ext cx="885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3712" y="2564904"/>
            <a:ext cx="923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36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 dirty="0"/>
              <a:t>CQs: </a:t>
            </a:r>
            <a:r>
              <a:rPr lang="en-GB" dirty="0" smtClean="0"/>
              <a:t>definition of the sampling points</a:t>
            </a:r>
            <a:endParaRPr lang="en-GB" dirty="0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AD5DAB-4FB1-46AA-B1B7-34DDD2D687EE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grpSp>
        <p:nvGrpSpPr>
          <p:cNvPr id="94" name="Gruppo 93"/>
          <p:cNvGrpSpPr/>
          <p:nvPr/>
        </p:nvGrpSpPr>
        <p:grpSpPr>
          <a:xfrm>
            <a:off x="1631504" y="1340768"/>
            <a:ext cx="10065322" cy="4401780"/>
            <a:chOff x="1631504" y="1340768"/>
            <a:chExt cx="10065322" cy="4401780"/>
          </a:xfrm>
        </p:grpSpPr>
        <p:grpSp>
          <p:nvGrpSpPr>
            <p:cNvPr id="75" name="Gruppo 74"/>
            <p:cNvGrpSpPr/>
            <p:nvPr/>
          </p:nvGrpSpPr>
          <p:grpSpPr>
            <a:xfrm>
              <a:off x="1631504" y="1340768"/>
              <a:ext cx="10065322" cy="4401780"/>
              <a:chOff x="1775520" y="908720"/>
              <a:chExt cx="10065322" cy="4401780"/>
            </a:xfrm>
          </p:grpSpPr>
          <p:cxnSp>
            <p:nvCxnSpPr>
              <p:cNvPr id="14" name="Connettore 2 13"/>
              <p:cNvCxnSpPr/>
              <p:nvPr/>
            </p:nvCxnSpPr>
            <p:spPr>
              <a:xfrm>
                <a:off x="1919536" y="2852936"/>
                <a:ext cx="9649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2 15"/>
              <p:cNvCxnSpPr/>
              <p:nvPr/>
            </p:nvCxnSpPr>
            <p:spPr>
              <a:xfrm>
                <a:off x="2351584" y="2852936"/>
                <a:ext cx="1296144" cy="0"/>
              </a:xfrm>
              <a:prstGeom prst="straightConnector1">
                <a:avLst/>
              </a:prstGeom>
              <a:ln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2 18"/>
              <p:cNvCxnSpPr/>
              <p:nvPr/>
            </p:nvCxnSpPr>
            <p:spPr>
              <a:xfrm>
                <a:off x="3647728" y="2852936"/>
                <a:ext cx="1296144" cy="0"/>
              </a:xfrm>
              <a:prstGeom prst="straightConnector1">
                <a:avLst/>
              </a:prstGeom>
              <a:ln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2 19"/>
              <p:cNvCxnSpPr/>
              <p:nvPr/>
            </p:nvCxnSpPr>
            <p:spPr>
              <a:xfrm>
                <a:off x="4943872" y="2852936"/>
                <a:ext cx="1296144" cy="0"/>
              </a:xfrm>
              <a:prstGeom prst="straightConnector1">
                <a:avLst/>
              </a:prstGeom>
              <a:ln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2 20"/>
              <p:cNvCxnSpPr/>
              <p:nvPr/>
            </p:nvCxnSpPr>
            <p:spPr>
              <a:xfrm>
                <a:off x="6240016" y="2852936"/>
                <a:ext cx="1296144" cy="0"/>
              </a:xfrm>
              <a:prstGeom prst="straightConnector1">
                <a:avLst/>
              </a:prstGeom>
              <a:ln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2 21"/>
              <p:cNvCxnSpPr/>
              <p:nvPr/>
            </p:nvCxnSpPr>
            <p:spPr>
              <a:xfrm>
                <a:off x="7536160" y="2852936"/>
                <a:ext cx="1296144" cy="0"/>
              </a:xfrm>
              <a:prstGeom prst="straightConnector1">
                <a:avLst/>
              </a:prstGeom>
              <a:ln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2 22"/>
              <p:cNvCxnSpPr/>
              <p:nvPr/>
            </p:nvCxnSpPr>
            <p:spPr>
              <a:xfrm>
                <a:off x="8832304" y="2852936"/>
                <a:ext cx="1296144" cy="0"/>
              </a:xfrm>
              <a:prstGeom prst="straightConnector1">
                <a:avLst/>
              </a:prstGeom>
              <a:ln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2 23"/>
              <p:cNvCxnSpPr/>
              <p:nvPr/>
            </p:nvCxnSpPr>
            <p:spPr>
              <a:xfrm>
                <a:off x="10128448" y="2852936"/>
                <a:ext cx="1296144" cy="0"/>
              </a:xfrm>
              <a:prstGeom prst="straightConnector1">
                <a:avLst/>
              </a:prstGeom>
              <a:ln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asellaDiTesto 26"/>
              <p:cNvSpPr txBox="1"/>
              <p:nvPr/>
            </p:nvSpPr>
            <p:spPr>
              <a:xfrm>
                <a:off x="1919536" y="2420888"/>
                <a:ext cx="9921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        </a:t>
                </a:r>
                <a:r>
                  <a:rPr lang="it-IT" i="1" dirty="0" smtClean="0"/>
                  <a:t>a</a:t>
                </a:r>
                <a:r>
                  <a:rPr lang="it-IT" dirty="0" smtClean="0"/>
                  <a:t>                   </a:t>
                </a:r>
                <a:r>
                  <a:rPr lang="it-IT" i="1" dirty="0" err="1" smtClean="0"/>
                  <a:t>sl</a:t>
                </a:r>
                <a:r>
                  <a:rPr lang="it-IT" dirty="0" err="1" smtClean="0"/>
                  <a:t>+</a:t>
                </a:r>
                <a:r>
                  <a:rPr lang="it-IT" i="1" dirty="0" err="1" smtClean="0"/>
                  <a:t>a</a:t>
                </a:r>
                <a:r>
                  <a:rPr lang="it-IT" dirty="0" smtClean="0"/>
                  <a:t>                2</a:t>
                </a:r>
                <a:r>
                  <a:rPr lang="it-IT" i="1" dirty="0" smtClean="0"/>
                  <a:t>sl</a:t>
                </a:r>
                <a:r>
                  <a:rPr lang="it-IT" dirty="0" smtClean="0"/>
                  <a:t>+</a:t>
                </a:r>
                <a:r>
                  <a:rPr lang="it-IT" i="1" dirty="0" smtClean="0"/>
                  <a:t>a</a:t>
                </a:r>
                <a:r>
                  <a:rPr lang="it-IT" dirty="0" smtClean="0"/>
                  <a:t>               3</a:t>
                </a:r>
                <a:r>
                  <a:rPr lang="it-IT" i="1" dirty="0" smtClean="0"/>
                  <a:t>sl</a:t>
                </a:r>
                <a:r>
                  <a:rPr lang="it-IT" dirty="0" smtClean="0"/>
                  <a:t>+</a:t>
                </a:r>
                <a:r>
                  <a:rPr lang="it-IT" i="1" dirty="0" smtClean="0"/>
                  <a:t>a</a:t>
                </a:r>
                <a:r>
                  <a:rPr lang="it-IT" dirty="0" smtClean="0"/>
                  <a:t>               4</a:t>
                </a:r>
                <a:r>
                  <a:rPr lang="it-IT" i="1" dirty="0" smtClean="0"/>
                  <a:t>sl</a:t>
                </a:r>
                <a:r>
                  <a:rPr lang="it-IT" dirty="0" smtClean="0"/>
                  <a:t>+</a:t>
                </a:r>
                <a:r>
                  <a:rPr lang="it-IT" i="1" dirty="0" smtClean="0"/>
                  <a:t>a</a:t>
                </a:r>
                <a:r>
                  <a:rPr lang="it-IT" dirty="0" smtClean="0"/>
                  <a:t>               5</a:t>
                </a:r>
                <a:r>
                  <a:rPr lang="it-IT" i="1" dirty="0" smtClean="0"/>
                  <a:t>sl</a:t>
                </a:r>
                <a:r>
                  <a:rPr lang="it-IT" dirty="0" smtClean="0"/>
                  <a:t>+</a:t>
                </a:r>
                <a:r>
                  <a:rPr lang="it-IT" i="1" dirty="0" smtClean="0"/>
                  <a:t>a</a:t>
                </a:r>
                <a:r>
                  <a:rPr lang="it-IT" dirty="0" smtClean="0"/>
                  <a:t>               6</a:t>
                </a:r>
                <a:r>
                  <a:rPr lang="it-IT" i="1" dirty="0" smtClean="0"/>
                  <a:t>sl</a:t>
                </a:r>
                <a:r>
                  <a:rPr lang="it-IT" dirty="0" smtClean="0"/>
                  <a:t>+</a:t>
                </a:r>
                <a:r>
                  <a:rPr lang="it-IT" i="1" dirty="0" smtClean="0"/>
                  <a:t>a</a:t>
                </a:r>
                <a:r>
                  <a:rPr lang="it-IT" dirty="0" smtClean="0"/>
                  <a:t>                7</a:t>
                </a:r>
                <a:r>
                  <a:rPr lang="it-IT" i="1" dirty="0" smtClean="0"/>
                  <a:t>sl</a:t>
                </a:r>
                <a:r>
                  <a:rPr lang="it-IT" dirty="0" smtClean="0"/>
                  <a:t>+</a:t>
                </a:r>
                <a:r>
                  <a:rPr lang="it-IT" i="1" dirty="0" smtClean="0"/>
                  <a:t>a</a:t>
                </a:r>
                <a:endParaRPr lang="it-IT" i="1" dirty="0"/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8616280" y="4941168"/>
                <a:ext cx="1633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rgbClr val="7030A0"/>
                    </a:solidFill>
                  </a:rPr>
                  <a:t>execution</a:t>
                </a:r>
                <a:r>
                  <a:rPr lang="it-IT" dirty="0" smtClean="0">
                    <a:solidFill>
                      <a:srgbClr val="7030A0"/>
                    </a:solidFill>
                  </a:rPr>
                  <a:t> </a:t>
                </a:r>
                <a:r>
                  <a:rPr lang="it-IT" dirty="0" err="1" smtClean="0">
                    <a:solidFill>
                      <a:srgbClr val="7030A0"/>
                    </a:solidFill>
                  </a:rPr>
                  <a:t>time</a:t>
                </a:r>
                <a:endParaRPr lang="it-IT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35" name="Connettore 1 34"/>
              <p:cNvCxnSpPr/>
              <p:nvPr/>
            </p:nvCxnSpPr>
            <p:spPr>
              <a:xfrm flipV="1">
                <a:off x="4223792" y="1484784"/>
                <a:ext cx="0" cy="3312368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2 36"/>
              <p:cNvCxnSpPr/>
              <p:nvPr/>
            </p:nvCxnSpPr>
            <p:spPr>
              <a:xfrm>
                <a:off x="4223792" y="4581128"/>
                <a:ext cx="5184576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asellaDiTesto 38"/>
              <p:cNvSpPr txBox="1"/>
              <p:nvPr/>
            </p:nvSpPr>
            <p:spPr>
              <a:xfrm>
                <a:off x="9480376" y="4365104"/>
                <a:ext cx="1702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rgbClr val="7030A0"/>
                    </a:solidFill>
                  </a:rPr>
                  <a:t>historical</a:t>
                </a:r>
                <a:r>
                  <a:rPr lang="it-IT" dirty="0" smtClean="0">
                    <a:solidFill>
                      <a:srgbClr val="7030A0"/>
                    </a:solidFill>
                  </a:rPr>
                  <a:t> </a:t>
                </a:r>
                <a:r>
                  <a:rPr lang="it-IT" dirty="0" err="1" smtClean="0">
                    <a:solidFill>
                      <a:srgbClr val="7030A0"/>
                    </a:solidFill>
                  </a:rPr>
                  <a:t>period</a:t>
                </a:r>
                <a:endParaRPr lang="it-IT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1775520" y="1340768"/>
                <a:ext cx="98315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0                              </a:t>
                </a:r>
                <a:r>
                  <a:rPr lang="it-IT" i="1" dirty="0" err="1" smtClean="0"/>
                  <a:t>sl</a:t>
                </a:r>
                <a:r>
                  <a:rPr lang="it-IT" dirty="0" smtClean="0"/>
                  <a:t>                  2</a:t>
                </a:r>
                <a:r>
                  <a:rPr lang="it-IT" i="1" dirty="0" smtClean="0"/>
                  <a:t>sl</a:t>
                </a:r>
                <a:r>
                  <a:rPr lang="it-IT" dirty="0" smtClean="0"/>
                  <a:t>                    3</a:t>
                </a:r>
                <a:r>
                  <a:rPr lang="it-IT" i="1" dirty="0" smtClean="0"/>
                  <a:t>sl</a:t>
                </a:r>
                <a:r>
                  <a:rPr lang="it-IT" dirty="0" smtClean="0"/>
                  <a:t>                    4</a:t>
                </a:r>
                <a:r>
                  <a:rPr lang="it-IT" i="1" dirty="0" smtClean="0"/>
                  <a:t>sl</a:t>
                </a:r>
                <a:r>
                  <a:rPr lang="it-IT" dirty="0" smtClean="0"/>
                  <a:t>                   5</a:t>
                </a:r>
                <a:r>
                  <a:rPr lang="it-IT" i="1" dirty="0" smtClean="0"/>
                  <a:t>sl</a:t>
                </a:r>
                <a:r>
                  <a:rPr lang="it-IT" dirty="0" smtClean="0"/>
                  <a:t>                    6</a:t>
                </a:r>
                <a:r>
                  <a:rPr lang="it-IT" i="1" dirty="0" smtClean="0"/>
                  <a:t>sl</a:t>
                </a:r>
                <a:r>
                  <a:rPr lang="it-IT" dirty="0" smtClean="0"/>
                  <a:t>                   7</a:t>
                </a:r>
                <a:r>
                  <a:rPr lang="it-IT" i="1" dirty="0" smtClean="0"/>
                  <a:t>sl</a:t>
                </a:r>
                <a:endParaRPr lang="it-IT" i="1" dirty="0"/>
              </a:p>
            </p:txBody>
          </p:sp>
          <p:grpSp>
            <p:nvGrpSpPr>
              <p:cNvPr id="42" name="Gruppo 41"/>
              <p:cNvGrpSpPr/>
              <p:nvPr/>
            </p:nvGrpSpPr>
            <p:grpSpPr>
              <a:xfrm>
                <a:off x="1919536" y="1772816"/>
                <a:ext cx="9649072" cy="0"/>
                <a:chOff x="1847528" y="1988840"/>
                <a:chExt cx="9649072" cy="0"/>
              </a:xfrm>
            </p:grpSpPr>
            <p:cxnSp>
              <p:nvCxnSpPr>
                <p:cNvPr id="43" name="Connettore 2 42"/>
                <p:cNvCxnSpPr/>
                <p:nvPr/>
              </p:nvCxnSpPr>
              <p:spPr>
                <a:xfrm>
                  <a:off x="1847528" y="1988840"/>
                  <a:ext cx="9649072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ttore 2 43"/>
                <p:cNvCxnSpPr/>
                <p:nvPr/>
              </p:nvCxnSpPr>
              <p:spPr>
                <a:xfrm>
                  <a:off x="2063552" y="1988840"/>
                  <a:ext cx="1296144" cy="0"/>
                </a:xfrm>
                <a:prstGeom prst="straightConnector1">
                  <a:avLst/>
                </a:prstGeom>
                <a:ln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ttore 2 44"/>
                <p:cNvCxnSpPr/>
                <p:nvPr/>
              </p:nvCxnSpPr>
              <p:spPr>
                <a:xfrm>
                  <a:off x="3359696" y="1988840"/>
                  <a:ext cx="1296144" cy="0"/>
                </a:xfrm>
                <a:prstGeom prst="straightConnector1">
                  <a:avLst/>
                </a:prstGeom>
                <a:ln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2 45"/>
                <p:cNvCxnSpPr/>
                <p:nvPr/>
              </p:nvCxnSpPr>
              <p:spPr>
                <a:xfrm>
                  <a:off x="4655840" y="1988840"/>
                  <a:ext cx="1296144" cy="0"/>
                </a:xfrm>
                <a:prstGeom prst="straightConnector1">
                  <a:avLst/>
                </a:prstGeom>
                <a:ln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ttore 2 46"/>
                <p:cNvCxnSpPr/>
                <p:nvPr/>
              </p:nvCxnSpPr>
              <p:spPr>
                <a:xfrm>
                  <a:off x="5951984" y="1988840"/>
                  <a:ext cx="1296144" cy="0"/>
                </a:xfrm>
                <a:prstGeom prst="straightConnector1">
                  <a:avLst/>
                </a:prstGeom>
                <a:ln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ttore 2 47"/>
                <p:cNvCxnSpPr/>
                <p:nvPr/>
              </p:nvCxnSpPr>
              <p:spPr>
                <a:xfrm>
                  <a:off x="7248128" y="1988840"/>
                  <a:ext cx="1296144" cy="0"/>
                </a:xfrm>
                <a:prstGeom prst="straightConnector1">
                  <a:avLst/>
                </a:prstGeom>
                <a:ln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ttore 2 48"/>
                <p:cNvCxnSpPr/>
                <p:nvPr/>
              </p:nvCxnSpPr>
              <p:spPr>
                <a:xfrm>
                  <a:off x="8544272" y="1988840"/>
                  <a:ext cx="1296144" cy="0"/>
                </a:xfrm>
                <a:prstGeom prst="straightConnector1">
                  <a:avLst/>
                </a:prstGeom>
                <a:ln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ttore 2 49"/>
                <p:cNvCxnSpPr/>
                <p:nvPr/>
              </p:nvCxnSpPr>
              <p:spPr>
                <a:xfrm>
                  <a:off x="9840416" y="1988840"/>
                  <a:ext cx="1296144" cy="0"/>
                </a:xfrm>
                <a:prstGeom prst="straightConnector1">
                  <a:avLst/>
                </a:prstGeom>
                <a:ln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Connettore 1 51"/>
              <p:cNvCxnSpPr/>
              <p:nvPr/>
            </p:nvCxnSpPr>
            <p:spPr>
              <a:xfrm>
                <a:off x="2135560" y="908720"/>
                <a:ext cx="0" cy="2592288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>
                <a:off x="2351584" y="1556792"/>
                <a:ext cx="0" cy="1944216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2 54"/>
              <p:cNvCxnSpPr/>
              <p:nvPr/>
            </p:nvCxnSpPr>
            <p:spPr>
              <a:xfrm>
                <a:off x="1847528" y="3356992"/>
                <a:ext cx="2880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2 56"/>
              <p:cNvCxnSpPr/>
              <p:nvPr/>
            </p:nvCxnSpPr>
            <p:spPr>
              <a:xfrm flipH="1">
                <a:off x="2351584" y="3356992"/>
                <a:ext cx="2880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CasellaDiTesto 57"/>
              <p:cNvSpPr txBox="1"/>
              <p:nvPr/>
            </p:nvSpPr>
            <p:spPr>
              <a:xfrm>
                <a:off x="1775520" y="3501008"/>
                <a:ext cx="11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rgbClr val="7030A0"/>
                    </a:solidFill>
                  </a:rPr>
                  <a:t>alignment</a:t>
                </a:r>
                <a:endParaRPr lang="it-IT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59" name="Connettore 1 58"/>
              <p:cNvCxnSpPr>
                <a:stCxn id="33" idx="0"/>
              </p:cNvCxnSpPr>
              <p:nvPr/>
            </p:nvCxnSpPr>
            <p:spPr>
              <a:xfrm flipH="1" flipV="1">
                <a:off x="9336360" y="1412776"/>
                <a:ext cx="96843" cy="3528392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asellaDiTesto 59"/>
              <p:cNvSpPr txBox="1"/>
              <p:nvPr/>
            </p:nvSpPr>
            <p:spPr>
              <a:xfrm>
                <a:off x="9408368" y="198884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i="1" dirty="0" smtClean="0"/>
                  <a:t>t</a:t>
                </a:r>
                <a:endParaRPr lang="it-IT" i="1" dirty="0"/>
              </a:p>
            </p:txBody>
          </p:sp>
          <p:cxnSp>
            <p:nvCxnSpPr>
              <p:cNvPr id="63" name="Connettore 2 62"/>
              <p:cNvCxnSpPr/>
              <p:nvPr/>
            </p:nvCxnSpPr>
            <p:spPr>
              <a:xfrm flipV="1">
                <a:off x="4943872" y="2924944"/>
                <a:ext cx="0" cy="5760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2 63"/>
              <p:cNvCxnSpPr/>
              <p:nvPr/>
            </p:nvCxnSpPr>
            <p:spPr>
              <a:xfrm flipV="1">
                <a:off x="6240016" y="2924944"/>
                <a:ext cx="0" cy="5760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2 64"/>
              <p:cNvCxnSpPr/>
              <p:nvPr/>
            </p:nvCxnSpPr>
            <p:spPr>
              <a:xfrm flipV="1">
                <a:off x="7536160" y="2924944"/>
                <a:ext cx="0" cy="5760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2 65"/>
              <p:cNvCxnSpPr/>
              <p:nvPr/>
            </p:nvCxnSpPr>
            <p:spPr>
              <a:xfrm flipV="1">
                <a:off x="8832304" y="2924944"/>
                <a:ext cx="0" cy="5760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CasellaDiTesto 66"/>
              <p:cNvSpPr txBox="1"/>
              <p:nvPr/>
            </p:nvSpPr>
            <p:spPr>
              <a:xfrm>
                <a:off x="4943872" y="3356992"/>
                <a:ext cx="4297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i="1" dirty="0" smtClean="0"/>
                  <a:t>t</a:t>
                </a:r>
                <a:r>
                  <a:rPr lang="it-IT" i="1" baseline="-25000" dirty="0" smtClean="0"/>
                  <a:t>0</a:t>
                </a:r>
                <a:r>
                  <a:rPr lang="it-IT" i="1" dirty="0" smtClean="0"/>
                  <a:t>                      t</a:t>
                </a:r>
                <a:r>
                  <a:rPr lang="it-IT" i="1" baseline="-25000" dirty="0" smtClean="0"/>
                  <a:t>1</a:t>
                </a:r>
                <a:r>
                  <a:rPr lang="it-IT" i="1" dirty="0" smtClean="0"/>
                  <a:t>                      t</a:t>
                </a:r>
                <a:r>
                  <a:rPr lang="it-IT" i="1" baseline="-25000" dirty="0" smtClean="0"/>
                  <a:t>2</a:t>
                </a:r>
                <a:r>
                  <a:rPr lang="it-IT" i="1" dirty="0" smtClean="0"/>
                  <a:t>                      t</a:t>
                </a:r>
                <a:r>
                  <a:rPr lang="it-IT" i="1" baseline="-25000" dirty="0" smtClean="0"/>
                  <a:t>3</a:t>
                </a:r>
                <a:endParaRPr lang="it-IT" i="1" baseline="-25000" dirty="0"/>
              </a:p>
            </p:txBody>
          </p:sp>
          <p:sp>
            <p:nvSpPr>
              <p:cNvPr id="70" name="Parentesi graffa chiusa 69"/>
              <p:cNvSpPr/>
              <p:nvPr/>
            </p:nvSpPr>
            <p:spPr>
              <a:xfrm rot="5400000">
                <a:off x="6744072" y="1628800"/>
                <a:ext cx="504056" cy="4392488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4" name="CasellaDiTesto 73"/>
              <p:cNvSpPr txBox="1"/>
              <p:nvPr/>
            </p:nvSpPr>
            <p:spPr>
              <a:xfrm>
                <a:off x="6168008" y="4005064"/>
                <a:ext cx="16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rgbClr val="FF0000"/>
                    </a:solidFill>
                  </a:rPr>
                  <a:t>sampling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dirty="0" err="1" smtClean="0">
                    <a:solidFill>
                      <a:srgbClr val="FF0000"/>
                    </a:solidFill>
                  </a:rPr>
                  <a:t>points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8" name="Connettore 1 77"/>
            <p:cNvCxnSpPr/>
            <p:nvPr/>
          </p:nvCxnSpPr>
          <p:spPr>
            <a:xfrm>
              <a:off x="3287688" y="1340768"/>
              <a:ext cx="0" cy="10801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2 79"/>
            <p:cNvCxnSpPr/>
            <p:nvPr/>
          </p:nvCxnSpPr>
          <p:spPr>
            <a:xfrm>
              <a:off x="1991544" y="1556792"/>
              <a:ext cx="129614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CasellaDiTesto 80"/>
            <p:cNvSpPr txBox="1"/>
            <p:nvPr/>
          </p:nvSpPr>
          <p:spPr>
            <a:xfrm>
              <a:off x="3359696" y="1340768"/>
              <a:ext cx="1825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7030A0"/>
                  </a:solidFill>
                </a:rPr>
                <a:t>sliding</a:t>
              </a:r>
              <a:r>
                <a:rPr lang="it-IT" dirty="0" smtClean="0">
                  <a:solidFill>
                    <a:srgbClr val="7030A0"/>
                  </a:solidFill>
                </a:rPr>
                <a:t> </a:t>
              </a:r>
              <a:r>
                <a:rPr lang="it-IT" dirty="0" err="1" smtClean="0">
                  <a:solidFill>
                    <a:srgbClr val="7030A0"/>
                  </a:solidFill>
                </a:rPr>
                <a:t>parameter</a:t>
              </a:r>
              <a:endParaRPr lang="it-IT" dirty="0">
                <a:solidFill>
                  <a:srgbClr val="7030A0"/>
                </a:solidFill>
              </a:endParaRPr>
            </a:p>
          </p:txBody>
        </p:sp>
        <p:sp>
          <p:nvSpPr>
            <p:cNvPr id="84" name="CasellaDiTesto 83"/>
            <p:cNvSpPr txBox="1"/>
            <p:nvPr/>
          </p:nvSpPr>
          <p:spPr>
            <a:xfrm>
              <a:off x="4079776" y="2420888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 err="1" smtClean="0"/>
                <a:t>t</a:t>
              </a:r>
              <a:r>
                <a:rPr lang="it-IT" dirty="0" err="1" smtClean="0"/>
                <a:t>-</a:t>
              </a:r>
              <a:r>
                <a:rPr lang="it-IT" i="1" dirty="0" err="1" smtClean="0"/>
                <a:t>hp</a:t>
              </a:r>
              <a:endParaRPr lang="it-IT" i="1" dirty="0"/>
            </a:p>
          </p:txBody>
        </p:sp>
        <p:sp>
          <p:nvSpPr>
            <p:cNvPr id="93" name="Ovale 92"/>
            <p:cNvSpPr/>
            <p:nvPr/>
          </p:nvSpPr>
          <p:spPr>
            <a:xfrm>
              <a:off x="9264352" y="2492896"/>
              <a:ext cx="288032" cy="2880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CQs: sampling operator and semantics</a:t>
            </a:r>
            <a:r>
              <a:rPr lang="en-GB">
                <a:latin typeface="Lucida Calligraphy"/>
              </a:rPr>
              <a:t> </a:t>
            </a:r>
            <a:endParaRPr lang="en-GB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018715" cy="4660651"/>
          </a:xfrm>
        </p:spPr>
        <p:txBody>
          <a:bodyPr/>
          <a:lstStyle/>
          <a:p>
            <a:pPr lvl="0"/>
            <a:r>
              <a:rPr lang="it-IT" dirty="0" err="1"/>
              <a:t>Sampling</a:t>
            </a:r>
            <a:r>
              <a:rPr lang="it-IT" dirty="0"/>
              <a:t> </a:t>
            </a:r>
            <a:r>
              <a:rPr lang="it-IT" dirty="0" err="1"/>
              <a:t>operator</a:t>
            </a:r>
            <a:r>
              <a:rPr lang="it-IT" dirty="0"/>
              <a:t>: </a:t>
            </a:r>
            <a:r>
              <a:rPr lang="it-IT" dirty="0" err="1"/>
              <a:t>executes</a:t>
            </a:r>
            <a:r>
              <a:rPr lang="it-IT" dirty="0"/>
              <a:t> E ∈ </a:t>
            </a:r>
            <a:r>
              <a:rPr lang="it-IT" dirty="0">
                <a:latin typeface="Lucida Calligraphy"/>
              </a:rPr>
              <a:t>CTA </a:t>
            </a:r>
            <a:r>
              <a:rPr lang="it-IT" dirty="0"/>
              <a:t>at </a:t>
            </a:r>
            <a:r>
              <a:rPr lang="it-IT" dirty="0" err="1"/>
              <a:t>time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</a:t>
            </a:r>
            <a:r>
              <a:rPr lang="it-IT" i="1" dirty="0"/>
              <a:t>t</a:t>
            </a:r>
            <a:r>
              <a:rPr lang="it-IT" i="1" baseline="-25000" dirty="0"/>
              <a:t>i</a:t>
            </a:r>
            <a:r>
              <a:rPr lang="it-IT" i="1" dirty="0"/>
              <a:t> ≤ t</a:t>
            </a:r>
            <a:endParaRPr lang="it-IT" i="1" dirty="0">
              <a:latin typeface="Lucida Calligraphy"/>
            </a:endParaRPr>
          </a:p>
          <a:p>
            <a:pPr lvl="1"/>
            <a:r>
              <a:rPr lang="it-IT" dirty="0" err="1"/>
              <a:t>Execution</a:t>
            </a:r>
            <a:r>
              <a:rPr lang="it-IT" dirty="0"/>
              <a:t> </a:t>
            </a:r>
            <a:r>
              <a:rPr lang="it-IT" dirty="0" err="1"/>
              <a:t>time</a:t>
            </a:r>
            <a:r>
              <a:rPr lang="it-IT" dirty="0"/>
              <a:t> </a:t>
            </a:r>
            <a:r>
              <a:rPr lang="it-IT" i="1" dirty="0"/>
              <a:t>t</a:t>
            </a:r>
          </a:p>
          <a:p>
            <a:pPr lvl="1"/>
            <a:r>
              <a:rPr lang="it-IT" dirty="0" err="1"/>
              <a:t>Historical</a:t>
            </a:r>
            <a:r>
              <a:rPr lang="it-IT" dirty="0"/>
              <a:t> </a:t>
            </a:r>
            <a:r>
              <a:rPr lang="it-IT" dirty="0" err="1"/>
              <a:t>period</a:t>
            </a:r>
            <a:r>
              <a:rPr lang="it-IT" dirty="0"/>
              <a:t> </a:t>
            </a:r>
            <a:r>
              <a:rPr lang="it-IT" i="1" dirty="0"/>
              <a:t>hp</a:t>
            </a:r>
          </a:p>
          <a:p>
            <a:pPr lvl="1"/>
            <a:r>
              <a:rPr lang="it-IT" dirty="0" err="1"/>
              <a:t>Sliding</a:t>
            </a:r>
            <a:r>
              <a:rPr lang="it-IT" dirty="0"/>
              <a:t> </a:t>
            </a:r>
            <a:r>
              <a:rPr lang="it-IT" dirty="0" err="1"/>
              <a:t>parameter</a:t>
            </a:r>
            <a:r>
              <a:rPr lang="it-IT" dirty="0"/>
              <a:t> </a:t>
            </a:r>
            <a:r>
              <a:rPr lang="it-IT" i="1" dirty="0" err="1"/>
              <a:t>sl</a:t>
            </a:r>
            <a:endParaRPr lang="it-IT" dirty="0"/>
          </a:p>
          <a:p>
            <a:pPr lvl="1"/>
            <a:r>
              <a:rPr lang="it-IT" dirty="0" err="1"/>
              <a:t>Alignment</a:t>
            </a:r>
            <a:r>
              <a:rPr lang="it-IT" dirty="0"/>
              <a:t> </a:t>
            </a:r>
            <a:r>
              <a:rPr lang="it-IT" dirty="0" err="1"/>
              <a:t>parameter</a:t>
            </a:r>
            <a:r>
              <a:rPr lang="it-IT" dirty="0"/>
              <a:t> </a:t>
            </a:r>
            <a:r>
              <a:rPr lang="it-IT" i="1" dirty="0"/>
              <a:t>a</a:t>
            </a:r>
          </a:p>
          <a:p>
            <a:pPr lvl="1"/>
            <a:r>
              <a:rPr lang="it-IT" dirty="0"/>
              <a:t>(Optional) </a:t>
            </a:r>
            <a:r>
              <a:rPr lang="it-IT" dirty="0" err="1"/>
              <a:t>delay</a:t>
            </a:r>
            <a:r>
              <a:rPr lang="it-IT" dirty="0"/>
              <a:t> </a:t>
            </a:r>
            <a:r>
              <a:rPr lang="it-IT" dirty="0" err="1"/>
              <a:t>parameter</a:t>
            </a:r>
            <a:r>
              <a:rPr lang="it-IT" dirty="0"/>
              <a:t> 𝛿</a:t>
            </a:r>
          </a:p>
          <a:p>
            <a:pPr marL="285750" lvl="1"/>
            <a:r>
              <a:rPr lang="mr-IN" dirty="0">
                <a:cs typeface="Mangal" pitchFamily="18"/>
              </a:rPr>
              <a:t>Q</a:t>
            </a:r>
            <a:r>
              <a:rPr lang="it-IT" baseline="-25000" dirty="0"/>
              <a:t>hp,</a:t>
            </a:r>
            <a:r>
              <a:rPr lang="it-IT" baseline="-25000" dirty="0" err="1"/>
              <a:t>sl</a:t>
            </a:r>
            <a:r>
              <a:rPr lang="it-IT" baseline="-25000" dirty="0"/>
              <a:t>,a</a:t>
            </a:r>
            <a:r>
              <a:rPr lang="it-IT" dirty="0"/>
              <a:t> </a:t>
            </a:r>
            <a:r>
              <a:rPr lang="mr-IN" dirty="0">
                <a:cs typeface="Mangal" pitchFamily="18"/>
              </a:rPr>
              <a:t>=</a:t>
            </a:r>
            <a:r>
              <a:rPr lang="it-IT" dirty="0"/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ξ </a:t>
            </a:r>
            <a:r>
              <a:rPr lang="it-IT" baseline="-25000" dirty="0" smtClean="0"/>
              <a:t>hp,</a:t>
            </a:r>
            <a:r>
              <a:rPr lang="it-IT" baseline="-25000" dirty="0" err="1" smtClean="0"/>
              <a:t>sl</a:t>
            </a:r>
            <a:r>
              <a:rPr lang="it-IT" baseline="-25000" dirty="0" smtClean="0"/>
              <a:t>,a</a:t>
            </a:r>
            <a:r>
              <a:rPr lang="it-IT" dirty="0" smtClean="0"/>
              <a:t> (</a:t>
            </a:r>
            <a:r>
              <a:rPr lang="mr-IN" i="1" dirty="0" smtClean="0">
                <a:cs typeface="Mangal" pitchFamily="18"/>
              </a:rPr>
              <a:t>E</a:t>
            </a:r>
            <a:r>
              <a:rPr lang="it-IT" i="1" baseline="-25000" dirty="0">
                <a:latin typeface="Lucida Calligraphy"/>
              </a:rPr>
              <a:t>CTA</a:t>
            </a:r>
            <a:r>
              <a:rPr lang="it-IT" dirty="0"/>
              <a:t> </a:t>
            </a:r>
            <a:r>
              <a:rPr lang="it-IT" dirty="0" smtClean="0"/>
              <a:t>) =</a:t>
            </a:r>
            <a:r>
              <a:rPr lang="mr-IN" i="1" dirty="0" smtClean="0">
                <a:cs typeface="Mangal" pitchFamily="18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aseline="-25000" dirty="0" smtClean="0"/>
              <a:t>hp,</a:t>
            </a:r>
            <a:r>
              <a:rPr lang="it-IT" baseline="-25000" dirty="0" err="1" smtClean="0"/>
              <a:t>sl</a:t>
            </a:r>
            <a:r>
              <a:rPr lang="it-IT" baseline="-25000" dirty="0" smtClean="0"/>
              <a:t>,a</a:t>
            </a:r>
            <a:r>
              <a:rPr lang="it-IT" dirty="0" smtClean="0"/>
              <a:t> (</a:t>
            </a:r>
            <a:r>
              <a:rPr lang="mr-IN" i="1" dirty="0" smtClean="0">
                <a:cs typeface="Mangal" pitchFamily="18"/>
              </a:rPr>
              <a:t>E</a:t>
            </a:r>
            <a:r>
              <a:rPr lang="it-IT" i="1" baseline="-25000" dirty="0">
                <a:latin typeface="Lucida Calligraphy"/>
              </a:rPr>
              <a:t>TA</a:t>
            </a:r>
            <a:r>
              <a:rPr lang="it-IT" dirty="0"/>
              <a:t> </a:t>
            </a:r>
            <a:r>
              <a:rPr lang="mr-IN" dirty="0">
                <a:cs typeface="Mangal" pitchFamily="18"/>
              </a:rPr>
              <a:t>(</a:t>
            </a:r>
            <a:r>
              <a:rPr lang="it-IT" dirty="0"/>
              <a:t>𝛼</a:t>
            </a:r>
            <a:r>
              <a:rPr lang="it-IT" baseline="-25000" dirty="0"/>
              <a:t>1</a:t>
            </a:r>
            <a:r>
              <a:rPr lang="it-IT" dirty="0"/>
              <a:t>(⍵</a:t>
            </a:r>
            <a:r>
              <a:rPr lang="it-IT" baseline="-25000" dirty="0" err="1"/>
              <a:t>1</a:t>
            </a:r>
            <a:r>
              <a:rPr lang="it-IT" dirty="0"/>
              <a:t>(S</a:t>
            </a:r>
            <a:r>
              <a:rPr lang="it-IT" baseline="-25000" dirty="0"/>
              <a:t>1</a:t>
            </a:r>
            <a:r>
              <a:rPr lang="it-IT" dirty="0"/>
              <a:t>))</a:t>
            </a:r>
            <a:r>
              <a:rPr lang="mr-IN" dirty="0">
                <a:cs typeface="Mangal" pitchFamily="18"/>
              </a:rPr>
              <a:t>,…,</a:t>
            </a:r>
            <a:r>
              <a:rPr lang="it-IT" dirty="0"/>
              <a:t> 𝛼</a:t>
            </a:r>
            <a:r>
              <a:rPr lang="it-IT" baseline="-25000" dirty="0"/>
              <a:t>n</a:t>
            </a:r>
            <a:r>
              <a:rPr lang="it-IT" dirty="0"/>
              <a:t>(⍵</a:t>
            </a:r>
            <a:r>
              <a:rPr lang="it-IT" baseline="-25000" dirty="0" err="1"/>
              <a:t>n</a:t>
            </a:r>
            <a:r>
              <a:rPr lang="it-IT" dirty="0"/>
              <a:t>(</a:t>
            </a:r>
            <a:r>
              <a:rPr lang="it-IT" dirty="0" err="1"/>
              <a:t>S</a:t>
            </a:r>
            <a:r>
              <a:rPr lang="it-IT" baseline="-25000" dirty="0" err="1"/>
              <a:t>n</a:t>
            </a:r>
            <a:r>
              <a:rPr lang="it-IT" dirty="0"/>
              <a:t>)),</a:t>
            </a:r>
            <a:r>
              <a:rPr lang="mr-IN" dirty="0">
                <a:cs typeface="Mangal" pitchFamily="18"/>
              </a:rPr>
              <a:t>R</a:t>
            </a:r>
            <a:r>
              <a:rPr lang="mr-IN" baseline="-25000" dirty="0">
                <a:cs typeface="Mangal" pitchFamily="18"/>
              </a:rPr>
              <a:t>1</a:t>
            </a:r>
            <a:r>
              <a:rPr lang="it-IT" dirty="0"/>
              <a:t>,</a:t>
            </a:r>
            <a:r>
              <a:rPr lang="mr-IN" dirty="0">
                <a:cs typeface="Mangal" pitchFamily="18"/>
              </a:rPr>
              <a:t>...</a:t>
            </a:r>
            <a:r>
              <a:rPr lang="it-IT" dirty="0"/>
              <a:t> ,</a:t>
            </a:r>
            <a:r>
              <a:rPr lang="mr-IN" dirty="0">
                <a:cs typeface="Mangal" pitchFamily="18"/>
              </a:rPr>
              <a:t>R</a:t>
            </a:r>
            <a:r>
              <a:rPr lang="mr-IN" baseline="-25000" dirty="0">
                <a:cs typeface="Mangal" pitchFamily="18"/>
              </a:rPr>
              <a:t>m</a:t>
            </a:r>
            <a:r>
              <a:rPr lang="mr-IN" dirty="0" smtClean="0">
                <a:cs typeface="Mangal" pitchFamily="18"/>
              </a:rPr>
              <a:t>)</a:t>
            </a:r>
            <a:r>
              <a:rPr lang="it-IT" dirty="0" smtClean="0">
                <a:cs typeface="Mangal" pitchFamily="18"/>
              </a:rPr>
              <a:t>)</a:t>
            </a:r>
            <a:endParaRPr lang="it-IT" dirty="0"/>
          </a:p>
          <a:p>
            <a:pPr lvl="1"/>
            <a:r>
              <a:rPr lang="it-IT" dirty="0"/>
              <a:t>CQ </a:t>
            </a:r>
            <a:r>
              <a:rPr lang="it-IT" dirty="0" err="1"/>
              <a:t>Semantics</a:t>
            </a:r>
            <a:r>
              <a:rPr lang="it-IT" dirty="0"/>
              <a:t>: the </a:t>
            </a:r>
            <a:r>
              <a:rPr lang="it-IT" dirty="0" err="1"/>
              <a:t>result</a:t>
            </a:r>
            <a:r>
              <a:rPr lang="it-IT" dirty="0"/>
              <a:t> at </a:t>
            </a:r>
            <a:r>
              <a:rPr lang="it-IT" dirty="0" err="1"/>
              <a:t>time</a:t>
            </a:r>
            <a:r>
              <a:rPr lang="it-IT" dirty="0"/>
              <a:t> </a:t>
            </a:r>
            <a:r>
              <a:rPr lang="it-IT" i="1" dirty="0"/>
              <a:t>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streaming </a:t>
            </a:r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the </a:t>
            </a:r>
            <a:r>
              <a:rPr lang="it-IT" dirty="0" err="1"/>
              <a:t>sampling</a:t>
            </a: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it-IT" dirty="0" smtClean="0"/>
              <a:t>            </a:t>
            </a:r>
            <a:r>
              <a:rPr lang="it-IT" dirty="0"/>
              <a:t>at the </a:t>
            </a:r>
            <a:r>
              <a:rPr lang="it-IT" dirty="0" err="1"/>
              <a:t>time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</a:t>
            </a:r>
            <a:r>
              <a:rPr lang="it-IT" dirty="0" err="1"/>
              <a:t>specified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i="1" dirty="0" err="1"/>
              <a:t>sl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alignment</a:t>
            </a:r>
            <a:r>
              <a:rPr lang="it-IT" dirty="0"/>
              <a:t> </a:t>
            </a:r>
            <a:r>
              <a:rPr lang="it-IT" i="1" dirty="0"/>
              <a:t>a</a:t>
            </a:r>
            <a:r>
              <a:rPr lang="it-IT" dirty="0"/>
              <a:t>, and </a:t>
            </a:r>
            <a:r>
              <a:rPr lang="it-IT" dirty="0" err="1"/>
              <a:t>evaluation</a:t>
            </a:r>
            <a:r>
              <a:rPr lang="it-IT" dirty="0"/>
              <a:t> </a:t>
            </a:r>
            <a:r>
              <a:rPr lang="it-IT" dirty="0" err="1"/>
              <a:t>delayed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𝛿, </a:t>
            </a:r>
            <a:r>
              <a:rPr lang="it-IT" dirty="0" err="1"/>
              <a:t>until</a:t>
            </a:r>
            <a:r>
              <a:rPr lang="it-IT" dirty="0"/>
              <a:t> </a:t>
            </a:r>
            <a:r>
              <a:rPr lang="it-IT" i="1" dirty="0"/>
              <a:t>t</a:t>
            </a:r>
          </a:p>
          <a:p>
            <a:pPr marL="457200" lvl="1" indent="0">
              <a:buNone/>
            </a:pPr>
            <a:r>
              <a:rPr lang="it-IT" i="1" dirty="0"/>
              <a:t>			</a:t>
            </a:r>
            <a:r>
              <a:rPr lang="en-GB" dirty="0"/>
              <a:t>”On-demand” semantics + different kinds of joining semantics</a:t>
            </a:r>
            <a:endParaRPr lang="mr-IN" i="1" dirty="0">
              <a:cs typeface="Mangal" pitchFamily="18"/>
            </a:endParaRPr>
          </a:p>
          <a:p>
            <a:pPr marL="0" lvl="0" indent="0">
              <a:lnSpc>
                <a:spcPts val="2600"/>
              </a:lnSpc>
              <a:spcBef>
                <a:spcPts val="800"/>
              </a:spcBef>
              <a:buNone/>
            </a:pPr>
            <a:endParaRPr lang="it-IT" sz="3200" dirty="0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AD5DAB-4FB1-46AA-B1B7-34DDD2D687EE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3" cstate="print"/>
          <a:srcRect b="9417"/>
          <a:stretch>
            <a:fillRect/>
          </a:stretch>
        </p:blipFill>
        <p:spPr>
          <a:xfrm>
            <a:off x="5307186" y="2965700"/>
            <a:ext cx="2616198" cy="39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2941" y="2767568"/>
            <a:ext cx="2984501" cy="78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7186" y="2023256"/>
            <a:ext cx="2616198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17"/>
          <p:cNvSpPr/>
          <p:nvPr/>
        </p:nvSpPr>
        <p:spPr>
          <a:xfrm>
            <a:off x="1957318" y="3980867"/>
            <a:ext cx="375425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30000" dirty="0">
                <a:solidFill>
                  <a:srgbClr val="000000"/>
                </a:solidFill>
                <a:uFillTx/>
                <a:latin typeface="Corbel"/>
              </a:rPr>
              <a:t>c,𝛿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orbel"/>
            </a:endParaRPr>
          </a:p>
        </p:txBody>
      </p:sp>
      <p:cxnSp>
        <p:nvCxnSpPr>
          <p:cNvPr id="10" name="Connettore 2 23"/>
          <p:cNvCxnSpPr/>
          <p:nvPr/>
        </p:nvCxnSpPr>
        <p:spPr>
          <a:xfrm flipH="1" flipV="1">
            <a:off x="10050024" y="3702286"/>
            <a:ext cx="540099" cy="747531"/>
          </a:xfrm>
          <a:prstGeom prst="straightConnector1">
            <a:avLst/>
          </a:prstGeom>
          <a:noFill/>
          <a:ln w="22229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2" name="Freccia giù 26"/>
          <p:cNvSpPr/>
          <p:nvPr/>
        </p:nvSpPr>
        <p:spPr>
          <a:xfrm rot="16200004">
            <a:off x="2710277" y="5072145"/>
            <a:ext cx="357640" cy="633633"/>
          </a:xfrm>
          <a:custGeom>
            <a:avLst>
              <a:gd name="f0" fmla="val 1550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val f7"/>
              <a:gd name="f15" fmla="val f8"/>
              <a:gd name="f16" fmla="pin 0 f1 10800"/>
              <a:gd name="f17" fmla="pin 0 f0 216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1"/>
              <a:gd name="f29" fmla="+- 21600 0 f22"/>
              <a:gd name="f30" fmla="*/ f21 f12 1"/>
              <a:gd name="f31" fmla="*/ f22 f13 1"/>
              <a:gd name="f32" fmla="+- f25 0 f3"/>
              <a:gd name="f33" fmla="+- f26 0 f3"/>
              <a:gd name="f34" fmla="*/ 0 f27 1"/>
              <a:gd name="f35" fmla="*/ 21600 f27 1"/>
              <a:gd name="f36" fmla="*/ f29 f21 1"/>
              <a:gd name="f37" fmla="*/ f28 f12 1"/>
              <a:gd name="f38" fmla="*/ f36 1 10800"/>
              <a:gd name="f39" fmla="*/ f34 1 f27"/>
              <a:gd name="f40" fmla="*/ f35 1 f27"/>
              <a:gd name="f41" fmla="+- f22 f38 0"/>
              <a:gd name="f42" fmla="*/ f39 f13 1"/>
              <a:gd name="f43" fmla="*/ f39 f12 1"/>
              <a:gd name="f44" fmla="*/ f40 f12 1"/>
              <a:gd name="f45" fmla="*/ f41 f13 1"/>
            </a:gdLst>
            <a:ahLst>
              <a:ahXY gdRefX="f1" minX="f7" maxX="f9" gdRefY="f0" minY="f7" maxY="f8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3" y="f31"/>
              </a:cxn>
              <a:cxn ang="f33">
                <a:pos x="f44" y="f31"/>
              </a:cxn>
            </a:cxnLst>
            <a:rect l="f30" t="f42" r="f37" b="f45"/>
            <a:pathLst>
              <a:path w="21600" h="21600">
                <a:moveTo>
                  <a:pt x="f21" y="f7"/>
                </a:moveTo>
                <a:lnTo>
                  <a:pt x="f21" y="f22"/>
                </a:lnTo>
                <a:lnTo>
                  <a:pt x="f7" y="f22"/>
                </a:lnTo>
                <a:lnTo>
                  <a:pt x="f9" y="f8"/>
                </a:lnTo>
                <a:lnTo>
                  <a:pt x="f8" y="f22"/>
                </a:lnTo>
                <a:lnTo>
                  <a:pt x="f28" y="f22"/>
                </a:lnTo>
                <a:lnTo>
                  <a:pt x="f28" y="f7"/>
                </a:lnTo>
                <a:close/>
              </a:path>
            </a:pathLst>
          </a:custGeom>
          <a:gradFill>
            <a:gsLst>
              <a:gs pos="0">
                <a:srgbClr val="B0B0B0"/>
              </a:gs>
              <a:gs pos="100000">
                <a:srgbClr val="6F6F6F"/>
              </a:gs>
            </a:gsLst>
            <a:lin ang="5400000"/>
          </a:gradFill>
          <a:ln w="9528">
            <a:solidFill>
              <a:srgbClr val="AAAAA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13" name="Rettangolo 17"/>
          <p:cNvSpPr/>
          <p:nvPr/>
        </p:nvSpPr>
        <p:spPr>
          <a:xfrm>
            <a:off x="2855640" y="4005064"/>
            <a:ext cx="375425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30000" dirty="0">
                <a:solidFill>
                  <a:srgbClr val="000000"/>
                </a:solidFill>
                <a:uFillTx/>
                <a:latin typeface="Corbel"/>
              </a:rPr>
              <a:t>c,𝛿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14" name="Rettangolo 17"/>
          <p:cNvSpPr/>
          <p:nvPr/>
        </p:nvSpPr>
        <p:spPr>
          <a:xfrm>
            <a:off x="4583832" y="4005064"/>
            <a:ext cx="375425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30000" dirty="0">
                <a:solidFill>
                  <a:srgbClr val="000000"/>
                </a:solidFill>
                <a:uFillTx/>
                <a:latin typeface="Corbel"/>
              </a:rPr>
              <a:t>c,𝛿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Motivation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060082" cy="4413662"/>
          </a:xfrm>
        </p:spPr>
        <p:txBody>
          <a:bodyPr/>
          <a:lstStyle/>
          <a:p>
            <a:pPr lvl="0"/>
            <a:r>
              <a:rPr lang="en-GB"/>
              <a:t>Modern data-intensive applications more and more widespread</a:t>
            </a:r>
          </a:p>
          <a:p>
            <a:pPr lvl="1"/>
            <a:r>
              <a:rPr lang="en-GB"/>
              <a:t>E.g. advanced surveillance, monitoring, military, network app</a:t>
            </a:r>
          </a:p>
          <a:p>
            <a:pPr lvl="0"/>
            <a:r>
              <a:rPr lang="en-GB"/>
              <a:t>Increasingly wider range of data management capabilities required</a:t>
            </a:r>
          </a:p>
          <a:p>
            <a:pPr lvl="1"/>
            <a:r>
              <a:rPr lang="en-GB"/>
              <a:t>Very large quantities of continuously </a:t>
            </a:r>
            <a:r>
              <a:rPr lang="en-GB" b="1">
                <a:solidFill>
                  <a:srgbClr val="1287C3"/>
                </a:solidFill>
              </a:rPr>
              <a:t>streaming data</a:t>
            </a:r>
          </a:p>
          <a:p>
            <a:pPr lvl="1"/>
            <a:r>
              <a:rPr lang="en-GB" b="1">
                <a:solidFill>
                  <a:srgbClr val="1287C3"/>
                </a:solidFill>
              </a:rPr>
              <a:t>Historical data </a:t>
            </a:r>
            <a:r>
              <a:rPr lang="en-GB"/>
              <a:t>fully available for analysis</a:t>
            </a:r>
          </a:p>
          <a:p>
            <a:pPr lvl="1"/>
            <a:r>
              <a:rPr lang="en-GB"/>
              <a:t>Complex continuous queries (</a:t>
            </a:r>
            <a:r>
              <a:rPr lang="en-GB" b="1">
                <a:solidFill>
                  <a:srgbClr val="1287C3"/>
                </a:solidFill>
              </a:rPr>
              <a:t>CQs</a:t>
            </a:r>
            <a:r>
              <a:rPr lang="en-GB"/>
              <a:t>) on both recent and historical data</a:t>
            </a:r>
          </a:p>
          <a:p>
            <a:pPr lvl="1"/>
            <a:r>
              <a:rPr lang="en-GB"/>
              <a:t>Complex one-time queries (</a:t>
            </a:r>
            <a:r>
              <a:rPr lang="en-GB" b="1">
                <a:solidFill>
                  <a:srgbClr val="1287C3"/>
                </a:solidFill>
              </a:rPr>
              <a:t>OTQs</a:t>
            </a:r>
            <a:r>
              <a:rPr lang="en-GB"/>
              <a:t>) and </a:t>
            </a:r>
            <a:r>
              <a:rPr lang="en-GB" b="1">
                <a:solidFill>
                  <a:srgbClr val="1287C3"/>
                </a:solidFill>
              </a:rPr>
              <a:t>temporal analytics </a:t>
            </a:r>
            <a:r>
              <a:rPr lang="en-GB"/>
              <a:t>on (temporal) relational data</a:t>
            </a:r>
          </a:p>
          <a:p>
            <a:pPr lvl="1"/>
            <a:r>
              <a:rPr lang="en-GB"/>
              <a:t>Uniform and expressive querying exploiting standard </a:t>
            </a:r>
            <a:r>
              <a:rPr lang="en-GB" b="1">
                <a:solidFill>
                  <a:srgbClr val="1287C3"/>
                </a:solidFill>
              </a:rPr>
              <a:t>RDBMS’s</a:t>
            </a:r>
            <a:r>
              <a:rPr lang="en-GB"/>
              <a:t> languages and algebras</a:t>
            </a:r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5905D9-1B4E-4CDB-B684-A8AE9C73A7C3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 dirty="0"/>
              <a:t>Application example reprise</a:t>
            </a:r>
          </a:p>
        </p:txBody>
      </p:sp>
      <p:sp>
        <p:nvSpPr>
          <p:cNvPr id="3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4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BA226F-37A5-4CE4-9626-131A0218A51B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5" name="Fumetto 2 15"/>
          <p:cNvSpPr/>
          <p:nvPr/>
        </p:nvSpPr>
        <p:spPr>
          <a:xfrm>
            <a:off x="2956977" y="1377534"/>
            <a:ext cx="7156103" cy="5908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0ACEC"/>
          </a:solidFill>
          <a:ln w="15873">
            <a:solidFill>
              <a:srgbClr val="207DA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orbel"/>
              </a:rPr>
              <a:t>Daily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 trading volume &gt; 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 charset="0"/>
              </a:rPr>
              <a:t>10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x </a:t>
            </a:r>
            <a:r>
              <a:rPr lang="it-IT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orbel"/>
              </a:rPr>
              <a:t>average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orbel"/>
              </a:rPr>
              <a:t>daily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 volume </a:t>
            </a:r>
            <a:r>
              <a:rPr lang="it-IT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orbel"/>
              </a:rPr>
              <a:t>over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 the </a:t>
            </a:r>
            <a:r>
              <a:rPr lang="it-IT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orbel"/>
              </a:rPr>
              <a:t>past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orbel"/>
              </a:rPr>
              <a:t>month</a:t>
            </a:r>
            <a:endParaRPr lang="it-IT" sz="1800" b="0" i="0" u="none" strike="noStrike" kern="1200" cap="none" spc="0" baseline="0" dirty="0">
              <a:solidFill>
                <a:srgbClr val="FFFFFF"/>
              </a:solidFill>
              <a:uFillTx/>
              <a:latin typeface="Corbel"/>
            </a:endParaRPr>
          </a:p>
        </p:txBody>
      </p:sp>
      <p:grpSp>
        <p:nvGrpSpPr>
          <p:cNvPr id="6" name="Gruppo 52"/>
          <p:cNvGrpSpPr/>
          <p:nvPr/>
        </p:nvGrpSpPr>
        <p:grpSpPr>
          <a:xfrm>
            <a:off x="3040837" y="1435891"/>
            <a:ext cx="756372" cy="889620"/>
            <a:chOff x="3040837" y="1435891"/>
            <a:chExt cx="756372" cy="889620"/>
          </a:xfrm>
        </p:grpSpPr>
        <p:sp>
          <p:nvSpPr>
            <p:cNvPr id="7" name="Ovale 10"/>
            <p:cNvSpPr/>
            <p:nvPr/>
          </p:nvSpPr>
          <p:spPr>
            <a:xfrm>
              <a:off x="3177009" y="1435891"/>
              <a:ext cx="620200" cy="4741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8103">
              <a:solidFill>
                <a:srgbClr val="0C5A82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endParaRPr>
            </a:p>
          </p:txBody>
        </p:sp>
        <p:cxnSp>
          <p:nvCxnSpPr>
            <p:cNvPr id="8" name="Connettore 2 18"/>
            <p:cNvCxnSpPr>
              <a:stCxn id="7" idx="5"/>
            </p:cNvCxnSpPr>
            <p:nvPr/>
          </p:nvCxnSpPr>
          <p:spPr>
            <a:xfrm flipH="1">
              <a:off x="3040837" y="1840586"/>
              <a:ext cx="227000" cy="484925"/>
            </a:xfrm>
            <a:prstGeom prst="straightConnector1">
              <a:avLst/>
            </a:prstGeom>
            <a:noFill/>
            <a:ln w="38103">
              <a:solidFill>
                <a:srgbClr val="0C5A82"/>
              </a:solidFill>
              <a:prstDash val="solid"/>
              <a:miter/>
              <a:tailEnd type="arrow"/>
            </a:ln>
          </p:spPr>
        </p:cxnSp>
      </p:grpSp>
      <p:pic>
        <p:nvPicPr>
          <p:cNvPr id="9" name="Immagine 19"/>
          <p:cNvPicPr>
            <a:picLocks noChangeAspect="1"/>
          </p:cNvPicPr>
          <p:nvPr/>
        </p:nvPicPr>
        <p:blipFill>
          <a:blip r:embed="rId3" cstate="print"/>
          <a:srcRect t="10412" b="4288"/>
          <a:stretch>
            <a:fillRect/>
          </a:stretch>
        </p:blipFill>
        <p:spPr>
          <a:xfrm>
            <a:off x="2138013" y="2555821"/>
            <a:ext cx="3911602" cy="57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04738" y="2550791"/>
            <a:ext cx="3822704" cy="584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po 53"/>
          <p:cNvGrpSpPr/>
          <p:nvPr/>
        </p:nvGrpSpPr>
        <p:grpSpPr>
          <a:xfrm>
            <a:off x="8658581" y="1435891"/>
            <a:ext cx="1288115" cy="889620"/>
            <a:chOff x="8658581" y="1435891"/>
            <a:chExt cx="1288115" cy="889620"/>
          </a:xfrm>
        </p:grpSpPr>
        <p:sp>
          <p:nvSpPr>
            <p:cNvPr id="12" name="Ovale 16"/>
            <p:cNvSpPr/>
            <p:nvPr/>
          </p:nvSpPr>
          <p:spPr>
            <a:xfrm>
              <a:off x="8658581" y="1435891"/>
              <a:ext cx="1196620" cy="4741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8103">
              <a:solidFill>
                <a:srgbClr val="0C5A82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endParaRPr>
            </a:p>
          </p:txBody>
        </p:sp>
        <p:cxnSp>
          <p:nvCxnSpPr>
            <p:cNvPr id="13" name="Connettore 2 21"/>
            <p:cNvCxnSpPr/>
            <p:nvPr/>
          </p:nvCxnSpPr>
          <p:spPr>
            <a:xfrm>
              <a:off x="9696443" y="1840586"/>
              <a:ext cx="250253" cy="484925"/>
            </a:xfrm>
            <a:prstGeom prst="straightConnector1">
              <a:avLst/>
            </a:prstGeom>
            <a:noFill/>
            <a:ln w="38103">
              <a:solidFill>
                <a:srgbClr val="0C5A82"/>
              </a:solidFill>
              <a:prstDash val="solid"/>
              <a:miter/>
              <a:tailEnd type="arrow"/>
            </a:ln>
          </p:spPr>
        </p:cxnSp>
      </p:grpSp>
      <p:sp>
        <p:nvSpPr>
          <p:cNvPr id="14" name="CasellaDiTesto 22"/>
          <p:cNvSpPr txBox="1"/>
          <p:nvPr/>
        </p:nvSpPr>
        <p:spPr>
          <a:xfrm>
            <a:off x="3207230" y="2022003"/>
            <a:ext cx="2842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1-day wide sliding window following evaluation time, partitioned</a:t>
            </a:r>
          </a:p>
        </p:txBody>
      </p:sp>
      <p:sp>
        <p:nvSpPr>
          <p:cNvPr id="15" name="CasellaDiTesto 23"/>
          <p:cNvSpPr txBox="1"/>
          <p:nvPr/>
        </p:nvSpPr>
        <p:spPr>
          <a:xfrm>
            <a:off x="6750759" y="2022003"/>
            <a:ext cx="307081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1-month wide sliding window preceding evaluation time, partitioned</a:t>
            </a:r>
          </a:p>
        </p:txBody>
      </p:sp>
      <p:sp>
        <p:nvSpPr>
          <p:cNvPr id="16" name="Disco magnetico 24"/>
          <p:cNvSpPr/>
          <p:nvPr/>
        </p:nvSpPr>
        <p:spPr>
          <a:xfrm>
            <a:off x="1614418" y="2700497"/>
            <a:ext cx="393210" cy="284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3208"/>
              <a:gd name="f7" fmla="val 284801"/>
              <a:gd name="f8" fmla="val 47467"/>
              <a:gd name="f9" fmla="val 196604"/>
              <a:gd name="f10" fmla="val 237334"/>
              <a:gd name="f11" fmla="+- 0 0 -360"/>
              <a:gd name="f12" fmla="+- 0 0 -270"/>
              <a:gd name="f13" fmla="+- 0 0 -180"/>
              <a:gd name="f14" fmla="+- 0 0 -90"/>
              <a:gd name="f15" fmla="*/ f3 1 393208"/>
              <a:gd name="f16" fmla="*/ f4 1 284801"/>
              <a:gd name="f17" fmla="+- f7 0 f5"/>
              <a:gd name="f18" fmla="+- f6 0 f5"/>
              <a:gd name="f19" fmla="*/ f11 f0 1"/>
              <a:gd name="f20" fmla="*/ f12 f0 1"/>
              <a:gd name="f21" fmla="*/ f13 f0 1"/>
              <a:gd name="f22" fmla="*/ f14 f0 1"/>
              <a:gd name="f23" fmla="*/ f18 1 393208"/>
              <a:gd name="f24" fmla="*/ f17 1 284801"/>
              <a:gd name="f25" fmla="*/ f19 1 f2"/>
              <a:gd name="f26" fmla="*/ f20 1 f2"/>
              <a:gd name="f27" fmla="*/ f21 1 f2"/>
              <a:gd name="f28" fmla="*/ f22 1 f2"/>
              <a:gd name="f29" fmla="*/ 196604 1 f23"/>
              <a:gd name="f30" fmla="*/ 94934 1 f24"/>
              <a:gd name="f31" fmla="*/ 0 1 f24"/>
              <a:gd name="f32" fmla="*/ 0 1 f23"/>
              <a:gd name="f33" fmla="*/ 142401 1 f24"/>
              <a:gd name="f34" fmla="*/ 284801 1 f24"/>
              <a:gd name="f35" fmla="*/ 393208 1 f23"/>
              <a:gd name="f36" fmla="*/ 237334 1 f24"/>
              <a:gd name="f37" fmla="+- f25 0 f1"/>
              <a:gd name="f38" fmla="+- f26 0 f1"/>
              <a:gd name="f39" fmla="+- f27 0 f1"/>
              <a:gd name="f40" fmla="+- f28 0 f1"/>
              <a:gd name="f41" fmla="*/ f32 f15 1"/>
              <a:gd name="f42" fmla="*/ f35 f15 1"/>
              <a:gd name="f43" fmla="*/ f36 f16 1"/>
              <a:gd name="f44" fmla="*/ f30 f16 1"/>
              <a:gd name="f45" fmla="*/ f29 f15 1"/>
              <a:gd name="f46" fmla="*/ f31 f16 1"/>
              <a:gd name="f47" fmla="*/ f33 f16 1"/>
              <a:gd name="f48" fmla="*/ f3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45" y="f44"/>
              </a:cxn>
              <a:cxn ang="f37">
                <a:pos x="f45" y="f46"/>
              </a:cxn>
              <a:cxn ang="f38">
                <a:pos x="f41" y="f47"/>
              </a:cxn>
              <a:cxn ang="f39">
                <a:pos x="f45" y="f48"/>
              </a:cxn>
              <a:cxn ang="f40">
                <a:pos x="f42" y="f47"/>
              </a:cxn>
            </a:cxnLst>
            <a:rect l="f41" t="f44" r="f42" b="f43"/>
            <a:pathLst>
              <a:path w="393208" h="284801" stroke="0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  <a:path w="393208" h="284801" fill="none">
                <a:moveTo>
                  <a:pt x="f6" y="f8"/>
                </a:moveTo>
                <a:arcTo wR="f9" hR="f8" stAng="f5" swAng="f0"/>
              </a:path>
              <a:path w="393208" h="284801" fill="none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</a:pathLst>
          </a:custGeom>
          <a:gradFill>
            <a:gsLst>
              <a:gs pos="0">
                <a:srgbClr val="50B3ED"/>
              </a:gs>
              <a:gs pos="100000">
                <a:srgbClr val="219BDB"/>
              </a:gs>
            </a:gsLst>
            <a:path path="circle">
              <a:fillToRect l="50000" t="100000" r="50000"/>
            </a:path>
          </a:gradFill>
          <a:ln>
            <a:noFill/>
            <a:prstDash val="solid"/>
          </a:ln>
          <a:effectLst>
            <a:outerShdw dist="25402" dir="5400000" algn="tl">
              <a:srgbClr val="000000">
                <a:alpha val="64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orbel"/>
              </a:rPr>
              <a:t>OT</a:t>
            </a:r>
            <a:endParaRPr lang="it-IT" sz="1200" b="1" i="0" u="none" strike="noStrike" kern="1200" cap="none" spc="0" baseline="0" dirty="0">
              <a:solidFill>
                <a:srgbClr val="FFFFFF"/>
              </a:solidFill>
              <a:uFillTx/>
              <a:latin typeface="Corbel"/>
            </a:endParaRPr>
          </a:p>
        </p:txBody>
      </p:sp>
      <p:sp>
        <p:nvSpPr>
          <p:cNvPr id="17" name="Disco magnetico 26"/>
          <p:cNvSpPr/>
          <p:nvPr/>
        </p:nvSpPr>
        <p:spPr>
          <a:xfrm>
            <a:off x="6881143" y="2700497"/>
            <a:ext cx="393210" cy="284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3208"/>
              <a:gd name="f7" fmla="val 284801"/>
              <a:gd name="f8" fmla="val 47467"/>
              <a:gd name="f9" fmla="val 196604"/>
              <a:gd name="f10" fmla="val 237334"/>
              <a:gd name="f11" fmla="+- 0 0 -360"/>
              <a:gd name="f12" fmla="+- 0 0 -270"/>
              <a:gd name="f13" fmla="+- 0 0 -180"/>
              <a:gd name="f14" fmla="+- 0 0 -90"/>
              <a:gd name="f15" fmla="*/ f3 1 393208"/>
              <a:gd name="f16" fmla="*/ f4 1 284801"/>
              <a:gd name="f17" fmla="+- f7 0 f5"/>
              <a:gd name="f18" fmla="+- f6 0 f5"/>
              <a:gd name="f19" fmla="*/ f11 f0 1"/>
              <a:gd name="f20" fmla="*/ f12 f0 1"/>
              <a:gd name="f21" fmla="*/ f13 f0 1"/>
              <a:gd name="f22" fmla="*/ f14 f0 1"/>
              <a:gd name="f23" fmla="*/ f18 1 393208"/>
              <a:gd name="f24" fmla="*/ f17 1 284801"/>
              <a:gd name="f25" fmla="*/ f19 1 f2"/>
              <a:gd name="f26" fmla="*/ f20 1 f2"/>
              <a:gd name="f27" fmla="*/ f21 1 f2"/>
              <a:gd name="f28" fmla="*/ f22 1 f2"/>
              <a:gd name="f29" fmla="*/ 196604 1 f23"/>
              <a:gd name="f30" fmla="*/ 94934 1 f24"/>
              <a:gd name="f31" fmla="*/ 0 1 f24"/>
              <a:gd name="f32" fmla="*/ 0 1 f23"/>
              <a:gd name="f33" fmla="*/ 142401 1 f24"/>
              <a:gd name="f34" fmla="*/ 284801 1 f24"/>
              <a:gd name="f35" fmla="*/ 393208 1 f23"/>
              <a:gd name="f36" fmla="*/ 237334 1 f24"/>
              <a:gd name="f37" fmla="+- f25 0 f1"/>
              <a:gd name="f38" fmla="+- f26 0 f1"/>
              <a:gd name="f39" fmla="+- f27 0 f1"/>
              <a:gd name="f40" fmla="+- f28 0 f1"/>
              <a:gd name="f41" fmla="*/ f32 f15 1"/>
              <a:gd name="f42" fmla="*/ f35 f15 1"/>
              <a:gd name="f43" fmla="*/ f36 f16 1"/>
              <a:gd name="f44" fmla="*/ f30 f16 1"/>
              <a:gd name="f45" fmla="*/ f29 f15 1"/>
              <a:gd name="f46" fmla="*/ f31 f16 1"/>
              <a:gd name="f47" fmla="*/ f33 f16 1"/>
              <a:gd name="f48" fmla="*/ f3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45" y="f44"/>
              </a:cxn>
              <a:cxn ang="f37">
                <a:pos x="f45" y="f46"/>
              </a:cxn>
              <a:cxn ang="f38">
                <a:pos x="f41" y="f47"/>
              </a:cxn>
              <a:cxn ang="f39">
                <a:pos x="f45" y="f48"/>
              </a:cxn>
              <a:cxn ang="f40">
                <a:pos x="f42" y="f47"/>
              </a:cxn>
            </a:cxnLst>
            <a:rect l="f41" t="f44" r="f42" b="f43"/>
            <a:pathLst>
              <a:path w="393208" h="284801" stroke="0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  <a:path w="393208" h="284801" fill="none">
                <a:moveTo>
                  <a:pt x="f6" y="f8"/>
                </a:moveTo>
                <a:arcTo wR="f9" hR="f8" stAng="f5" swAng="f0"/>
              </a:path>
              <a:path w="393208" h="284801" fill="none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</a:pathLst>
          </a:custGeom>
          <a:gradFill>
            <a:gsLst>
              <a:gs pos="0">
                <a:srgbClr val="50B3ED"/>
              </a:gs>
              <a:gs pos="100000">
                <a:srgbClr val="219BDB"/>
              </a:gs>
            </a:gsLst>
            <a:path path="circle">
              <a:fillToRect l="50000" t="100000" r="50000"/>
            </a:path>
          </a:gradFill>
          <a:ln>
            <a:noFill/>
            <a:prstDash val="solid"/>
          </a:ln>
          <a:effectLst>
            <a:outerShdw dist="25402" dir="5400000" algn="tl">
              <a:srgbClr val="000000">
                <a:alpha val="64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OT</a:t>
            </a:r>
          </a:p>
        </p:txBody>
      </p:sp>
      <p:cxnSp>
        <p:nvCxnSpPr>
          <p:cNvPr id="18" name="Connettore 2 27"/>
          <p:cNvCxnSpPr/>
          <p:nvPr/>
        </p:nvCxnSpPr>
        <p:spPr>
          <a:xfrm flipH="1">
            <a:off x="2693986" y="3210120"/>
            <a:ext cx="12235" cy="351486"/>
          </a:xfrm>
          <a:prstGeom prst="straightConnector1">
            <a:avLst/>
          </a:prstGeom>
          <a:noFill/>
          <a:ln w="38103">
            <a:solidFill>
              <a:srgbClr val="0C5A82"/>
            </a:solidFill>
            <a:prstDash val="solid"/>
            <a:miter/>
            <a:tailEnd type="arrow"/>
          </a:ln>
        </p:spPr>
      </p:cxnSp>
      <p:pic>
        <p:nvPicPr>
          <p:cNvPr id="19" name="Immagine 29"/>
          <p:cNvPicPr>
            <a:picLocks noChangeAspect="1"/>
          </p:cNvPicPr>
          <p:nvPr/>
        </p:nvPicPr>
        <p:blipFill>
          <a:blip r:embed="rId5" cstate="print"/>
          <a:srcRect t="5555"/>
          <a:stretch>
            <a:fillRect/>
          </a:stretch>
        </p:blipFill>
        <p:spPr>
          <a:xfrm>
            <a:off x="2182462" y="3681118"/>
            <a:ext cx="3822704" cy="5397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Connettore 2 30"/>
          <p:cNvCxnSpPr/>
          <p:nvPr/>
        </p:nvCxnSpPr>
        <p:spPr>
          <a:xfrm flipH="1">
            <a:off x="10765542" y="3210120"/>
            <a:ext cx="12234" cy="351486"/>
          </a:xfrm>
          <a:prstGeom prst="straightConnector1">
            <a:avLst/>
          </a:prstGeom>
          <a:noFill/>
          <a:ln w="38103">
            <a:solidFill>
              <a:srgbClr val="0C5A82"/>
            </a:solidFill>
            <a:prstDash val="solid"/>
            <a:miter/>
            <a:tailEnd type="arrow"/>
          </a:ln>
        </p:spPr>
      </p:cxnSp>
      <p:pic>
        <p:nvPicPr>
          <p:cNvPr id="21" name="Immagine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1093" y="3681118"/>
            <a:ext cx="3810003" cy="50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Disco magnetico 34"/>
          <p:cNvSpPr/>
          <p:nvPr/>
        </p:nvSpPr>
        <p:spPr>
          <a:xfrm>
            <a:off x="1631504" y="4077072"/>
            <a:ext cx="393210" cy="284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3208"/>
              <a:gd name="f7" fmla="val 284801"/>
              <a:gd name="f8" fmla="val 47467"/>
              <a:gd name="f9" fmla="val 196604"/>
              <a:gd name="f10" fmla="val 237334"/>
              <a:gd name="f11" fmla="+- 0 0 -360"/>
              <a:gd name="f12" fmla="+- 0 0 -270"/>
              <a:gd name="f13" fmla="+- 0 0 -180"/>
              <a:gd name="f14" fmla="+- 0 0 -90"/>
              <a:gd name="f15" fmla="*/ f3 1 393208"/>
              <a:gd name="f16" fmla="*/ f4 1 284801"/>
              <a:gd name="f17" fmla="+- f7 0 f5"/>
              <a:gd name="f18" fmla="+- f6 0 f5"/>
              <a:gd name="f19" fmla="*/ f11 f0 1"/>
              <a:gd name="f20" fmla="*/ f12 f0 1"/>
              <a:gd name="f21" fmla="*/ f13 f0 1"/>
              <a:gd name="f22" fmla="*/ f14 f0 1"/>
              <a:gd name="f23" fmla="*/ f18 1 393208"/>
              <a:gd name="f24" fmla="*/ f17 1 284801"/>
              <a:gd name="f25" fmla="*/ f19 1 f2"/>
              <a:gd name="f26" fmla="*/ f20 1 f2"/>
              <a:gd name="f27" fmla="*/ f21 1 f2"/>
              <a:gd name="f28" fmla="*/ f22 1 f2"/>
              <a:gd name="f29" fmla="*/ 196604 1 f23"/>
              <a:gd name="f30" fmla="*/ 94934 1 f24"/>
              <a:gd name="f31" fmla="*/ 0 1 f24"/>
              <a:gd name="f32" fmla="*/ 0 1 f23"/>
              <a:gd name="f33" fmla="*/ 142401 1 f24"/>
              <a:gd name="f34" fmla="*/ 284801 1 f24"/>
              <a:gd name="f35" fmla="*/ 393208 1 f23"/>
              <a:gd name="f36" fmla="*/ 237334 1 f24"/>
              <a:gd name="f37" fmla="+- f25 0 f1"/>
              <a:gd name="f38" fmla="+- f26 0 f1"/>
              <a:gd name="f39" fmla="+- f27 0 f1"/>
              <a:gd name="f40" fmla="+- f28 0 f1"/>
              <a:gd name="f41" fmla="*/ f32 f15 1"/>
              <a:gd name="f42" fmla="*/ f35 f15 1"/>
              <a:gd name="f43" fmla="*/ f36 f16 1"/>
              <a:gd name="f44" fmla="*/ f30 f16 1"/>
              <a:gd name="f45" fmla="*/ f29 f15 1"/>
              <a:gd name="f46" fmla="*/ f31 f16 1"/>
              <a:gd name="f47" fmla="*/ f33 f16 1"/>
              <a:gd name="f48" fmla="*/ f3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45" y="f44"/>
              </a:cxn>
              <a:cxn ang="f37">
                <a:pos x="f45" y="f46"/>
              </a:cxn>
              <a:cxn ang="f38">
                <a:pos x="f41" y="f47"/>
              </a:cxn>
              <a:cxn ang="f39">
                <a:pos x="f45" y="f48"/>
              </a:cxn>
              <a:cxn ang="f40">
                <a:pos x="f42" y="f47"/>
              </a:cxn>
            </a:cxnLst>
            <a:rect l="f41" t="f44" r="f42" b="f43"/>
            <a:pathLst>
              <a:path w="393208" h="284801" stroke="0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  <a:path w="393208" h="284801" fill="none">
                <a:moveTo>
                  <a:pt x="f6" y="f8"/>
                </a:moveTo>
                <a:arcTo wR="f9" hR="f8" stAng="f5" swAng="f0"/>
              </a:path>
              <a:path w="393208" h="284801" fill="none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</a:pathLst>
          </a:custGeom>
          <a:gradFill>
            <a:gsLst>
              <a:gs pos="0">
                <a:srgbClr val="D95E92"/>
              </a:gs>
              <a:gs pos="100000">
                <a:srgbClr val="C53777"/>
              </a:gs>
            </a:gsLst>
            <a:path path="circle">
              <a:fillToRect l="50000" t="100000" r="50000"/>
            </a:path>
          </a:gradFill>
          <a:ln>
            <a:noFill/>
            <a:prstDash val="solid"/>
          </a:ln>
          <a:effectLst>
            <a:outerShdw dist="25402" dir="5400000" algn="tl">
              <a:srgbClr val="000000">
                <a:alpha val="64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kern="0" dirty="0" smtClean="0">
                <a:solidFill>
                  <a:srgbClr val="FFFFFF"/>
                </a:solidFill>
                <a:latin typeface="Corbel"/>
              </a:rPr>
              <a:t>N</a:t>
            </a:r>
            <a:endParaRPr lang="it-IT" sz="1200" b="1" i="0" u="none" strike="noStrike" kern="1200" cap="none" spc="0" baseline="0" dirty="0">
              <a:solidFill>
                <a:srgbClr val="FFFFFF"/>
              </a:solidFill>
              <a:uFillTx/>
              <a:latin typeface="Corbel"/>
            </a:endParaRPr>
          </a:p>
        </p:txBody>
      </p:sp>
      <p:sp>
        <p:nvSpPr>
          <p:cNvPr id="26" name="CasellaDiTesto 36"/>
          <p:cNvSpPr txBox="1"/>
          <p:nvPr/>
        </p:nvSpPr>
        <p:spPr>
          <a:xfrm>
            <a:off x="2789916" y="3160587"/>
            <a:ext cx="32838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total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number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of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contracts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executed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in </a:t>
            </a:r>
            <a:r>
              <a:rPr lang="it-IT" sz="1400" b="0" i="1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W</a:t>
            </a:r>
            <a:r>
              <a:rPr lang="it-IT" sz="1400" b="0" i="1" u="none" strike="noStrike" kern="1200" cap="none" spc="0" baseline="-25000" dirty="0">
                <a:solidFill>
                  <a:srgbClr val="000000"/>
                </a:solidFill>
                <a:uFillTx/>
                <a:latin typeface="Corbel"/>
              </a:rPr>
              <a:t>D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for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each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evaluation</a:t>
            </a: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time</a:t>
            </a:r>
            <a:endParaRPr lang="it-IT" sz="1400" b="0" i="1" u="none" strike="noStrike" kern="1200" cap="none" spc="0" baseline="-25000" dirty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27" name="CasellaDiTesto 37"/>
          <p:cNvSpPr txBox="1"/>
          <p:nvPr/>
        </p:nvSpPr>
        <p:spPr>
          <a:xfrm>
            <a:off x="7411093" y="3160587"/>
            <a:ext cx="32838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total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number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of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contracts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executed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in </a:t>
            </a:r>
            <a:r>
              <a:rPr lang="it-IT" sz="1400" b="0" i="1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W</a:t>
            </a:r>
            <a:r>
              <a:rPr lang="it-IT" sz="1400" b="0" i="1" u="none" strike="noStrike" kern="1200" cap="none" spc="0" baseline="-25000" dirty="0">
                <a:solidFill>
                  <a:srgbClr val="000000"/>
                </a:solidFill>
                <a:uFillTx/>
                <a:latin typeface="Corbel"/>
              </a:rPr>
              <a:t>M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for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each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evaluation</a:t>
            </a: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time</a:t>
            </a:r>
            <a:endParaRPr lang="it-IT" sz="1400" b="0" i="1" u="none" strike="noStrike" kern="1200" cap="none" spc="0" baseline="-25000" dirty="0">
              <a:solidFill>
                <a:srgbClr val="000000"/>
              </a:solidFill>
              <a:uFillTx/>
              <a:latin typeface="Corbel"/>
            </a:endParaRPr>
          </a:p>
        </p:txBody>
      </p:sp>
      <p:cxnSp>
        <p:nvCxnSpPr>
          <p:cNvPr id="28" name="Connettore 2 38"/>
          <p:cNvCxnSpPr/>
          <p:nvPr/>
        </p:nvCxnSpPr>
        <p:spPr>
          <a:xfrm>
            <a:off x="2063552" y="4365104"/>
            <a:ext cx="225775" cy="305748"/>
          </a:xfrm>
          <a:prstGeom prst="straightConnector1">
            <a:avLst/>
          </a:prstGeom>
          <a:noFill/>
          <a:ln w="38103">
            <a:solidFill>
              <a:srgbClr val="0C5A82"/>
            </a:solidFill>
            <a:prstDash val="solid"/>
            <a:miter/>
            <a:tailEnd type="arrow"/>
          </a:ln>
        </p:spPr>
      </p:cxnSp>
      <p:cxnSp>
        <p:nvCxnSpPr>
          <p:cNvPr id="29" name="Connettore 2 43"/>
          <p:cNvCxnSpPr/>
          <p:nvPr/>
        </p:nvCxnSpPr>
        <p:spPr>
          <a:xfrm flipH="1">
            <a:off x="7495821" y="4347789"/>
            <a:ext cx="225784" cy="305748"/>
          </a:xfrm>
          <a:prstGeom prst="straightConnector1">
            <a:avLst/>
          </a:prstGeom>
          <a:noFill/>
          <a:ln w="38103">
            <a:solidFill>
              <a:srgbClr val="0C5A82"/>
            </a:solidFill>
            <a:prstDash val="solid"/>
            <a:miter/>
            <a:tailEnd type="arrow"/>
          </a:ln>
        </p:spPr>
      </p:cxnSp>
      <p:pic>
        <p:nvPicPr>
          <p:cNvPr id="30" name="Immagine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85946" y="4766995"/>
            <a:ext cx="7366004" cy="812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uppo 48"/>
          <p:cNvGrpSpPr/>
          <p:nvPr/>
        </p:nvGrpSpPr>
        <p:grpSpPr>
          <a:xfrm>
            <a:off x="9418283" y="4869280"/>
            <a:ext cx="2159008" cy="558798"/>
            <a:chOff x="9418283" y="4869280"/>
            <a:chExt cx="2159008" cy="558798"/>
          </a:xfrm>
        </p:grpSpPr>
        <p:pic>
          <p:nvPicPr>
            <p:cNvPr id="32" name="Immagine 4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18283" y="4869280"/>
              <a:ext cx="2158998" cy="5587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Rettangolo 46"/>
            <p:cNvSpPr/>
            <p:nvPr/>
          </p:nvSpPr>
          <p:spPr>
            <a:xfrm>
              <a:off x="9465914" y="4869280"/>
              <a:ext cx="2111377" cy="88925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endParaRPr>
            </a:p>
          </p:txBody>
        </p:sp>
        <p:sp>
          <p:nvSpPr>
            <p:cNvPr id="34" name="Rettangolo 47"/>
            <p:cNvSpPr/>
            <p:nvPr/>
          </p:nvSpPr>
          <p:spPr>
            <a:xfrm>
              <a:off x="11453198" y="5161413"/>
              <a:ext cx="83128" cy="88925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endParaRPr>
            </a:p>
          </p:txBody>
        </p:sp>
      </p:grpSp>
      <p:cxnSp>
        <p:nvCxnSpPr>
          <p:cNvPr id="35" name="Connettore 2 49"/>
          <p:cNvCxnSpPr/>
          <p:nvPr/>
        </p:nvCxnSpPr>
        <p:spPr>
          <a:xfrm flipV="1">
            <a:off x="8904312" y="5301208"/>
            <a:ext cx="386105" cy="4079"/>
          </a:xfrm>
          <a:prstGeom prst="straightConnector1">
            <a:avLst/>
          </a:prstGeom>
          <a:noFill/>
          <a:ln w="38103">
            <a:solidFill>
              <a:srgbClr val="0C5A82"/>
            </a:solidFill>
            <a:prstDash val="solid"/>
            <a:miter/>
            <a:tailEnd type="arrow"/>
          </a:ln>
        </p:spPr>
      </p:cxnSp>
      <p:cxnSp>
        <p:nvCxnSpPr>
          <p:cNvPr id="36" name="Connettore 2 27"/>
          <p:cNvCxnSpPr/>
          <p:nvPr/>
        </p:nvCxnSpPr>
        <p:spPr>
          <a:xfrm flipH="1">
            <a:off x="2639616" y="4293096"/>
            <a:ext cx="12235" cy="351486"/>
          </a:xfrm>
          <a:prstGeom prst="straightConnector1">
            <a:avLst/>
          </a:prstGeom>
          <a:noFill/>
          <a:ln w="38103">
            <a:solidFill>
              <a:srgbClr val="0C5A82"/>
            </a:solidFill>
            <a:prstDash val="solid"/>
            <a:miter/>
            <a:tailEnd type="arrow"/>
          </a:ln>
        </p:spPr>
      </p:cxnSp>
      <p:sp>
        <p:nvSpPr>
          <p:cNvPr id="37" name="CasellaDiTesto 36"/>
          <p:cNvSpPr txBox="1"/>
          <p:nvPr/>
        </p:nvSpPr>
        <p:spPr>
          <a:xfrm>
            <a:off x="2783632" y="4221088"/>
            <a:ext cx="3456384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 smtClean="0">
                <a:solidFill>
                  <a:srgbClr val="000000"/>
                </a:solidFill>
                <a:latin typeface="Corbel"/>
              </a:rPr>
              <a:t>join </a:t>
            </a:r>
            <a:r>
              <a:rPr lang="it-IT" sz="1400" dirty="0" err="1" smtClean="0">
                <a:solidFill>
                  <a:srgbClr val="000000"/>
                </a:solidFill>
                <a:latin typeface="Corbel"/>
              </a:rPr>
              <a:t>with</a:t>
            </a:r>
            <a:r>
              <a:rPr lang="it-IT" sz="1400" dirty="0" smtClean="0">
                <a:solidFill>
                  <a:srgbClr val="000000"/>
                </a:solidFill>
                <a:latin typeface="Corbel"/>
              </a:rPr>
              <a:t> news on the </a:t>
            </a:r>
            <a:r>
              <a:rPr lang="it-IT" sz="1400" dirty="0" err="1" smtClean="0">
                <a:solidFill>
                  <a:srgbClr val="000000"/>
                </a:solidFill>
                <a:latin typeface="Corbel"/>
              </a:rPr>
              <a:t>same</a:t>
            </a:r>
            <a:r>
              <a:rPr lang="it-IT" sz="1400" dirty="0" smtClean="0">
                <a:solidFill>
                  <a:srgbClr val="000000"/>
                </a:solidFill>
                <a:latin typeface="Corbel"/>
              </a:rPr>
              <a:t> stock </a:t>
            </a:r>
            <a:r>
              <a:rPr lang="it-IT" sz="1400" dirty="0" err="1" smtClean="0">
                <a:solidFill>
                  <a:srgbClr val="000000"/>
                </a:solidFill>
                <a:latin typeface="Corbel"/>
              </a:rPr>
              <a:t>published</a:t>
            </a:r>
            <a:r>
              <a:rPr lang="it-IT" sz="14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Corbel"/>
              </a:rPr>
              <a:t>within</a:t>
            </a:r>
            <a:r>
              <a:rPr lang="it-IT" sz="14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it-IT" sz="1400" smtClean="0">
                <a:solidFill>
                  <a:srgbClr val="000000"/>
                </a:solidFill>
                <a:latin typeface="Corbel"/>
              </a:rPr>
              <a:t>1 week </a:t>
            </a:r>
            <a:r>
              <a:rPr lang="it-IT" sz="1400" dirty="0" err="1" smtClean="0">
                <a:solidFill>
                  <a:srgbClr val="000000"/>
                </a:solidFill>
                <a:latin typeface="Corbel"/>
              </a:rPr>
              <a:t>from</a:t>
            </a:r>
            <a:r>
              <a:rPr lang="it-IT" sz="1400" dirty="0" smtClean="0">
                <a:solidFill>
                  <a:srgbClr val="000000"/>
                </a:solidFill>
                <a:latin typeface="Corbel"/>
              </a:rPr>
              <a:t> the </a:t>
            </a:r>
            <a:r>
              <a:rPr lang="it-IT" sz="1400" dirty="0" err="1" smtClean="0">
                <a:solidFill>
                  <a:srgbClr val="000000"/>
                </a:solidFill>
                <a:latin typeface="Corbel"/>
              </a:rPr>
              <a:t>evaluation</a:t>
            </a:r>
            <a:r>
              <a:rPr lang="it-IT" sz="14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Corbel"/>
              </a:rPr>
              <a:t>time</a:t>
            </a:r>
            <a:endParaRPr lang="it-IT" sz="1400" b="0" i="1" u="none" strike="noStrike" kern="1200" cap="none" spc="0" baseline="-25000" dirty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38" name="CasellaDiTesto 36"/>
          <p:cNvSpPr txBox="1"/>
          <p:nvPr/>
        </p:nvSpPr>
        <p:spPr>
          <a:xfrm>
            <a:off x="7824192" y="4221088"/>
            <a:ext cx="3283884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 err="1" smtClean="0">
                <a:solidFill>
                  <a:srgbClr val="000000"/>
                </a:solidFill>
                <a:latin typeface="Corbel"/>
              </a:rPr>
              <a:t>t</a:t>
            </a:r>
            <a:r>
              <a:rPr lang="it-IT" sz="1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emporal</a:t>
            </a:r>
            <a:r>
              <a:rPr lang="it-IT" sz="1400" b="0" i="0" u="none" strike="noStrike" kern="1200" cap="none" spc="0" dirty="0" smtClean="0">
                <a:solidFill>
                  <a:srgbClr val="000000"/>
                </a:solidFill>
                <a:uFillTx/>
                <a:latin typeface="Corbel"/>
              </a:rPr>
              <a:t> join  </a:t>
            </a:r>
            <a:r>
              <a:rPr lang="it-IT" sz="1400" b="0" i="0" u="none" strike="noStrike" kern="1200" cap="none" spc="0" dirty="0" err="1" smtClean="0">
                <a:solidFill>
                  <a:srgbClr val="000000"/>
                </a:solidFill>
                <a:uFillTx/>
                <a:latin typeface="Corbel"/>
              </a:rPr>
              <a:t>to</a:t>
            </a:r>
            <a:r>
              <a:rPr lang="it-IT" sz="1400" b="0" i="0" u="none" strike="noStrike" kern="1200" cap="none" spc="0" dirty="0" smtClean="0">
                <a:solidFill>
                  <a:srgbClr val="000000"/>
                </a:solidFill>
                <a:uFillTx/>
                <a:latin typeface="Corbel"/>
              </a:rPr>
              <a:t> test the </a:t>
            </a:r>
            <a:r>
              <a:rPr lang="it-IT" sz="1400" b="0" i="0" u="none" strike="noStrike" kern="1200" cap="none" spc="0" dirty="0" err="1" smtClean="0">
                <a:solidFill>
                  <a:srgbClr val="000000"/>
                </a:solidFill>
                <a:uFillTx/>
                <a:latin typeface="Corbel"/>
              </a:rPr>
              <a:t>anomalous</a:t>
            </a:r>
            <a:r>
              <a:rPr lang="it-IT" sz="1400" b="0" i="0" u="none" strike="noStrike" kern="1200" cap="none" spc="0" dirty="0" smtClean="0">
                <a:solidFill>
                  <a:srgbClr val="000000"/>
                </a:solidFill>
                <a:uFillTx/>
                <a:latin typeface="Corbel"/>
              </a:rPr>
              <a:t> volume </a:t>
            </a:r>
            <a:r>
              <a:rPr lang="it-IT" sz="1400" b="0" i="0" u="none" strike="noStrike" kern="1200" cap="none" spc="0" dirty="0" err="1" smtClean="0">
                <a:solidFill>
                  <a:srgbClr val="000000"/>
                </a:solidFill>
                <a:uFillTx/>
                <a:latin typeface="Corbel"/>
              </a:rPr>
              <a:t>condition</a:t>
            </a:r>
            <a:endParaRPr lang="it-IT" sz="1400" b="0" i="1" u="none" strike="noStrike" kern="1200" cap="none" spc="0" baseline="-25000" dirty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39" name="CasellaDiTesto 36"/>
          <p:cNvSpPr txBox="1"/>
          <p:nvPr/>
        </p:nvSpPr>
        <p:spPr>
          <a:xfrm>
            <a:off x="8908116" y="5445224"/>
            <a:ext cx="3283884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continuous</a:t>
            </a: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evaluation</a:t>
            </a:r>
            <a:r>
              <a:rPr lang="it-IT" sz="14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Corbel"/>
              </a:rPr>
              <a:t>delayed</a:t>
            </a:r>
            <a:r>
              <a:rPr lang="it-IT" sz="14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Corbel"/>
              </a:rPr>
              <a:t>by</a:t>
            </a:r>
            <a:r>
              <a:rPr lang="it-IT" sz="1400" dirty="0" smtClean="0">
                <a:solidFill>
                  <a:srgbClr val="000000"/>
                </a:solidFill>
                <a:latin typeface="Corbel"/>
              </a:rPr>
              <a:t> </a:t>
            </a:r>
            <a:br>
              <a:rPr lang="it-IT" sz="1400" dirty="0" smtClean="0">
                <a:solidFill>
                  <a:srgbClr val="000000"/>
                </a:solidFill>
                <a:latin typeface="Corbel"/>
              </a:rPr>
            </a:br>
            <a:r>
              <a:rPr lang="it-IT" sz="1400" dirty="0" smtClean="0">
                <a:solidFill>
                  <a:srgbClr val="000000"/>
                </a:solidFill>
                <a:latin typeface="Corbel"/>
              </a:rPr>
              <a:t>15 </a:t>
            </a:r>
            <a:r>
              <a:rPr lang="it-IT" sz="1400" dirty="0" err="1" smtClean="0">
                <a:solidFill>
                  <a:srgbClr val="000000"/>
                </a:solidFill>
                <a:latin typeface="Corbel"/>
              </a:rPr>
              <a:t>days</a:t>
            </a:r>
            <a:r>
              <a:rPr lang="it-IT" sz="1400" dirty="0" smtClean="0">
                <a:solidFill>
                  <a:srgbClr val="000000"/>
                </a:solidFill>
                <a:latin typeface="Corbel"/>
              </a:rPr>
              <a:t> at </a:t>
            </a: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the </a:t>
            </a:r>
            <a:r>
              <a:rPr lang="it-IT" sz="1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specified</a:t>
            </a: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sampling</a:t>
            </a: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points</a:t>
            </a:r>
            <a:endParaRPr lang="it-IT" sz="1400" b="0" i="1" u="none" strike="noStrike" kern="1200" cap="none" spc="0" baseline="-25000" dirty="0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7568" y="4797152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4" grpId="0" animBg="1"/>
      <p:bldP spid="26" grpId="0"/>
      <p:bldP spid="27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Translating CQs into OTQs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018715" cy="1588687"/>
          </a:xfrm>
        </p:spPr>
        <p:txBody>
          <a:bodyPr/>
          <a:lstStyle/>
          <a:p>
            <a:pPr lvl="0"/>
            <a:r>
              <a:rPr lang="en-GB" dirty="0"/>
              <a:t>New temporal model where OTQs are transformed into temporal OTQs</a:t>
            </a:r>
          </a:p>
          <a:p>
            <a:pPr lvl="0"/>
            <a:r>
              <a:rPr lang="en-GB" dirty="0"/>
              <a:t>Concrete temporal model (interval-based), extended sequenced semantics</a:t>
            </a:r>
          </a:p>
          <a:p>
            <a:pPr lvl="0"/>
            <a:r>
              <a:rPr lang="en-GB" dirty="0"/>
              <a:t>Point-based query language</a:t>
            </a:r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7D3BB5-4B2E-46B4-9164-26036B669538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055440" y="3140968"/>
            <a:ext cx="6178985" cy="2220584"/>
            <a:chOff x="4205847" y="2966222"/>
            <a:chExt cx="6178985" cy="2220584"/>
          </a:xfrm>
        </p:grpSpPr>
        <p:sp>
          <p:nvSpPr>
            <p:cNvPr id="6" name="Rettangolo 5"/>
            <p:cNvSpPr/>
            <p:nvPr/>
          </p:nvSpPr>
          <p:spPr>
            <a:xfrm>
              <a:off x="4988353" y="2966222"/>
              <a:ext cx="3010634" cy="46166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  <a:ea typeface="Lucida Calligraphy"/>
                  <a:cs typeface="Lucida Calligraphy"/>
                </a:rPr>
                <a:t>S</a:t>
              </a:r>
              <a:r>
                <a:rPr lang="en-GB" sz="2400" b="0" i="0" u="none" strike="noStrike" kern="1200" cap="none" spc="0" baseline="30000" dirty="0">
                  <a:solidFill>
                    <a:srgbClr val="000000"/>
                  </a:solidFill>
                  <a:uFillTx/>
                  <a:latin typeface="Lucida Calligraphy"/>
                  <a:ea typeface="Lucida Calligraphy"/>
                  <a:cs typeface="Lucida Calligraphy"/>
                </a:rPr>
                <a:t>CTA</a:t>
              </a:r>
              <a:r>
                <a: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</a:rPr>
                <a:t> 				S</a:t>
              </a:r>
              <a:r>
                <a:rPr lang="en-GB" sz="2400" b="0" i="0" u="none" strike="noStrike" kern="1200" cap="none" spc="0" baseline="30000" dirty="0">
                  <a:solidFill>
                    <a:srgbClr val="000000"/>
                  </a:solidFill>
                  <a:uFillTx/>
                  <a:latin typeface="Lucida Calligraphy"/>
                  <a:ea typeface="Lucida Calligraphy"/>
                  <a:cs typeface="Lucida Calligraphy"/>
                </a:rPr>
                <a:t>TA</a:t>
              </a:r>
            </a:p>
          </p:txBody>
        </p:sp>
        <p:sp>
          <p:nvSpPr>
            <p:cNvPr id="7" name="Freccia giù 6"/>
            <p:cNvSpPr/>
            <p:nvPr/>
          </p:nvSpPr>
          <p:spPr>
            <a:xfrm rot="16200004">
              <a:off x="6356209" y="2940057"/>
              <a:ext cx="357640" cy="633633"/>
            </a:xfrm>
            <a:custGeom>
              <a:avLst>
                <a:gd name="f0" fmla="val 15504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val f7"/>
                <a:gd name="f15" fmla="val f8"/>
                <a:gd name="f16" fmla="pin 0 f1 10800"/>
                <a:gd name="f17" fmla="pin 0 f0 216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1"/>
                <a:gd name="f29" fmla="+- 21600 0 f22"/>
                <a:gd name="f30" fmla="*/ f21 f12 1"/>
                <a:gd name="f31" fmla="*/ f22 f13 1"/>
                <a:gd name="f32" fmla="+- f25 0 f3"/>
                <a:gd name="f33" fmla="+- f26 0 f3"/>
                <a:gd name="f34" fmla="*/ 0 f27 1"/>
                <a:gd name="f35" fmla="*/ 21600 f27 1"/>
                <a:gd name="f36" fmla="*/ f29 f21 1"/>
                <a:gd name="f37" fmla="*/ f28 f12 1"/>
                <a:gd name="f38" fmla="*/ f36 1 10800"/>
                <a:gd name="f39" fmla="*/ f34 1 f27"/>
                <a:gd name="f40" fmla="*/ f35 1 f27"/>
                <a:gd name="f41" fmla="+- f22 f38 0"/>
                <a:gd name="f42" fmla="*/ f39 f13 1"/>
                <a:gd name="f43" fmla="*/ f39 f12 1"/>
                <a:gd name="f44" fmla="*/ f40 f12 1"/>
                <a:gd name="f45" fmla="*/ f41 f13 1"/>
              </a:gdLst>
              <a:ahLst>
                <a:ahXY gdRefX="f1" minX="f7" maxX="f9" gdRefY="f0" minY="f7" maxY="f8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3" y="f31"/>
                </a:cxn>
                <a:cxn ang="f33">
                  <a:pos x="f44" y="f31"/>
                </a:cxn>
              </a:cxnLst>
              <a:rect l="f30" t="f42" r="f37" b="f45"/>
              <a:pathLst>
                <a:path w="21600" h="21600">
                  <a:moveTo>
                    <a:pt x="f21" y="f7"/>
                  </a:moveTo>
                  <a:lnTo>
                    <a:pt x="f21" y="f22"/>
                  </a:lnTo>
                  <a:lnTo>
                    <a:pt x="f7" y="f22"/>
                  </a:lnTo>
                  <a:lnTo>
                    <a:pt x="f9" y="f8"/>
                  </a:lnTo>
                  <a:lnTo>
                    <a:pt x="f8" y="f22"/>
                  </a:lnTo>
                  <a:lnTo>
                    <a:pt x="f28" y="f22"/>
                  </a:lnTo>
                  <a:lnTo>
                    <a:pt x="f28" y="f7"/>
                  </a:lnTo>
                  <a:close/>
                </a:path>
              </a:pathLst>
            </a:custGeom>
            <a:gradFill>
              <a:gsLst>
                <a:gs pos="0">
                  <a:srgbClr val="B0B0B0"/>
                </a:gs>
                <a:gs pos="100000">
                  <a:srgbClr val="6F6F6F"/>
                </a:gs>
              </a:gsLst>
              <a:lin ang="5400000"/>
            </a:gradFill>
            <a:ln w="9528">
              <a:solidFill>
                <a:srgbClr val="AAAAAA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4925927" y="3323862"/>
              <a:ext cx="3769111" cy="46166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  <a:ea typeface="Lucida Calligraphy"/>
                  <a:cs typeface="Lucida Calligraphy"/>
                </a:rPr>
                <a:t>S(X|</a:t>
              </a:r>
              <a:r>
                <a:rPr lang="en-GB" sz="2400" b="0" i="1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  <a:ea typeface="Lucida Calligraphy"/>
                  <a:cs typeface="Lucida Calligraphy"/>
                </a:rPr>
                <a:t>T </a:t>
              </a:r>
              <a:r>
                <a: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  <a:ea typeface="Lucida Calligraphy"/>
                  <a:cs typeface="Lucida Calligraphy"/>
                </a:rPr>
                <a:t>)</a:t>
              </a:r>
              <a:r>
                <a: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</a:rPr>
                <a:t> 		   	    S(X,</a:t>
              </a:r>
              <a:r>
                <a:rPr lang="en-GB" sz="2400" b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</a:rPr>
                <a:t>T</a:t>
              </a:r>
              <a:r>
                <a:rPr lang="en-GB" sz="2400" b="0" i="1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</a:rPr>
                <a:t> </a:t>
              </a:r>
              <a:r>
                <a: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</a:rPr>
                <a:t>|</a:t>
              </a:r>
              <a:r>
                <a:rPr lang="en-GB" sz="2400" b="0" i="1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</a:rPr>
                <a:t>T’ </a:t>
              </a:r>
              <a:r>
                <a: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</a:rPr>
                <a:t>)</a:t>
              </a:r>
              <a:endParaRPr lang="en-GB" sz="2400" b="0" i="0" u="none" strike="noStrike" kern="1200" cap="none" spc="0" baseline="30000" dirty="0">
                <a:solidFill>
                  <a:srgbClr val="000000"/>
                </a:solidFill>
                <a:uFillTx/>
                <a:latin typeface="Lucida Calligraphy"/>
                <a:ea typeface="Lucida Calligraphy"/>
                <a:cs typeface="Lucida Calligraphy"/>
              </a:endParaRPr>
            </a:p>
          </p:txBody>
        </p:sp>
        <p:cxnSp>
          <p:nvCxnSpPr>
            <p:cNvPr id="9" name="Connettore 2 8"/>
            <p:cNvCxnSpPr/>
            <p:nvPr/>
          </p:nvCxnSpPr>
          <p:spPr>
            <a:xfrm flipH="1">
              <a:off x="7014159" y="3777935"/>
              <a:ext cx="613272" cy="196399"/>
            </a:xfrm>
            <a:prstGeom prst="straightConnector1">
              <a:avLst/>
            </a:prstGeom>
            <a:noFill/>
            <a:ln w="22229">
              <a:solidFill>
                <a:srgbClr val="000000"/>
              </a:solidFill>
              <a:prstDash val="solid"/>
              <a:miter/>
              <a:tailEnd type="arrow"/>
            </a:ln>
          </p:spPr>
        </p:cxnSp>
        <p:cxnSp>
          <p:nvCxnSpPr>
            <p:cNvPr id="10" name="Connettore 2 9"/>
            <p:cNvCxnSpPr/>
            <p:nvPr/>
          </p:nvCxnSpPr>
          <p:spPr>
            <a:xfrm>
              <a:off x="8047122" y="3777935"/>
              <a:ext cx="383563" cy="217764"/>
            </a:xfrm>
            <a:prstGeom prst="straightConnector1">
              <a:avLst/>
            </a:prstGeom>
            <a:noFill/>
            <a:ln w="22229">
              <a:solidFill>
                <a:srgbClr val="000000"/>
              </a:solidFill>
              <a:prstDash val="solid"/>
              <a:miter/>
              <a:tailEnd type="arrow"/>
            </a:ln>
          </p:spPr>
        </p:cxnSp>
        <p:sp>
          <p:nvSpPr>
            <p:cNvPr id="11" name="CasellaDiTesto 10"/>
            <p:cNvSpPr txBox="1"/>
            <p:nvPr/>
          </p:nvSpPr>
          <p:spPr>
            <a:xfrm>
              <a:off x="4205847" y="3902326"/>
              <a:ext cx="3046735" cy="36933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8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Corbel"/>
                </a:rPr>
                <a:t>Explicit</a:t>
              </a:r>
              <a:r>
                <a:rPr lang="it-IT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</a:rPr>
                <a:t> </a:t>
              </a:r>
              <a:r>
                <a:rPr lang="it-IT" sz="18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Corbel"/>
                </a:rPr>
                <a:t>event</a:t>
              </a:r>
              <a:r>
                <a:rPr lang="it-IT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</a:rPr>
                <a:t> </a:t>
              </a:r>
              <a:r>
                <a:rPr lang="it-IT" sz="18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Corbel"/>
                </a:rPr>
                <a:t>occurrence</a:t>
              </a:r>
              <a:r>
                <a:rPr lang="it-IT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</a:rPr>
                <a:t> </a:t>
              </a:r>
              <a:r>
                <a:rPr lang="it-IT" sz="18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Corbel"/>
                </a:rPr>
                <a:t>time</a:t>
              </a:r>
              <a:endPara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446207" y="3902326"/>
              <a:ext cx="2938625" cy="36933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8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Corbel"/>
                </a:rPr>
                <a:t>Implicit</a:t>
              </a:r>
              <a:r>
                <a:rPr lang="it-IT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</a:rPr>
                <a:t> </a:t>
              </a:r>
              <a:r>
                <a:rPr lang="it-IT" sz="18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Corbel"/>
                </a:rPr>
                <a:t>interval</a:t>
              </a:r>
              <a:r>
                <a:rPr lang="it-IT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</a:rPr>
                <a:t> tuple </a:t>
              </a:r>
              <a:r>
                <a:rPr lang="it-IT" sz="18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Corbel"/>
                </a:rPr>
                <a:t>validity</a:t>
              </a:r>
              <a:endPara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endParaRPr>
            </a:p>
          </p:txBody>
        </p:sp>
        <p:sp>
          <p:nvSpPr>
            <p:cNvPr id="13" name="Rettangolo 15"/>
            <p:cNvSpPr/>
            <p:nvPr/>
          </p:nvSpPr>
          <p:spPr>
            <a:xfrm>
              <a:off x="4988353" y="4406191"/>
              <a:ext cx="3010634" cy="46166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  <a:ea typeface="Lucida Calligraphy"/>
                  <a:cs typeface="Lucida Calligraphy"/>
                </a:rPr>
                <a:t>R</a:t>
              </a:r>
              <a:r>
                <a:rPr lang="en-GB" sz="2400" b="0" i="0" u="none" strike="noStrike" kern="1200" cap="none" spc="0" baseline="30000" dirty="0">
                  <a:solidFill>
                    <a:srgbClr val="000000"/>
                  </a:solidFill>
                  <a:uFillTx/>
                  <a:latin typeface="Lucida Calligraphy"/>
                  <a:ea typeface="Lucida Calligraphy"/>
                  <a:cs typeface="Lucida Calligraphy"/>
                </a:rPr>
                <a:t>CTA</a:t>
              </a:r>
              <a:r>
                <a: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orbel"/>
                </a:rPr>
                <a:t> 				R</a:t>
              </a:r>
              <a:r>
                <a:rPr lang="en-GB" sz="2400" b="0" i="0" u="none" strike="noStrike" kern="1200" cap="none" spc="0" baseline="30000" dirty="0">
                  <a:solidFill>
                    <a:srgbClr val="000000"/>
                  </a:solidFill>
                  <a:uFillTx/>
                  <a:latin typeface="Lucida Calligraphy"/>
                  <a:ea typeface="Lucida Calligraphy"/>
                  <a:cs typeface="Lucida Calligraphy"/>
                </a:rPr>
                <a:t>TA</a:t>
              </a:r>
            </a:p>
          </p:txBody>
        </p:sp>
        <p:sp>
          <p:nvSpPr>
            <p:cNvPr id="14" name="Freccia giù 16"/>
            <p:cNvSpPr/>
            <p:nvPr/>
          </p:nvSpPr>
          <p:spPr>
            <a:xfrm rot="16200004">
              <a:off x="6356209" y="4380027"/>
              <a:ext cx="357640" cy="633633"/>
            </a:xfrm>
            <a:custGeom>
              <a:avLst>
                <a:gd name="f0" fmla="val 15504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val f7"/>
                <a:gd name="f15" fmla="val f8"/>
                <a:gd name="f16" fmla="pin 0 f1 10800"/>
                <a:gd name="f17" fmla="pin 0 f0 216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1"/>
                <a:gd name="f29" fmla="+- 21600 0 f22"/>
                <a:gd name="f30" fmla="*/ f21 f12 1"/>
                <a:gd name="f31" fmla="*/ f22 f13 1"/>
                <a:gd name="f32" fmla="+- f25 0 f3"/>
                <a:gd name="f33" fmla="+- f26 0 f3"/>
                <a:gd name="f34" fmla="*/ 0 f27 1"/>
                <a:gd name="f35" fmla="*/ 21600 f27 1"/>
                <a:gd name="f36" fmla="*/ f29 f21 1"/>
                <a:gd name="f37" fmla="*/ f28 f12 1"/>
                <a:gd name="f38" fmla="*/ f36 1 10800"/>
                <a:gd name="f39" fmla="*/ f34 1 f27"/>
                <a:gd name="f40" fmla="*/ f35 1 f27"/>
                <a:gd name="f41" fmla="+- f22 f38 0"/>
                <a:gd name="f42" fmla="*/ f39 f13 1"/>
                <a:gd name="f43" fmla="*/ f39 f12 1"/>
                <a:gd name="f44" fmla="*/ f40 f12 1"/>
                <a:gd name="f45" fmla="*/ f41 f13 1"/>
              </a:gdLst>
              <a:ahLst>
                <a:ahXY gdRefX="f1" minX="f7" maxX="f9" gdRefY="f0" minY="f7" maxY="f8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3" y="f31"/>
                </a:cxn>
                <a:cxn ang="f33">
                  <a:pos x="f44" y="f31"/>
                </a:cxn>
              </a:cxnLst>
              <a:rect l="f30" t="f42" r="f37" b="f45"/>
              <a:pathLst>
                <a:path w="21600" h="21600">
                  <a:moveTo>
                    <a:pt x="f21" y="f7"/>
                  </a:moveTo>
                  <a:lnTo>
                    <a:pt x="f21" y="f22"/>
                  </a:lnTo>
                  <a:lnTo>
                    <a:pt x="f7" y="f22"/>
                  </a:lnTo>
                  <a:lnTo>
                    <a:pt x="f9" y="f8"/>
                  </a:lnTo>
                  <a:lnTo>
                    <a:pt x="f8" y="f22"/>
                  </a:lnTo>
                  <a:lnTo>
                    <a:pt x="f28" y="f22"/>
                  </a:lnTo>
                  <a:lnTo>
                    <a:pt x="f28" y="f7"/>
                  </a:lnTo>
                  <a:close/>
                </a:path>
              </a:pathLst>
            </a:custGeom>
            <a:gradFill>
              <a:gsLst>
                <a:gs pos="0">
                  <a:srgbClr val="B0B0B0"/>
                </a:gs>
                <a:gs pos="100000">
                  <a:srgbClr val="6F6F6F"/>
                </a:gs>
              </a:gsLst>
              <a:lin ang="5400000"/>
            </a:gradFill>
            <a:ln w="9528">
              <a:solidFill>
                <a:srgbClr val="AAAAAA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endParaRPr>
            </a:p>
          </p:txBody>
        </p:sp>
        <p:sp>
          <p:nvSpPr>
            <p:cNvPr id="15" name="Rettangolo 17"/>
            <p:cNvSpPr/>
            <p:nvPr/>
          </p:nvSpPr>
          <p:spPr>
            <a:xfrm>
              <a:off x="5087888" y="4725144"/>
              <a:ext cx="3769111" cy="46166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0" i="0" u="none" strike="noStrike" kern="1200" cap="none" spc="0" baseline="0">
                  <a:solidFill>
                    <a:srgbClr val="000000"/>
                  </a:solidFill>
                  <a:uFillTx/>
                  <a:latin typeface="Corbel"/>
                  <a:ea typeface="Lucida Calligraphy"/>
                  <a:cs typeface="Lucida Calligraphy"/>
                </a:rPr>
                <a:t>R(X|</a:t>
              </a:r>
              <a:r>
                <a:rPr lang="en-GB" sz="2400" b="0" i="1" u="none" strike="noStrike" kern="1200" cap="none" spc="0" baseline="0">
                  <a:solidFill>
                    <a:srgbClr val="000000"/>
                  </a:solidFill>
                  <a:uFillTx/>
                  <a:latin typeface="Corbel"/>
                  <a:ea typeface="Lucida Calligraphy"/>
                  <a:cs typeface="Lucida Calligraphy"/>
                </a:rPr>
                <a:t>T </a:t>
              </a:r>
              <a:r>
                <a:rPr lang="en-GB" sz="2400" b="0" i="0" u="none" strike="noStrike" kern="1200" cap="none" spc="0" baseline="0">
                  <a:solidFill>
                    <a:srgbClr val="000000"/>
                  </a:solidFill>
                  <a:uFillTx/>
                  <a:latin typeface="Corbel"/>
                  <a:ea typeface="Lucida Calligraphy"/>
                  <a:cs typeface="Lucida Calligraphy"/>
                </a:rPr>
                <a:t>)</a:t>
              </a:r>
              <a:r>
                <a:rPr lang="en-GB" sz="2400" b="0" i="0" u="none" strike="noStrike" kern="1200" cap="none" spc="0" baseline="0">
                  <a:solidFill>
                    <a:srgbClr val="000000"/>
                  </a:solidFill>
                  <a:uFillTx/>
                  <a:latin typeface="Corbel"/>
                </a:rPr>
                <a:t> 		   	      R(X</a:t>
              </a:r>
              <a:r>
                <a:rPr lang="en-GB" sz="2400" b="0" i="1" u="none" strike="noStrike" kern="1200" cap="none" spc="0" baseline="0">
                  <a:solidFill>
                    <a:srgbClr val="000000"/>
                  </a:solidFill>
                  <a:uFillTx/>
                  <a:latin typeface="Corbel"/>
                </a:rPr>
                <a:t> </a:t>
              </a:r>
              <a:r>
                <a:rPr lang="en-GB" sz="2400" b="0" i="0" u="none" strike="noStrike" kern="1200" cap="none" spc="0" baseline="0">
                  <a:solidFill>
                    <a:srgbClr val="000000"/>
                  </a:solidFill>
                  <a:uFillTx/>
                  <a:latin typeface="Corbel"/>
                </a:rPr>
                <a:t>|</a:t>
              </a:r>
              <a:r>
                <a:rPr lang="en-GB" sz="2400" b="0" i="1" u="none" strike="noStrike" kern="1200" cap="none" spc="0" baseline="0">
                  <a:solidFill>
                    <a:srgbClr val="000000"/>
                  </a:solidFill>
                  <a:uFillTx/>
                  <a:latin typeface="Corbel"/>
                </a:rPr>
                <a:t>T’ </a:t>
              </a:r>
              <a:r>
                <a:rPr lang="en-GB" sz="2400" b="0" i="0" u="none" strike="noStrike" kern="1200" cap="none" spc="0" baseline="0">
                  <a:solidFill>
                    <a:srgbClr val="000000"/>
                  </a:solidFill>
                  <a:uFillTx/>
                  <a:latin typeface="Corbel"/>
                </a:rPr>
                <a:t>)</a:t>
              </a:r>
              <a:endParaRPr lang="en-GB" sz="2400" b="0" i="0" u="none" strike="noStrike" kern="1200" cap="none" spc="0" baseline="30000">
                <a:solidFill>
                  <a:srgbClr val="000000"/>
                </a:solidFill>
                <a:uFillTx/>
                <a:latin typeface="Lucida Calligraphy"/>
                <a:ea typeface="Lucida Calligraphy"/>
                <a:cs typeface="Lucida Calligraphy"/>
              </a:endParaRPr>
            </a:p>
          </p:txBody>
        </p:sp>
      </p:grpSp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7752184" y="2996952"/>
          <a:ext cx="11836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40"/>
                <a:gridCol w="59184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 smtClean="0"/>
                        <a:t>T</a:t>
                      </a:r>
                      <a:endParaRPr lang="it-IT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25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9984432" y="2996952"/>
          <a:ext cx="165618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720079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0" dirty="0" smtClean="0"/>
                        <a:t>T</a:t>
                      </a:r>
                      <a:endParaRPr lang="it-IT" i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 smtClean="0"/>
                        <a:t>T</a:t>
                      </a:r>
                      <a:r>
                        <a:rPr lang="it-IT" i="1" dirty="0" smtClean="0">
                          <a:latin typeface="Arial"/>
                          <a:cs typeface="Arial"/>
                        </a:rPr>
                        <a:t>ꞌ</a:t>
                      </a:r>
                      <a:endParaRPr lang="it-IT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[2,</a:t>
                      </a:r>
                      <a:r>
                        <a:rPr lang="it-IT" dirty="0" smtClean="0">
                          <a:latin typeface="Arial"/>
                          <a:cs typeface="Arial"/>
                        </a:rPr>
                        <a:t>∞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25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[1,</a:t>
                      </a:r>
                      <a:r>
                        <a:rPr lang="it-IT" dirty="0" smtClean="0">
                          <a:latin typeface="Arial"/>
                          <a:cs typeface="Arial"/>
                        </a:rPr>
                        <a:t>∞</a:t>
                      </a:r>
                      <a:r>
                        <a:rPr lang="it-IT" dirty="0" smtClean="0"/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7752184" y="4293096"/>
          <a:ext cx="12241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4807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B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9984432" y="4509120"/>
          <a:ext cx="12241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B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i="1" dirty="0" smtClean="0"/>
                        <a:t>T</a:t>
                      </a:r>
                      <a:r>
                        <a:rPr lang="it-IT" i="1" dirty="0" smtClean="0">
                          <a:latin typeface="Arial"/>
                          <a:cs typeface="Arial"/>
                        </a:rPr>
                        <a:t>ꞌ</a:t>
                      </a:r>
                      <a:endParaRPr lang="it-IT" i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[3,3)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[1,2)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Freccia giù 6"/>
          <p:cNvSpPr/>
          <p:nvPr/>
        </p:nvSpPr>
        <p:spPr>
          <a:xfrm rot="16200004">
            <a:off x="9330341" y="3291004"/>
            <a:ext cx="357640" cy="633633"/>
          </a:xfrm>
          <a:custGeom>
            <a:avLst>
              <a:gd name="f0" fmla="val 1550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val f7"/>
              <a:gd name="f15" fmla="val f8"/>
              <a:gd name="f16" fmla="pin 0 f1 10800"/>
              <a:gd name="f17" fmla="pin 0 f0 216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1"/>
              <a:gd name="f29" fmla="+- 21600 0 f22"/>
              <a:gd name="f30" fmla="*/ f21 f12 1"/>
              <a:gd name="f31" fmla="*/ f22 f13 1"/>
              <a:gd name="f32" fmla="+- f25 0 f3"/>
              <a:gd name="f33" fmla="+- f26 0 f3"/>
              <a:gd name="f34" fmla="*/ 0 f27 1"/>
              <a:gd name="f35" fmla="*/ 21600 f27 1"/>
              <a:gd name="f36" fmla="*/ f29 f21 1"/>
              <a:gd name="f37" fmla="*/ f28 f12 1"/>
              <a:gd name="f38" fmla="*/ f36 1 10800"/>
              <a:gd name="f39" fmla="*/ f34 1 f27"/>
              <a:gd name="f40" fmla="*/ f35 1 f27"/>
              <a:gd name="f41" fmla="+- f22 f38 0"/>
              <a:gd name="f42" fmla="*/ f39 f13 1"/>
              <a:gd name="f43" fmla="*/ f39 f12 1"/>
              <a:gd name="f44" fmla="*/ f40 f12 1"/>
              <a:gd name="f45" fmla="*/ f41 f13 1"/>
            </a:gdLst>
            <a:ahLst>
              <a:ahXY gdRefX="f1" minX="f7" maxX="f9" gdRefY="f0" minY="f7" maxY="f8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3" y="f31"/>
              </a:cxn>
              <a:cxn ang="f33">
                <a:pos x="f44" y="f31"/>
              </a:cxn>
            </a:cxnLst>
            <a:rect l="f30" t="f42" r="f37" b="f45"/>
            <a:pathLst>
              <a:path w="21600" h="21600">
                <a:moveTo>
                  <a:pt x="f21" y="f7"/>
                </a:moveTo>
                <a:lnTo>
                  <a:pt x="f21" y="f22"/>
                </a:lnTo>
                <a:lnTo>
                  <a:pt x="f7" y="f22"/>
                </a:lnTo>
                <a:lnTo>
                  <a:pt x="f9" y="f8"/>
                </a:lnTo>
                <a:lnTo>
                  <a:pt x="f8" y="f22"/>
                </a:lnTo>
                <a:lnTo>
                  <a:pt x="f28" y="f22"/>
                </a:lnTo>
                <a:lnTo>
                  <a:pt x="f28" y="f7"/>
                </a:lnTo>
                <a:close/>
              </a:path>
            </a:pathLst>
          </a:custGeom>
          <a:gradFill>
            <a:gsLst>
              <a:gs pos="0">
                <a:srgbClr val="B0B0B0"/>
              </a:gs>
              <a:gs pos="100000">
                <a:srgbClr val="6F6F6F"/>
              </a:gs>
            </a:gsLst>
            <a:lin ang="5400000"/>
          </a:gradFill>
          <a:ln w="9528">
            <a:solidFill>
              <a:srgbClr val="AAAAA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26" name="Freccia giù 6"/>
          <p:cNvSpPr/>
          <p:nvPr/>
        </p:nvSpPr>
        <p:spPr>
          <a:xfrm rot="16200004">
            <a:off x="9330340" y="4731164"/>
            <a:ext cx="357640" cy="633633"/>
          </a:xfrm>
          <a:custGeom>
            <a:avLst>
              <a:gd name="f0" fmla="val 1550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val f7"/>
              <a:gd name="f15" fmla="val f8"/>
              <a:gd name="f16" fmla="pin 0 f1 10800"/>
              <a:gd name="f17" fmla="pin 0 f0 216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1"/>
              <a:gd name="f29" fmla="+- 21600 0 f22"/>
              <a:gd name="f30" fmla="*/ f21 f12 1"/>
              <a:gd name="f31" fmla="*/ f22 f13 1"/>
              <a:gd name="f32" fmla="+- f25 0 f3"/>
              <a:gd name="f33" fmla="+- f26 0 f3"/>
              <a:gd name="f34" fmla="*/ 0 f27 1"/>
              <a:gd name="f35" fmla="*/ 21600 f27 1"/>
              <a:gd name="f36" fmla="*/ f29 f21 1"/>
              <a:gd name="f37" fmla="*/ f28 f12 1"/>
              <a:gd name="f38" fmla="*/ f36 1 10800"/>
              <a:gd name="f39" fmla="*/ f34 1 f27"/>
              <a:gd name="f40" fmla="*/ f35 1 f27"/>
              <a:gd name="f41" fmla="+- f22 f38 0"/>
              <a:gd name="f42" fmla="*/ f39 f13 1"/>
              <a:gd name="f43" fmla="*/ f39 f12 1"/>
              <a:gd name="f44" fmla="*/ f40 f12 1"/>
              <a:gd name="f45" fmla="*/ f41 f13 1"/>
            </a:gdLst>
            <a:ahLst>
              <a:ahXY gdRefX="f1" minX="f7" maxX="f9" gdRefY="f0" minY="f7" maxY="f8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3" y="f31"/>
              </a:cxn>
              <a:cxn ang="f33">
                <a:pos x="f44" y="f31"/>
              </a:cxn>
            </a:cxnLst>
            <a:rect l="f30" t="f42" r="f37" b="f45"/>
            <a:pathLst>
              <a:path w="21600" h="21600">
                <a:moveTo>
                  <a:pt x="f21" y="f7"/>
                </a:moveTo>
                <a:lnTo>
                  <a:pt x="f21" y="f22"/>
                </a:lnTo>
                <a:lnTo>
                  <a:pt x="f7" y="f22"/>
                </a:lnTo>
                <a:lnTo>
                  <a:pt x="f9" y="f8"/>
                </a:lnTo>
                <a:lnTo>
                  <a:pt x="f8" y="f22"/>
                </a:lnTo>
                <a:lnTo>
                  <a:pt x="f28" y="f22"/>
                </a:lnTo>
                <a:lnTo>
                  <a:pt x="f28" y="f7"/>
                </a:lnTo>
                <a:close/>
              </a:path>
            </a:pathLst>
          </a:custGeom>
          <a:gradFill>
            <a:gsLst>
              <a:gs pos="0">
                <a:srgbClr val="B0B0B0"/>
              </a:gs>
              <a:gs pos="100000">
                <a:srgbClr val="6F6F6F"/>
              </a:gs>
            </a:gsLst>
            <a:lin ang="5400000"/>
          </a:gradFill>
          <a:ln w="9528">
            <a:solidFill>
              <a:srgbClr val="AAAAA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215680" y="5445224"/>
            <a:ext cx="4544608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 err="1" smtClean="0">
                <a:solidFill>
                  <a:srgbClr val="000000"/>
                </a:solidFill>
                <a:latin typeface="Corbel"/>
              </a:rPr>
              <a:t>Intervals</a:t>
            </a:r>
            <a:r>
              <a:rPr lang="it-IT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</a:rPr>
              <a:t>o</a:t>
            </a:r>
            <a:r>
              <a:rPr lang="it-IT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btained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by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coalescing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timepoints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orbel"/>
            </a:endParaRPr>
          </a:p>
        </p:txBody>
      </p:sp>
      <p:cxnSp>
        <p:nvCxnSpPr>
          <p:cNvPr id="28" name="Connettore 2 27"/>
          <p:cNvCxnSpPr/>
          <p:nvPr/>
        </p:nvCxnSpPr>
        <p:spPr>
          <a:xfrm>
            <a:off x="4871864" y="5301208"/>
            <a:ext cx="383563" cy="217764"/>
          </a:xfrm>
          <a:prstGeom prst="straightConnector1">
            <a:avLst/>
          </a:prstGeom>
          <a:noFill/>
          <a:ln w="22229">
            <a:solidFill>
              <a:srgbClr val="000000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 dirty="0"/>
              <a:t>Translating CQs into OTQs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018715" cy="4427730"/>
          </a:xfrm>
        </p:spPr>
        <p:txBody>
          <a:bodyPr/>
          <a:lstStyle/>
          <a:p>
            <a:pPr lvl="0"/>
            <a:r>
              <a:rPr lang="en-GB" dirty="0"/>
              <a:t>Semantics of the continuous operators </a:t>
            </a:r>
            <a:r>
              <a:rPr lang="en-GB" dirty="0" smtClean="0"/>
              <a:t>is defined </a:t>
            </a:r>
            <a:r>
              <a:rPr lang="en-GB" dirty="0"/>
              <a:t>through </a:t>
            </a:r>
            <a:r>
              <a:rPr lang="en-GB" dirty="0">
                <a:latin typeface="Lucida Calligraphy"/>
              </a:rPr>
              <a:t>TA</a:t>
            </a:r>
            <a:r>
              <a:rPr lang="en-GB" dirty="0"/>
              <a:t> </a:t>
            </a:r>
            <a:r>
              <a:rPr lang="en-GB" dirty="0" smtClean="0"/>
              <a:t>operators</a:t>
            </a:r>
          </a:p>
          <a:p>
            <a:pPr lvl="0"/>
            <a:r>
              <a:rPr lang="en-GB" dirty="0" smtClean="0">
                <a:latin typeface="Lucida Calligraphy"/>
              </a:rPr>
              <a:t>CTA </a:t>
            </a:r>
            <a:r>
              <a:rPr lang="en-GB" dirty="0" smtClean="0"/>
              <a:t>expressions are evaluated through a sampling operator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aseline="30000" dirty="0" smtClean="0">
                <a:latin typeface="Lucida Calligraphy"/>
              </a:rPr>
              <a:t>TA</a:t>
            </a:r>
            <a:endParaRPr lang="en-GB" baseline="30000" dirty="0" smtClean="0"/>
          </a:p>
          <a:p>
            <a:pPr lvl="0">
              <a:buNone/>
            </a:pPr>
            <a:r>
              <a:rPr lang="en-GB" dirty="0" smtClean="0"/>
              <a:t>	 defined at the </a:t>
            </a:r>
            <a:r>
              <a:rPr lang="en-GB" dirty="0" smtClean="0">
                <a:latin typeface="Lucida Calligraphy"/>
              </a:rPr>
              <a:t>TA </a:t>
            </a:r>
            <a:r>
              <a:rPr lang="en-GB" dirty="0" smtClean="0"/>
              <a:t>level, which produces a pure </a:t>
            </a:r>
            <a:r>
              <a:rPr lang="en-GB" dirty="0" smtClean="0">
                <a:latin typeface="Lucida Calligraphy"/>
              </a:rPr>
              <a:t>TA </a:t>
            </a:r>
            <a:r>
              <a:rPr lang="en-GB" dirty="0" smtClean="0"/>
              <a:t>expression</a:t>
            </a:r>
          </a:p>
          <a:p>
            <a:pPr lvl="0"/>
            <a:r>
              <a:rPr lang="en-GB" i="1" dirty="0" err="1" smtClean="0"/>
              <a:t>tset</a:t>
            </a:r>
            <a:r>
              <a:rPr lang="en-GB" dirty="0" smtClean="0"/>
              <a:t> is the evaluation time instant set implied by the sampling operator</a:t>
            </a: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Sliding window expressions do not need to be evaluated for time points </a:t>
            </a:r>
            <a:br>
              <a:rPr lang="en-GB" dirty="0" smtClean="0"/>
            </a:br>
            <a:r>
              <a:rPr lang="en-GB" dirty="0" smtClean="0"/>
              <a:t>non belonging to </a:t>
            </a:r>
            <a:r>
              <a:rPr lang="en-GB" i="1" dirty="0" err="1" smtClean="0"/>
              <a:t>tset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28742B-BBC6-4215-B346-20F50818A285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680" y="3861048"/>
            <a:ext cx="647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Translating CQs into OTQs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018715" cy="451265"/>
          </a:xfrm>
        </p:spPr>
        <p:txBody>
          <a:bodyPr/>
          <a:lstStyle/>
          <a:p>
            <a:pPr lvl="0"/>
            <a:r>
              <a:rPr lang="en-GB" dirty="0" smtClean="0"/>
              <a:t>Definition of the semantics </a:t>
            </a:r>
            <a:r>
              <a:rPr lang="en-GB" dirty="0"/>
              <a:t>of the continuous </a:t>
            </a:r>
            <a:r>
              <a:rPr lang="en-GB" dirty="0" smtClean="0"/>
              <a:t>operators in </a:t>
            </a:r>
            <a:r>
              <a:rPr lang="en-GB" dirty="0" smtClean="0">
                <a:latin typeface="Lucida Calligraphy"/>
              </a:rPr>
              <a:t>TA </a:t>
            </a:r>
            <a:endParaRPr lang="en-GB" dirty="0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28742B-BBC6-4215-B346-20F50818A285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6" name="Immagine 12"/>
          <p:cNvPicPr>
            <a:picLocks noChangeAspect="1"/>
          </p:cNvPicPr>
          <p:nvPr/>
        </p:nvPicPr>
        <p:blipFill>
          <a:blip r:embed="rId3" cstate="print"/>
          <a:srcRect t="810" b="849"/>
          <a:stretch>
            <a:fillRect/>
          </a:stretch>
        </p:blipFill>
        <p:spPr>
          <a:xfrm>
            <a:off x="2530912" y="1817653"/>
            <a:ext cx="7899401" cy="405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Translating CQs into OTQs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156308" cy="4505733"/>
          </a:xfrm>
        </p:spPr>
        <p:txBody>
          <a:bodyPr/>
          <a:lstStyle/>
          <a:p>
            <a:pPr lvl="0"/>
            <a:r>
              <a:rPr lang="en-GB" dirty="0"/>
              <a:t>Sampling operator </a:t>
            </a:r>
            <a:r>
              <a:rPr lang="en-GB" baseline="30000" dirty="0">
                <a:latin typeface="Lucida Calligraphy"/>
              </a:rPr>
              <a:t>TA</a:t>
            </a:r>
          </a:p>
          <a:p>
            <a:pPr lvl="0"/>
            <a:endParaRPr lang="en-GB" baseline="30000" dirty="0">
              <a:latin typeface="Lucida Calligraphy"/>
            </a:endParaRPr>
          </a:p>
          <a:p>
            <a:pPr lvl="0"/>
            <a:endParaRPr lang="en-GB" baseline="30000" dirty="0">
              <a:latin typeface="Lucida Calligraphy"/>
            </a:endParaRPr>
          </a:p>
          <a:p>
            <a:pPr lvl="0"/>
            <a:endParaRPr lang="en-GB" baseline="30000" dirty="0">
              <a:latin typeface="Lucida Calligraphy"/>
            </a:endParaRPr>
          </a:p>
          <a:p>
            <a:pPr lvl="0"/>
            <a:r>
              <a:rPr lang="en-GB" dirty="0"/>
              <a:t>In the paper, we prove that</a:t>
            </a:r>
          </a:p>
          <a:p>
            <a:pPr lvl="0"/>
            <a:endParaRPr lang="en-GB" baseline="30000" dirty="0">
              <a:latin typeface="Lucida Calligraphy"/>
            </a:endParaRPr>
          </a:p>
          <a:p>
            <a:pPr lvl="0"/>
            <a:endParaRPr lang="en-GB" baseline="30000" dirty="0">
              <a:latin typeface="Lucida Calligraphy"/>
            </a:endParaRPr>
          </a:p>
          <a:p>
            <a:pPr lvl="0"/>
            <a:endParaRPr lang="en-GB" baseline="30000" dirty="0">
              <a:latin typeface="Lucida Calligraphy"/>
            </a:endParaRPr>
          </a:p>
          <a:p>
            <a:pPr marL="0" lvl="0" indent="0">
              <a:buNone/>
            </a:pPr>
            <a:r>
              <a:rPr lang="en-GB" dirty="0"/>
              <a:t>		We can translate each CQ in </a:t>
            </a:r>
            <a:r>
              <a:rPr lang="en-GB" dirty="0">
                <a:latin typeface="Lucida Calligraphy"/>
              </a:rPr>
              <a:t>CTA</a:t>
            </a:r>
            <a:r>
              <a:rPr lang="en-GB" dirty="0"/>
              <a:t> into an equivalent expression in </a:t>
            </a:r>
            <a:r>
              <a:rPr lang="en-GB" dirty="0">
                <a:latin typeface="Lucida Calligraphy"/>
              </a:rPr>
              <a:t>TA    	     </a:t>
            </a:r>
            <a:r>
              <a:rPr lang="en-GB" dirty="0"/>
              <a:t>(and </a:t>
            </a:r>
            <a:r>
              <a:rPr lang="en-GB" dirty="0" smtClean="0"/>
              <a:t>have them executed by </a:t>
            </a:r>
            <a:r>
              <a:rPr lang="en-GB" dirty="0"/>
              <a:t>a </a:t>
            </a:r>
            <a:r>
              <a:rPr lang="en-GB" dirty="0" smtClean="0"/>
              <a:t>“traditional” temporal </a:t>
            </a:r>
            <a:r>
              <a:rPr lang="en-GB" dirty="0"/>
              <a:t>relational </a:t>
            </a:r>
            <a:r>
              <a:rPr lang="en-GB" dirty="0" smtClean="0"/>
              <a:t>engine!)</a:t>
            </a:r>
            <a:endParaRPr lang="en-GB" baseline="30000" dirty="0">
              <a:latin typeface="Lucida Calligraphy"/>
            </a:endParaRPr>
          </a:p>
          <a:p>
            <a:pPr lvl="0"/>
            <a:endParaRPr lang="en-GB" baseline="30000" dirty="0">
              <a:latin typeface="Lucida Calligraphy"/>
            </a:endParaRPr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CF7064-B0D3-4FA4-B0A9-F858F2A2138A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757" y="1605302"/>
            <a:ext cx="2971800" cy="41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1240" y="2252167"/>
            <a:ext cx="8801100" cy="53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2096" y="3699424"/>
            <a:ext cx="2819396" cy="6349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ccia giù 9"/>
          <p:cNvSpPr/>
          <p:nvPr/>
        </p:nvSpPr>
        <p:spPr>
          <a:xfrm rot="16200004">
            <a:off x="1873418" y="4556981"/>
            <a:ext cx="357640" cy="633633"/>
          </a:xfrm>
          <a:custGeom>
            <a:avLst>
              <a:gd name="f0" fmla="val 1550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val f7"/>
              <a:gd name="f15" fmla="val f8"/>
              <a:gd name="f16" fmla="pin 0 f1 10800"/>
              <a:gd name="f17" fmla="pin 0 f0 216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1"/>
              <a:gd name="f29" fmla="+- 21600 0 f22"/>
              <a:gd name="f30" fmla="*/ f21 f12 1"/>
              <a:gd name="f31" fmla="*/ f22 f13 1"/>
              <a:gd name="f32" fmla="+- f25 0 f3"/>
              <a:gd name="f33" fmla="+- f26 0 f3"/>
              <a:gd name="f34" fmla="*/ 0 f27 1"/>
              <a:gd name="f35" fmla="*/ 21600 f27 1"/>
              <a:gd name="f36" fmla="*/ f29 f21 1"/>
              <a:gd name="f37" fmla="*/ f28 f12 1"/>
              <a:gd name="f38" fmla="*/ f36 1 10800"/>
              <a:gd name="f39" fmla="*/ f34 1 f27"/>
              <a:gd name="f40" fmla="*/ f35 1 f27"/>
              <a:gd name="f41" fmla="+- f22 f38 0"/>
              <a:gd name="f42" fmla="*/ f39 f13 1"/>
              <a:gd name="f43" fmla="*/ f39 f12 1"/>
              <a:gd name="f44" fmla="*/ f40 f12 1"/>
              <a:gd name="f45" fmla="*/ f41 f13 1"/>
            </a:gdLst>
            <a:ahLst>
              <a:ahXY gdRefX="f1" minX="f7" maxX="f9" gdRefY="f0" minY="f7" maxY="f8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3" y="f31"/>
              </a:cxn>
              <a:cxn ang="f33">
                <a:pos x="f44" y="f31"/>
              </a:cxn>
            </a:cxnLst>
            <a:rect l="f30" t="f42" r="f37" b="f45"/>
            <a:pathLst>
              <a:path w="21600" h="21600">
                <a:moveTo>
                  <a:pt x="f21" y="f7"/>
                </a:moveTo>
                <a:lnTo>
                  <a:pt x="f21" y="f22"/>
                </a:lnTo>
                <a:lnTo>
                  <a:pt x="f7" y="f22"/>
                </a:lnTo>
                <a:lnTo>
                  <a:pt x="f9" y="f8"/>
                </a:lnTo>
                <a:lnTo>
                  <a:pt x="f8" y="f22"/>
                </a:lnTo>
                <a:lnTo>
                  <a:pt x="f28" y="f22"/>
                </a:lnTo>
                <a:lnTo>
                  <a:pt x="f28" y="f7"/>
                </a:lnTo>
                <a:close/>
              </a:path>
            </a:pathLst>
          </a:custGeom>
          <a:gradFill>
            <a:gsLst>
              <a:gs pos="0">
                <a:srgbClr val="B0B0B0"/>
              </a:gs>
              <a:gs pos="100000">
                <a:srgbClr val="6F6F6F"/>
              </a:gs>
            </a:gsLst>
            <a:lin ang="5400000"/>
          </a:gradFill>
          <a:ln w="9528">
            <a:solidFill>
              <a:srgbClr val="AAAAA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Conclusions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176814"/>
            <a:ext cx="10018715" cy="4706462"/>
          </a:xfrm>
        </p:spPr>
        <p:txBody>
          <a:bodyPr/>
          <a:lstStyle/>
          <a:p>
            <a:pPr marL="0" lvl="0" indent="0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presented</a:t>
            </a:r>
            <a:r>
              <a:rPr lang="it-IT" dirty="0"/>
              <a:t> a </a:t>
            </a:r>
            <a:r>
              <a:rPr lang="it-IT" b="1" dirty="0" err="1">
                <a:solidFill>
                  <a:srgbClr val="1287C3"/>
                </a:solidFill>
              </a:rPr>
              <a:t>temporal</a:t>
            </a:r>
            <a:r>
              <a:rPr lang="it-IT" b="1" dirty="0">
                <a:solidFill>
                  <a:srgbClr val="1287C3"/>
                </a:solidFill>
              </a:rPr>
              <a:t> algebra </a:t>
            </a:r>
            <a:r>
              <a:rPr lang="it-IT" dirty="0" err="1"/>
              <a:t>extended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b="1" dirty="0" err="1">
                <a:solidFill>
                  <a:srgbClr val="1287C3"/>
                </a:solidFill>
              </a:rPr>
              <a:t>windowing</a:t>
            </a:r>
            <a:r>
              <a:rPr lang="it-IT" dirty="0"/>
              <a:t> and </a:t>
            </a:r>
            <a:r>
              <a:rPr lang="it-IT" b="1" dirty="0" err="1" smtClean="0">
                <a:solidFill>
                  <a:srgbClr val="1287C3"/>
                </a:solidFill>
              </a:rPr>
              <a:t>flattening</a:t>
            </a:r>
            <a:r>
              <a:rPr lang="it-IT" b="1" dirty="0" smtClean="0">
                <a:solidFill>
                  <a:srgbClr val="1287C3"/>
                </a:solidFill>
              </a:rPr>
              <a:t>/</a:t>
            </a:r>
            <a:r>
              <a:rPr lang="it-IT" b="1" dirty="0" err="1" smtClean="0">
                <a:solidFill>
                  <a:srgbClr val="1287C3"/>
                </a:solidFill>
              </a:rPr>
              <a:t>aggregation</a:t>
            </a:r>
            <a:r>
              <a:rPr lang="it-IT" dirty="0" smtClean="0"/>
              <a:t> </a:t>
            </a:r>
            <a:r>
              <a:rPr lang="it-IT" b="1" dirty="0" err="1">
                <a:solidFill>
                  <a:srgbClr val="1287C3"/>
                </a:solidFill>
              </a:rPr>
              <a:t>operators</a:t>
            </a:r>
            <a:r>
              <a:rPr lang="it-IT" dirty="0"/>
              <a:t> </a:t>
            </a:r>
            <a:r>
              <a:rPr lang="it-IT" dirty="0" err="1"/>
              <a:t>supporting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OTQs</a:t>
            </a:r>
            <a:r>
              <a:rPr lang="it-IT" dirty="0"/>
              <a:t> and </a:t>
            </a:r>
            <a:r>
              <a:rPr lang="it-IT" dirty="0" err="1"/>
              <a:t>CQs</a:t>
            </a:r>
            <a:r>
              <a:rPr lang="it-IT" dirty="0"/>
              <a:t> on </a:t>
            </a:r>
            <a:r>
              <a:rPr lang="it-IT" b="1" dirty="0">
                <a:solidFill>
                  <a:srgbClr val="1287C3"/>
                </a:solidFill>
              </a:rPr>
              <a:t>streaming</a:t>
            </a:r>
            <a:r>
              <a:rPr lang="it-IT" dirty="0"/>
              <a:t>, </a:t>
            </a:r>
            <a:r>
              <a:rPr lang="it-IT" b="1" dirty="0">
                <a:solidFill>
                  <a:srgbClr val="1287C3"/>
                </a:solidFill>
              </a:rPr>
              <a:t>standard</a:t>
            </a:r>
            <a:r>
              <a:rPr lang="it-IT" dirty="0"/>
              <a:t> and </a:t>
            </a:r>
            <a:r>
              <a:rPr lang="it-IT" b="1" dirty="0" err="1">
                <a:solidFill>
                  <a:srgbClr val="1287C3"/>
                </a:solidFill>
              </a:rPr>
              <a:t>temporal</a:t>
            </a:r>
            <a:r>
              <a:rPr lang="it-IT" dirty="0"/>
              <a:t> </a:t>
            </a:r>
            <a:r>
              <a:rPr lang="it-IT" dirty="0" err="1"/>
              <a:t>relational</a:t>
            </a:r>
            <a:r>
              <a:rPr lang="it-IT" dirty="0"/>
              <a:t> data. </a:t>
            </a:r>
            <a:endParaRPr lang="it-IT" dirty="0" smtClean="0"/>
          </a:p>
          <a:p>
            <a:pPr marL="0" lvl="0" indent="0">
              <a:buNone/>
            </a:pP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/>
              <a:t>approach</a:t>
            </a:r>
            <a:r>
              <a:rPr lang="mr-IN" dirty="0">
                <a:cs typeface="Mangal" pitchFamily="18"/>
              </a:rPr>
              <a:t>…</a:t>
            </a:r>
            <a:endParaRPr lang="it-IT" dirty="0"/>
          </a:p>
          <a:p>
            <a:pPr lvl="0"/>
            <a:r>
              <a:rPr lang="mr-IN" dirty="0">
                <a:cs typeface="Mangal" pitchFamily="18"/>
              </a:rPr>
              <a:t>…</a:t>
            </a:r>
            <a:r>
              <a:rPr lang="it-IT" dirty="0" err="1"/>
              <a:t>overcomes</a:t>
            </a:r>
            <a:r>
              <a:rPr lang="it-IT" dirty="0"/>
              <a:t> the </a:t>
            </a:r>
            <a:r>
              <a:rPr lang="it-IT" dirty="0" err="1"/>
              <a:t>transformation</a:t>
            </a:r>
            <a:r>
              <a:rPr lang="it-IT" dirty="0"/>
              <a:t> </a:t>
            </a:r>
            <a:r>
              <a:rPr lang="it-IT" dirty="0" err="1"/>
              <a:t>overhead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stream-relation-stream</a:t>
            </a:r>
            <a:r>
              <a:rPr lang="it-IT" dirty="0"/>
              <a:t> </a:t>
            </a:r>
            <a:r>
              <a:rPr lang="it-IT" dirty="0" err="1"/>
              <a:t>approaches</a:t>
            </a:r>
            <a:endParaRPr lang="it-IT" dirty="0"/>
          </a:p>
          <a:p>
            <a:pPr lvl="1"/>
            <a:r>
              <a:rPr lang="it-IT" sz="1900" dirty="0" err="1"/>
              <a:t>We</a:t>
            </a:r>
            <a:r>
              <a:rPr lang="it-IT" sz="1900" dirty="0"/>
              <a:t> </a:t>
            </a:r>
            <a:r>
              <a:rPr lang="it-IT" sz="1900" dirty="0" err="1"/>
              <a:t>proved</a:t>
            </a:r>
            <a:r>
              <a:rPr lang="it-IT" sz="1900" dirty="0"/>
              <a:t> </a:t>
            </a:r>
            <a:r>
              <a:rPr lang="it-IT" sz="1900" dirty="0" err="1"/>
              <a:t>that</a:t>
            </a:r>
            <a:r>
              <a:rPr lang="it-IT" sz="1900" dirty="0"/>
              <a:t> </a:t>
            </a:r>
            <a:r>
              <a:rPr lang="it-IT" sz="1900" dirty="0" err="1"/>
              <a:t>it</a:t>
            </a:r>
            <a:r>
              <a:rPr lang="it-IT" sz="1900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</a:t>
            </a:r>
            <a:r>
              <a:rPr lang="it-IT" sz="1900" dirty="0" err="1"/>
              <a:t>possible</a:t>
            </a:r>
            <a:r>
              <a:rPr lang="it-IT" sz="1900" dirty="0"/>
              <a:t> </a:t>
            </a:r>
            <a:r>
              <a:rPr lang="it-IT" sz="1900" dirty="0" err="1"/>
              <a:t>to</a:t>
            </a:r>
            <a:r>
              <a:rPr lang="it-IT" sz="1900" dirty="0"/>
              <a:t> exploit the full </a:t>
            </a:r>
            <a:r>
              <a:rPr lang="it-IT" sz="1900" dirty="0" err="1"/>
              <a:t>potential</a:t>
            </a:r>
            <a:r>
              <a:rPr lang="it-IT" sz="1900" dirty="0"/>
              <a:t> </a:t>
            </a:r>
            <a:r>
              <a:rPr lang="it-IT" sz="1900" dirty="0" err="1"/>
              <a:t>of</a:t>
            </a:r>
            <a:r>
              <a:rPr lang="it-IT" sz="1900" dirty="0"/>
              <a:t> a native </a:t>
            </a:r>
            <a:r>
              <a:rPr lang="it-IT" sz="1900" dirty="0" err="1"/>
              <a:t>representation</a:t>
            </a:r>
            <a:r>
              <a:rPr lang="it-IT" sz="1900" dirty="0"/>
              <a:t> </a:t>
            </a:r>
            <a:r>
              <a:rPr lang="it-IT" sz="1900" dirty="0" err="1"/>
              <a:t>of</a:t>
            </a:r>
            <a:r>
              <a:rPr lang="it-IT" sz="1900" dirty="0"/>
              <a:t> </a:t>
            </a:r>
            <a:r>
              <a:rPr lang="it-IT" sz="1900" dirty="0" err="1"/>
              <a:t>temporal</a:t>
            </a:r>
            <a:r>
              <a:rPr lang="it-IT" sz="1900" dirty="0"/>
              <a:t> data </a:t>
            </a:r>
            <a:r>
              <a:rPr lang="it-IT" sz="1900" dirty="0" err="1"/>
              <a:t>to</a:t>
            </a:r>
            <a:r>
              <a:rPr lang="it-IT" sz="1900" dirty="0"/>
              <a:t> </a:t>
            </a:r>
            <a:r>
              <a:rPr lang="it-IT" sz="1900" dirty="0" err="1"/>
              <a:t>query</a:t>
            </a:r>
            <a:r>
              <a:rPr lang="it-IT" sz="1900" dirty="0"/>
              <a:t> streaming data </a:t>
            </a:r>
            <a:r>
              <a:rPr lang="it-IT" sz="1900" dirty="0" err="1"/>
              <a:t>seamlessly</a:t>
            </a:r>
            <a:endParaRPr lang="it-IT" sz="1900" dirty="0"/>
          </a:p>
          <a:p>
            <a:pPr lvl="0">
              <a:buNone/>
            </a:pPr>
            <a:endParaRPr lang="it-IT" dirty="0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CC2A06-79D7-42B5-98F4-224935F5B30D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 dirty="0"/>
              <a:t>Conclusions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176814"/>
            <a:ext cx="10018715" cy="4706462"/>
          </a:xfrm>
        </p:spPr>
        <p:txBody>
          <a:bodyPr/>
          <a:lstStyle/>
          <a:p>
            <a:pPr lvl="0"/>
            <a:r>
              <a:rPr lang="mr-IN" dirty="0" smtClean="0">
                <a:cs typeface="Mangal" pitchFamily="18"/>
              </a:rPr>
              <a:t>…</a:t>
            </a:r>
            <a:r>
              <a:rPr lang="it-IT" dirty="0"/>
              <a:t>can integrate </a:t>
            </a:r>
            <a:r>
              <a:rPr lang="it-IT" dirty="0" err="1"/>
              <a:t>with</a:t>
            </a:r>
            <a:r>
              <a:rPr lang="it-IT" dirty="0"/>
              <a:t> the </a:t>
            </a:r>
            <a:r>
              <a:rPr lang="it-IT" dirty="0" err="1"/>
              <a:t>theoretical</a:t>
            </a:r>
            <a:r>
              <a:rPr lang="it-IT" dirty="0"/>
              <a:t> and </a:t>
            </a:r>
            <a:r>
              <a:rPr lang="it-IT" dirty="0" err="1"/>
              <a:t>practical</a:t>
            </a:r>
            <a:r>
              <a:rPr lang="it-IT" dirty="0"/>
              <a:t> </a:t>
            </a:r>
            <a:r>
              <a:rPr lang="it-IT" dirty="0" err="1"/>
              <a:t>solutions</a:t>
            </a:r>
            <a:r>
              <a:rPr lang="it-IT" dirty="0"/>
              <a:t>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the </a:t>
            </a:r>
            <a:r>
              <a:rPr lang="it-IT" dirty="0" err="1"/>
              <a:t>development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a </a:t>
            </a:r>
            <a:r>
              <a:rPr lang="it-IT" dirty="0" err="1"/>
              <a:t>robust</a:t>
            </a:r>
            <a:r>
              <a:rPr lang="it-IT" dirty="0"/>
              <a:t> </a:t>
            </a:r>
            <a:r>
              <a:rPr lang="it-IT" dirty="0" err="1"/>
              <a:t>temporal</a:t>
            </a:r>
            <a:r>
              <a:rPr lang="it-IT" dirty="0"/>
              <a:t> database </a:t>
            </a:r>
            <a:r>
              <a:rPr lang="it-IT" dirty="0" err="1"/>
              <a:t>technology</a:t>
            </a:r>
            <a:endParaRPr lang="it-IT" dirty="0"/>
          </a:p>
          <a:p>
            <a:pPr lvl="1"/>
            <a:r>
              <a:rPr lang="it-IT" sz="1900" dirty="0" err="1"/>
              <a:t>We</a:t>
            </a:r>
            <a:r>
              <a:rPr lang="it-IT" sz="1900" dirty="0"/>
              <a:t> </a:t>
            </a:r>
            <a:r>
              <a:rPr lang="it-IT" sz="1900" dirty="0" err="1"/>
              <a:t>proved</a:t>
            </a:r>
            <a:r>
              <a:rPr lang="it-IT" sz="1900" dirty="0"/>
              <a:t> </a:t>
            </a:r>
            <a:r>
              <a:rPr lang="it-IT" sz="1900" dirty="0" err="1"/>
              <a:t>that</a:t>
            </a:r>
            <a:r>
              <a:rPr lang="it-IT" sz="1900" dirty="0"/>
              <a:t> </a:t>
            </a:r>
            <a:r>
              <a:rPr lang="it-IT" sz="1900" dirty="0">
                <a:latin typeface="Lucida Calligraphy"/>
              </a:rPr>
              <a:t>CTA</a:t>
            </a:r>
            <a:r>
              <a:rPr lang="it-IT" sz="1900" dirty="0"/>
              <a:t> </a:t>
            </a:r>
            <a:r>
              <a:rPr lang="it-IT" sz="1900" dirty="0" err="1"/>
              <a:t>expressions</a:t>
            </a:r>
            <a:r>
              <a:rPr lang="it-IT" sz="1900" dirty="0"/>
              <a:t> can </a:t>
            </a:r>
            <a:r>
              <a:rPr lang="it-IT" sz="1900" dirty="0" err="1"/>
              <a:t>be</a:t>
            </a:r>
            <a:r>
              <a:rPr lang="it-IT" sz="1900" dirty="0"/>
              <a:t> </a:t>
            </a:r>
            <a:r>
              <a:rPr lang="it-IT" sz="1900" dirty="0" err="1"/>
              <a:t>translated</a:t>
            </a:r>
            <a:r>
              <a:rPr lang="it-IT" sz="1900" dirty="0"/>
              <a:t> </a:t>
            </a:r>
            <a:r>
              <a:rPr lang="it-IT" sz="1900" dirty="0" err="1"/>
              <a:t>into</a:t>
            </a:r>
            <a:r>
              <a:rPr lang="it-IT" sz="1900" dirty="0"/>
              <a:t> </a:t>
            </a:r>
            <a:r>
              <a:rPr lang="it-IT" sz="1900" dirty="0" err="1"/>
              <a:t>equivalent</a:t>
            </a:r>
            <a:r>
              <a:rPr lang="it-IT" sz="1900" dirty="0"/>
              <a:t> </a:t>
            </a:r>
            <a:r>
              <a:rPr lang="it-IT" sz="1900" dirty="0" err="1"/>
              <a:t>expressions</a:t>
            </a:r>
            <a:r>
              <a:rPr lang="it-IT" sz="1900" dirty="0"/>
              <a:t> in the </a:t>
            </a:r>
            <a:r>
              <a:rPr lang="it-IT" sz="1900" dirty="0" err="1"/>
              <a:t>temporal</a:t>
            </a:r>
            <a:r>
              <a:rPr lang="it-IT" sz="1900" dirty="0"/>
              <a:t> algebra </a:t>
            </a:r>
            <a:r>
              <a:rPr lang="it-IT" sz="1900" dirty="0">
                <a:latin typeface="Lucida Calligraphy"/>
              </a:rPr>
              <a:t>TA</a:t>
            </a:r>
          </a:p>
          <a:p>
            <a:pPr lvl="0"/>
            <a:r>
              <a:rPr lang="mr-IN" dirty="0">
                <a:cs typeface="Mangal" pitchFamily="18"/>
              </a:rPr>
              <a:t>…</a:t>
            </a:r>
            <a:r>
              <a:rPr lang="it-IT" dirty="0" err="1"/>
              <a:t>avoids</a:t>
            </a:r>
            <a:r>
              <a:rPr lang="it-IT" dirty="0"/>
              <a:t> </a:t>
            </a:r>
            <a:r>
              <a:rPr lang="it-IT" dirty="0" err="1"/>
              <a:t>ad-hoc</a:t>
            </a:r>
            <a:r>
              <a:rPr lang="it-IT" dirty="0"/>
              <a:t> </a:t>
            </a:r>
            <a:r>
              <a:rPr lang="it-IT" dirty="0" err="1"/>
              <a:t>proposals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operators</a:t>
            </a:r>
            <a:r>
              <a:rPr lang="it-IT" dirty="0"/>
              <a:t>,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ambiguous</a:t>
            </a:r>
            <a:endParaRPr lang="it-IT" dirty="0"/>
          </a:p>
          <a:p>
            <a:pPr marL="0" lvl="0" indent="0">
              <a:buNone/>
            </a:pPr>
            <a:r>
              <a:rPr lang="it-IT" dirty="0"/>
              <a:t>In </a:t>
            </a:r>
            <a:r>
              <a:rPr lang="it-IT" dirty="0" err="1"/>
              <a:t>our</a:t>
            </a:r>
            <a:r>
              <a:rPr lang="it-IT" dirty="0"/>
              <a:t> future work,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plan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explore</a:t>
            </a:r>
            <a:r>
              <a:rPr lang="it-IT" dirty="0"/>
              <a:t> </a:t>
            </a:r>
            <a:r>
              <a:rPr lang="it-IT" b="1" dirty="0" err="1">
                <a:solidFill>
                  <a:srgbClr val="1287C3"/>
                </a:solidFill>
              </a:rPr>
              <a:t>algebraic</a:t>
            </a:r>
            <a:r>
              <a:rPr lang="it-IT" b="1" dirty="0"/>
              <a:t> </a:t>
            </a:r>
            <a:r>
              <a:rPr lang="it-IT" b="1" dirty="0" err="1">
                <a:solidFill>
                  <a:srgbClr val="1287C3"/>
                </a:solidFill>
              </a:rPr>
              <a:t>optimization</a:t>
            </a:r>
            <a:r>
              <a:rPr lang="it-IT" b="1" dirty="0"/>
              <a:t> </a:t>
            </a:r>
            <a:r>
              <a:rPr lang="it-IT" dirty="0" err="1"/>
              <a:t>issues</a:t>
            </a:r>
            <a:r>
              <a:rPr lang="it-IT" dirty="0"/>
              <a:t> and </a:t>
            </a:r>
            <a:r>
              <a:rPr lang="it-IT" b="1" dirty="0" err="1">
                <a:solidFill>
                  <a:srgbClr val="1287C3"/>
                </a:solidFill>
              </a:rPr>
              <a:t>indexing</a:t>
            </a:r>
            <a:r>
              <a:rPr lang="it-IT" dirty="0"/>
              <a:t> </a:t>
            </a:r>
            <a:r>
              <a:rPr lang="it-IT" dirty="0" err="1"/>
              <a:t>techniques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efficiently</a:t>
            </a:r>
            <a:r>
              <a:rPr lang="it-IT" dirty="0"/>
              <a:t> </a:t>
            </a:r>
            <a:r>
              <a:rPr lang="it-IT" dirty="0" err="1"/>
              <a:t>support</a:t>
            </a:r>
            <a:r>
              <a:rPr lang="it-IT" dirty="0"/>
              <a:t> the </a:t>
            </a:r>
            <a:r>
              <a:rPr lang="it-IT" dirty="0" err="1"/>
              <a:t>implementation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>
                <a:latin typeface="Lucida Calligraphy" pitchFamily="66" charset="0"/>
              </a:rPr>
              <a:t>CT A</a:t>
            </a:r>
            <a:r>
              <a:rPr lang="it-IT" dirty="0"/>
              <a:t> </a:t>
            </a:r>
            <a:r>
              <a:rPr lang="it-IT" dirty="0" err="1"/>
              <a:t>operators</a:t>
            </a:r>
            <a:r>
              <a:rPr lang="it-IT" dirty="0"/>
              <a:t> in a </a:t>
            </a:r>
            <a:r>
              <a:rPr lang="it-IT" dirty="0" err="1"/>
              <a:t>temporal</a:t>
            </a:r>
            <a:r>
              <a:rPr lang="it-IT" dirty="0"/>
              <a:t> DBMS</a:t>
            </a:r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CC2A06-79D7-42B5-98F4-224935F5B30D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Motivation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153506" cy="4413662"/>
          </a:xfrm>
        </p:spPr>
        <p:txBody>
          <a:bodyPr/>
          <a:lstStyle/>
          <a:p>
            <a:pPr lvl="0"/>
            <a:r>
              <a:rPr lang="en-GB" dirty="0" smtClean="0"/>
              <a:t>State-of-the-art </a:t>
            </a:r>
            <a:r>
              <a:rPr lang="en-GB" dirty="0"/>
              <a:t>data management </a:t>
            </a:r>
            <a:r>
              <a:rPr lang="en-GB" dirty="0" smtClean="0"/>
              <a:t>systems </a:t>
            </a:r>
            <a:r>
              <a:rPr lang="en-GB" dirty="0"/>
              <a:t>still trying to </a:t>
            </a:r>
            <a:r>
              <a:rPr lang="en-GB" dirty="0" smtClean="0"/>
              <a:t>fully </a:t>
            </a:r>
            <a:r>
              <a:rPr lang="en-GB" dirty="0"/>
              <a:t>address them</a:t>
            </a:r>
          </a:p>
          <a:p>
            <a:pPr lvl="1"/>
            <a:r>
              <a:rPr lang="en-GB" dirty="0"/>
              <a:t>Streaming extensions  to traditional DBMSs</a:t>
            </a:r>
          </a:p>
          <a:p>
            <a:pPr lvl="1"/>
            <a:r>
              <a:rPr lang="en-GB" dirty="0"/>
              <a:t>Big data processing engines</a:t>
            </a:r>
          </a:p>
          <a:p>
            <a:pPr lvl="1"/>
            <a:r>
              <a:rPr lang="en-GB" dirty="0"/>
              <a:t>Stream processing frameworks</a:t>
            </a:r>
          </a:p>
          <a:p>
            <a:pPr lvl="0"/>
            <a:r>
              <a:rPr lang="en-GB" dirty="0" smtClean="0"/>
              <a:t>A </a:t>
            </a:r>
            <a:r>
              <a:rPr lang="en-GB" dirty="0"/>
              <a:t>first step:  the </a:t>
            </a:r>
            <a:r>
              <a:rPr lang="en-GB" b="1" dirty="0">
                <a:solidFill>
                  <a:srgbClr val="1287C3"/>
                </a:solidFill>
              </a:rPr>
              <a:t>Streaming table </a:t>
            </a:r>
            <a:r>
              <a:rPr lang="en-GB" dirty="0"/>
              <a:t>[CMM+17]</a:t>
            </a:r>
          </a:p>
          <a:p>
            <a:pPr lvl="1"/>
            <a:r>
              <a:rPr lang="en-GB" dirty="0"/>
              <a:t>a fully native representation of streaming data in a DBMS</a:t>
            </a:r>
          </a:p>
          <a:p>
            <a:pPr lvl="1"/>
            <a:r>
              <a:rPr lang="en-GB" dirty="0"/>
              <a:t>persistent structure managing both historical and streaming data</a:t>
            </a:r>
          </a:p>
          <a:p>
            <a:pPr lvl="1"/>
            <a:r>
              <a:rPr lang="en-GB" dirty="0"/>
              <a:t>can be involved in OTQs and CQs together with standard relational tables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285293-47ED-468F-8C59-D79C92E0EB42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39433" y="5105378"/>
            <a:ext cx="9563590" cy="584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[CMM+17] L. Carafoli, F. Mandreoli, R. Martoglia, and W. Penzo. Streaming tables: Native support to streaming data in DBMSs. IEEE Trans. on Systems, Man, and Cybernetics: Systems, 47(10), pages 2768-2782, 2017.</a:t>
            </a:r>
          </a:p>
        </p:txBody>
      </p:sp>
      <p:sp>
        <p:nvSpPr>
          <p:cNvPr id="7" name="Nuvola 6"/>
          <p:cNvSpPr/>
          <p:nvPr/>
        </p:nvSpPr>
        <p:spPr>
          <a:xfrm>
            <a:off x="7980215" y="2539334"/>
            <a:ext cx="1781296" cy="11301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+- f6 0 f5"/>
              <a:gd name="f102" fmla="*/ f95 f0 1"/>
              <a:gd name="f103" fmla="*/ f96 f0 1"/>
              <a:gd name="f104" fmla="*/ f97 f0 1"/>
              <a:gd name="f105" fmla="*/ f98 f0 1"/>
              <a:gd name="f106" fmla="*/ f101 1 2"/>
              <a:gd name="f107" fmla="*/ f101 1 43200"/>
              <a:gd name="f108" fmla="*/ f101 2977 1"/>
              <a:gd name="f109" fmla="*/ f101 3262 1"/>
              <a:gd name="f110" fmla="*/ f101 17087 1"/>
              <a:gd name="f111" fmla="*/ f101 17337 1"/>
              <a:gd name="f112" fmla="*/ f101 67 1"/>
              <a:gd name="f113" fmla="*/ f101 21577 1"/>
              <a:gd name="f114" fmla="*/ f101 21582 1"/>
              <a:gd name="f115" fmla="*/ f101 1235 1"/>
              <a:gd name="f116" fmla="*/ f102 1 f2"/>
              <a:gd name="f117" fmla="*/ f103 1 f2"/>
              <a:gd name="f118" fmla="*/ f104 1 f2"/>
              <a:gd name="f119" fmla="*/ f105 1 f2"/>
              <a:gd name="f120" fmla="+- f5 f106 0"/>
              <a:gd name="f121" fmla="*/ f108 1 21600"/>
              <a:gd name="f122" fmla="*/ f109 1 21600"/>
              <a:gd name="f123" fmla="*/ f110 1 21600"/>
              <a:gd name="f124" fmla="*/ f111 1 21600"/>
              <a:gd name="f125" fmla="*/ f112 1 21600"/>
              <a:gd name="f126" fmla="*/ f113 1 21600"/>
              <a:gd name="f127" fmla="*/ f114 1 21600"/>
              <a:gd name="f128" fmla="*/ f115 1 21600"/>
              <a:gd name="f129" fmla="+- f116 0 f1"/>
              <a:gd name="f130" fmla="+- f117 0 f1"/>
              <a:gd name="f131" fmla="+- f118 0 f1"/>
              <a:gd name="f132" fmla="+- f119 0 f1"/>
              <a:gd name="f133" fmla="*/ f127 1 f107"/>
              <a:gd name="f134" fmla="*/ f120 1 f107"/>
              <a:gd name="f135" fmla="*/ f126 1 f107"/>
              <a:gd name="f136" fmla="*/ f125 1 f107"/>
              <a:gd name="f137" fmla="*/ f128 1 f107"/>
              <a:gd name="f138" fmla="*/ f121 1 f107"/>
              <a:gd name="f139" fmla="*/ f123 1 f107"/>
              <a:gd name="f140" fmla="*/ f122 1 f107"/>
              <a:gd name="f141" fmla="*/ f124 1 f107"/>
              <a:gd name="f142" fmla="*/ f138 f99 1"/>
              <a:gd name="f143" fmla="*/ f139 f99 1"/>
              <a:gd name="f144" fmla="*/ f141 f100 1"/>
              <a:gd name="f145" fmla="*/ f140 f100 1"/>
              <a:gd name="f146" fmla="*/ f133 f99 1"/>
              <a:gd name="f147" fmla="*/ f134 f100 1"/>
              <a:gd name="f148" fmla="*/ f134 f99 1"/>
              <a:gd name="f149" fmla="*/ f135 f100 1"/>
              <a:gd name="f150" fmla="*/ f136 f99 1"/>
              <a:gd name="f151" fmla="*/ f13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46" y="f147"/>
              </a:cxn>
              <a:cxn ang="f130">
                <a:pos x="f148" y="f149"/>
              </a:cxn>
              <a:cxn ang="f131">
                <a:pos x="f150" y="f147"/>
              </a:cxn>
              <a:cxn ang="f132">
                <a:pos x="f148" y="f151"/>
              </a:cxn>
            </a:cxnLst>
            <a:rect l="f142" t="f145" r="f143" b="f144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gradFill>
            <a:gsLst>
              <a:gs pos="0">
                <a:srgbClr val="E4A558"/>
              </a:gs>
              <a:gs pos="100000">
                <a:srgbClr val="D38D2D"/>
              </a:gs>
            </a:gsLst>
            <a:path path="circle">
              <a:fillToRect l="50000" t="100000" r="50000"/>
            </a:path>
          </a:gradFill>
          <a:ln>
            <a:noFill/>
            <a:prstDash val="solid"/>
          </a:ln>
          <a:effectLst>
            <a:outerShdw dist="25402" dir="5400000" algn="tl">
              <a:srgbClr val="000000">
                <a:alpha val="64000"/>
              </a:srgbClr>
            </a:outerShdw>
          </a:effectLst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     Relational data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management</a:t>
            </a:r>
          </a:p>
        </p:txBody>
      </p:sp>
      <p:sp>
        <p:nvSpPr>
          <p:cNvPr id="8" name="Nuvola 7"/>
          <p:cNvSpPr/>
          <p:nvPr/>
        </p:nvSpPr>
        <p:spPr>
          <a:xfrm>
            <a:off x="10229914" y="2539334"/>
            <a:ext cx="1781296" cy="11301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+- f6 0 f5"/>
              <a:gd name="f102" fmla="*/ f95 f0 1"/>
              <a:gd name="f103" fmla="*/ f96 f0 1"/>
              <a:gd name="f104" fmla="*/ f97 f0 1"/>
              <a:gd name="f105" fmla="*/ f98 f0 1"/>
              <a:gd name="f106" fmla="*/ f101 1 2"/>
              <a:gd name="f107" fmla="*/ f101 1 43200"/>
              <a:gd name="f108" fmla="*/ f101 2977 1"/>
              <a:gd name="f109" fmla="*/ f101 3262 1"/>
              <a:gd name="f110" fmla="*/ f101 17087 1"/>
              <a:gd name="f111" fmla="*/ f101 17337 1"/>
              <a:gd name="f112" fmla="*/ f101 67 1"/>
              <a:gd name="f113" fmla="*/ f101 21577 1"/>
              <a:gd name="f114" fmla="*/ f101 21582 1"/>
              <a:gd name="f115" fmla="*/ f101 1235 1"/>
              <a:gd name="f116" fmla="*/ f102 1 f2"/>
              <a:gd name="f117" fmla="*/ f103 1 f2"/>
              <a:gd name="f118" fmla="*/ f104 1 f2"/>
              <a:gd name="f119" fmla="*/ f105 1 f2"/>
              <a:gd name="f120" fmla="+- f5 f106 0"/>
              <a:gd name="f121" fmla="*/ f108 1 21600"/>
              <a:gd name="f122" fmla="*/ f109 1 21600"/>
              <a:gd name="f123" fmla="*/ f110 1 21600"/>
              <a:gd name="f124" fmla="*/ f111 1 21600"/>
              <a:gd name="f125" fmla="*/ f112 1 21600"/>
              <a:gd name="f126" fmla="*/ f113 1 21600"/>
              <a:gd name="f127" fmla="*/ f114 1 21600"/>
              <a:gd name="f128" fmla="*/ f115 1 21600"/>
              <a:gd name="f129" fmla="+- f116 0 f1"/>
              <a:gd name="f130" fmla="+- f117 0 f1"/>
              <a:gd name="f131" fmla="+- f118 0 f1"/>
              <a:gd name="f132" fmla="+- f119 0 f1"/>
              <a:gd name="f133" fmla="*/ f127 1 f107"/>
              <a:gd name="f134" fmla="*/ f120 1 f107"/>
              <a:gd name="f135" fmla="*/ f126 1 f107"/>
              <a:gd name="f136" fmla="*/ f125 1 f107"/>
              <a:gd name="f137" fmla="*/ f128 1 f107"/>
              <a:gd name="f138" fmla="*/ f121 1 f107"/>
              <a:gd name="f139" fmla="*/ f123 1 f107"/>
              <a:gd name="f140" fmla="*/ f122 1 f107"/>
              <a:gd name="f141" fmla="*/ f124 1 f107"/>
              <a:gd name="f142" fmla="*/ f138 f99 1"/>
              <a:gd name="f143" fmla="*/ f139 f99 1"/>
              <a:gd name="f144" fmla="*/ f141 f100 1"/>
              <a:gd name="f145" fmla="*/ f140 f100 1"/>
              <a:gd name="f146" fmla="*/ f133 f99 1"/>
              <a:gd name="f147" fmla="*/ f134 f100 1"/>
              <a:gd name="f148" fmla="*/ f134 f99 1"/>
              <a:gd name="f149" fmla="*/ f135 f100 1"/>
              <a:gd name="f150" fmla="*/ f136 f99 1"/>
              <a:gd name="f151" fmla="*/ f13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46" y="f147"/>
              </a:cxn>
              <a:cxn ang="f130">
                <a:pos x="f148" y="f149"/>
              </a:cxn>
              <a:cxn ang="f131">
                <a:pos x="f150" y="f147"/>
              </a:cxn>
              <a:cxn ang="f132">
                <a:pos x="f148" y="f151"/>
              </a:cxn>
            </a:cxnLst>
            <a:rect l="f142" t="f145" r="f143" b="f144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gradFill>
            <a:gsLst>
              <a:gs pos="0">
                <a:srgbClr val="50B3ED"/>
              </a:gs>
              <a:gs pos="100000">
                <a:srgbClr val="219BDB"/>
              </a:gs>
            </a:gsLst>
            <a:path path="circle">
              <a:fillToRect l="50000" t="100000" r="50000"/>
            </a:path>
          </a:gradFill>
          <a:ln>
            <a:noFill/>
            <a:prstDash val="solid"/>
          </a:ln>
          <a:effectLst>
            <a:outerShdw dist="25402" dir="5400000" algn="tl">
              <a:srgbClr val="000000">
                <a:alpha val="64000"/>
              </a:srgbClr>
            </a:outerShdw>
          </a:effectLst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     Stream data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management</a:t>
            </a:r>
          </a:p>
        </p:txBody>
      </p:sp>
      <p:sp>
        <p:nvSpPr>
          <p:cNvPr id="9" name="Arco a tutto sesto 9"/>
          <p:cNvSpPr/>
          <p:nvPr/>
        </p:nvSpPr>
        <p:spPr>
          <a:xfrm>
            <a:off x="9649004" y="2738536"/>
            <a:ext cx="790379" cy="5818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81"/>
              <a:gd name="f11" fmla="val 270"/>
              <a:gd name="f12" fmla="val 25000"/>
              <a:gd name="f13" fmla="+- 0 0 -171"/>
              <a:gd name="f14" fmla="+- 0 0 -180"/>
              <a:gd name="f15" fmla="+- 0 0 -175"/>
              <a:gd name="f16" fmla="abs f4"/>
              <a:gd name="f17" fmla="abs f5"/>
              <a:gd name="f18" fmla="abs f6"/>
              <a:gd name="f19" fmla="+- 0 0 f10"/>
              <a:gd name="f20" fmla="+- 0 0 f11"/>
              <a:gd name="f21" fmla="*/ f13 f0 1"/>
              <a:gd name="f22" fmla="*/ f14 f0 1"/>
              <a:gd name="f23" fmla="*/ f15 f0 1"/>
              <a:gd name="f24" fmla="?: f16 f4 1"/>
              <a:gd name="f25" fmla="?: f17 f5 1"/>
              <a:gd name="f26" fmla="?: f18 f6 1"/>
              <a:gd name="f27" fmla="*/ f19 f0 1"/>
              <a:gd name="f28" fmla="*/ f20 f0 1"/>
              <a:gd name="f29" fmla="*/ f21 1 f3"/>
              <a:gd name="f30" fmla="*/ f22 1 f3"/>
              <a:gd name="f31" fmla="*/ f23 1 f3"/>
              <a:gd name="f32" fmla="*/ f24 1 21600"/>
              <a:gd name="f33" fmla="*/ f25 1 21600"/>
              <a:gd name="f34" fmla="*/ 21600 f24 1"/>
              <a:gd name="f35" fmla="*/ 21600 f25 1"/>
              <a:gd name="f36" fmla="*/ f27 1 f3"/>
              <a:gd name="f37" fmla="*/ f28 1 f3"/>
              <a:gd name="f38" fmla="+- f29 0 f1"/>
              <a:gd name="f39" fmla="+- f30 0 f1"/>
              <a:gd name="f40" fmla="+- f31 0 f1"/>
              <a:gd name="f41" fmla="min f33 f32"/>
              <a:gd name="f42" fmla="*/ f34 1 f26"/>
              <a:gd name="f43" fmla="*/ f35 1 f26"/>
              <a:gd name="f44" fmla="+- f36 0 f1"/>
              <a:gd name="f45" fmla="+- f37 0 f1"/>
              <a:gd name="f46" fmla="val f42"/>
              <a:gd name="f47" fmla="val f43"/>
              <a:gd name="f48" fmla="+- 0 0 f44"/>
              <a:gd name="f49" fmla="+- 0 0 f45"/>
              <a:gd name="f50" fmla="+- f47 0 f7"/>
              <a:gd name="f51" fmla="+- f46 0 f7"/>
              <a:gd name="f52" fmla="+- f49 0 f48"/>
              <a:gd name="f53" fmla="+- f48 f1 0"/>
              <a:gd name="f54" fmla="+- f49 f1 0"/>
              <a:gd name="f55" fmla="+- 21600000 0 f48"/>
              <a:gd name="f56" fmla="+- f1 0 f48"/>
              <a:gd name="f57" fmla="+- 27000000 0 f48"/>
              <a:gd name="f58" fmla="+- f0 0 f48"/>
              <a:gd name="f59" fmla="+- 32400000 0 f48"/>
              <a:gd name="f60" fmla="+- f2 0 f48"/>
              <a:gd name="f61" fmla="+- 37800000 0 f48"/>
              <a:gd name="f62" fmla="*/ f50 1 2"/>
              <a:gd name="f63" fmla="*/ f51 1 2"/>
              <a:gd name="f64" fmla="min f51 f50"/>
              <a:gd name="f65" fmla="+- f52 21600000 0"/>
              <a:gd name="f66" fmla="?: f56 f56 f57"/>
              <a:gd name="f67" fmla="?: f58 f58 f59"/>
              <a:gd name="f68" fmla="?: f60 f60 f61"/>
              <a:gd name="f69" fmla="*/ f53 f8 1"/>
              <a:gd name="f70" fmla="*/ f54 f8 1"/>
              <a:gd name="f71" fmla="+- f7 f62 0"/>
              <a:gd name="f72" fmla="+- f7 f63 0"/>
              <a:gd name="f73" fmla="*/ f64 f12 1"/>
              <a:gd name="f74" fmla="?: f52 f52 f65"/>
              <a:gd name="f75" fmla="*/ f69 1 f0"/>
              <a:gd name="f76" fmla="*/ f70 1 f0"/>
              <a:gd name="f77" fmla="*/ f63 f41 1"/>
              <a:gd name="f78" fmla="*/ f62 f41 1"/>
              <a:gd name="f79" fmla="*/ f73 1 100000"/>
              <a:gd name="f80" fmla="+- 0 0 f74"/>
              <a:gd name="f81" fmla="+- f74 0 f55"/>
              <a:gd name="f82" fmla="+- f74 0 f66"/>
              <a:gd name="f83" fmla="+- f74 0 f67"/>
              <a:gd name="f84" fmla="+- f74 0 f68"/>
              <a:gd name="f85" fmla="+- 0 0 f75"/>
              <a:gd name="f86" fmla="+- 0 0 f76"/>
              <a:gd name="f87" fmla="*/ f72 f41 1"/>
              <a:gd name="f88" fmla="*/ f71 f41 1"/>
              <a:gd name="f89" fmla="+- f63 0 f79"/>
              <a:gd name="f90" fmla="+- f62 0 f79"/>
              <a:gd name="f91" fmla="+- 0 0 f85"/>
              <a:gd name="f92" fmla="+- 0 0 f86"/>
              <a:gd name="f93" fmla="*/ f91 f0 1"/>
              <a:gd name="f94" fmla="*/ f92 f0 1"/>
              <a:gd name="f95" fmla="*/ f89 f41 1"/>
              <a:gd name="f96" fmla="*/ f90 f41 1"/>
              <a:gd name="f97" fmla="*/ f93 1 f8"/>
              <a:gd name="f98" fmla="*/ f94 1 f8"/>
              <a:gd name="f99" fmla="+- f97 0 f1"/>
              <a:gd name="f100" fmla="+- f98 0 f1"/>
              <a:gd name="f101" fmla="sin 1 f99"/>
              <a:gd name="f102" fmla="cos 1 f99"/>
              <a:gd name="f103" fmla="sin 1 f100"/>
              <a:gd name="f104" fmla="cos 1 f100"/>
              <a:gd name="f105" fmla="+- 0 0 f101"/>
              <a:gd name="f106" fmla="+- 0 0 f102"/>
              <a:gd name="f107" fmla="+- 0 0 f103"/>
              <a:gd name="f108" fmla="+- 0 0 f104"/>
              <a:gd name="f109" fmla="+- 0 0 f105"/>
              <a:gd name="f110" fmla="+- 0 0 f106"/>
              <a:gd name="f111" fmla="+- 0 0 f107"/>
              <a:gd name="f112" fmla="+- 0 0 f108"/>
              <a:gd name="f113" fmla="val f109"/>
              <a:gd name="f114" fmla="val f110"/>
              <a:gd name="f115" fmla="val f111"/>
              <a:gd name="f116" fmla="val f112"/>
              <a:gd name="f117" fmla="*/ f113 f63 1"/>
              <a:gd name="f118" fmla="*/ f114 f62 1"/>
              <a:gd name="f119" fmla="*/ f115 f63 1"/>
              <a:gd name="f120" fmla="*/ f116 f62 1"/>
              <a:gd name="f121" fmla="*/ f115 f89 1"/>
              <a:gd name="f122" fmla="*/ f116 f90 1"/>
              <a:gd name="f123" fmla="*/ f113 f89 1"/>
              <a:gd name="f124" fmla="*/ f114 f90 1"/>
              <a:gd name="f125" fmla="+- 0 0 f118"/>
              <a:gd name="f126" fmla="+- 0 0 f117"/>
              <a:gd name="f127" fmla="+- 0 0 f120"/>
              <a:gd name="f128" fmla="+- 0 0 f119"/>
              <a:gd name="f129" fmla="+- 0 0 f122"/>
              <a:gd name="f130" fmla="+- 0 0 f121"/>
              <a:gd name="f131" fmla="+- 0 0 f124"/>
              <a:gd name="f132" fmla="+- 0 0 f123"/>
              <a:gd name="f133" fmla="+- 0 0 f125"/>
              <a:gd name="f134" fmla="+- 0 0 f126"/>
              <a:gd name="f135" fmla="+- 0 0 f127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at2 f133 f134"/>
              <a:gd name="f142" fmla="at2 f135 f136"/>
              <a:gd name="f143" fmla="at2 f137 f138"/>
              <a:gd name="f144" fmla="at2 f139 f140"/>
              <a:gd name="f145" fmla="+- f141 f1 0"/>
              <a:gd name="f146" fmla="+- f142 f1 0"/>
              <a:gd name="f147" fmla="+- f143 f1 0"/>
              <a:gd name="f148" fmla="+- f144 f1 0"/>
              <a:gd name="f149" fmla="*/ f145 f8 1"/>
              <a:gd name="f150" fmla="*/ f146 f8 1"/>
              <a:gd name="f151" fmla="*/ f147 f8 1"/>
              <a:gd name="f152" fmla="*/ f148 f8 1"/>
              <a:gd name="f153" fmla="*/ f149 1 f0"/>
              <a:gd name="f154" fmla="*/ f150 1 f0"/>
              <a:gd name="f155" fmla="*/ f151 1 f0"/>
              <a:gd name="f156" fmla="*/ f152 1 f0"/>
              <a:gd name="f157" fmla="+- 0 0 f153"/>
              <a:gd name="f158" fmla="+- 0 0 f154"/>
              <a:gd name="f159" fmla="+- 0 0 f155"/>
              <a:gd name="f160" fmla="+- 0 0 f156"/>
              <a:gd name="f161" fmla="val f157"/>
              <a:gd name="f162" fmla="val f158"/>
              <a:gd name="f163" fmla="val f159"/>
              <a:gd name="f164" fmla="val f160"/>
              <a:gd name="f165" fmla="+- 0 0 f161"/>
              <a:gd name="f166" fmla="+- 0 0 f162"/>
              <a:gd name="f167" fmla="+- 0 0 f163"/>
              <a:gd name="f168" fmla="+- 0 0 f164"/>
              <a:gd name="f169" fmla="*/ f165 f0 1"/>
              <a:gd name="f170" fmla="*/ f166 f0 1"/>
              <a:gd name="f171" fmla="*/ f167 f0 1"/>
              <a:gd name="f172" fmla="*/ f168 f0 1"/>
              <a:gd name="f173" fmla="*/ f169 1 f8"/>
              <a:gd name="f174" fmla="*/ f170 1 f8"/>
              <a:gd name="f175" fmla="*/ f171 1 f8"/>
              <a:gd name="f176" fmla="*/ f172 1 f8"/>
              <a:gd name="f177" fmla="+- f173 0 f1"/>
              <a:gd name="f178" fmla="+- f174 0 f1"/>
              <a:gd name="f179" fmla="+- f175 0 f1"/>
              <a:gd name="f180" fmla="+- f176 0 f1"/>
              <a:gd name="f181" fmla="+- f177 f1 0"/>
              <a:gd name="f182" fmla="+- f178 f1 0"/>
              <a:gd name="f183" fmla="+- f179 f1 0"/>
              <a:gd name="f184" fmla="+- f180 f1 0"/>
              <a:gd name="f185" fmla="*/ f181 f8 1"/>
              <a:gd name="f186" fmla="*/ f182 f8 1"/>
              <a:gd name="f187" fmla="*/ f183 f8 1"/>
              <a:gd name="f188" fmla="*/ f184 f8 1"/>
              <a:gd name="f189" fmla="*/ f185 1 f0"/>
              <a:gd name="f190" fmla="*/ f186 1 f0"/>
              <a:gd name="f191" fmla="*/ f187 1 f0"/>
              <a:gd name="f192" fmla="*/ f188 1 f0"/>
              <a:gd name="f193" fmla="+- 0 0 f189"/>
              <a:gd name="f194" fmla="+- 0 0 f190"/>
              <a:gd name="f195" fmla="+- 0 0 f191"/>
              <a:gd name="f196" fmla="+- 0 0 f192"/>
              <a:gd name="f197" fmla="+- 0 0 f193"/>
              <a:gd name="f198" fmla="+- 0 0 f194"/>
              <a:gd name="f199" fmla="+- 0 0 f195"/>
              <a:gd name="f200" fmla="+- 0 0 f196"/>
              <a:gd name="f201" fmla="*/ f197 f0 1"/>
              <a:gd name="f202" fmla="*/ f198 f0 1"/>
              <a:gd name="f203" fmla="*/ f199 f0 1"/>
              <a:gd name="f204" fmla="*/ f200 f0 1"/>
              <a:gd name="f205" fmla="*/ f201 1 f8"/>
              <a:gd name="f206" fmla="*/ f202 1 f8"/>
              <a:gd name="f207" fmla="*/ f203 1 f8"/>
              <a:gd name="f208" fmla="*/ f204 1 f8"/>
              <a:gd name="f209" fmla="+- f205 0 f1"/>
              <a:gd name="f210" fmla="+- f206 0 f1"/>
              <a:gd name="f211" fmla="+- f207 0 f1"/>
              <a:gd name="f212" fmla="+- f208 0 f1"/>
              <a:gd name="f213" fmla="cos 1 f209"/>
              <a:gd name="f214" fmla="sin 1 f209"/>
              <a:gd name="f215" fmla="cos 1 f210"/>
              <a:gd name="f216" fmla="sin 1 f210"/>
              <a:gd name="f217" fmla="cos 1 f211"/>
              <a:gd name="f218" fmla="sin 1 f211"/>
              <a:gd name="f219" fmla="cos 1 f212"/>
              <a:gd name="f220" fmla="sin 1 f212"/>
              <a:gd name="f221" fmla="+- 0 0 f213"/>
              <a:gd name="f222" fmla="+- 0 0 f214"/>
              <a:gd name="f223" fmla="+- 0 0 f215"/>
              <a:gd name="f224" fmla="+- 0 0 f216"/>
              <a:gd name="f225" fmla="+- 0 0 f217"/>
              <a:gd name="f226" fmla="+- 0 0 f218"/>
              <a:gd name="f227" fmla="+- 0 0 f219"/>
              <a:gd name="f228" fmla="+- 0 0 f220"/>
              <a:gd name="f229" fmla="+- 0 0 f221"/>
              <a:gd name="f230" fmla="+- 0 0 f222"/>
              <a:gd name="f231" fmla="+- 0 0 f223"/>
              <a:gd name="f232" fmla="+- 0 0 f224"/>
              <a:gd name="f233" fmla="+- 0 0 f225"/>
              <a:gd name="f234" fmla="+- 0 0 f226"/>
              <a:gd name="f235" fmla="+- 0 0 f227"/>
              <a:gd name="f236" fmla="+- 0 0 f228"/>
              <a:gd name="f237" fmla="val f229"/>
              <a:gd name="f238" fmla="val f230"/>
              <a:gd name="f239" fmla="val f231"/>
              <a:gd name="f240" fmla="val f232"/>
              <a:gd name="f241" fmla="val f233"/>
              <a:gd name="f242" fmla="val f234"/>
              <a:gd name="f243" fmla="val f235"/>
              <a:gd name="f244" fmla="val f236"/>
              <a:gd name="f245" fmla="+- 0 0 f237"/>
              <a:gd name="f246" fmla="+- 0 0 f238"/>
              <a:gd name="f247" fmla="+- 0 0 f239"/>
              <a:gd name="f248" fmla="+- 0 0 f240"/>
              <a:gd name="f249" fmla="+- 0 0 f241"/>
              <a:gd name="f250" fmla="+- 0 0 f242"/>
              <a:gd name="f251" fmla="+- 0 0 f243"/>
              <a:gd name="f252" fmla="+- 0 0 f244"/>
              <a:gd name="f253" fmla="*/ f9 f245 1"/>
              <a:gd name="f254" fmla="*/ f9 f246 1"/>
              <a:gd name="f255" fmla="*/ f9 f247 1"/>
              <a:gd name="f256" fmla="*/ f9 f248 1"/>
              <a:gd name="f257" fmla="*/ f9 f249 1"/>
              <a:gd name="f258" fmla="*/ f9 f250 1"/>
              <a:gd name="f259" fmla="*/ f9 f251 1"/>
              <a:gd name="f260" fmla="*/ f9 f252 1"/>
              <a:gd name="f261" fmla="*/ f253 f63 1"/>
              <a:gd name="f262" fmla="*/ f254 f62 1"/>
              <a:gd name="f263" fmla="*/ f255 f63 1"/>
              <a:gd name="f264" fmla="*/ f256 f62 1"/>
              <a:gd name="f265" fmla="*/ f257 f89 1"/>
              <a:gd name="f266" fmla="*/ f258 f90 1"/>
              <a:gd name="f267" fmla="*/ f259 f89 1"/>
              <a:gd name="f268" fmla="*/ f260 f90 1"/>
              <a:gd name="f269" fmla="+- f72 f261 0"/>
              <a:gd name="f270" fmla="+- f71 f262 0"/>
              <a:gd name="f271" fmla="+- f72 f263 0"/>
              <a:gd name="f272" fmla="+- f71 f264 0"/>
              <a:gd name="f273" fmla="+- f72 f265 0"/>
              <a:gd name="f274" fmla="+- f71 f266 0"/>
              <a:gd name="f275" fmla="+- f72 f267 0"/>
              <a:gd name="f276" fmla="+- f71 f268 0"/>
              <a:gd name="f277" fmla="max f269 f273"/>
              <a:gd name="f278" fmla="max f271 f275"/>
              <a:gd name="f279" fmla="max f270 f274"/>
              <a:gd name="f280" fmla="max f272 f276"/>
              <a:gd name="f281" fmla="min f269 f273"/>
              <a:gd name="f282" fmla="min f271 f275"/>
              <a:gd name="f283" fmla="min f270 f274"/>
              <a:gd name="f284" fmla="min f272 f276"/>
              <a:gd name="f285" fmla="+- f269 f275 0"/>
              <a:gd name="f286" fmla="+- f270 f276 0"/>
              <a:gd name="f287" fmla="+- f271 f273 0"/>
              <a:gd name="f288" fmla="+- f272 f274 0"/>
              <a:gd name="f289" fmla="*/ f269 f41 1"/>
              <a:gd name="f290" fmla="*/ f270 f41 1"/>
              <a:gd name="f291" fmla="*/ f273 f41 1"/>
              <a:gd name="f292" fmla="*/ f274 f41 1"/>
              <a:gd name="f293" fmla="max f277 f278"/>
              <a:gd name="f294" fmla="max f279 f280"/>
              <a:gd name="f295" fmla="min f281 f282"/>
              <a:gd name="f296" fmla="min f283 f284"/>
              <a:gd name="f297" fmla="*/ f285 1 2"/>
              <a:gd name="f298" fmla="*/ f286 1 2"/>
              <a:gd name="f299" fmla="*/ f287 1 2"/>
              <a:gd name="f300" fmla="*/ f288 1 2"/>
              <a:gd name="f301" fmla="?: f81 f46 f293"/>
              <a:gd name="f302" fmla="?: f82 f47 f294"/>
              <a:gd name="f303" fmla="?: f83 f7 f295"/>
              <a:gd name="f304" fmla="?: f84 f7 f296"/>
              <a:gd name="f305" fmla="*/ f297 f41 1"/>
              <a:gd name="f306" fmla="*/ f298 f41 1"/>
              <a:gd name="f307" fmla="*/ f299 f41 1"/>
              <a:gd name="f308" fmla="*/ f300 f41 1"/>
              <a:gd name="f309" fmla="*/ f303 f41 1"/>
              <a:gd name="f310" fmla="*/ f304 f41 1"/>
              <a:gd name="f311" fmla="*/ f301 f41 1"/>
              <a:gd name="f312" fmla="*/ f302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305" y="f306"/>
              </a:cxn>
              <a:cxn ang="f39">
                <a:pos x="f307" y="f308"/>
              </a:cxn>
              <a:cxn ang="f40">
                <a:pos x="f87" y="f88"/>
              </a:cxn>
            </a:cxnLst>
            <a:rect l="f309" t="f310" r="f311" b="f312"/>
            <a:pathLst>
              <a:path>
                <a:moveTo>
                  <a:pt x="f289" y="f290"/>
                </a:moveTo>
                <a:arcTo wR="f77" hR="f78" stAng="f48" swAng="f74"/>
                <a:lnTo>
                  <a:pt x="f291" y="f292"/>
                </a:lnTo>
                <a:arcTo wR="f95" hR="f96" stAng="f49" swAng="f80"/>
                <a:close/>
              </a:path>
            </a:pathLst>
          </a:custGeom>
          <a:gradFill>
            <a:gsLst>
              <a:gs pos="0">
                <a:srgbClr val="8BC764"/>
              </a:gs>
              <a:gs pos="100000">
                <a:srgbClr val="71AE44"/>
              </a:gs>
            </a:gsLst>
            <a:path path="circle">
              <a:fillToRect l="50000" t="100000" r="50000"/>
            </a:path>
          </a:gradFill>
          <a:ln w="9528">
            <a:solidFill>
              <a:srgbClr val="C0DEB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10" name="Rettangolo 10"/>
          <p:cNvSpPr/>
          <p:nvPr/>
        </p:nvSpPr>
        <p:spPr>
          <a:xfrm>
            <a:off x="9995708" y="2432267"/>
            <a:ext cx="96972" cy="1262740"/>
          </a:xfrm>
          <a:prstGeom prst="rect">
            <a:avLst/>
          </a:prstGeom>
          <a:gradFill>
            <a:gsLst>
              <a:gs pos="0">
                <a:srgbClr val="D96056"/>
              </a:gs>
              <a:gs pos="100000">
                <a:srgbClr val="BF4033"/>
              </a:gs>
            </a:gsLst>
            <a:path path="circle">
              <a:fillToRect l="50000" t="100000" r="50000"/>
            </a:path>
          </a:gradFill>
          <a:ln>
            <a:noFill/>
            <a:prstDash val="solid"/>
          </a:ln>
          <a:effectLst>
            <a:outerShdw dist="25402" dir="5400000" algn="tl">
              <a:srgbClr val="000000">
                <a:alpha val="64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 dirty="0" smtClean="0"/>
              <a:t>Streaming tables</a:t>
            </a:r>
            <a:endParaRPr lang="en-GB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3305060"/>
            <a:ext cx="10707692" cy="2486136"/>
          </a:xfrm>
        </p:spPr>
        <p:txBody>
          <a:bodyPr tIns="108000" bIns="0" anchor="t" anchorCtr="0">
            <a:normAutofit fontScale="70000" lnSpcReduction="20000"/>
          </a:bodyPr>
          <a:lstStyle/>
          <a:p>
            <a:pPr marL="331788" indent="-331788">
              <a:buNone/>
            </a:pPr>
            <a:endParaRPr lang="it-IT" b="1" dirty="0" smtClean="0">
              <a:solidFill>
                <a:srgbClr val="0070C0"/>
              </a:solidFill>
            </a:endParaRPr>
          </a:p>
          <a:p>
            <a:pPr marL="331788" indent="-331788">
              <a:buNone/>
            </a:pPr>
            <a:r>
              <a:rPr lang="it-IT" b="1" dirty="0" smtClean="0">
                <a:solidFill>
                  <a:srgbClr val="0070C0"/>
                </a:solidFill>
              </a:rPr>
              <a:t>DATA STREAM </a:t>
            </a:r>
            <a:r>
              <a:rPr lang="it-IT" dirty="0" smtClean="0"/>
              <a:t>a </a:t>
            </a:r>
            <a:r>
              <a:rPr lang="it-IT" dirty="0" err="1"/>
              <a:t>potentially</a:t>
            </a:r>
            <a:r>
              <a:rPr lang="it-IT" dirty="0"/>
              <a:t> infinite </a:t>
            </a:r>
            <a:r>
              <a:rPr lang="it-IT" dirty="0" err="1"/>
              <a:t>stream</a:t>
            </a:r>
            <a:r>
              <a:rPr lang="it-IT" dirty="0"/>
              <a:t> of </a:t>
            </a:r>
            <a:r>
              <a:rPr lang="it-IT" dirty="0" err="1"/>
              <a:t>timestamped</a:t>
            </a:r>
            <a:r>
              <a:rPr lang="it-IT" dirty="0"/>
              <a:t> </a:t>
            </a:r>
            <a:r>
              <a:rPr lang="it-IT" dirty="0" err="1"/>
              <a:t>relational</a:t>
            </a:r>
            <a:r>
              <a:rPr lang="it-IT" dirty="0"/>
              <a:t> </a:t>
            </a:r>
            <a:r>
              <a:rPr lang="it-IT" dirty="0" err="1"/>
              <a:t>tuples</a:t>
            </a:r>
            <a:r>
              <a:rPr lang="it-IT" dirty="0"/>
              <a:t> </a:t>
            </a:r>
            <a:r>
              <a:rPr lang="it-IT" dirty="0" err="1"/>
              <a:t>having</a:t>
            </a:r>
            <a:r>
              <a:rPr lang="it-IT" dirty="0"/>
              <a:t> a </a:t>
            </a:r>
            <a:r>
              <a:rPr lang="it-IT" dirty="0" err="1"/>
              <a:t>fixed</a:t>
            </a:r>
            <a:r>
              <a:rPr lang="it-IT" dirty="0"/>
              <a:t> schema </a:t>
            </a:r>
          </a:p>
          <a:p>
            <a:pPr marL="331788" indent="-331788">
              <a:buNone/>
            </a:pPr>
            <a:r>
              <a:rPr lang="it-IT" b="1" dirty="0" smtClean="0">
                <a:solidFill>
                  <a:srgbClr val="0070C0"/>
                </a:solidFill>
              </a:rPr>
              <a:t>STREAMING TABLE</a:t>
            </a:r>
            <a:r>
              <a:rPr lang="it-IT" dirty="0" smtClean="0"/>
              <a:t> a </a:t>
            </a:r>
            <a:r>
              <a:rPr lang="it-IT" i="1" dirty="0" err="1"/>
              <a:t>relational</a:t>
            </a:r>
            <a:r>
              <a:rPr lang="it-IT" i="1" dirty="0"/>
              <a:t> </a:t>
            </a:r>
            <a:r>
              <a:rPr lang="it-IT" i="1" dirty="0" err="1"/>
              <a:t>table</a:t>
            </a:r>
            <a:r>
              <a:rPr lang="it-IT" i="1" dirty="0"/>
              <a:t> </a:t>
            </a:r>
            <a:r>
              <a:rPr lang="it-IT" dirty="0" err="1"/>
              <a:t>where</a:t>
            </a:r>
            <a:r>
              <a:rPr lang="it-IT" dirty="0"/>
              <a:t> streaming data </a:t>
            </a:r>
            <a:r>
              <a:rPr lang="it-IT" dirty="0" err="1"/>
              <a:t>enter</a:t>
            </a:r>
            <a:r>
              <a:rPr lang="it-IT" dirty="0"/>
              <a:t> and turn </a:t>
            </a:r>
            <a:r>
              <a:rPr lang="it-IT" dirty="0" err="1"/>
              <a:t>historical</a:t>
            </a:r>
            <a:r>
              <a:rPr lang="it-IT" dirty="0"/>
              <a:t> by </a:t>
            </a:r>
            <a:r>
              <a:rPr lang="it-IT" dirty="0" err="1"/>
              <a:t>remaining</a:t>
            </a:r>
            <a:r>
              <a:rPr lang="it-IT" dirty="0"/>
              <a:t> </a:t>
            </a:r>
            <a:r>
              <a:rPr lang="it-IT" dirty="0" err="1"/>
              <a:t>stored</a:t>
            </a:r>
            <a:r>
              <a:rPr lang="it-IT" dirty="0"/>
              <a:t> for a </a:t>
            </a:r>
            <a:r>
              <a:rPr lang="it-IT" dirty="0" err="1"/>
              <a:t>user-defined</a:t>
            </a:r>
            <a:r>
              <a:rPr lang="it-IT" dirty="0"/>
              <a:t> long </a:t>
            </a:r>
            <a:r>
              <a:rPr lang="it-IT" dirty="0" err="1"/>
              <a:t>period</a:t>
            </a:r>
            <a:r>
              <a:rPr lang="it-IT" dirty="0"/>
              <a:t>, </a:t>
            </a:r>
            <a:r>
              <a:rPr lang="it-IT" dirty="0" err="1"/>
              <a:t>ideally</a:t>
            </a:r>
            <a:r>
              <a:rPr lang="it-IT" dirty="0"/>
              <a:t> </a:t>
            </a:r>
            <a:r>
              <a:rPr lang="it-IT" dirty="0" err="1" smtClean="0"/>
              <a:t>forever</a:t>
            </a:r>
            <a:endParaRPr lang="it-IT" dirty="0"/>
          </a:p>
          <a:p>
            <a:pPr lvl="1"/>
            <a:r>
              <a:rPr lang="it-IT" sz="2400" b="1" dirty="0">
                <a:solidFill>
                  <a:srgbClr val="0070C0"/>
                </a:solidFill>
              </a:rPr>
              <a:t>HISTORICAL PERIOD </a:t>
            </a:r>
            <a:r>
              <a:rPr lang="it-IT" sz="2400" dirty="0"/>
              <a:t>the life time </a:t>
            </a:r>
            <a:r>
              <a:rPr lang="it-IT" sz="2400" dirty="0" err="1"/>
              <a:t>span</a:t>
            </a:r>
            <a:r>
              <a:rPr lang="it-IT" sz="2400" dirty="0"/>
              <a:t> of </a:t>
            </a:r>
            <a:r>
              <a:rPr lang="it-IT" sz="2400" dirty="0" err="1"/>
              <a:t>stored</a:t>
            </a:r>
            <a:r>
              <a:rPr lang="it-IT" sz="2400" dirty="0"/>
              <a:t> data  </a:t>
            </a:r>
            <a:endParaRPr lang="it-IT" sz="2400" dirty="0" smtClean="0"/>
          </a:p>
          <a:p>
            <a:pPr lvl="1"/>
            <a:r>
              <a:rPr lang="it-IT" sz="2400" dirty="0" smtClean="0"/>
              <a:t>An </a:t>
            </a:r>
            <a:r>
              <a:rPr lang="it-IT" sz="2400" b="1" dirty="0">
                <a:solidFill>
                  <a:srgbClr val="0070C0"/>
                </a:solidFill>
              </a:rPr>
              <a:t>EVENT TIME </a:t>
            </a:r>
            <a:r>
              <a:rPr lang="it-IT" sz="2400" b="1" dirty="0" smtClean="0">
                <a:solidFill>
                  <a:srgbClr val="0070C0"/>
                </a:solidFill>
              </a:rPr>
              <a:t>TABLE </a:t>
            </a:r>
            <a:r>
              <a:rPr lang="it-IT" sz="2400" dirty="0" smtClean="0"/>
              <a:t>in TDB </a:t>
            </a:r>
            <a:r>
              <a:rPr lang="it-IT" sz="2400" dirty="0" err="1" smtClean="0"/>
              <a:t>terminology</a:t>
            </a:r>
            <a:endParaRPr lang="it-IT" sz="2400" dirty="0"/>
          </a:p>
          <a:p>
            <a:pPr lvl="1"/>
            <a:r>
              <a:rPr lang="it-IT" sz="2400" dirty="0" err="1"/>
              <a:t>S</a:t>
            </a:r>
            <a:r>
              <a:rPr lang="it-IT" sz="2400" dirty="0" err="1" smtClean="0"/>
              <a:t>ubject</a:t>
            </a:r>
            <a:r>
              <a:rPr lang="it-IT" sz="2400" dirty="0" smtClean="0"/>
              <a:t> </a:t>
            </a:r>
            <a:r>
              <a:rPr lang="it-IT" sz="2400" dirty="0"/>
              <a:t>to </a:t>
            </a:r>
            <a:r>
              <a:rPr lang="it-IT" sz="2400" i="1" dirty="0" err="1"/>
              <a:t>continuous</a:t>
            </a:r>
            <a:r>
              <a:rPr lang="it-IT" sz="2400" i="1" dirty="0"/>
              <a:t> </a:t>
            </a:r>
            <a:r>
              <a:rPr lang="it-IT" sz="2400" i="1" dirty="0" err="1"/>
              <a:t>writes</a:t>
            </a:r>
            <a:r>
              <a:rPr lang="it-IT" sz="2400" i="1" dirty="0"/>
              <a:t> </a:t>
            </a:r>
            <a:r>
              <a:rPr lang="it-IT" sz="2400" dirty="0" smtClean="0"/>
              <a:t>in </a:t>
            </a:r>
            <a:r>
              <a:rPr lang="it-IT" sz="2400" dirty="0" err="1"/>
              <a:t>timestamp</a:t>
            </a:r>
            <a:r>
              <a:rPr lang="it-IT" sz="2400" dirty="0"/>
              <a:t> </a:t>
            </a:r>
            <a:r>
              <a:rPr lang="it-IT" sz="2400" dirty="0" err="1"/>
              <a:t>order</a:t>
            </a:r>
            <a:r>
              <a:rPr lang="it-IT" sz="2400" dirty="0"/>
              <a:t> </a:t>
            </a:r>
          </a:p>
          <a:p>
            <a:pPr lvl="1"/>
            <a:endParaRPr lang="it-IT" dirty="0"/>
          </a:p>
          <a:p>
            <a:pPr lvl="1"/>
            <a:endParaRPr lang="en-GB" dirty="0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285293-47ED-468F-8C59-D79C92E0EB42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3278330"/>
              </p:ext>
            </p:extLst>
          </p:nvPr>
        </p:nvGraphicFramePr>
        <p:xfrm>
          <a:off x="3935760" y="1340768"/>
          <a:ext cx="712879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101"/>
                <a:gridCol w="980422"/>
                <a:gridCol w="980422"/>
                <a:gridCol w="1164621"/>
                <a:gridCol w="1080120"/>
                <a:gridCol w="1440160"/>
                <a:gridCol w="451946"/>
              </a:tblGrid>
              <a:tr h="231193"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OPTION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STOCK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CLASS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STRIKE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EXPIR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CONTRACTS</a:t>
                      </a:r>
                      <a:endParaRPr lang="it-IT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it-IT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28760">
                <a:tc>
                  <a:txBody>
                    <a:bodyPr/>
                    <a:lstStyle/>
                    <a:p>
                      <a:r>
                        <a:rPr lang="it-IT" dirty="0" smtClean="0"/>
                        <a:t>Opt127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Google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Call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Dec</a:t>
                      </a:r>
                      <a:r>
                        <a:rPr lang="it-IT" dirty="0" smtClean="0"/>
                        <a:t> 2017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1919536" y="1340768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Courier"/>
                <a:cs typeface="Courier New" pitchFamily="49" charset="0"/>
              </a:rPr>
              <a:t>OPTION_TRADES</a:t>
            </a:r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3278330"/>
              </p:ext>
            </p:extLst>
          </p:nvPr>
        </p:nvGraphicFramePr>
        <p:xfrm>
          <a:off x="3935760" y="1340768"/>
          <a:ext cx="712879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101"/>
                <a:gridCol w="980422"/>
                <a:gridCol w="980422"/>
                <a:gridCol w="1164621"/>
                <a:gridCol w="1080120"/>
                <a:gridCol w="1440160"/>
                <a:gridCol w="451946"/>
              </a:tblGrid>
              <a:tr h="231193"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OPTION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STOCK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CLASS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STRIKE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EXPIR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CONTRACTS</a:t>
                      </a:r>
                      <a:endParaRPr lang="it-IT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it-IT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28760">
                <a:tc>
                  <a:txBody>
                    <a:bodyPr/>
                    <a:lstStyle/>
                    <a:p>
                      <a:r>
                        <a:rPr lang="it-IT" dirty="0" smtClean="0"/>
                        <a:t>Opt245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Tesla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Put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Jan 2018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350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60">
                <a:tc>
                  <a:txBody>
                    <a:bodyPr/>
                    <a:lstStyle/>
                    <a:p>
                      <a:r>
                        <a:rPr lang="it-IT" dirty="0" smtClean="0"/>
                        <a:t>Opt127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Google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Call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Dec</a:t>
                      </a:r>
                      <a:r>
                        <a:rPr lang="it-IT" dirty="0" smtClean="0"/>
                        <a:t> 2017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3278330"/>
              </p:ext>
            </p:extLst>
          </p:nvPr>
        </p:nvGraphicFramePr>
        <p:xfrm>
          <a:off x="3935760" y="1340768"/>
          <a:ext cx="712879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101"/>
                <a:gridCol w="980422"/>
                <a:gridCol w="980422"/>
                <a:gridCol w="1164621"/>
                <a:gridCol w="1080120"/>
                <a:gridCol w="1440160"/>
                <a:gridCol w="451946"/>
              </a:tblGrid>
              <a:tr h="231193"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OPTION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STOCK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CLASS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STRIKE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EXPIR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CONTRACTS</a:t>
                      </a:r>
                      <a:endParaRPr lang="it-IT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it-IT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28760">
                <a:tc>
                  <a:txBody>
                    <a:bodyPr/>
                    <a:lstStyle/>
                    <a:p>
                      <a:r>
                        <a:rPr lang="it-IT" dirty="0" smtClean="0"/>
                        <a:t>Opt666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Apple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Put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Nov</a:t>
                      </a:r>
                      <a:r>
                        <a:rPr lang="it-IT" dirty="0" smtClean="0"/>
                        <a:t> 2017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1280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60">
                <a:tc>
                  <a:txBody>
                    <a:bodyPr/>
                    <a:lstStyle/>
                    <a:p>
                      <a:r>
                        <a:rPr lang="it-IT" dirty="0" smtClean="0"/>
                        <a:t>Opt127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Google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Call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Dec</a:t>
                      </a:r>
                      <a:r>
                        <a:rPr lang="it-IT" dirty="0" smtClean="0"/>
                        <a:t> 2017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60">
                <a:tc>
                  <a:txBody>
                    <a:bodyPr/>
                    <a:lstStyle/>
                    <a:p>
                      <a:r>
                        <a:rPr lang="it-IT" dirty="0" smtClean="0"/>
                        <a:t>Opt245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Tesla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Put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Jan 2018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350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60">
                <a:tc>
                  <a:txBody>
                    <a:bodyPr/>
                    <a:lstStyle/>
                    <a:p>
                      <a:r>
                        <a:rPr lang="it-IT" dirty="0" smtClean="0"/>
                        <a:t>Opt127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Google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Call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Dec</a:t>
                      </a:r>
                      <a:r>
                        <a:rPr lang="it-IT" dirty="0" smtClean="0"/>
                        <a:t> 2017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3278330"/>
              </p:ext>
            </p:extLst>
          </p:nvPr>
        </p:nvGraphicFramePr>
        <p:xfrm>
          <a:off x="3935760" y="1340768"/>
          <a:ext cx="712879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101"/>
                <a:gridCol w="980422"/>
                <a:gridCol w="980422"/>
                <a:gridCol w="1164621"/>
                <a:gridCol w="1080120"/>
                <a:gridCol w="1440160"/>
                <a:gridCol w="451946"/>
              </a:tblGrid>
              <a:tr h="231193"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OPTION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STOCK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CLASS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STRIKE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EXPIR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kern="1200" cap="none" spc="0" baseline="0" dirty="0" smtClean="0">
                          <a:solidFill>
                            <a:schemeClr val="bg1"/>
                          </a:solidFill>
                          <a:uFillTx/>
                          <a:latin typeface="Courier New" pitchFamily="49" charset="0"/>
                          <a:ea typeface="Courier"/>
                          <a:cs typeface="Courier New" pitchFamily="49" charset="0"/>
                        </a:rPr>
                        <a:t>CONTRACTS</a:t>
                      </a:r>
                      <a:endParaRPr lang="it-IT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it-IT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28760">
                <a:tc>
                  <a:txBody>
                    <a:bodyPr/>
                    <a:lstStyle/>
                    <a:p>
                      <a:r>
                        <a:rPr lang="it-IT" dirty="0" smtClean="0"/>
                        <a:t>Opt245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Tesla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Put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Jan 2018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480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60">
                <a:tc>
                  <a:txBody>
                    <a:bodyPr/>
                    <a:lstStyle/>
                    <a:p>
                      <a:r>
                        <a:rPr lang="it-IT" dirty="0" smtClean="0"/>
                        <a:t>Opt666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Apple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Put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Nov</a:t>
                      </a:r>
                      <a:r>
                        <a:rPr lang="it-IT" dirty="0" smtClean="0"/>
                        <a:t> 2017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1280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60">
                <a:tc>
                  <a:txBody>
                    <a:bodyPr/>
                    <a:lstStyle/>
                    <a:p>
                      <a:r>
                        <a:rPr lang="it-IT" dirty="0" smtClean="0"/>
                        <a:t>Opt127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Google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Call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Dec</a:t>
                      </a:r>
                      <a:r>
                        <a:rPr lang="it-IT" dirty="0" smtClean="0"/>
                        <a:t> 2017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60">
                <a:tc>
                  <a:txBody>
                    <a:bodyPr/>
                    <a:lstStyle/>
                    <a:p>
                      <a:r>
                        <a:rPr lang="it-IT" dirty="0" smtClean="0"/>
                        <a:t>Opt245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Tesla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Put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Jan 2018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350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60">
                <a:tc>
                  <a:txBody>
                    <a:bodyPr/>
                    <a:lstStyle/>
                    <a:p>
                      <a:r>
                        <a:rPr lang="it-IT" dirty="0" smtClean="0"/>
                        <a:t>Opt127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Google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Call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Dec</a:t>
                      </a:r>
                      <a:r>
                        <a:rPr lang="it-IT" dirty="0" smtClean="0"/>
                        <a:t> 2017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9972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 dirty="0" smtClean="0"/>
              <a:t>Research objective</a:t>
            </a:r>
            <a:endParaRPr lang="en-GB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58275" y="1407435"/>
            <a:ext cx="6586770" cy="2951911"/>
          </a:xfrm>
        </p:spPr>
        <p:txBody>
          <a:bodyPr/>
          <a:lstStyle/>
          <a:p>
            <a:pPr lvl="0"/>
            <a:r>
              <a:rPr lang="en-GB" dirty="0"/>
              <a:t>We now aim at breaking the barrier between</a:t>
            </a:r>
            <a:endParaRPr lang="it-IT" dirty="0"/>
          </a:p>
          <a:p>
            <a:pPr lvl="1"/>
            <a:r>
              <a:rPr lang="it-IT"/>
              <a:t>Streaming data management and</a:t>
            </a:r>
          </a:p>
          <a:p>
            <a:pPr lvl="1"/>
            <a:r>
              <a:rPr lang="it-IT" dirty="0" err="1"/>
              <a:t>Temporal</a:t>
            </a:r>
            <a:r>
              <a:rPr lang="it-IT" dirty="0"/>
              <a:t> data management</a:t>
            </a:r>
          </a:p>
          <a:p>
            <a:pPr lvl="0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aim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integrate streaming </a:t>
            </a:r>
            <a:r>
              <a:rPr lang="it-IT" dirty="0" err="1"/>
              <a:t>tables</a:t>
            </a:r>
            <a:r>
              <a:rPr lang="it-IT" dirty="0"/>
              <a:t> in a </a:t>
            </a:r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context</a:t>
            </a:r>
            <a:endParaRPr lang="it-IT" dirty="0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6ADBDC-9597-4E39-A6C3-8A20FF87FB68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6" name="Nuvola 6"/>
          <p:cNvSpPr/>
          <p:nvPr/>
        </p:nvSpPr>
        <p:spPr>
          <a:xfrm>
            <a:off x="7980215" y="2539334"/>
            <a:ext cx="1781296" cy="11301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+- f6 0 f5"/>
              <a:gd name="f102" fmla="*/ f95 f0 1"/>
              <a:gd name="f103" fmla="*/ f96 f0 1"/>
              <a:gd name="f104" fmla="*/ f97 f0 1"/>
              <a:gd name="f105" fmla="*/ f98 f0 1"/>
              <a:gd name="f106" fmla="*/ f101 1 2"/>
              <a:gd name="f107" fmla="*/ f101 1 43200"/>
              <a:gd name="f108" fmla="*/ f101 2977 1"/>
              <a:gd name="f109" fmla="*/ f101 3262 1"/>
              <a:gd name="f110" fmla="*/ f101 17087 1"/>
              <a:gd name="f111" fmla="*/ f101 17337 1"/>
              <a:gd name="f112" fmla="*/ f101 67 1"/>
              <a:gd name="f113" fmla="*/ f101 21577 1"/>
              <a:gd name="f114" fmla="*/ f101 21582 1"/>
              <a:gd name="f115" fmla="*/ f101 1235 1"/>
              <a:gd name="f116" fmla="*/ f102 1 f2"/>
              <a:gd name="f117" fmla="*/ f103 1 f2"/>
              <a:gd name="f118" fmla="*/ f104 1 f2"/>
              <a:gd name="f119" fmla="*/ f105 1 f2"/>
              <a:gd name="f120" fmla="+- f5 f106 0"/>
              <a:gd name="f121" fmla="*/ f108 1 21600"/>
              <a:gd name="f122" fmla="*/ f109 1 21600"/>
              <a:gd name="f123" fmla="*/ f110 1 21600"/>
              <a:gd name="f124" fmla="*/ f111 1 21600"/>
              <a:gd name="f125" fmla="*/ f112 1 21600"/>
              <a:gd name="f126" fmla="*/ f113 1 21600"/>
              <a:gd name="f127" fmla="*/ f114 1 21600"/>
              <a:gd name="f128" fmla="*/ f115 1 21600"/>
              <a:gd name="f129" fmla="+- f116 0 f1"/>
              <a:gd name="f130" fmla="+- f117 0 f1"/>
              <a:gd name="f131" fmla="+- f118 0 f1"/>
              <a:gd name="f132" fmla="+- f119 0 f1"/>
              <a:gd name="f133" fmla="*/ f127 1 f107"/>
              <a:gd name="f134" fmla="*/ f120 1 f107"/>
              <a:gd name="f135" fmla="*/ f126 1 f107"/>
              <a:gd name="f136" fmla="*/ f125 1 f107"/>
              <a:gd name="f137" fmla="*/ f128 1 f107"/>
              <a:gd name="f138" fmla="*/ f121 1 f107"/>
              <a:gd name="f139" fmla="*/ f123 1 f107"/>
              <a:gd name="f140" fmla="*/ f122 1 f107"/>
              <a:gd name="f141" fmla="*/ f124 1 f107"/>
              <a:gd name="f142" fmla="*/ f138 f99 1"/>
              <a:gd name="f143" fmla="*/ f139 f99 1"/>
              <a:gd name="f144" fmla="*/ f141 f100 1"/>
              <a:gd name="f145" fmla="*/ f140 f100 1"/>
              <a:gd name="f146" fmla="*/ f133 f99 1"/>
              <a:gd name="f147" fmla="*/ f134 f100 1"/>
              <a:gd name="f148" fmla="*/ f134 f99 1"/>
              <a:gd name="f149" fmla="*/ f135 f100 1"/>
              <a:gd name="f150" fmla="*/ f136 f99 1"/>
              <a:gd name="f151" fmla="*/ f13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46" y="f147"/>
              </a:cxn>
              <a:cxn ang="f130">
                <a:pos x="f148" y="f149"/>
              </a:cxn>
              <a:cxn ang="f131">
                <a:pos x="f150" y="f147"/>
              </a:cxn>
              <a:cxn ang="f132">
                <a:pos x="f148" y="f151"/>
              </a:cxn>
            </a:cxnLst>
            <a:rect l="f142" t="f145" r="f143" b="f144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gradFill>
            <a:gsLst>
              <a:gs pos="0">
                <a:srgbClr val="E4A558"/>
              </a:gs>
              <a:gs pos="100000">
                <a:srgbClr val="D38D2D"/>
              </a:gs>
            </a:gsLst>
            <a:path path="circle">
              <a:fillToRect l="50000" t="100000" r="50000"/>
            </a:path>
          </a:gradFill>
          <a:ln>
            <a:noFill/>
            <a:prstDash val="solid"/>
          </a:ln>
          <a:effectLst>
            <a:outerShdw dist="25402" dir="5400000" algn="tl">
              <a:srgbClr val="000000">
                <a:alpha val="64000"/>
              </a:srgbClr>
            </a:outerShdw>
          </a:effectLst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     Relational data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management</a:t>
            </a:r>
          </a:p>
        </p:txBody>
      </p:sp>
      <p:sp>
        <p:nvSpPr>
          <p:cNvPr id="7" name="Nuvola 7"/>
          <p:cNvSpPr/>
          <p:nvPr/>
        </p:nvSpPr>
        <p:spPr>
          <a:xfrm>
            <a:off x="10229914" y="2539334"/>
            <a:ext cx="1781296" cy="11301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+- f6 0 f5"/>
              <a:gd name="f102" fmla="*/ f95 f0 1"/>
              <a:gd name="f103" fmla="*/ f96 f0 1"/>
              <a:gd name="f104" fmla="*/ f97 f0 1"/>
              <a:gd name="f105" fmla="*/ f98 f0 1"/>
              <a:gd name="f106" fmla="*/ f101 1 2"/>
              <a:gd name="f107" fmla="*/ f101 1 43200"/>
              <a:gd name="f108" fmla="*/ f101 2977 1"/>
              <a:gd name="f109" fmla="*/ f101 3262 1"/>
              <a:gd name="f110" fmla="*/ f101 17087 1"/>
              <a:gd name="f111" fmla="*/ f101 17337 1"/>
              <a:gd name="f112" fmla="*/ f101 67 1"/>
              <a:gd name="f113" fmla="*/ f101 21577 1"/>
              <a:gd name="f114" fmla="*/ f101 21582 1"/>
              <a:gd name="f115" fmla="*/ f101 1235 1"/>
              <a:gd name="f116" fmla="*/ f102 1 f2"/>
              <a:gd name="f117" fmla="*/ f103 1 f2"/>
              <a:gd name="f118" fmla="*/ f104 1 f2"/>
              <a:gd name="f119" fmla="*/ f105 1 f2"/>
              <a:gd name="f120" fmla="+- f5 f106 0"/>
              <a:gd name="f121" fmla="*/ f108 1 21600"/>
              <a:gd name="f122" fmla="*/ f109 1 21600"/>
              <a:gd name="f123" fmla="*/ f110 1 21600"/>
              <a:gd name="f124" fmla="*/ f111 1 21600"/>
              <a:gd name="f125" fmla="*/ f112 1 21600"/>
              <a:gd name="f126" fmla="*/ f113 1 21600"/>
              <a:gd name="f127" fmla="*/ f114 1 21600"/>
              <a:gd name="f128" fmla="*/ f115 1 21600"/>
              <a:gd name="f129" fmla="+- f116 0 f1"/>
              <a:gd name="f130" fmla="+- f117 0 f1"/>
              <a:gd name="f131" fmla="+- f118 0 f1"/>
              <a:gd name="f132" fmla="+- f119 0 f1"/>
              <a:gd name="f133" fmla="*/ f127 1 f107"/>
              <a:gd name="f134" fmla="*/ f120 1 f107"/>
              <a:gd name="f135" fmla="*/ f126 1 f107"/>
              <a:gd name="f136" fmla="*/ f125 1 f107"/>
              <a:gd name="f137" fmla="*/ f128 1 f107"/>
              <a:gd name="f138" fmla="*/ f121 1 f107"/>
              <a:gd name="f139" fmla="*/ f123 1 f107"/>
              <a:gd name="f140" fmla="*/ f122 1 f107"/>
              <a:gd name="f141" fmla="*/ f124 1 f107"/>
              <a:gd name="f142" fmla="*/ f138 f99 1"/>
              <a:gd name="f143" fmla="*/ f139 f99 1"/>
              <a:gd name="f144" fmla="*/ f141 f100 1"/>
              <a:gd name="f145" fmla="*/ f140 f100 1"/>
              <a:gd name="f146" fmla="*/ f133 f99 1"/>
              <a:gd name="f147" fmla="*/ f134 f100 1"/>
              <a:gd name="f148" fmla="*/ f134 f99 1"/>
              <a:gd name="f149" fmla="*/ f135 f100 1"/>
              <a:gd name="f150" fmla="*/ f136 f99 1"/>
              <a:gd name="f151" fmla="*/ f13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46" y="f147"/>
              </a:cxn>
              <a:cxn ang="f130">
                <a:pos x="f148" y="f149"/>
              </a:cxn>
              <a:cxn ang="f131">
                <a:pos x="f150" y="f147"/>
              </a:cxn>
              <a:cxn ang="f132">
                <a:pos x="f148" y="f151"/>
              </a:cxn>
            </a:cxnLst>
            <a:rect l="f142" t="f145" r="f143" b="f144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gradFill>
            <a:gsLst>
              <a:gs pos="0">
                <a:srgbClr val="50B3ED"/>
              </a:gs>
              <a:gs pos="100000">
                <a:srgbClr val="219BDB"/>
              </a:gs>
            </a:gsLst>
            <a:path path="circle">
              <a:fillToRect l="50000" t="100000" r="50000"/>
            </a:path>
          </a:gradFill>
          <a:ln>
            <a:noFill/>
            <a:prstDash val="solid"/>
          </a:ln>
          <a:effectLst>
            <a:outerShdw dist="25402" dir="5400000" algn="tl">
              <a:srgbClr val="000000">
                <a:alpha val="64000"/>
              </a:srgbClr>
            </a:outerShdw>
          </a:effectLst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     Stream data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management</a:t>
            </a:r>
          </a:p>
        </p:txBody>
      </p:sp>
      <p:sp>
        <p:nvSpPr>
          <p:cNvPr id="8" name="Arco a tutto sesto 9"/>
          <p:cNvSpPr/>
          <p:nvPr/>
        </p:nvSpPr>
        <p:spPr>
          <a:xfrm>
            <a:off x="9649004" y="2738536"/>
            <a:ext cx="790379" cy="5818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81"/>
              <a:gd name="f11" fmla="val 270"/>
              <a:gd name="f12" fmla="val 25000"/>
              <a:gd name="f13" fmla="+- 0 0 -171"/>
              <a:gd name="f14" fmla="+- 0 0 -180"/>
              <a:gd name="f15" fmla="+- 0 0 -175"/>
              <a:gd name="f16" fmla="abs f4"/>
              <a:gd name="f17" fmla="abs f5"/>
              <a:gd name="f18" fmla="abs f6"/>
              <a:gd name="f19" fmla="+- 0 0 f10"/>
              <a:gd name="f20" fmla="+- 0 0 f11"/>
              <a:gd name="f21" fmla="*/ f13 f0 1"/>
              <a:gd name="f22" fmla="*/ f14 f0 1"/>
              <a:gd name="f23" fmla="*/ f15 f0 1"/>
              <a:gd name="f24" fmla="?: f16 f4 1"/>
              <a:gd name="f25" fmla="?: f17 f5 1"/>
              <a:gd name="f26" fmla="?: f18 f6 1"/>
              <a:gd name="f27" fmla="*/ f19 f0 1"/>
              <a:gd name="f28" fmla="*/ f20 f0 1"/>
              <a:gd name="f29" fmla="*/ f21 1 f3"/>
              <a:gd name="f30" fmla="*/ f22 1 f3"/>
              <a:gd name="f31" fmla="*/ f23 1 f3"/>
              <a:gd name="f32" fmla="*/ f24 1 21600"/>
              <a:gd name="f33" fmla="*/ f25 1 21600"/>
              <a:gd name="f34" fmla="*/ 21600 f24 1"/>
              <a:gd name="f35" fmla="*/ 21600 f25 1"/>
              <a:gd name="f36" fmla="*/ f27 1 f3"/>
              <a:gd name="f37" fmla="*/ f28 1 f3"/>
              <a:gd name="f38" fmla="+- f29 0 f1"/>
              <a:gd name="f39" fmla="+- f30 0 f1"/>
              <a:gd name="f40" fmla="+- f31 0 f1"/>
              <a:gd name="f41" fmla="min f33 f32"/>
              <a:gd name="f42" fmla="*/ f34 1 f26"/>
              <a:gd name="f43" fmla="*/ f35 1 f26"/>
              <a:gd name="f44" fmla="+- f36 0 f1"/>
              <a:gd name="f45" fmla="+- f37 0 f1"/>
              <a:gd name="f46" fmla="val f42"/>
              <a:gd name="f47" fmla="val f43"/>
              <a:gd name="f48" fmla="+- 0 0 f44"/>
              <a:gd name="f49" fmla="+- 0 0 f45"/>
              <a:gd name="f50" fmla="+- f47 0 f7"/>
              <a:gd name="f51" fmla="+- f46 0 f7"/>
              <a:gd name="f52" fmla="+- f49 0 f48"/>
              <a:gd name="f53" fmla="+- f48 f1 0"/>
              <a:gd name="f54" fmla="+- f49 f1 0"/>
              <a:gd name="f55" fmla="+- 21600000 0 f48"/>
              <a:gd name="f56" fmla="+- f1 0 f48"/>
              <a:gd name="f57" fmla="+- 27000000 0 f48"/>
              <a:gd name="f58" fmla="+- f0 0 f48"/>
              <a:gd name="f59" fmla="+- 32400000 0 f48"/>
              <a:gd name="f60" fmla="+- f2 0 f48"/>
              <a:gd name="f61" fmla="+- 37800000 0 f48"/>
              <a:gd name="f62" fmla="*/ f50 1 2"/>
              <a:gd name="f63" fmla="*/ f51 1 2"/>
              <a:gd name="f64" fmla="min f51 f50"/>
              <a:gd name="f65" fmla="+- f52 21600000 0"/>
              <a:gd name="f66" fmla="?: f56 f56 f57"/>
              <a:gd name="f67" fmla="?: f58 f58 f59"/>
              <a:gd name="f68" fmla="?: f60 f60 f61"/>
              <a:gd name="f69" fmla="*/ f53 f8 1"/>
              <a:gd name="f70" fmla="*/ f54 f8 1"/>
              <a:gd name="f71" fmla="+- f7 f62 0"/>
              <a:gd name="f72" fmla="+- f7 f63 0"/>
              <a:gd name="f73" fmla="*/ f64 f12 1"/>
              <a:gd name="f74" fmla="?: f52 f52 f65"/>
              <a:gd name="f75" fmla="*/ f69 1 f0"/>
              <a:gd name="f76" fmla="*/ f70 1 f0"/>
              <a:gd name="f77" fmla="*/ f63 f41 1"/>
              <a:gd name="f78" fmla="*/ f62 f41 1"/>
              <a:gd name="f79" fmla="*/ f73 1 100000"/>
              <a:gd name="f80" fmla="+- 0 0 f74"/>
              <a:gd name="f81" fmla="+- f74 0 f55"/>
              <a:gd name="f82" fmla="+- f74 0 f66"/>
              <a:gd name="f83" fmla="+- f74 0 f67"/>
              <a:gd name="f84" fmla="+- f74 0 f68"/>
              <a:gd name="f85" fmla="+- 0 0 f75"/>
              <a:gd name="f86" fmla="+- 0 0 f76"/>
              <a:gd name="f87" fmla="*/ f72 f41 1"/>
              <a:gd name="f88" fmla="*/ f71 f41 1"/>
              <a:gd name="f89" fmla="+- f63 0 f79"/>
              <a:gd name="f90" fmla="+- f62 0 f79"/>
              <a:gd name="f91" fmla="+- 0 0 f85"/>
              <a:gd name="f92" fmla="+- 0 0 f86"/>
              <a:gd name="f93" fmla="*/ f91 f0 1"/>
              <a:gd name="f94" fmla="*/ f92 f0 1"/>
              <a:gd name="f95" fmla="*/ f89 f41 1"/>
              <a:gd name="f96" fmla="*/ f90 f41 1"/>
              <a:gd name="f97" fmla="*/ f93 1 f8"/>
              <a:gd name="f98" fmla="*/ f94 1 f8"/>
              <a:gd name="f99" fmla="+- f97 0 f1"/>
              <a:gd name="f100" fmla="+- f98 0 f1"/>
              <a:gd name="f101" fmla="sin 1 f99"/>
              <a:gd name="f102" fmla="cos 1 f99"/>
              <a:gd name="f103" fmla="sin 1 f100"/>
              <a:gd name="f104" fmla="cos 1 f100"/>
              <a:gd name="f105" fmla="+- 0 0 f101"/>
              <a:gd name="f106" fmla="+- 0 0 f102"/>
              <a:gd name="f107" fmla="+- 0 0 f103"/>
              <a:gd name="f108" fmla="+- 0 0 f104"/>
              <a:gd name="f109" fmla="+- 0 0 f105"/>
              <a:gd name="f110" fmla="+- 0 0 f106"/>
              <a:gd name="f111" fmla="+- 0 0 f107"/>
              <a:gd name="f112" fmla="+- 0 0 f108"/>
              <a:gd name="f113" fmla="val f109"/>
              <a:gd name="f114" fmla="val f110"/>
              <a:gd name="f115" fmla="val f111"/>
              <a:gd name="f116" fmla="val f112"/>
              <a:gd name="f117" fmla="*/ f113 f63 1"/>
              <a:gd name="f118" fmla="*/ f114 f62 1"/>
              <a:gd name="f119" fmla="*/ f115 f63 1"/>
              <a:gd name="f120" fmla="*/ f116 f62 1"/>
              <a:gd name="f121" fmla="*/ f115 f89 1"/>
              <a:gd name="f122" fmla="*/ f116 f90 1"/>
              <a:gd name="f123" fmla="*/ f113 f89 1"/>
              <a:gd name="f124" fmla="*/ f114 f90 1"/>
              <a:gd name="f125" fmla="+- 0 0 f118"/>
              <a:gd name="f126" fmla="+- 0 0 f117"/>
              <a:gd name="f127" fmla="+- 0 0 f120"/>
              <a:gd name="f128" fmla="+- 0 0 f119"/>
              <a:gd name="f129" fmla="+- 0 0 f122"/>
              <a:gd name="f130" fmla="+- 0 0 f121"/>
              <a:gd name="f131" fmla="+- 0 0 f124"/>
              <a:gd name="f132" fmla="+- 0 0 f123"/>
              <a:gd name="f133" fmla="+- 0 0 f125"/>
              <a:gd name="f134" fmla="+- 0 0 f126"/>
              <a:gd name="f135" fmla="+- 0 0 f127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at2 f133 f134"/>
              <a:gd name="f142" fmla="at2 f135 f136"/>
              <a:gd name="f143" fmla="at2 f137 f138"/>
              <a:gd name="f144" fmla="at2 f139 f140"/>
              <a:gd name="f145" fmla="+- f141 f1 0"/>
              <a:gd name="f146" fmla="+- f142 f1 0"/>
              <a:gd name="f147" fmla="+- f143 f1 0"/>
              <a:gd name="f148" fmla="+- f144 f1 0"/>
              <a:gd name="f149" fmla="*/ f145 f8 1"/>
              <a:gd name="f150" fmla="*/ f146 f8 1"/>
              <a:gd name="f151" fmla="*/ f147 f8 1"/>
              <a:gd name="f152" fmla="*/ f148 f8 1"/>
              <a:gd name="f153" fmla="*/ f149 1 f0"/>
              <a:gd name="f154" fmla="*/ f150 1 f0"/>
              <a:gd name="f155" fmla="*/ f151 1 f0"/>
              <a:gd name="f156" fmla="*/ f152 1 f0"/>
              <a:gd name="f157" fmla="+- 0 0 f153"/>
              <a:gd name="f158" fmla="+- 0 0 f154"/>
              <a:gd name="f159" fmla="+- 0 0 f155"/>
              <a:gd name="f160" fmla="+- 0 0 f156"/>
              <a:gd name="f161" fmla="val f157"/>
              <a:gd name="f162" fmla="val f158"/>
              <a:gd name="f163" fmla="val f159"/>
              <a:gd name="f164" fmla="val f160"/>
              <a:gd name="f165" fmla="+- 0 0 f161"/>
              <a:gd name="f166" fmla="+- 0 0 f162"/>
              <a:gd name="f167" fmla="+- 0 0 f163"/>
              <a:gd name="f168" fmla="+- 0 0 f164"/>
              <a:gd name="f169" fmla="*/ f165 f0 1"/>
              <a:gd name="f170" fmla="*/ f166 f0 1"/>
              <a:gd name="f171" fmla="*/ f167 f0 1"/>
              <a:gd name="f172" fmla="*/ f168 f0 1"/>
              <a:gd name="f173" fmla="*/ f169 1 f8"/>
              <a:gd name="f174" fmla="*/ f170 1 f8"/>
              <a:gd name="f175" fmla="*/ f171 1 f8"/>
              <a:gd name="f176" fmla="*/ f172 1 f8"/>
              <a:gd name="f177" fmla="+- f173 0 f1"/>
              <a:gd name="f178" fmla="+- f174 0 f1"/>
              <a:gd name="f179" fmla="+- f175 0 f1"/>
              <a:gd name="f180" fmla="+- f176 0 f1"/>
              <a:gd name="f181" fmla="+- f177 f1 0"/>
              <a:gd name="f182" fmla="+- f178 f1 0"/>
              <a:gd name="f183" fmla="+- f179 f1 0"/>
              <a:gd name="f184" fmla="+- f180 f1 0"/>
              <a:gd name="f185" fmla="*/ f181 f8 1"/>
              <a:gd name="f186" fmla="*/ f182 f8 1"/>
              <a:gd name="f187" fmla="*/ f183 f8 1"/>
              <a:gd name="f188" fmla="*/ f184 f8 1"/>
              <a:gd name="f189" fmla="*/ f185 1 f0"/>
              <a:gd name="f190" fmla="*/ f186 1 f0"/>
              <a:gd name="f191" fmla="*/ f187 1 f0"/>
              <a:gd name="f192" fmla="*/ f188 1 f0"/>
              <a:gd name="f193" fmla="+- 0 0 f189"/>
              <a:gd name="f194" fmla="+- 0 0 f190"/>
              <a:gd name="f195" fmla="+- 0 0 f191"/>
              <a:gd name="f196" fmla="+- 0 0 f192"/>
              <a:gd name="f197" fmla="+- 0 0 f193"/>
              <a:gd name="f198" fmla="+- 0 0 f194"/>
              <a:gd name="f199" fmla="+- 0 0 f195"/>
              <a:gd name="f200" fmla="+- 0 0 f196"/>
              <a:gd name="f201" fmla="*/ f197 f0 1"/>
              <a:gd name="f202" fmla="*/ f198 f0 1"/>
              <a:gd name="f203" fmla="*/ f199 f0 1"/>
              <a:gd name="f204" fmla="*/ f200 f0 1"/>
              <a:gd name="f205" fmla="*/ f201 1 f8"/>
              <a:gd name="f206" fmla="*/ f202 1 f8"/>
              <a:gd name="f207" fmla="*/ f203 1 f8"/>
              <a:gd name="f208" fmla="*/ f204 1 f8"/>
              <a:gd name="f209" fmla="+- f205 0 f1"/>
              <a:gd name="f210" fmla="+- f206 0 f1"/>
              <a:gd name="f211" fmla="+- f207 0 f1"/>
              <a:gd name="f212" fmla="+- f208 0 f1"/>
              <a:gd name="f213" fmla="cos 1 f209"/>
              <a:gd name="f214" fmla="sin 1 f209"/>
              <a:gd name="f215" fmla="cos 1 f210"/>
              <a:gd name="f216" fmla="sin 1 f210"/>
              <a:gd name="f217" fmla="cos 1 f211"/>
              <a:gd name="f218" fmla="sin 1 f211"/>
              <a:gd name="f219" fmla="cos 1 f212"/>
              <a:gd name="f220" fmla="sin 1 f212"/>
              <a:gd name="f221" fmla="+- 0 0 f213"/>
              <a:gd name="f222" fmla="+- 0 0 f214"/>
              <a:gd name="f223" fmla="+- 0 0 f215"/>
              <a:gd name="f224" fmla="+- 0 0 f216"/>
              <a:gd name="f225" fmla="+- 0 0 f217"/>
              <a:gd name="f226" fmla="+- 0 0 f218"/>
              <a:gd name="f227" fmla="+- 0 0 f219"/>
              <a:gd name="f228" fmla="+- 0 0 f220"/>
              <a:gd name="f229" fmla="+- 0 0 f221"/>
              <a:gd name="f230" fmla="+- 0 0 f222"/>
              <a:gd name="f231" fmla="+- 0 0 f223"/>
              <a:gd name="f232" fmla="+- 0 0 f224"/>
              <a:gd name="f233" fmla="+- 0 0 f225"/>
              <a:gd name="f234" fmla="+- 0 0 f226"/>
              <a:gd name="f235" fmla="+- 0 0 f227"/>
              <a:gd name="f236" fmla="+- 0 0 f228"/>
              <a:gd name="f237" fmla="val f229"/>
              <a:gd name="f238" fmla="val f230"/>
              <a:gd name="f239" fmla="val f231"/>
              <a:gd name="f240" fmla="val f232"/>
              <a:gd name="f241" fmla="val f233"/>
              <a:gd name="f242" fmla="val f234"/>
              <a:gd name="f243" fmla="val f235"/>
              <a:gd name="f244" fmla="val f236"/>
              <a:gd name="f245" fmla="+- 0 0 f237"/>
              <a:gd name="f246" fmla="+- 0 0 f238"/>
              <a:gd name="f247" fmla="+- 0 0 f239"/>
              <a:gd name="f248" fmla="+- 0 0 f240"/>
              <a:gd name="f249" fmla="+- 0 0 f241"/>
              <a:gd name="f250" fmla="+- 0 0 f242"/>
              <a:gd name="f251" fmla="+- 0 0 f243"/>
              <a:gd name="f252" fmla="+- 0 0 f244"/>
              <a:gd name="f253" fmla="*/ f9 f245 1"/>
              <a:gd name="f254" fmla="*/ f9 f246 1"/>
              <a:gd name="f255" fmla="*/ f9 f247 1"/>
              <a:gd name="f256" fmla="*/ f9 f248 1"/>
              <a:gd name="f257" fmla="*/ f9 f249 1"/>
              <a:gd name="f258" fmla="*/ f9 f250 1"/>
              <a:gd name="f259" fmla="*/ f9 f251 1"/>
              <a:gd name="f260" fmla="*/ f9 f252 1"/>
              <a:gd name="f261" fmla="*/ f253 f63 1"/>
              <a:gd name="f262" fmla="*/ f254 f62 1"/>
              <a:gd name="f263" fmla="*/ f255 f63 1"/>
              <a:gd name="f264" fmla="*/ f256 f62 1"/>
              <a:gd name="f265" fmla="*/ f257 f89 1"/>
              <a:gd name="f266" fmla="*/ f258 f90 1"/>
              <a:gd name="f267" fmla="*/ f259 f89 1"/>
              <a:gd name="f268" fmla="*/ f260 f90 1"/>
              <a:gd name="f269" fmla="+- f72 f261 0"/>
              <a:gd name="f270" fmla="+- f71 f262 0"/>
              <a:gd name="f271" fmla="+- f72 f263 0"/>
              <a:gd name="f272" fmla="+- f71 f264 0"/>
              <a:gd name="f273" fmla="+- f72 f265 0"/>
              <a:gd name="f274" fmla="+- f71 f266 0"/>
              <a:gd name="f275" fmla="+- f72 f267 0"/>
              <a:gd name="f276" fmla="+- f71 f268 0"/>
              <a:gd name="f277" fmla="max f269 f273"/>
              <a:gd name="f278" fmla="max f271 f275"/>
              <a:gd name="f279" fmla="max f270 f274"/>
              <a:gd name="f280" fmla="max f272 f276"/>
              <a:gd name="f281" fmla="min f269 f273"/>
              <a:gd name="f282" fmla="min f271 f275"/>
              <a:gd name="f283" fmla="min f270 f274"/>
              <a:gd name="f284" fmla="min f272 f276"/>
              <a:gd name="f285" fmla="+- f269 f275 0"/>
              <a:gd name="f286" fmla="+- f270 f276 0"/>
              <a:gd name="f287" fmla="+- f271 f273 0"/>
              <a:gd name="f288" fmla="+- f272 f274 0"/>
              <a:gd name="f289" fmla="*/ f269 f41 1"/>
              <a:gd name="f290" fmla="*/ f270 f41 1"/>
              <a:gd name="f291" fmla="*/ f273 f41 1"/>
              <a:gd name="f292" fmla="*/ f274 f41 1"/>
              <a:gd name="f293" fmla="max f277 f278"/>
              <a:gd name="f294" fmla="max f279 f280"/>
              <a:gd name="f295" fmla="min f281 f282"/>
              <a:gd name="f296" fmla="min f283 f284"/>
              <a:gd name="f297" fmla="*/ f285 1 2"/>
              <a:gd name="f298" fmla="*/ f286 1 2"/>
              <a:gd name="f299" fmla="*/ f287 1 2"/>
              <a:gd name="f300" fmla="*/ f288 1 2"/>
              <a:gd name="f301" fmla="?: f81 f46 f293"/>
              <a:gd name="f302" fmla="?: f82 f47 f294"/>
              <a:gd name="f303" fmla="?: f83 f7 f295"/>
              <a:gd name="f304" fmla="?: f84 f7 f296"/>
              <a:gd name="f305" fmla="*/ f297 f41 1"/>
              <a:gd name="f306" fmla="*/ f298 f41 1"/>
              <a:gd name="f307" fmla="*/ f299 f41 1"/>
              <a:gd name="f308" fmla="*/ f300 f41 1"/>
              <a:gd name="f309" fmla="*/ f303 f41 1"/>
              <a:gd name="f310" fmla="*/ f304 f41 1"/>
              <a:gd name="f311" fmla="*/ f301 f41 1"/>
              <a:gd name="f312" fmla="*/ f302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305" y="f306"/>
              </a:cxn>
              <a:cxn ang="f39">
                <a:pos x="f307" y="f308"/>
              </a:cxn>
              <a:cxn ang="f40">
                <a:pos x="f87" y="f88"/>
              </a:cxn>
            </a:cxnLst>
            <a:rect l="f309" t="f310" r="f311" b="f312"/>
            <a:pathLst>
              <a:path>
                <a:moveTo>
                  <a:pt x="f289" y="f290"/>
                </a:moveTo>
                <a:arcTo wR="f77" hR="f78" stAng="f48" swAng="f74"/>
                <a:lnTo>
                  <a:pt x="f291" y="f292"/>
                </a:lnTo>
                <a:arcTo wR="f95" hR="f96" stAng="f49" swAng="f80"/>
                <a:close/>
              </a:path>
            </a:pathLst>
          </a:custGeom>
          <a:gradFill>
            <a:gsLst>
              <a:gs pos="0">
                <a:srgbClr val="8BC764"/>
              </a:gs>
              <a:gs pos="100000">
                <a:srgbClr val="71AE44"/>
              </a:gs>
            </a:gsLst>
            <a:path path="circle">
              <a:fillToRect l="50000" t="100000" r="50000"/>
            </a:path>
          </a:gradFill>
          <a:ln w="9528">
            <a:solidFill>
              <a:srgbClr val="C0DEB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9" name="Rettangolo 10"/>
          <p:cNvSpPr/>
          <p:nvPr/>
        </p:nvSpPr>
        <p:spPr>
          <a:xfrm flipV="1">
            <a:off x="8534396" y="3746324"/>
            <a:ext cx="3010049" cy="85450"/>
          </a:xfrm>
          <a:prstGeom prst="rect">
            <a:avLst/>
          </a:prstGeom>
          <a:gradFill>
            <a:gsLst>
              <a:gs pos="0">
                <a:srgbClr val="D96056"/>
              </a:gs>
              <a:gs pos="100000">
                <a:srgbClr val="BF4033"/>
              </a:gs>
            </a:gsLst>
            <a:path path="circle">
              <a:fillToRect l="50000" t="100000" r="50000"/>
            </a:path>
          </a:gradFill>
          <a:ln>
            <a:noFill/>
            <a:prstDash val="solid"/>
          </a:ln>
          <a:effectLst>
            <a:outerShdw dist="25402" dir="5400000" algn="tl">
              <a:srgbClr val="000000">
                <a:alpha val="64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  <p:sp>
        <p:nvSpPr>
          <p:cNvPr id="10" name="Nuvola 11"/>
          <p:cNvSpPr/>
          <p:nvPr/>
        </p:nvSpPr>
        <p:spPr>
          <a:xfrm>
            <a:off x="9105229" y="3918652"/>
            <a:ext cx="1781296" cy="11301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+- f6 0 f5"/>
              <a:gd name="f102" fmla="*/ f95 f0 1"/>
              <a:gd name="f103" fmla="*/ f96 f0 1"/>
              <a:gd name="f104" fmla="*/ f97 f0 1"/>
              <a:gd name="f105" fmla="*/ f98 f0 1"/>
              <a:gd name="f106" fmla="*/ f101 1 2"/>
              <a:gd name="f107" fmla="*/ f101 1 43200"/>
              <a:gd name="f108" fmla="*/ f101 2977 1"/>
              <a:gd name="f109" fmla="*/ f101 3262 1"/>
              <a:gd name="f110" fmla="*/ f101 17087 1"/>
              <a:gd name="f111" fmla="*/ f101 17337 1"/>
              <a:gd name="f112" fmla="*/ f101 67 1"/>
              <a:gd name="f113" fmla="*/ f101 21577 1"/>
              <a:gd name="f114" fmla="*/ f101 21582 1"/>
              <a:gd name="f115" fmla="*/ f101 1235 1"/>
              <a:gd name="f116" fmla="*/ f102 1 f2"/>
              <a:gd name="f117" fmla="*/ f103 1 f2"/>
              <a:gd name="f118" fmla="*/ f104 1 f2"/>
              <a:gd name="f119" fmla="*/ f105 1 f2"/>
              <a:gd name="f120" fmla="+- f5 f106 0"/>
              <a:gd name="f121" fmla="*/ f108 1 21600"/>
              <a:gd name="f122" fmla="*/ f109 1 21600"/>
              <a:gd name="f123" fmla="*/ f110 1 21600"/>
              <a:gd name="f124" fmla="*/ f111 1 21600"/>
              <a:gd name="f125" fmla="*/ f112 1 21600"/>
              <a:gd name="f126" fmla="*/ f113 1 21600"/>
              <a:gd name="f127" fmla="*/ f114 1 21600"/>
              <a:gd name="f128" fmla="*/ f115 1 21600"/>
              <a:gd name="f129" fmla="+- f116 0 f1"/>
              <a:gd name="f130" fmla="+- f117 0 f1"/>
              <a:gd name="f131" fmla="+- f118 0 f1"/>
              <a:gd name="f132" fmla="+- f119 0 f1"/>
              <a:gd name="f133" fmla="*/ f127 1 f107"/>
              <a:gd name="f134" fmla="*/ f120 1 f107"/>
              <a:gd name="f135" fmla="*/ f126 1 f107"/>
              <a:gd name="f136" fmla="*/ f125 1 f107"/>
              <a:gd name="f137" fmla="*/ f128 1 f107"/>
              <a:gd name="f138" fmla="*/ f121 1 f107"/>
              <a:gd name="f139" fmla="*/ f123 1 f107"/>
              <a:gd name="f140" fmla="*/ f122 1 f107"/>
              <a:gd name="f141" fmla="*/ f124 1 f107"/>
              <a:gd name="f142" fmla="*/ f138 f99 1"/>
              <a:gd name="f143" fmla="*/ f139 f99 1"/>
              <a:gd name="f144" fmla="*/ f141 f100 1"/>
              <a:gd name="f145" fmla="*/ f140 f100 1"/>
              <a:gd name="f146" fmla="*/ f133 f99 1"/>
              <a:gd name="f147" fmla="*/ f134 f100 1"/>
              <a:gd name="f148" fmla="*/ f134 f99 1"/>
              <a:gd name="f149" fmla="*/ f135 f100 1"/>
              <a:gd name="f150" fmla="*/ f136 f99 1"/>
              <a:gd name="f151" fmla="*/ f13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46" y="f147"/>
              </a:cxn>
              <a:cxn ang="f130">
                <a:pos x="f148" y="f149"/>
              </a:cxn>
              <a:cxn ang="f131">
                <a:pos x="f150" y="f147"/>
              </a:cxn>
              <a:cxn ang="f132">
                <a:pos x="f148" y="f151"/>
              </a:cxn>
            </a:cxnLst>
            <a:rect l="f142" t="f145" r="f143" b="f144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gradFill>
            <a:gsLst>
              <a:gs pos="0">
                <a:srgbClr val="D95E92"/>
              </a:gs>
              <a:gs pos="100000">
                <a:srgbClr val="C53777"/>
              </a:gs>
            </a:gsLst>
            <a:path path="circle">
              <a:fillToRect l="50000" t="100000" r="50000"/>
            </a:path>
          </a:gradFill>
          <a:ln>
            <a:noFill/>
            <a:prstDash val="solid"/>
          </a:ln>
          <a:effectLst>
            <a:outerShdw dist="25402" dir="5400000" algn="tl">
              <a:srgbClr val="000000">
                <a:alpha val="64000"/>
              </a:srgbClr>
            </a:outerShdw>
          </a:effectLst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     </a:t>
            </a:r>
            <a:r>
              <a:rPr lang="it-IT" sz="1800" b="1" i="0" u="none" strike="noStrike" kern="1200" cap="none" spc="0" baseline="0" dirty="0" err="1">
                <a:solidFill>
                  <a:srgbClr val="FFFFFF"/>
                </a:solidFill>
                <a:uFillTx/>
                <a:latin typeface="Corbel"/>
              </a:rPr>
              <a:t>Temporal</a:t>
            </a:r>
            <a:r>
              <a:rPr lang="it-IT" sz="1800" b="1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 data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orbel"/>
              </a:rPr>
              <a:t>management</a:t>
            </a:r>
            <a:endParaRPr lang="it-IT" sz="1800" b="1" i="0" u="none" strike="noStrike" kern="1200" cap="none" spc="0" baseline="0" dirty="0">
              <a:solidFill>
                <a:srgbClr val="FFFFFF"/>
              </a:solidFill>
              <a:uFillTx/>
              <a:latin typeface="Corbel"/>
            </a:endParaRPr>
          </a:p>
        </p:txBody>
      </p:sp>
      <p:sp>
        <p:nvSpPr>
          <p:cNvPr id="11" name="Arco a tutto sesto 12"/>
          <p:cNvSpPr/>
          <p:nvPr/>
        </p:nvSpPr>
        <p:spPr>
          <a:xfrm rot="3278407">
            <a:off x="8787835" y="3577729"/>
            <a:ext cx="790379" cy="5818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81"/>
              <a:gd name="f11" fmla="val 270"/>
              <a:gd name="f12" fmla="val 25000"/>
              <a:gd name="f13" fmla="+- 0 0 -171"/>
              <a:gd name="f14" fmla="+- 0 0 -180"/>
              <a:gd name="f15" fmla="+- 0 0 -175"/>
              <a:gd name="f16" fmla="abs f4"/>
              <a:gd name="f17" fmla="abs f5"/>
              <a:gd name="f18" fmla="abs f6"/>
              <a:gd name="f19" fmla="+- 0 0 f10"/>
              <a:gd name="f20" fmla="+- 0 0 f11"/>
              <a:gd name="f21" fmla="*/ f13 f0 1"/>
              <a:gd name="f22" fmla="*/ f14 f0 1"/>
              <a:gd name="f23" fmla="*/ f15 f0 1"/>
              <a:gd name="f24" fmla="?: f16 f4 1"/>
              <a:gd name="f25" fmla="?: f17 f5 1"/>
              <a:gd name="f26" fmla="?: f18 f6 1"/>
              <a:gd name="f27" fmla="*/ f19 f0 1"/>
              <a:gd name="f28" fmla="*/ f20 f0 1"/>
              <a:gd name="f29" fmla="*/ f21 1 f3"/>
              <a:gd name="f30" fmla="*/ f22 1 f3"/>
              <a:gd name="f31" fmla="*/ f23 1 f3"/>
              <a:gd name="f32" fmla="*/ f24 1 21600"/>
              <a:gd name="f33" fmla="*/ f25 1 21600"/>
              <a:gd name="f34" fmla="*/ 21600 f24 1"/>
              <a:gd name="f35" fmla="*/ 21600 f25 1"/>
              <a:gd name="f36" fmla="*/ f27 1 f3"/>
              <a:gd name="f37" fmla="*/ f28 1 f3"/>
              <a:gd name="f38" fmla="+- f29 0 f1"/>
              <a:gd name="f39" fmla="+- f30 0 f1"/>
              <a:gd name="f40" fmla="+- f31 0 f1"/>
              <a:gd name="f41" fmla="min f33 f32"/>
              <a:gd name="f42" fmla="*/ f34 1 f26"/>
              <a:gd name="f43" fmla="*/ f35 1 f26"/>
              <a:gd name="f44" fmla="+- f36 0 f1"/>
              <a:gd name="f45" fmla="+- f37 0 f1"/>
              <a:gd name="f46" fmla="val f42"/>
              <a:gd name="f47" fmla="val f43"/>
              <a:gd name="f48" fmla="+- 0 0 f44"/>
              <a:gd name="f49" fmla="+- 0 0 f45"/>
              <a:gd name="f50" fmla="+- f47 0 f7"/>
              <a:gd name="f51" fmla="+- f46 0 f7"/>
              <a:gd name="f52" fmla="+- f49 0 f48"/>
              <a:gd name="f53" fmla="+- f48 f1 0"/>
              <a:gd name="f54" fmla="+- f49 f1 0"/>
              <a:gd name="f55" fmla="+- 21600000 0 f48"/>
              <a:gd name="f56" fmla="+- f1 0 f48"/>
              <a:gd name="f57" fmla="+- 27000000 0 f48"/>
              <a:gd name="f58" fmla="+- f0 0 f48"/>
              <a:gd name="f59" fmla="+- 32400000 0 f48"/>
              <a:gd name="f60" fmla="+- f2 0 f48"/>
              <a:gd name="f61" fmla="+- 37800000 0 f48"/>
              <a:gd name="f62" fmla="*/ f50 1 2"/>
              <a:gd name="f63" fmla="*/ f51 1 2"/>
              <a:gd name="f64" fmla="min f51 f50"/>
              <a:gd name="f65" fmla="+- f52 21600000 0"/>
              <a:gd name="f66" fmla="?: f56 f56 f57"/>
              <a:gd name="f67" fmla="?: f58 f58 f59"/>
              <a:gd name="f68" fmla="?: f60 f60 f61"/>
              <a:gd name="f69" fmla="*/ f53 f8 1"/>
              <a:gd name="f70" fmla="*/ f54 f8 1"/>
              <a:gd name="f71" fmla="+- f7 f62 0"/>
              <a:gd name="f72" fmla="+- f7 f63 0"/>
              <a:gd name="f73" fmla="*/ f64 f12 1"/>
              <a:gd name="f74" fmla="?: f52 f52 f65"/>
              <a:gd name="f75" fmla="*/ f69 1 f0"/>
              <a:gd name="f76" fmla="*/ f70 1 f0"/>
              <a:gd name="f77" fmla="*/ f63 f41 1"/>
              <a:gd name="f78" fmla="*/ f62 f41 1"/>
              <a:gd name="f79" fmla="*/ f73 1 100000"/>
              <a:gd name="f80" fmla="+- 0 0 f74"/>
              <a:gd name="f81" fmla="+- f74 0 f55"/>
              <a:gd name="f82" fmla="+- f74 0 f66"/>
              <a:gd name="f83" fmla="+- f74 0 f67"/>
              <a:gd name="f84" fmla="+- f74 0 f68"/>
              <a:gd name="f85" fmla="+- 0 0 f75"/>
              <a:gd name="f86" fmla="+- 0 0 f76"/>
              <a:gd name="f87" fmla="*/ f72 f41 1"/>
              <a:gd name="f88" fmla="*/ f71 f41 1"/>
              <a:gd name="f89" fmla="+- f63 0 f79"/>
              <a:gd name="f90" fmla="+- f62 0 f79"/>
              <a:gd name="f91" fmla="+- 0 0 f85"/>
              <a:gd name="f92" fmla="+- 0 0 f86"/>
              <a:gd name="f93" fmla="*/ f91 f0 1"/>
              <a:gd name="f94" fmla="*/ f92 f0 1"/>
              <a:gd name="f95" fmla="*/ f89 f41 1"/>
              <a:gd name="f96" fmla="*/ f90 f41 1"/>
              <a:gd name="f97" fmla="*/ f93 1 f8"/>
              <a:gd name="f98" fmla="*/ f94 1 f8"/>
              <a:gd name="f99" fmla="+- f97 0 f1"/>
              <a:gd name="f100" fmla="+- f98 0 f1"/>
              <a:gd name="f101" fmla="sin 1 f99"/>
              <a:gd name="f102" fmla="cos 1 f99"/>
              <a:gd name="f103" fmla="sin 1 f100"/>
              <a:gd name="f104" fmla="cos 1 f100"/>
              <a:gd name="f105" fmla="+- 0 0 f101"/>
              <a:gd name="f106" fmla="+- 0 0 f102"/>
              <a:gd name="f107" fmla="+- 0 0 f103"/>
              <a:gd name="f108" fmla="+- 0 0 f104"/>
              <a:gd name="f109" fmla="+- 0 0 f105"/>
              <a:gd name="f110" fmla="+- 0 0 f106"/>
              <a:gd name="f111" fmla="+- 0 0 f107"/>
              <a:gd name="f112" fmla="+- 0 0 f108"/>
              <a:gd name="f113" fmla="val f109"/>
              <a:gd name="f114" fmla="val f110"/>
              <a:gd name="f115" fmla="val f111"/>
              <a:gd name="f116" fmla="val f112"/>
              <a:gd name="f117" fmla="*/ f113 f63 1"/>
              <a:gd name="f118" fmla="*/ f114 f62 1"/>
              <a:gd name="f119" fmla="*/ f115 f63 1"/>
              <a:gd name="f120" fmla="*/ f116 f62 1"/>
              <a:gd name="f121" fmla="*/ f115 f89 1"/>
              <a:gd name="f122" fmla="*/ f116 f90 1"/>
              <a:gd name="f123" fmla="*/ f113 f89 1"/>
              <a:gd name="f124" fmla="*/ f114 f90 1"/>
              <a:gd name="f125" fmla="+- 0 0 f118"/>
              <a:gd name="f126" fmla="+- 0 0 f117"/>
              <a:gd name="f127" fmla="+- 0 0 f120"/>
              <a:gd name="f128" fmla="+- 0 0 f119"/>
              <a:gd name="f129" fmla="+- 0 0 f122"/>
              <a:gd name="f130" fmla="+- 0 0 f121"/>
              <a:gd name="f131" fmla="+- 0 0 f124"/>
              <a:gd name="f132" fmla="+- 0 0 f123"/>
              <a:gd name="f133" fmla="+- 0 0 f125"/>
              <a:gd name="f134" fmla="+- 0 0 f126"/>
              <a:gd name="f135" fmla="+- 0 0 f127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at2 f133 f134"/>
              <a:gd name="f142" fmla="at2 f135 f136"/>
              <a:gd name="f143" fmla="at2 f137 f138"/>
              <a:gd name="f144" fmla="at2 f139 f140"/>
              <a:gd name="f145" fmla="+- f141 f1 0"/>
              <a:gd name="f146" fmla="+- f142 f1 0"/>
              <a:gd name="f147" fmla="+- f143 f1 0"/>
              <a:gd name="f148" fmla="+- f144 f1 0"/>
              <a:gd name="f149" fmla="*/ f145 f8 1"/>
              <a:gd name="f150" fmla="*/ f146 f8 1"/>
              <a:gd name="f151" fmla="*/ f147 f8 1"/>
              <a:gd name="f152" fmla="*/ f148 f8 1"/>
              <a:gd name="f153" fmla="*/ f149 1 f0"/>
              <a:gd name="f154" fmla="*/ f150 1 f0"/>
              <a:gd name="f155" fmla="*/ f151 1 f0"/>
              <a:gd name="f156" fmla="*/ f152 1 f0"/>
              <a:gd name="f157" fmla="+- 0 0 f153"/>
              <a:gd name="f158" fmla="+- 0 0 f154"/>
              <a:gd name="f159" fmla="+- 0 0 f155"/>
              <a:gd name="f160" fmla="+- 0 0 f156"/>
              <a:gd name="f161" fmla="val f157"/>
              <a:gd name="f162" fmla="val f158"/>
              <a:gd name="f163" fmla="val f159"/>
              <a:gd name="f164" fmla="val f160"/>
              <a:gd name="f165" fmla="+- 0 0 f161"/>
              <a:gd name="f166" fmla="+- 0 0 f162"/>
              <a:gd name="f167" fmla="+- 0 0 f163"/>
              <a:gd name="f168" fmla="+- 0 0 f164"/>
              <a:gd name="f169" fmla="*/ f165 f0 1"/>
              <a:gd name="f170" fmla="*/ f166 f0 1"/>
              <a:gd name="f171" fmla="*/ f167 f0 1"/>
              <a:gd name="f172" fmla="*/ f168 f0 1"/>
              <a:gd name="f173" fmla="*/ f169 1 f8"/>
              <a:gd name="f174" fmla="*/ f170 1 f8"/>
              <a:gd name="f175" fmla="*/ f171 1 f8"/>
              <a:gd name="f176" fmla="*/ f172 1 f8"/>
              <a:gd name="f177" fmla="+- f173 0 f1"/>
              <a:gd name="f178" fmla="+- f174 0 f1"/>
              <a:gd name="f179" fmla="+- f175 0 f1"/>
              <a:gd name="f180" fmla="+- f176 0 f1"/>
              <a:gd name="f181" fmla="+- f177 f1 0"/>
              <a:gd name="f182" fmla="+- f178 f1 0"/>
              <a:gd name="f183" fmla="+- f179 f1 0"/>
              <a:gd name="f184" fmla="+- f180 f1 0"/>
              <a:gd name="f185" fmla="*/ f181 f8 1"/>
              <a:gd name="f186" fmla="*/ f182 f8 1"/>
              <a:gd name="f187" fmla="*/ f183 f8 1"/>
              <a:gd name="f188" fmla="*/ f184 f8 1"/>
              <a:gd name="f189" fmla="*/ f185 1 f0"/>
              <a:gd name="f190" fmla="*/ f186 1 f0"/>
              <a:gd name="f191" fmla="*/ f187 1 f0"/>
              <a:gd name="f192" fmla="*/ f188 1 f0"/>
              <a:gd name="f193" fmla="+- 0 0 f189"/>
              <a:gd name="f194" fmla="+- 0 0 f190"/>
              <a:gd name="f195" fmla="+- 0 0 f191"/>
              <a:gd name="f196" fmla="+- 0 0 f192"/>
              <a:gd name="f197" fmla="+- 0 0 f193"/>
              <a:gd name="f198" fmla="+- 0 0 f194"/>
              <a:gd name="f199" fmla="+- 0 0 f195"/>
              <a:gd name="f200" fmla="+- 0 0 f196"/>
              <a:gd name="f201" fmla="*/ f197 f0 1"/>
              <a:gd name="f202" fmla="*/ f198 f0 1"/>
              <a:gd name="f203" fmla="*/ f199 f0 1"/>
              <a:gd name="f204" fmla="*/ f200 f0 1"/>
              <a:gd name="f205" fmla="*/ f201 1 f8"/>
              <a:gd name="f206" fmla="*/ f202 1 f8"/>
              <a:gd name="f207" fmla="*/ f203 1 f8"/>
              <a:gd name="f208" fmla="*/ f204 1 f8"/>
              <a:gd name="f209" fmla="+- f205 0 f1"/>
              <a:gd name="f210" fmla="+- f206 0 f1"/>
              <a:gd name="f211" fmla="+- f207 0 f1"/>
              <a:gd name="f212" fmla="+- f208 0 f1"/>
              <a:gd name="f213" fmla="cos 1 f209"/>
              <a:gd name="f214" fmla="sin 1 f209"/>
              <a:gd name="f215" fmla="cos 1 f210"/>
              <a:gd name="f216" fmla="sin 1 f210"/>
              <a:gd name="f217" fmla="cos 1 f211"/>
              <a:gd name="f218" fmla="sin 1 f211"/>
              <a:gd name="f219" fmla="cos 1 f212"/>
              <a:gd name="f220" fmla="sin 1 f212"/>
              <a:gd name="f221" fmla="+- 0 0 f213"/>
              <a:gd name="f222" fmla="+- 0 0 f214"/>
              <a:gd name="f223" fmla="+- 0 0 f215"/>
              <a:gd name="f224" fmla="+- 0 0 f216"/>
              <a:gd name="f225" fmla="+- 0 0 f217"/>
              <a:gd name="f226" fmla="+- 0 0 f218"/>
              <a:gd name="f227" fmla="+- 0 0 f219"/>
              <a:gd name="f228" fmla="+- 0 0 f220"/>
              <a:gd name="f229" fmla="+- 0 0 f221"/>
              <a:gd name="f230" fmla="+- 0 0 f222"/>
              <a:gd name="f231" fmla="+- 0 0 f223"/>
              <a:gd name="f232" fmla="+- 0 0 f224"/>
              <a:gd name="f233" fmla="+- 0 0 f225"/>
              <a:gd name="f234" fmla="+- 0 0 f226"/>
              <a:gd name="f235" fmla="+- 0 0 f227"/>
              <a:gd name="f236" fmla="+- 0 0 f228"/>
              <a:gd name="f237" fmla="val f229"/>
              <a:gd name="f238" fmla="val f230"/>
              <a:gd name="f239" fmla="val f231"/>
              <a:gd name="f240" fmla="val f232"/>
              <a:gd name="f241" fmla="val f233"/>
              <a:gd name="f242" fmla="val f234"/>
              <a:gd name="f243" fmla="val f235"/>
              <a:gd name="f244" fmla="val f236"/>
              <a:gd name="f245" fmla="+- 0 0 f237"/>
              <a:gd name="f246" fmla="+- 0 0 f238"/>
              <a:gd name="f247" fmla="+- 0 0 f239"/>
              <a:gd name="f248" fmla="+- 0 0 f240"/>
              <a:gd name="f249" fmla="+- 0 0 f241"/>
              <a:gd name="f250" fmla="+- 0 0 f242"/>
              <a:gd name="f251" fmla="+- 0 0 f243"/>
              <a:gd name="f252" fmla="+- 0 0 f244"/>
              <a:gd name="f253" fmla="*/ f9 f245 1"/>
              <a:gd name="f254" fmla="*/ f9 f246 1"/>
              <a:gd name="f255" fmla="*/ f9 f247 1"/>
              <a:gd name="f256" fmla="*/ f9 f248 1"/>
              <a:gd name="f257" fmla="*/ f9 f249 1"/>
              <a:gd name="f258" fmla="*/ f9 f250 1"/>
              <a:gd name="f259" fmla="*/ f9 f251 1"/>
              <a:gd name="f260" fmla="*/ f9 f252 1"/>
              <a:gd name="f261" fmla="*/ f253 f63 1"/>
              <a:gd name="f262" fmla="*/ f254 f62 1"/>
              <a:gd name="f263" fmla="*/ f255 f63 1"/>
              <a:gd name="f264" fmla="*/ f256 f62 1"/>
              <a:gd name="f265" fmla="*/ f257 f89 1"/>
              <a:gd name="f266" fmla="*/ f258 f90 1"/>
              <a:gd name="f267" fmla="*/ f259 f89 1"/>
              <a:gd name="f268" fmla="*/ f260 f90 1"/>
              <a:gd name="f269" fmla="+- f72 f261 0"/>
              <a:gd name="f270" fmla="+- f71 f262 0"/>
              <a:gd name="f271" fmla="+- f72 f263 0"/>
              <a:gd name="f272" fmla="+- f71 f264 0"/>
              <a:gd name="f273" fmla="+- f72 f265 0"/>
              <a:gd name="f274" fmla="+- f71 f266 0"/>
              <a:gd name="f275" fmla="+- f72 f267 0"/>
              <a:gd name="f276" fmla="+- f71 f268 0"/>
              <a:gd name="f277" fmla="max f269 f273"/>
              <a:gd name="f278" fmla="max f271 f275"/>
              <a:gd name="f279" fmla="max f270 f274"/>
              <a:gd name="f280" fmla="max f272 f276"/>
              <a:gd name="f281" fmla="min f269 f273"/>
              <a:gd name="f282" fmla="min f271 f275"/>
              <a:gd name="f283" fmla="min f270 f274"/>
              <a:gd name="f284" fmla="min f272 f276"/>
              <a:gd name="f285" fmla="+- f269 f275 0"/>
              <a:gd name="f286" fmla="+- f270 f276 0"/>
              <a:gd name="f287" fmla="+- f271 f273 0"/>
              <a:gd name="f288" fmla="+- f272 f274 0"/>
              <a:gd name="f289" fmla="*/ f269 f41 1"/>
              <a:gd name="f290" fmla="*/ f270 f41 1"/>
              <a:gd name="f291" fmla="*/ f273 f41 1"/>
              <a:gd name="f292" fmla="*/ f274 f41 1"/>
              <a:gd name="f293" fmla="max f277 f278"/>
              <a:gd name="f294" fmla="max f279 f280"/>
              <a:gd name="f295" fmla="min f281 f282"/>
              <a:gd name="f296" fmla="min f283 f284"/>
              <a:gd name="f297" fmla="*/ f285 1 2"/>
              <a:gd name="f298" fmla="*/ f286 1 2"/>
              <a:gd name="f299" fmla="*/ f287 1 2"/>
              <a:gd name="f300" fmla="*/ f288 1 2"/>
              <a:gd name="f301" fmla="?: f81 f46 f293"/>
              <a:gd name="f302" fmla="?: f82 f47 f294"/>
              <a:gd name="f303" fmla="?: f83 f7 f295"/>
              <a:gd name="f304" fmla="?: f84 f7 f296"/>
              <a:gd name="f305" fmla="*/ f297 f41 1"/>
              <a:gd name="f306" fmla="*/ f298 f41 1"/>
              <a:gd name="f307" fmla="*/ f299 f41 1"/>
              <a:gd name="f308" fmla="*/ f300 f41 1"/>
              <a:gd name="f309" fmla="*/ f303 f41 1"/>
              <a:gd name="f310" fmla="*/ f304 f41 1"/>
              <a:gd name="f311" fmla="*/ f301 f41 1"/>
              <a:gd name="f312" fmla="*/ f302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305" y="f306"/>
              </a:cxn>
              <a:cxn ang="f39">
                <a:pos x="f307" y="f308"/>
              </a:cxn>
              <a:cxn ang="f40">
                <a:pos x="f87" y="f88"/>
              </a:cxn>
            </a:cxnLst>
            <a:rect l="f309" t="f310" r="f311" b="f312"/>
            <a:pathLst>
              <a:path>
                <a:moveTo>
                  <a:pt x="f289" y="f290"/>
                </a:moveTo>
                <a:arcTo wR="f77" hR="f78" stAng="f48" swAng="f74"/>
                <a:lnTo>
                  <a:pt x="f291" y="f292"/>
                </a:lnTo>
                <a:arcTo wR="f95" hR="f96" stAng="f49" swAng="f80"/>
                <a:close/>
              </a:path>
            </a:pathLst>
          </a:custGeom>
          <a:gradFill>
            <a:gsLst>
              <a:gs pos="0">
                <a:srgbClr val="8BC764"/>
              </a:gs>
              <a:gs pos="100000">
                <a:srgbClr val="71AE44"/>
              </a:gs>
            </a:gsLst>
            <a:path path="circle">
              <a:fillToRect l="50000" t="100000" r="50000"/>
            </a:path>
          </a:gradFill>
          <a:ln w="9528">
            <a:solidFill>
              <a:srgbClr val="C0DEB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12" name="Arco a tutto sesto 13"/>
          <p:cNvSpPr/>
          <p:nvPr/>
        </p:nvSpPr>
        <p:spPr>
          <a:xfrm rot="19093761">
            <a:off x="10414387" y="3604240"/>
            <a:ext cx="790379" cy="5818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81"/>
              <a:gd name="f11" fmla="val 270"/>
              <a:gd name="f12" fmla="val 25000"/>
              <a:gd name="f13" fmla="+- 0 0 -171"/>
              <a:gd name="f14" fmla="+- 0 0 -180"/>
              <a:gd name="f15" fmla="+- 0 0 -175"/>
              <a:gd name="f16" fmla="abs f4"/>
              <a:gd name="f17" fmla="abs f5"/>
              <a:gd name="f18" fmla="abs f6"/>
              <a:gd name="f19" fmla="+- 0 0 f10"/>
              <a:gd name="f20" fmla="+- 0 0 f11"/>
              <a:gd name="f21" fmla="*/ f13 f0 1"/>
              <a:gd name="f22" fmla="*/ f14 f0 1"/>
              <a:gd name="f23" fmla="*/ f15 f0 1"/>
              <a:gd name="f24" fmla="?: f16 f4 1"/>
              <a:gd name="f25" fmla="?: f17 f5 1"/>
              <a:gd name="f26" fmla="?: f18 f6 1"/>
              <a:gd name="f27" fmla="*/ f19 f0 1"/>
              <a:gd name="f28" fmla="*/ f20 f0 1"/>
              <a:gd name="f29" fmla="*/ f21 1 f3"/>
              <a:gd name="f30" fmla="*/ f22 1 f3"/>
              <a:gd name="f31" fmla="*/ f23 1 f3"/>
              <a:gd name="f32" fmla="*/ f24 1 21600"/>
              <a:gd name="f33" fmla="*/ f25 1 21600"/>
              <a:gd name="f34" fmla="*/ 21600 f24 1"/>
              <a:gd name="f35" fmla="*/ 21600 f25 1"/>
              <a:gd name="f36" fmla="*/ f27 1 f3"/>
              <a:gd name="f37" fmla="*/ f28 1 f3"/>
              <a:gd name="f38" fmla="+- f29 0 f1"/>
              <a:gd name="f39" fmla="+- f30 0 f1"/>
              <a:gd name="f40" fmla="+- f31 0 f1"/>
              <a:gd name="f41" fmla="min f33 f32"/>
              <a:gd name="f42" fmla="*/ f34 1 f26"/>
              <a:gd name="f43" fmla="*/ f35 1 f26"/>
              <a:gd name="f44" fmla="+- f36 0 f1"/>
              <a:gd name="f45" fmla="+- f37 0 f1"/>
              <a:gd name="f46" fmla="val f42"/>
              <a:gd name="f47" fmla="val f43"/>
              <a:gd name="f48" fmla="+- 0 0 f44"/>
              <a:gd name="f49" fmla="+- 0 0 f45"/>
              <a:gd name="f50" fmla="+- f47 0 f7"/>
              <a:gd name="f51" fmla="+- f46 0 f7"/>
              <a:gd name="f52" fmla="+- f49 0 f48"/>
              <a:gd name="f53" fmla="+- f48 f1 0"/>
              <a:gd name="f54" fmla="+- f49 f1 0"/>
              <a:gd name="f55" fmla="+- 21600000 0 f48"/>
              <a:gd name="f56" fmla="+- f1 0 f48"/>
              <a:gd name="f57" fmla="+- 27000000 0 f48"/>
              <a:gd name="f58" fmla="+- f0 0 f48"/>
              <a:gd name="f59" fmla="+- 32400000 0 f48"/>
              <a:gd name="f60" fmla="+- f2 0 f48"/>
              <a:gd name="f61" fmla="+- 37800000 0 f48"/>
              <a:gd name="f62" fmla="*/ f50 1 2"/>
              <a:gd name="f63" fmla="*/ f51 1 2"/>
              <a:gd name="f64" fmla="min f51 f50"/>
              <a:gd name="f65" fmla="+- f52 21600000 0"/>
              <a:gd name="f66" fmla="?: f56 f56 f57"/>
              <a:gd name="f67" fmla="?: f58 f58 f59"/>
              <a:gd name="f68" fmla="?: f60 f60 f61"/>
              <a:gd name="f69" fmla="*/ f53 f8 1"/>
              <a:gd name="f70" fmla="*/ f54 f8 1"/>
              <a:gd name="f71" fmla="+- f7 f62 0"/>
              <a:gd name="f72" fmla="+- f7 f63 0"/>
              <a:gd name="f73" fmla="*/ f64 f12 1"/>
              <a:gd name="f74" fmla="?: f52 f52 f65"/>
              <a:gd name="f75" fmla="*/ f69 1 f0"/>
              <a:gd name="f76" fmla="*/ f70 1 f0"/>
              <a:gd name="f77" fmla="*/ f63 f41 1"/>
              <a:gd name="f78" fmla="*/ f62 f41 1"/>
              <a:gd name="f79" fmla="*/ f73 1 100000"/>
              <a:gd name="f80" fmla="+- 0 0 f74"/>
              <a:gd name="f81" fmla="+- f74 0 f55"/>
              <a:gd name="f82" fmla="+- f74 0 f66"/>
              <a:gd name="f83" fmla="+- f74 0 f67"/>
              <a:gd name="f84" fmla="+- f74 0 f68"/>
              <a:gd name="f85" fmla="+- 0 0 f75"/>
              <a:gd name="f86" fmla="+- 0 0 f76"/>
              <a:gd name="f87" fmla="*/ f72 f41 1"/>
              <a:gd name="f88" fmla="*/ f71 f41 1"/>
              <a:gd name="f89" fmla="+- f63 0 f79"/>
              <a:gd name="f90" fmla="+- f62 0 f79"/>
              <a:gd name="f91" fmla="+- 0 0 f85"/>
              <a:gd name="f92" fmla="+- 0 0 f86"/>
              <a:gd name="f93" fmla="*/ f91 f0 1"/>
              <a:gd name="f94" fmla="*/ f92 f0 1"/>
              <a:gd name="f95" fmla="*/ f89 f41 1"/>
              <a:gd name="f96" fmla="*/ f90 f41 1"/>
              <a:gd name="f97" fmla="*/ f93 1 f8"/>
              <a:gd name="f98" fmla="*/ f94 1 f8"/>
              <a:gd name="f99" fmla="+- f97 0 f1"/>
              <a:gd name="f100" fmla="+- f98 0 f1"/>
              <a:gd name="f101" fmla="sin 1 f99"/>
              <a:gd name="f102" fmla="cos 1 f99"/>
              <a:gd name="f103" fmla="sin 1 f100"/>
              <a:gd name="f104" fmla="cos 1 f100"/>
              <a:gd name="f105" fmla="+- 0 0 f101"/>
              <a:gd name="f106" fmla="+- 0 0 f102"/>
              <a:gd name="f107" fmla="+- 0 0 f103"/>
              <a:gd name="f108" fmla="+- 0 0 f104"/>
              <a:gd name="f109" fmla="+- 0 0 f105"/>
              <a:gd name="f110" fmla="+- 0 0 f106"/>
              <a:gd name="f111" fmla="+- 0 0 f107"/>
              <a:gd name="f112" fmla="+- 0 0 f108"/>
              <a:gd name="f113" fmla="val f109"/>
              <a:gd name="f114" fmla="val f110"/>
              <a:gd name="f115" fmla="val f111"/>
              <a:gd name="f116" fmla="val f112"/>
              <a:gd name="f117" fmla="*/ f113 f63 1"/>
              <a:gd name="f118" fmla="*/ f114 f62 1"/>
              <a:gd name="f119" fmla="*/ f115 f63 1"/>
              <a:gd name="f120" fmla="*/ f116 f62 1"/>
              <a:gd name="f121" fmla="*/ f115 f89 1"/>
              <a:gd name="f122" fmla="*/ f116 f90 1"/>
              <a:gd name="f123" fmla="*/ f113 f89 1"/>
              <a:gd name="f124" fmla="*/ f114 f90 1"/>
              <a:gd name="f125" fmla="+- 0 0 f118"/>
              <a:gd name="f126" fmla="+- 0 0 f117"/>
              <a:gd name="f127" fmla="+- 0 0 f120"/>
              <a:gd name="f128" fmla="+- 0 0 f119"/>
              <a:gd name="f129" fmla="+- 0 0 f122"/>
              <a:gd name="f130" fmla="+- 0 0 f121"/>
              <a:gd name="f131" fmla="+- 0 0 f124"/>
              <a:gd name="f132" fmla="+- 0 0 f123"/>
              <a:gd name="f133" fmla="+- 0 0 f125"/>
              <a:gd name="f134" fmla="+- 0 0 f126"/>
              <a:gd name="f135" fmla="+- 0 0 f127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at2 f133 f134"/>
              <a:gd name="f142" fmla="at2 f135 f136"/>
              <a:gd name="f143" fmla="at2 f137 f138"/>
              <a:gd name="f144" fmla="at2 f139 f140"/>
              <a:gd name="f145" fmla="+- f141 f1 0"/>
              <a:gd name="f146" fmla="+- f142 f1 0"/>
              <a:gd name="f147" fmla="+- f143 f1 0"/>
              <a:gd name="f148" fmla="+- f144 f1 0"/>
              <a:gd name="f149" fmla="*/ f145 f8 1"/>
              <a:gd name="f150" fmla="*/ f146 f8 1"/>
              <a:gd name="f151" fmla="*/ f147 f8 1"/>
              <a:gd name="f152" fmla="*/ f148 f8 1"/>
              <a:gd name="f153" fmla="*/ f149 1 f0"/>
              <a:gd name="f154" fmla="*/ f150 1 f0"/>
              <a:gd name="f155" fmla="*/ f151 1 f0"/>
              <a:gd name="f156" fmla="*/ f152 1 f0"/>
              <a:gd name="f157" fmla="+- 0 0 f153"/>
              <a:gd name="f158" fmla="+- 0 0 f154"/>
              <a:gd name="f159" fmla="+- 0 0 f155"/>
              <a:gd name="f160" fmla="+- 0 0 f156"/>
              <a:gd name="f161" fmla="val f157"/>
              <a:gd name="f162" fmla="val f158"/>
              <a:gd name="f163" fmla="val f159"/>
              <a:gd name="f164" fmla="val f160"/>
              <a:gd name="f165" fmla="+- 0 0 f161"/>
              <a:gd name="f166" fmla="+- 0 0 f162"/>
              <a:gd name="f167" fmla="+- 0 0 f163"/>
              <a:gd name="f168" fmla="+- 0 0 f164"/>
              <a:gd name="f169" fmla="*/ f165 f0 1"/>
              <a:gd name="f170" fmla="*/ f166 f0 1"/>
              <a:gd name="f171" fmla="*/ f167 f0 1"/>
              <a:gd name="f172" fmla="*/ f168 f0 1"/>
              <a:gd name="f173" fmla="*/ f169 1 f8"/>
              <a:gd name="f174" fmla="*/ f170 1 f8"/>
              <a:gd name="f175" fmla="*/ f171 1 f8"/>
              <a:gd name="f176" fmla="*/ f172 1 f8"/>
              <a:gd name="f177" fmla="+- f173 0 f1"/>
              <a:gd name="f178" fmla="+- f174 0 f1"/>
              <a:gd name="f179" fmla="+- f175 0 f1"/>
              <a:gd name="f180" fmla="+- f176 0 f1"/>
              <a:gd name="f181" fmla="+- f177 f1 0"/>
              <a:gd name="f182" fmla="+- f178 f1 0"/>
              <a:gd name="f183" fmla="+- f179 f1 0"/>
              <a:gd name="f184" fmla="+- f180 f1 0"/>
              <a:gd name="f185" fmla="*/ f181 f8 1"/>
              <a:gd name="f186" fmla="*/ f182 f8 1"/>
              <a:gd name="f187" fmla="*/ f183 f8 1"/>
              <a:gd name="f188" fmla="*/ f184 f8 1"/>
              <a:gd name="f189" fmla="*/ f185 1 f0"/>
              <a:gd name="f190" fmla="*/ f186 1 f0"/>
              <a:gd name="f191" fmla="*/ f187 1 f0"/>
              <a:gd name="f192" fmla="*/ f188 1 f0"/>
              <a:gd name="f193" fmla="+- 0 0 f189"/>
              <a:gd name="f194" fmla="+- 0 0 f190"/>
              <a:gd name="f195" fmla="+- 0 0 f191"/>
              <a:gd name="f196" fmla="+- 0 0 f192"/>
              <a:gd name="f197" fmla="+- 0 0 f193"/>
              <a:gd name="f198" fmla="+- 0 0 f194"/>
              <a:gd name="f199" fmla="+- 0 0 f195"/>
              <a:gd name="f200" fmla="+- 0 0 f196"/>
              <a:gd name="f201" fmla="*/ f197 f0 1"/>
              <a:gd name="f202" fmla="*/ f198 f0 1"/>
              <a:gd name="f203" fmla="*/ f199 f0 1"/>
              <a:gd name="f204" fmla="*/ f200 f0 1"/>
              <a:gd name="f205" fmla="*/ f201 1 f8"/>
              <a:gd name="f206" fmla="*/ f202 1 f8"/>
              <a:gd name="f207" fmla="*/ f203 1 f8"/>
              <a:gd name="f208" fmla="*/ f204 1 f8"/>
              <a:gd name="f209" fmla="+- f205 0 f1"/>
              <a:gd name="f210" fmla="+- f206 0 f1"/>
              <a:gd name="f211" fmla="+- f207 0 f1"/>
              <a:gd name="f212" fmla="+- f208 0 f1"/>
              <a:gd name="f213" fmla="cos 1 f209"/>
              <a:gd name="f214" fmla="sin 1 f209"/>
              <a:gd name="f215" fmla="cos 1 f210"/>
              <a:gd name="f216" fmla="sin 1 f210"/>
              <a:gd name="f217" fmla="cos 1 f211"/>
              <a:gd name="f218" fmla="sin 1 f211"/>
              <a:gd name="f219" fmla="cos 1 f212"/>
              <a:gd name="f220" fmla="sin 1 f212"/>
              <a:gd name="f221" fmla="+- 0 0 f213"/>
              <a:gd name="f222" fmla="+- 0 0 f214"/>
              <a:gd name="f223" fmla="+- 0 0 f215"/>
              <a:gd name="f224" fmla="+- 0 0 f216"/>
              <a:gd name="f225" fmla="+- 0 0 f217"/>
              <a:gd name="f226" fmla="+- 0 0 f218"/>
              <a:gd name="f227" fmla="+- 0 0 f219"/>
              <a:gd name="f228" fmla="+- 0 0 f220"/>
              <a:gd name="f229" fmla="+- 0 0 f221"/>
              <a:gd name="f230" fmla="+- 0 0 f222"/>
              <a:gd name="f231" fmla="+- 0 0 f223"/>
              <a:gd name="f232" fmla="+- 0 0 f224"/>
              <a:gd name="f233" fmla="+- 0 0 f225"/>
              <a:gd name="f234" fmla="+- 0 0 f226"/>
              <a:gd name="f235" fmla="+- 0 0 f227"/>
              <a:gd name="f236" fmla="+- 0 0 f228"/>
              <a:gd name="f237" fmla="val f229"/>
              <a:gd name="f238" fmla="val f230"/>
              <a:gd name="f239" fmla="val f231"/>
              <a:gd name="f240" fmla="val f232"/>
              <a:gd name="f241" fmla="val f233"/>
              <a:gd name="f242" fmla="val f234"/>
              <a:gd name="f243" fmla="val f235"/>
              <a:gd name="f244" fmla="val f236"/>
              <a:gd name="f245" fmla="+- 0 0 f237"/>
              <a:gd name="f246" fmla="+- 0 0 f238"/>
              <a:gd name="f247" fmla="+- 0 0 f239"/>
              <a:gd name="f248" fmla="+- 0 0 f240"/>
              <a:gd name="f249" fmla="+- 0 0 f241"/>
              <a:gd name="f250" fmla="+- 0 0 f242"/>
              <a:gd name="f251" fmla="+- 0 0 f243"/>
              <a:gd name="f252" fmla="+- 0 0 f244"/>
              <a:gd name="f253" fmla="*/ f9 f245 1"/>
              <a:gd name="f254" fmla="*/ f9 f246 1"/>
              <a:gd name="f255" fmla="*/ f9 f247 1"/>
              <a:gd name="f256" fmla="*/ f9 f248 1"/>
              <a:gd name="f257" fmla="*/ f9 f249 1"/>
              <a:gd name="f258" fmla="*/ f9 f250 1"/>
              <a:gd name="f259" fmla="*/ f9 f251 1"/>
              <a:gd name="f260" fmla="*/ f9 f252 1"/>
              <a:gd name="f261" fmla="*/ f253 f63 1"/>
              <a:gd name="f262" fmla="*/ f254 f62 1"/>
              <a:gd name="f263" fmla="*/ f255 f63 1"/>
              <a:gd name="f264" fmla="*/ f256 f62 1"/>
              <a:gd name="f265" fmla="*/ f257 f89 1"/>
              <a:gd name="f266" fmla="*/ f258 f90 1"/>
              <a:gd name="f267" fmla="*/ f259 f89 1"/>
              <a:gd name="f268" fmla="*/ f260 f90 1"/>
              <a:gd name="f269" fmla="+- f72 f261 0"/>
              <a:gd name="f270" fmla="+- f71 f262 0"/>
              <a:gd name="f271" fmla="+- f72 f263 0"/>
              <a:gd name="f272" fmla="+- f71 f264 0"/>
              <a:gd name="f273" fmla="+- f72 f265 0"/>
              <a:gd name="f274" fmla="+- f71 f266 0"/>
              <a:gd name="f275" fmla="+- f72 f267 0"/>
              <a:gd name="f276" fmla="+- f71 f268 0"/>
              <a:gd name="f277" fmla="max f269 f273"/>
              <a:gd name="f278" fmla="max f271 f275"/>
              <a:gd name="f279" fmla="max f270 f274"/>
              <a:gd name="f280" fmla="max f272 f276"/>
              <a:gd name="f281" fmla="min f269 f273"/>
              <a:gd name="f282" fmla="min f271 f275"/>
              <a:gd name="f283" fmla="min f270 f274"/>
              <a:gd name="f284" fmla="min f272 f276"/>
              <a:gd name="f285" fmla="+- f269 f275 0"/>
              <a:gd name="f286" fmla="+- f270 f276 0"/>
              <a:gd name="f287" fmla="+- f271 f273 0"/>
              <a:gd name="f288" fmla="+- f272 f274 0"/>
              <a:gd name="f289" fmla="*/ f269 f41 1"/>
              <a:gd name="f290" fmla="*/ f270 f41 1"/>
              <a:gd name="f291" fmla="*/ f273 f41 1"/>
              <a:gd name="f292" fmla="*/ f274 f41 1"/>
              <a:gd name="f293" fmla="max f277 f278"/>
              <a:gd name="f294" fmla="max f279 f280"/>
              <a:gd name="f295" fmla="min f281 f282"/>
              <a:gd name="f296" fmla="min f283 f284"/>
              <a:gd name="f297" fmla="*/ f285 1 2"/>
              <a:gd name="f298" fmla="*/ f286 1 2"/>
              <a:gd name="f299" fmla="*/ f287 1 2"/>
              <a:gd name="f300" fmla="*/ f288 1 2"/>
              <a:gd name="f301" fmla="?: f81 f46 f293"/>
              <a:gd name="f302" fmla="?: f82 f47 f294"/>
              <a:gd name="f303" fmla="?: f83 f7 f295"/>
              <a:gd name="f304" fmla="?: f84 f7 f296"/>
              <a:gd name="f305" fmla="*/ f297 f41 1"/>
              <a:gd name="f306" fmla="*/ f298 f41 1"/>
              <a:gd name="f307" fmla="*/ f299 f41 1"/>
              <a:gd name="f308" fmla="*/ f300 f41 1"/>
              <a:gd name="f309" fmla="*/ f303 f41 1"/>
              <a:gd name="f310" fmla="*/ f304 f41 1"/>
              <a:gd name="f311" fmla="*/ f301 f41 1"/>
              <a:gd name="f312" fmla="*/ f302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305" y="f306"/>
              </a:cxn>
              <a:cxn ang="f39">
                <a:pos x="f307" y="f308"/>
              </a:cxn>
              <a:cxn ang="f40">
                <a:pos x="f87" y="f88"/>
              </a:cxn>
            </a:cxnLst>
            <a:rect l="f309" t="f310" r="f311" b="f312"/>
            <a:pathLst>
              <a:path>
                <a:moveTo>
                  <a:pt x="f289" y="f290"/>
                </a:moveTo>
                <a:arcTo wR="f77" hR="f78" stAng="f48" swAng="f74"/>
                <a:lnTo>
                  <a:pt x="f291" y="f292"/>
                </a:lnTo>
                <a:arcTo wR="f95" hR="f96" stAng="f49" swAng="f80"/>
                <a:close/>
              </a:path>
            </a:pathLst>
          </a:custGeom>
          <a:gradFill>
            <a:gsLst>
              <a:gs pos="0">
                <a:srgbClr val="8BC764"/>
              </a:gs>
              <a:gs pos="100000">
                <a:srgbClr val="71AE44"/>
              </a:gs>
            </a:gsLst>
            <a:path path="circle">
              <a:fillToRect l="50000" t="100000" r="50000"/>
            </a:path>
          </a:gradFill>
          <a:ln w="9528">
            <a:solidFill>
              <a:srgbClr val="C0DEB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13" name="Freccia curva 8"/>
          <p:cNvSpPr/>
          <p:nvPr/>
        </p:nvSpPr>
        <p:spPr>
          <a:xfrm flipV="1">
            <a:off x="1948165" y="4185135"/>
            <a:ext cx="624114" cy="62411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val 25000"/>
              <a:gd name="f10" fmla="val 43750"/>
              <a:gd name="f11" fmla="+- 0 0 -360"/>
              <a:gd name="f12" fmla="+- 0 0 -180"/>
              <a:gd name="f13" fmla="+- 0 0 -90"/>
              <a:gd name="f14" fmla="abs f4"/>
              <a:gd name="f15" fmla="abs f5"/>
              <a:gd name="f16" fmla="abs f6"/>
              <a:gd name="f17" fmla="*/ f11 f0 1"/>
              <a:gd name="f18" fmla="*/ f12 f0 1"/>
              <a:gd name="f19" fmla="*/ f13 f0 1"/>
              <a:gd name="f20" fmla="?: f14 f4 1"/>
              <a:gd name="f21" fmla="?: f15 f5 1"/>
              <a:gd name="f22" fmla="?: f16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1"/>
              <a:gd name="f31" fmla="+- f24 0 f1"/>
              <a:gd name="f32" fmla="+- f25 0 f1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7 f33 1"/>
              <a:gd name="f39" fmla="+- f37 0 f7"/>
              <a:gd name="f40" fmla="+- f36 0 f7"/>
              <a:gd name="f41" fmla="*/ f36 f33 1"/>
              <a:gd name="f42" fmla="*/ f37 f33 1"/>
              <a:gd name="f43" fmla="min f40 f39"/>
              <a:gd name="f44" fmla="*/ f43 f9 1"/>
              <a:gd name="f45" fmla="*/ f43 f10 1"/>
              <a:gd name="f46" fmla="*/ f44 1 100000"/>
              <a:gd name="f47" fmla="*/ f45 1 100000"/>
              <a:gd name="f48" fmla="*/ f46 1 2"/>
              <a:gd name="f49" fmla="+- f36 0 f46"/>
              <a:gd name="f50" fmla="+- f47 0 f46"/>
              <a:gd name="f51" fmla="*/ f47 f33 1"/>
              <a:gd name="f52" fmla="*/ f46 f33 1"/>
              <a:gd name="f53" fmla="+- f46 0 f48"/>
              <a:gd name="f54" fmla="max f50 0"/>
              <a:gd name="f55" fmla="*/ f49 f33 1"/>
              <a:gd name="f56" fmla="*/ f48 f33 1"/>
              <a:gd name="f57" fmla="+- f46 f54 0"/>
              <a:gd name="f58" fmla="+- f53 f46 0"/>
              <a:gd name="f59" fmla="+- f53 f47 0"/>
              <a:gd name="f60" fmla="*/ f53 f33 1"/>
              <a:gd name="f61" fmla="*/ f54 f33 1"/>
              <a:gd name="f62" fmla="+- f58 f53 0"/>
              <a:gd name="f63" fmla="*/ f59 f33 1"/>
              <a:gd name="f64" fmla="*/ f58 f33 1"/>
              <a:gd name="f65" fmla="*/ f57 f33 1"/>
              <a:gd name="f66" fmla="*/ f62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5" y="f38"/>
              </a:cxn>
              <a:cxn ang="f31">
                <a:pos x="f55" y="f66"/>
              </a:cxn>
              <a:cxn ang="f31">
                <a:pos x="f56" y="f42"/>
              </a:cxn>
              <a:cxn ang="f32">
                <a:pos x="f41" y="f52"/>
              </a:cxn>
            </a:cxnLst>
            <a:rect l="f38" t="f38" r="f41" b="f42"/>
            <a:pathLst>
              <a:path>
                <a:moveTo>
                  <a:pt x="f38" y="f42"/>
                </a:moveTo>
                <a:lnTo>
                  <a:pt x="f38" y="f63"/>
                </a:lnTo>
                <a:arcTo wR="f51" hR="f51" stAng="f0" swAng="f1"/>
                <a:lnTo>
                  <a:pt x="f55" y="f60"/>
                </a:lnTo>
                <a:lnTo>
                  <a:pt x="f55" y="f38"/>
                </a:lnTo>
                <a:lnTo>
                  <a:pt x="f41" y="f52"/>
                </a:lnTo>
                <a:lnTo>
                  <a:pt x="f55" y="f66"/>
                </a:lnTo>
                <a:lnTo>
                  <a:pt x="f55" y="f64"/>
                </a:lnTo>
                <a:lnTo>
                  <a:pt x="f65" y="f64"/>
                </a:lnTo>
                <a:arcTo wR="f61" hR="f61" stAng="f2" swAng="f8"/>
                <a:lnTo>
                  <a:pt x="f52" y="f42"/>
                </a:lnTo>
                <a:close/>
              </a:path>
            </a:pathLst>
          </a:custGeom>
          <a:solidFill>
            <a:srgbClr val="30ACEC"/>
          </a:solidFill>
          <a:ln w="15873">
            <a:solidFill>
              <a:srgbClr val="207DA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14" name="Segnaposto contenuto 2"/>
          <p:cNvSpPr txBox="1"/>
          <p:nvPr/>
        </p:nvSpPr>
        <p:spPr>
          <a:xfrm>
            <a:off x="2754931" y="4299152"/>
            <a:ext cx="6586770" cy="18505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Temporal RDBMSs’ querying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Data versioning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On relational and streaming data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Continuous temporal algebra (</a:t>
            </a:r>
            <a:r>
              <a:rPr lang="en-GB">
                <a:latin typeface="Lucida Calligraphy"/>
              </a:rPr>
              <a:t>CTA</a:t>
            </a:r>
            <a:r>
              <a:rPr lang="en-GB"/>
              <a:t>)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018715" cy="4413662"/>
          </a:xfrm>
        </p:spPr>
        <p:txBody>
          <a:bodyPr/>
          <a:lstStyle/>
          <a:p>
            <a:pPr lvl="0"/>
            <a:r>
              <a:rPr lang="en-GB" dirty="0"/>
              <a:t>Start from temporal algebra </a:t>
            </a:r>
            <a:r>
              <a:rPr lang="en-GB" dirty="0">
                <a:latin typeface="Lucida Calligraphy"/>
              </a:rPr>
              <a:t>TA</a:t>
            </a:r>
          </a:p>
          <a:p>
            <a:pPr lvl="0"/>
            <a:r>
              <a:rPr lang="en-GB" dirty="0"/>
              <a:t>Extend it with </a:t>
            </a:r>
            <a:r>
              <a:rPr lang="en-GB" b="1" dirty="0">
                <a:solidFill>
                  <a:srgbClr val="1287C3"/>
                </a:solidFill>
              </a:rPr>
              <a:t>windowing operators</a:t>
            </a:r>
          </a:p>
          <a:p>
            <a:pPr lvl="0"/>
            <a:r>
              <a:rPr lang="en-GB" dirty="0"/>
              <a:t>Work on three kinds of tables: </a:t>
            </a:r>
            <a:r>
              <a:rPr lang="en-GB" b="1" dirty="0">
                <a:solidFill>
                  <a:srgbClr val="1287C3"/>
                </a:solidFill>
              </a:rPr>
              <a:t>standard</a:t>
            </a:r>
            <a:r>
              <a:rPr lang="en-GB" dirty="0"/>
              <a:t>, </a:t>
            </a:r>
            <a:r>
              <a:rPr lang="en-GB" b="1" dirty="0">
                <a:solidFill>
                  <a:srgbClr val="1287C3"/>
                </a:solidFill>
              </a:rPr>
              <a:t>temporal</a:t>
            </a:r>
            <a:r>
              <a:rPr lang="en-GB" dirty="0"/>
              <a:t> and </a:t>
            </a:r>
            <a:r>
              <a:rPr lang="en-GB" b="1" dirty="0">
                <a:solidFill>
                  <a:srgbClr val="1287C3"/>
                </a:solidFill>
              </a:rPr>
              <a:t>streaming</a:t>
            </a:r>
          </a:p>
          <a:p>
            <a:pPr lvl="0"/>
            <a:r>
              <a:rPr lang="en-GB" dirty="0"/>
              <a:t>CQs and OTQs are specified as algebraic expressions</a:t>
            </a:r>
          </a:p>
          <a:p>
            <a:pPr lvl="1"/>
            <a:r>
              <a:rPr lang="en-GB" dirty="0"/>
              <a:t>OTQs are </a:t>
            </a:r>
            <a:r>
              <a:rPr lang="en-GB" dirty="0">
                <a:latin typeface="Lucida Calligraphy"/>
              </a:rPr>
              <a:t>TA </a:t>
            </a:r>
            <a:r>
              <a:rPr lang="en-GB" dirty="0"/>
              <a:t>expressions </a:t>
            </a:r>
            <a:r>
              <a:rPr lang="en-GB" dirty="0" smtClean="0">
                <a:latin typeface="Arial"/>
                <a:cs typeface="Arial"/>
              </a:rPr>
              <a:t>→ </a:t>
            </a:r>
            <a:r>
              <a:rPr lang="en-GB" dirty="0" smtClean="0"/>
              <a:t>traditional </a:t>
            </a:r>
            <a:r>
              <a:rPr lang="en-GB" dirty="0">
                <a:latin typeface="Lucida Calligraphy"/>
              </a:rPr>
              <a:t>TA </a:t>
            </a:r>
            <a:r>
              <a:rPr lang="en-GB" dirty="0"/>
              <a:t>semantics</a:t>
            </a:r>
          </a:p>
          <a:p>
            <a:pPr lvl="1"/>
            <a:r>
              <a:rPr lang="en-GB" dirty="0"/>
              <a:t>CQs are </a:t>
            </a:r>
            <a:r>
              <a:rPr lang="en-GB" dirty="0">
                <a:latin typeface="Lucida Calligraphy"/>
              </a:rPr>
              <a:t>CTA </a:t>
            </a:r>
            <a:r>
              <a:rPr lang="en-GB" dirty="0"/>
              <a:t>expressions </a:t>
            </a:r>
            <a:r>
              <a:rPr lang="en-GB" dirty="0" smtClean="0">
                <a:latin typeface="Arial"/>
                <a:cs typeface="Arial"/>
              </a:rPr>
              <a:t>→ </a:t>
            </a:r>
            <a:r>
              <a:rPr lang="en-GB" dirty="0" smtClean="0"/>
              <a:t>semantics </a:t>
            </a:r>
            <a:r>
              <a:rPr lang="en-GB" dirty="0"/>
              <a:t>relying on a sampling operator</a:t>
            </a:r>
          </a:p>
          <a:p>
            <a:pPr lvl="0"/>
            <a:r>
              <a:rPr lang="en-GB" dirty="0"/>
              <a:t>The sampling operator evaluates expressions at required time points</a:t>
            </a:r>
          </a:p>
          <a:p>
            <a:pPr lvl="1"/>
            <a:r>
              <a:rPr lang="en-GB" dirty="0"/>
              <a:t>”On-demand” semantics</a:t>
            </a:r>
          </a:p>
          <a:p>
            <a:pPr lvl="0"/>
            <a:r>
              <a:rPr lang="en-GB" dirty="0"/>
              <a:t>Unified framework combining several CQ features in a consistent and well-founded setting</a:t>
            </a:r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D4D85B-DB62-4D17-9855-00E9215B278B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 dirty="0"/>
              <a:t>Translation rules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018715" cy="4413662"/>
          </a:xfrm>
        </p:spPr>
        <p:txBody>
          <a:bodyPr/>
          <a:lstStyle/>
          <a:p>
            <a:pPr lvl="0"/>
            <a:r>
              <a:rPr lang="en-GB" dirty="0" smtClean="0"/>
              <a:t>We then </a:t>
            </a:r>
            <a:r>
              <a:rPr lang="en-GB" dirty="0"/>
              <a:t>propose a correct translation of the continuous temporal model presented so far into the temporal model</a:t>
            </a:r>
          </a:p>
          <a:p>
            <a:pPr lvl="0"/>
            <a:r>
              <a:rPr lang="en-GB" dirty="0"/>
              <a:t>CQs are transformed into standard temporal queries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 smtClean="0"/>
              <a:t>This </a:t>
            </a:r>
            <a:r>
              <a:rPr lang="en-GB" smtClean="0"/>
              <a:t>makes it possible </a:t>
            </a:r>
            <a:r>
              <a:rPr lang="en-GB" dirty="0" smtClean="0"/>
              <a:t>to instantiate the framework in the context of a standard temporal RDBMS (</a:t>
            </a:r>
            <a:r>
              <a:rPr lang="en-US" dirty="0" smtClean="0"/>
              <a:t>i.e. an industrial-strength RDBMS whose kernel has been extended for temporal support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80A8D0-7048-41B8-90F8-82E15E8D8190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6" name="Freccia giù 5"/>
          <p:cNvSpPr/>
          <p:nvPr/>
        </p:nvSpPr>
        <p:spPr>
          <a:xfrm>
            <a:off x="6267745" y="3122932"/>
            <a:ext cx="534576" cy="998808"/>
          </a:xfrm>
          <a:custGeom>
            <a:avLst>
              <a:gd name="f0" fmla="val 1582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val f7"/>
              <a:gd name="f15" fmla="val f8"/>
              <a:gd name="f16" fmla="pin 0 f1 10800"/>
              <a:gd name="f17" fmla="pin 0 f0 216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1"/>
              <a:gd name="f29" fmla="+- 21600 0 f22"/>
              <a:gd name="f30" fmla="*/ f21 f12 1"/>
              <a:gd name="f31" fmla="*/ f22 f13 1"/>
              <a:gd name="f32" fmla="+- f25 0 f3"/>
              <a:gd name="f33" fmla="+- f26 0 f3"/>
              <a:gd name="f34" fmla="*/ 0 f27 1"/>
              <a:gd name="f35" fmla="*/ 21600 f27 1"/>
              <a:gd name="f36" fmla="*/ f29 f21 1"/>
              <a:gd name="f37" fmla="*/ f28 f12 1"/>
              <a:gd name="f38" fmla="*/ f36 1 10800"/>
              <a:gd name="f39" fmla="*/ f34 1 f27"/>
              <a:gd name="f40" fmla="*/ f35 1 f27"/>
              <a:gd name="f41" fmla="+- f22 f38 0"/>
              <a:gd name="f42" fmla="*/ f39 f13 1"/>
              <a:gd name="f43" fmla="*/ f39 f12 1"/>
              <a:gd name="f44" fmla="*/ f40 f12 1"/>
              <a:gd name="f45" fmla="*/ f41 f13 1"/>
            </a:gdLst>
            <a:ahLst>
              <a:ahXY gdRefX="f1" minX="f7" maxX="f9" gdRefY="f0" minY="f7" maxY="f8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3" y="f31"/>
              </a:cxn>
              <a:cxn ang="f33">
                <a:pos x="f44" y="f31"/>
              </a:cxn>
            </a:cxnLst>
            <a:rect l="f30" t="f42" r="f37" b="f45"/>
            <a:pathLst>
              <a:path w="21600" h="21600">
                <a:moveTo>
                  <a:pt x="f21" y="f7"/>
                </a:moveTo>
                <a:lnTo>
                  <a:pt x="f21" y="f22"/>
                </a:lnTo>
                <a:lnTo>
                  <a:pt x="f7" y="f22"/>
                </a:lnTo>
                <a:lnTo>
                  <a:pt x="f9" y="f8"/>
                </a:lnTo>
                <a:lnTo>
                  <a:pt x="f8" y="f22"/>
                </a:lnTo>
                <a:lnTo>
                  <a:pt x="f28" y="f22"/>
                </a:lnTo>
                <a:lnTo>
                  <a:pt x="f28" y="f7"/>
                </a:lnTo>
                <a:close/>
              </a:path>
            </a:pathLst>
          </a:custGeom>
          <a:gradFill>
            <a:gsLst>
              <a:gs pos="0">
                <a:srgbClr val="B0B0B0"/>
              </a:gs>
              <a:gs pos="100000">
                <a:srgbClr val="6F6F6F"/>
              </a:gs>
            </a:gsLst>
            <a:lin ang="5400000"/>
          </a:gradFill>
          <a:ln w="9528">
            <a:solidFill>
              <a:srgbClr val="AAAAA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343473" y="260649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Application example: insider trading tracking</a:t>
            </a:r>
          </a:p>
        </p:txBody>
      </p:sp>
      <p:sp>
        <p:nvSpPr>
          <p:cNvPr id="3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4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7849EA-1E88-404E-85E1-C06FCE2A82DA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5" name="Disco magnetico 5"/>
          <p:cNvSpPr/>
          <p:nvPr/>
        </p:nvSpPr>
        <p:spPr>
          <a:xfrm>
            <a:off x="2846911" y="3881234"/>
            <a:ext cx="2307104" cy="11676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07101"/>
              <a:gd name="f7" fmla="val 1167619"/>
              <a:gd name="f8" fmla="val 194603"/>
              <a:gd name="f9" fmla="val 1153551"/>
              <a:gd name="f10" fmla="val 973016"/>
              <a:gd name="f11" fmla="+- 0 0 -360"/>
              <a:gd name="f12" fmla="+- 0 0 -270"/>
              <a:gd name="f13" fmla="+- 0 0 -180"/>
              <a:gd name="f14" fmla="+- 0 0 -90"/>
              <a:gd name="f15" fmla="*/ f3 1 2307101"/>
              <a:gd name="f16" fmla="*/ f4 1 1167619"/>
              <a:gd name="f17" fmla="+- f7 0 f5"/>
              <a:gd name="f18" fmla="+- f6 0 f5"/>
              <a:gd name="f19" fmla="*/ f11 f0 1"/>
              <a:gd name="f20" fmla="*/ f12 f0 1"/>
              <a:gd name="f21" fmla="*/ f13 f0 1"/>
              <a:gd name="f22" fmla="*/ f14 f0 1"/>
              <a:gd name="f23" fmla="*/ f18 1 2307101"/>
              <a:gd name="f24" fmla="*/ f17 1 1167619"/>
              <a:gd name="f25" fmla="*/ f19 1 f2"/>
              <a:gd name="f26" fmla="*/ f20 1 f2"/>
              <a:gd name="f27" fmla="*/ f21 1 f2"/>
              <a:gd name="f28" fmla="*/ f22 1 f2"/>
              <a:gd name="f29" fmla="*/ 1153551 1 f23"/>
              <a:gd name="f30" fmla="*/ 389206 1 f24"/>
              <a:gd name="f31" fmla="*/ 0 1 f24"/>
              <a:gd name="f32" fmla="*/ 0 1 f23"/>
              <a:gd name="f33" fmla="*/ 583810 1 f24"/>
              <a:gd name="f34" fmla="*/ 1167619 1 f24"/>
              <a:gd name="f35" fmla="*/ 2307101 1 f23"/>
              <a:gd name="f36" fmla="*/ 973016 1 f24"/>
              <a:gd name="f37" fmla="+- f25 0 f1"/>
              <a:gd name="f38" fmla="+- f26 0 f1"/>
              <a:gd name="f39" fmla="+- f27 0 f1"/>
              <a:gd name="f40" fmla="+- f28 0 f1"/>
              <a:gd name="f41" fmla="*/ f32 f15 1"/>
              <a:gd name="f42" fmla="*/ f35 f15 1"/>
              <a:gd name="f43" fmla="*/ f36 f16 1"/>
              <a:gd name="f44" fmla="*/ f30 f16 1"/>
              <a:gd name="f45" fmla="*/ f29 f15 1"/>
              <a:gd name="f46" fmla="*/ f31 f16 1"/>
              <a:gd name="f47" fmla="*/ f33 f16 1"/>
              <a:gd name="f48" fmla="*/ f3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45" y="f44"/>
              </a:cxn>
              <a:cxn ang="f37">
                <a:pos x="f45" y="f46"/>
              </a:cxn>
              <a:cxn ang="f38">
                <a:pos x="f41" y="f47"/>
              </a:cxn>
              <a:cxn ang="f39">
                <a:pos x="f45" y="f48"/>
              </a:cxn>
              <a:cxn ang="f40">
                <a:pos x="f42" y="f47"/>
              </a:cxn>
            </a:cxnLst>
            <a:rect l="f41" t="f44" r="f42" b="f43"/>
            <a:pathLst>
              <a:path w="2307101" h="1167619" stroke="0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  <a:path w="2307101" h="1167619" fill="none">
                <a:moveTo>
                  <a:pt x="f6" y="f8"/>
                </a:moveTo>
                <a:arcTo wR="f9" hR="f8" stAng="f5" swAng="f0"/>
              </a:path>
              <a:path w="2307101" h="1167619" fill="none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</a:pathLst>
          </a:custGeom>
          <a:gradFill>
            <a:gsLst>
              <a:gs pos="0">
                <a:srgbClr val="50B3ED"/>
              </a:gs>
              <a:gs pos="100000">
                <a:srgbClr val="219BDB"/>
              </a:gs>
            </a:gsLst>
            <a:path path="circle">
              <a:fillToRect l="50000" t="100000" r="50000"/>
            </a:path>
          </a:gradFill>
          <a:ln>
            <a:noFill/>
            <a:prstDash val="solid"/>
          </a:ln>
          <a:effectLst>
            <a:outerShdw dist="25402" dir="5400000" algn="tl">
              <a:srgbClr val="000000">
                <a:alpha val="64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OPTION_TRADES</a:t>
            </a:r>
          </a:p>
        </p:txBody>
      </p:sp>
      <p:sp>
        <p:nvSpPr>
          <p:cNvPr id="6" name="Disco magnetico 7"/>
          <p:cNvSpPr/>
          <p:nvPr/>
        </p:nvSpPr>
        <p:spPr>
          <a:xfrm>
            <a:off x="8231392" y="3881234"/>
            <a:ext cx="2307104" cy="11676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07101"/>
              <a:gd name="f7" fmla="val 1167619"/>
              <a:gd name="f8" fmla="val 194603"/>
              <a:gd name="f9" fmla="val 1153551"/>
              <a:gd name="f10" fmla="val 973016"/>
              <a:gd name="f11" fmla="+- 0 0 -360"/>
              <a:gd name="f12" fmla="+- 0 0 -270"/>
              <a:gd name="f13" fmla="+- 0 0 -180"/>
              <a:gd name="f14" fmla="+- 0 0 -90"/>
              <a:gd name="f15" fmla="*/ f3 1 2307101"/>
              <a:gd name="f16" fmla="*/ f4 1 1167619"/>
              <a:gd name="f17" fmla="+- f7 0 f5"/>
              <a:gd name="f18" fmla="+- f6 0 f5"/>
              <a:gd name="f19" fmla="*/ f11 f0 1"/>
              <a:gd name="f20" fmla="*/ f12 f0 1"/>
              <a:gd name="f21" fmla="*/ f13 f0 1"/>
              <a:gd name="f22" fmla="*/ f14 f0 1"/>
              <a:gd name="f23" fmla="*/ f18 1 2307101"/>
              <a:gd name="f24" fmla="*/ f17 1 1167619"/>
              <a:gd name="f25" fmla="*/ f19 1 f2"/>
              <a:gd name="f26" fmla="*/ f20 1 f2"/>
              <a:gd name="f27" fmla="*/ f21 1 f2"/>
              <a:gd name="f28" fmla="*/ f22 1 f2"/>
              <a:gd name="f29" fmla="*/ 1153551 1 f23"/>
              <a:gd name="f30" fmla="*/ 389206 1 f24"/>
              <a:gd name="f31" fmla="*/ 0 1 f24"/>
              <a:gd name="f32" fmla="*/ 0 1 f23"/>
              <a:gd name="f33" fmla="*/ 583810 1 f24"/>
              <a:gd name="f34" fmla="*/ 1167619 1 f24"/>
              <a:gd name="f35" fmla="*/ 2307101 1 f23"/>
              <a:gd name="f36" fmla="*/ 973016 1 f24"/>
              <a:gd name="f37" fmla="+- f25 0 f1"/>
              <a:gd name="f38" fmla="+- f26 0 f1"/>
              <a:gd name="f39" fmla="+- f27 0 f1"/>
              <a:gd name="f40" fmla="+- f28 0 f1"/>
              <a:gd name="f41" fmla="*/ f32 f15 1"/>
              <a:gd name="f42" fmla="*/ f35 f15 1"/>
              <a:gd name="f43" fmla="*/ f36 f16 1"/>
              <a:gd name="f44" fmla="*/ f30 f16 1"/>
              <a:gd name="f45" fmla="*/ f29 f15 1"/>
              <a:gd name="f46" fmla="*/ f31 f16 1"/>
              <a:gd name="f47" fmla="*/ f33 f16 1"/>
              <a:gd name="f48" fmla="*/ f3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45" y="f44"/>
              </a:cxn>
              <a:cxn ang="f37">
                <a:pos x="f45" y="f46"/>
              </a:cxn>
              <a:cxn ang="f38">
                <a:pos x="f41" y="f47"/>
              </a:cxn>
              <a:cxn ang="f39">
                <a:pos x="f45" y="f48"/>
              </a:cxn>
              <a:cxn ang="f40">
                <a:pos x="f42" y="f47"/>
              </a:cxn>
            </a:cxnLst>
            <a:rect l="f41" t="f44" r="f42" b="f43"/>
            <a:pathLst>
              <a:path w="2307101" h="1167619" stroke="0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  <a:path w="2307101" h="1167619" fill="none">
                <a:moveTo>
                  <a:pt x="f6" y="f8"/>
                </a:moveTo>
                <a:arcTo wR="f9" hR="f8" stAng="f5" swAng="f0"/>
              </a:path>
              <a:path w="2307101" h="1167619" fill="none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</a:pathLst>
          </a:custGeom>
          <a:gradFill>
            <a:gsLst>
              <a:gs pos="0">
                <a:srgbClr val="D95E92"/>
              </a:gs>
              <a:gs pos="100000">
                <a:srgbClr val="C53777"/>
              </a:gs>
            </a:gsLst>
            <a:path path="circle">
              <a:fillToRect l="50000" t="100000" r="50000"/>
            </a:path>
          </a:gradFill>
          <a:ln>
            <a:noFill/>
            <a:prstDash val="solid"/>
          </a:ln>
          <a:effectLst>
            <a:outerShdw dist="25402" dir="5400000" algn="tl">
              <a:srgbClr val="000000">
                <a:alpha val="64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NEWS</a:t>
            </a:r>
          </a:p>
        </p:txBody>
      </p:sp>
      <p:sp>
        <p:nvSpPr>
          <p:cNvPr id="7" name="Freccia giù 8"/>
          <p:cNvSpPr/>
          <p:nvPr/>
        </p:nvSpPr>
        <p:spPr>
          <a:xfrm rot="16840318">
            <a:off x="5574114" y="4153804"/>
            <a:ext cx="534576" cy="998808"/>
          </a:xfrm>
          <a:custGeom>
            <a:avLst>
              <a:gd name="f0" fmla="val 1582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val f7"/>
              <a:gd name="f15" fmla="val f8"/>
              <a:gd name="f16" fmla="pin 0 f1 10800"/>
              <a:gd name="f17" fmla="pin 0 f0 216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1"/>
              <a:gd name="f29" fmla="+- 21600 0 f22"/>
              <a:gd name="f30" fmla="*/ f21 f12 1"/>
              <a:gd name="f31" fmla="*/ f22 f13 1"/>
              <a:gd name="f32" fmla="+- f25 0 f3"/>
              <a:gd name="f33" fmla="+- f26 0 f3"/>
              <a:gd name="f34" fmla="*/ 0 f27 1"/>
              <a:gd name="f35" fmla="*/ 21600 f27 1"/>
              <a:gd name="f36" fmla="*/ f29 f21 1"/>
              <a:gd name="f37" fmla="*/ f28 f12 1"/>
              <a:gd name="f38" fmla="*/ f36 1 10800"/>
              <a:gd name="f39" fmla="*/ f34 1 f27"/>
              <a:gd name="f40" fmla="*/ f35 1 f27"/>
              <a:gd name="f41" fmla="+- f22 f38 0"/>
              <a:gd name="f42" fmla="*/ f39 f13 1"/>
              <a:gd name="f43" fmla="*/ f39 f12 1"/>
              <a:gd name="f44" fmla="*/ f40 f12 1"/>
              <a:gd name="f45" fmla="*/ f41 f13 1"/>
            </a:gdLst>
            <a:ahLst>
              <a:ahXY gdRefX="f1" minX="f7" maxX="f9" gdRefY="f0" minY="f7" maxY="f8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3" y="f31"/>
              </a:cxn>
              <a:cxn ang="f33">
                <a:pos x="f44" y="f31"/>
              </a:cxn>
            </a:cxnLst>
            <a:rect l="f30" t="f42" r="f37" b="f45"/>
            <a:pathLst>
              <a:path w="21600" h="21600">
                <a:moveTo>
                  <a:pt x="f21" y="f7"/>
                </a:moveTo>
                <a:lnTo>
                  <a:pt x="f21" y="f22"/>
                </a:lnTo>
                <a:lnTo>
                  <a:pt x="f7" y="f22"/>
                </a:lnTo>
                <a:lnTo>
                  <a:pt x="f9" y="f8"/>
                </a:lnTo>
                <a:lnTo>
                  <a:pt x="f8" y="f22"/>
                </a:lnTo>
                <a:lnTo>
                  <a:pt x="f28" y="f22"/>
                </a:lnTo>
                <a:lnTo>
                  <a:pt x="f28" y="f7"/>
                </a:lnTo>
                <a:close/>
              </a:path>
            </a:pathLst>
          </a:custGeom>
          <a:gradFill>
            <a:gsLst>
              <a:gs pos="0">
                <a:srgbClr val="B0B0B0"/>
              </a:gs>
              <a:gs pos="100000">
                <a:srgbClr val="6F6F6F"/>
              </a:gs>
            </a:gsLst>
            <a:lin ang="5400000"/>
          </a:gradFill>
          <a:ln w="9528">
            <a:solidFill>
              <a:srgbClr val="AAAAA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8" name="Rettangolo 11"/>
          <p:cNvSpPr/>
          <p:nvPr/>
        </p:nvSpPr>
        <p:spPr>
          <a:xfrm>
            <a:off x="2063552" y="5085184"/>
            <a:ext cx="8928992" cy="7694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CQ: </a:t>
            </a:r>
            <a:r>
              <a:rPr lang="it-IT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join on </a:t>
            </a:r>
            <a:r>
              <a:rPr lang="it-IT" sz="2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time</a:t>
            </a:r>
            <a:r>
              <a:rPr lang="it-IT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2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that</a:t>
            </a:r>
            <a:r>
              <a:rPr lang="it-IT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2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cannot</a:t>
            </a:r>
            <a:r>
              <a:rPr lang="it-IT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2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be</a:t>
            </a:r>
            <a:r>
              <a:rPr lang="it-IT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2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computed</a:t>
            </a:r>
            <a:r>
              <a:rPr lang="it-IT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2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until</a:t>
            </a:r>
            <a:r>
              <a:rPr lang="it-IT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rbel"/>
              </a:rPr>
              <a:t> the news are </a:t>
            </a:r>
            <a:r>
              <a:rPr lang="it-IT" sz="2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orbel"/>
              </a:rPr>
              <a:t>available</a:t>
            </a:r>
            <a:endParaRPr lang="it-IT" sz="2200" b="0" i="0" u="none" strike="noStrike" kern="1200" cap="none" spc="0" baseline="0" dirty="0">
              <a:solidFill>
                <a:srgbClr val="000000"/>
              </a:solidFill>
              <a:uFillTx/>
              <a:latin typeface="Corbel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Time</a:t>
            </a:r>
            <a:r>
              <a:rPr lang="it-IT" sz="22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windows </a:t>
            </a:r>
            <a:r>
              <a:rPr lang="it-IT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need</a:t>
            </a:r>
            <a:r>
              <a:rPr lang="it-IT" sz="22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to</a:t>
            </a:r>
            <a:r>
              <a:rPr lang="it-IT" sz="22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be</a:t>
            </a:r>
            <a:r>
              <a:rPr lang="it-IT" sz="22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</a:t>
            </a:r>
            <a:r>
              <a:rPr lang="it-IT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evaluated</a:t>
            </a:r>
            <a:r>
              <a:rPr lang="it-IT" sz="22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in </a:t>
            </a:r>
            <a:r>
              <a:rPr lang="it-IT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Corbel"/>
              </a:rPr>
              <a:t>delayed</a:t>
            </a:r>
            <a:r>
              <a:rPr lang="it-IT" sz="22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</a:rPr>
              <a:t> mode!</a:t>
            </a:r>
          </a:p>
        </p:txBody>
      </p:sp>
      <p:sp>
        <p:nvSpPr>
          <p:cNvPr id="9" name="CasellaDiTesto 12"/>
          <p:cNvSpPr txBox="1"/>
          <p:nvPr/>
        </p:nvSpPr>
        <p:spPr>
          <a:xfrm>
            <a:off x="6381652" y="3988119"/>
            <a:ext cx="708852" cy="156965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6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?</a:t>
            </a:r>
          </a:p>
        </p:txBody>
      </p:sp>
      <p:sp>
        <p:nvSpPr>
          <p:cNvPr id="10" name="Rettangolo 2"/>
          <p:cNvSpPr/>
          <p:nvPr/>
        </p:nvSpPr>
        <p:spPr>
          <a:xfrm>
            <a:off x="1295457" y="3019458"/>
            <a:ext cx="5098072" cy="86177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  <a:ea typeface="Lucida Calligraphy"/>
                <a:cs typeface="Lucida Calligraphy"/>
              </a:rPr>
              <a:t>Option trading data in the streaming table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u="none" strike="noStrike" kern="1200" cap="none" spc="0" baseline="0" dirty="0">
                <a:solidFill>
                  <a:srgbClr val="000000"/>
                </a:solidFill>
                <a:uFillTx/>
                <a:latin typeface="Courier New" pitchFamily="49" charset="0"/>
                <a:ea typeface="Courier"/>
                <a:cs typeface="Courier New" pitchFamily="49" charset="0"/>
              </a:rPr>
              <a:t>OPTION_TRADES(OPTION,STOCK,CLASS,STRIKE,EXPIR,CONTRACTS|</a:t>
            </a:r>
            <a:r>
              <a:rPr lang="en-GB" sz="1600" b="1" i="1" u="none" strike="noStrike" kern="1200" cap="none" spc="0" baseline="0" dirty="0">
                <a:solidFill>
                  <a:srgbClr val="000000"/>
                </a:solidFill>
                <a:uFillTx/>
                <a:latin typeface="Courier New" pitchFamily="49" charset="0"/>
                <a:ea typeface="Courier"/>
                <a:cs typeface="Courier New" pitchFamily="49" charset="0"/>
              </a:rPr>
              <a:t>T</a:t>
            </a:r>
            <a:r>
              <a:rPr lang="en-GB" sz="1600" b="1" u="none" strike="noStrike" kern="1200" cap="none" spc="0" baseline="0" dirty="0">
                <a:solidFill>
                  <a:srgbClr val="000000"/>
                </a:solidFill>
                <a:uFillTx/>
                <a:latin typeface="Courier New" pitchFamily="49" charset="0"/>
                <a:ea typeface="Courier"/>
                <a:cs typeface="Courier New" pitchFamily="49" charset="0"/>
              </a:rPr>
              <a:t>)</a:t>
            </a:r>
          </a:p>
        </p:txBody>
      </p:sp>
      <p:sp>
        <p:nvSpPr>
          <p:cNvPr id="11" name="Rettangolo 6"/>
          <p:cNvSpPr/>
          <p:nvPr/>
        </p:nvSpPr>
        <p:spPr>
          <a:xfrm>
            <a:off x="6221595" y="3019458"/>
            <a:ext cx="5525984" cy="61555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orbel"/>
                <a:ea typeface="Lucida Calligraphy"/>
                <a:cs typeface="Lucida Calligraphy"/>
              </a:rPr>
              <a:t>Relevant news selected and stored in the temporal table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Courier"/>
                <a:ea typeface="Courier"/>
                <a:cs typeface="Courier"/>
              </a:rPr>
              <a:t>	</a:t>
            </a: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Courier New" pitchFamily="49" charset="0"/>
                <a:ea typeface="Courier"/>
                <a:cs typeface="Courier New" pitchFamily="49" charset="0"/>
              </a:rPr>
              <a:t>NEWS(STOCK,TYPE,SOURCE|</a:t>
            </a:r>
            <a:r>
              <a:rPr lang="en-GB" sz="1600" b="1" i="1" u="none" strike="noStrike" kern="1200" cap="none" spc="0" baseline="0" dirty="0">
                <a:solidFill>
                  <a:srgbClr val="000000"/>
                </a:solidFill>
                <a:uFillTx/>
                <a:latin typeface="Courier New" pitchFamily="49" charset="0"/>
                <a:ea typeface="Courier"/>
                <a:cs typeface="Courier New" pitchFamily="49" charset="0"/>
              </a:rPr>
              <a:t>T</a:t>
            </a: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Courier New" pitchFamily="49" charset="0"/>
                <a:ea typeface="Courier"/>
                <a:cs typeface="Courier New" pitchFamily="49" charset="0"/>
              </a:rPr>
              <a:t>)</a:t>
            </a:r>
          </a:p>
        </p:txBody>
      </p:sp>
      <p:sp>
        <p:nvSpPr>
          <p:cNvPr id="12" name="Freccia giù 13"/>
          <p:cNvSpPr/>
          <p:nvPr/>
        </p:nvSpPr>
        <p:spPr>
          <a:xfrm rot="4759682" flipH="1">
            <a:off x="7264839" y="4153804"/>
            <a:ext cx="534576" cy="998808"/>
          </a:xfrm>
          <a:custGeom>
            <a:avLst>
              <a:gd name="f0" fmla="val 1582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val f7"/>
              <a:gd name="f15" fmla="val f8"/>
              <a:gd name="f16" fmla="pin 0 f1 10800"/>
              <a:gd name="f17" fmla="pin 0 f0 216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1"/>
              <a:gd name="f29" fmla="+- 21600 0 f22"/>
              <a:gd name="f30" fmla="*/ f21 f12 1"/>
              <a:gd name="f31" fmla="*/ f22 f13 1"/>
              <a:gd name="f32" fmla="+- f25 0 f3"/>
              <a:gd name="f33" fmla="+- f26 0 f3"/>
              <a:gd name="f34" fmla="*/ 0 f27 1"/>
              <a:gd name="f35" fmla="*/ 21600 f27 1"/>
              <a:gd name="f36" fmla="*/ f29 f21 1"/>
              <a:gd name="f37" fmla="*/ f28 f12 1"/>
              <a:gd name="f38" fmla="*/ f36 1 10800"/>
              <a:gd name="f39" fmla="*/ f34 1 f27"/>
              <a:gd name="f40" fmla="*/ f35 1 f27"/>
              <a:gd name="f41" fmla="+- f22 f38 0"/>
              <a:gd name="f42" fmla="*/ f39 f13 1"/>
              <a:gd name="f43" fmla="*/ f39 f12 1"/>
              <a:gd name="f44" fmla="*/ f40 f12 1"/>
              <a:gd name="f45" fmla="*/ f41 f13 1"/>
            </a:gdLst>
            <a:ahLst>
              <a:ahXY gdRefX="f1" minX="f7" maxX="f9" gdRefY="f0" minY="f7" maxY="f8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3" y="f31"/>
              </a:cxn>
              <a:cxn ang="f33">
                <a:pos x="f44" y="f31"/>
              </a:cxn>
            </a:cxnLst>
            <a:rect l="f30" t="f42" r="f37" b="f45"/>
            <a:pathLst>
              <a:path w="21600" h="21600">
                <a:moveTo>
                  <a:pt x="f21" y="f7"/>
                </a:moveTo>
                <a:lnTo>
                  <a:pt x="f21" y="f22"/>
                </a:lnTo>
                <a:lnTo>
                  <a:pt x="f7" y="f22"/>
                </a:lnTo>
                <a:lnTo>
                  <a:pt x="f9" y="f8"/>
                </a:lnTo>
                <a:lnTo>
                  <a:pt x="f8" y="f22"/>
                </a:lnTo>
                <a:lnTo>
                  <a:pt x="f28" y="f22"/>
                </a:lnTo>
                <a:lnTo>
                  <a:pt x="f28" y="f7"/>
                </a:lnTo>
                <a:close/>
              </a:path>
            </a:pathLst>
          </a:custGeom>
          <a:gradFill>
            <a:gsLst>
              <a:gs pos="0">
                <a:srgbClr val="B0B0B0"/>
              </a:gs>
              <a:gs pos="100000">
                <a:srgbClr val="6F6F6F"/>
              </a:gs>
            </a:gsLst>
            <a:lin ang="5400000"/>
          </a:gradFill>
          <a:ln w="9528">
            <a:solidFill>
              <a:srgbClr val="AAAAA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1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018715" cy="1876303"/>
          </a:xfrm>
        </p:spPr>
        <p:txBody>
          <a:bodyPr/>
          <a:lstStyle/>
          <a:p>
            <a:pPr lvl="0"/>
            <a:r>
              <a:rPr lang="en-GB" i="1" dirty="0"/>
              <a:t>A </a:t>
            </a:r>
            <a:r>
              <a:rPr lang="en-GB" i="1" dirty="0" err="1"/>
              <a:t>posteriori</a:t>
            </a:r>
            <a:r>
              <a:rPr lang="en-GB" i="1" dirty="0"/>
              <a:t> </a:t>
            </a:r>
            <a:r>
              <a:rPr lang="en-GB" dirty="0"/>
              <a:t>insider tracking detection key for pursuing prosecution of illegal activities</a:t>
            </a:r>
          </a:p>
          <a:p>
            <a:pPr lvl="0"/>
            <a:r>
              <a:rPr lang="en-GB" dirty="0"/>
              <a:t>Aim: identify </a:t>
            </a:r>
            <a:r>
              <a:rPr lang="en-GB" b="1" dirty="0">
                <a:solidFill>
                  <a:srgbClr val="1287C3"/>
                </a:solidFill>
              </a:rPr>
              <a:t>anomalous trading volume </a:t>
            </a:r>
            <a:r>
              <a:rPr lang="en-GB" dirty="0"/>
              <a:t>of an option, preceding by at most one week the public release of some news concerning the underlying stock</a:t>
            </a:r>
          </a:p>
          <a:p>
            <a:pPr marL="0" lvl="0" indent="0">
              <a:buNone/>
            </a:pPr>
            <a:endParaRPr lang="en-GB" dirty="0">
              <a:latin typeface="Courier"/>
            </a:endParaRPr>
          </a:p>
        </p:txBody>
      </p:sp>
      <p:sp>
        <p:nvSpPr>
          <p:cNvPr id="14" name="Fumetto 2 15"/>
          <p:cNvSpPr/>
          <p:nvPr/>
        </p:nvSpPr>
        <p:spPr>
          <a:xfrm>
            <a:off x="3647724" y="1412775"/>
            <a:ext cx="7156103" cy="446821"/>
          </a:xfrm>
          <a:prstGeom prst="wedgeRoundRectCallout">
            <a:avLst>
              <a:gd name="adj1" fmla="val -35411"/>
              <a:gd name="adj2" fmla="val 88441"/>
              <a:gd name="adj3" fmla="val 16667"/>
            </a:avLst>
          </a:prstGeom>
          <a:solidFill>
            <a:srgbClr val="30ACEC"/>
          </a:solidFill>
          <a:ln w="15873">
            <a:solidFill>
              <a:srgbClr val="207DA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orbel"/>
              </a:rPr>
              <a:t>daily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 trading volume &gt; 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 charset="0"/>
              </a:rPr>
              <a:t>10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x </a:t>
            </a:r>
            <a:r>
              <a:rPr lang="it-IT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orbel"/>
              </a:rPr>
              <a:t>average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orbel"/>
              </a:rPr>
              <a:t>daily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 volume </a:t>
            </a:r>
            <a:r>
              <a:rPr lang="it-IT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orbel"/>
              </a:rPr>
              <a:t>over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 the </a:t>
            </a:r>
            <a:r>
              <a:rPr lang="it-IT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orbel"/>
              </a:rPr>
              <a:t>past</a:t>
            </a:r>
            <a:r>
              <a:rPr lang="it-IT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orbel"/>
              </a:rPr>
              <a:t>month</a:t>
            </a:r>
            <a:endParaRPr lang="it-IT" sz="1800" b="0" i="0" u="none" strike="noStrike" kern="1200" cap="none" spc="0" baseline="0" dirty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5676" y="388912"/>
            <a:ext cx="10018715" cy="988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Preliminaries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84308" y="1377534"/>
            <a:ext cx="10018715" cy="4413662"/>
          </a:xfrm>
        </p:spPr>
        <p:txBody>
          <a:bodyPr/>
          <a:lstStyle/>
          <a:p>
            <a:pPr lvl="0"/>
            <a:r>
              <a:rPr lang="it-IT" dirty="0"/>
              <a:t>Discrete, </a:t>
            </a:r>
            <a:r>
              <a:rPr lang="it-IT" dirty="0" err="1"/>
              <a:t>ordered</a:t>
            </a:r>
            <a:r>
              <a:rPr lang="it-IT" dirty="0"/>
              <a:t> and </a:t>
            </a:r>
            <a:r>
              <a:rPr lang="it-IT" dirty="0" err="1"/>
              <a:t>unbounded</a:t>
            </a:r>
            <a:r>
              <a:rPr lang="it-IT" dirty="0"/>
              <a:t> </a:t>
            </a:r>
            <a:r>
              <a:rPr lang="it-IT" dirty="0" err="1"/>
              <a:t>time</a:t>
            </a:r>
            <a:r>
              <a:rPr lang="it-IT" dirty="0"/>
              <a:t> domain </a:t>
            </a:r>
            <a:r>
              <a:rPr lang="it-IT" dirty="0">
                <a:latin typeface="Lucida Calligraphy"/>
              </a:rPr>
              <a:t>T</a:t>
            </a:r>
            <a:r>
              <a:rPr lang="it-IT" dirty="0"/>
              <a:t>  </a:t>
            </a:r>
            <a:r>
              <a:rPr lang="it-IT" dirty="0" err="1"/>
              <a:t>composed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i="1" dirty="0" err="1"/>
              <a:t>chronons</a:t>
            </a:r>
            <a:endParaRPr lang="it-IT" i="1" dirty="0"/>
          </a:p>
          <a:p>
            <a:pPr lvl="0"/>
            <a:r>
              <a:rPr lang="it-IT" dirty="0">
                <a:latin typeface="Lucida Calligraphy"/>
              </a:rPr>
              <a:t>T </a:t>
            </a:r>
            <a:r>
              <a:rPr lang="it-IT" dirty="0"/>
              <a:t>: </a:t>
            </a:r>
            <a:r>
              <a:rPr lang="it-IT" dirty="0" err="1"/>
              <a:t>Semantics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valid</a:t>
            </a:r>
            <a:r>
              <a:rPr lang="it-IT" dirty="0"/>
              <a:t> </a:t>
            </a:r>
            <a:r>
              <a:rPr lang="it-IT" dirty="0" err="1"/>
              <a:t>time</a:t>
            </a:r>
            <a:endParaRPr lang="it-IT" dirty="0"/>
          </a:p>
          <a:p>
            <a:pPr lvl="0"/>
            <a:r>
              <a:rPr lang="it-IT" i="1" dirty="0" err="1"/>
              <a:t>Time</a:t>
            </a:r>
            <a:r>
              <a:rPr lang="it-IT" i="1" dirty="0"/>
              <a:t> </a:t>
            </a:r>
            <a:r>
              <a:rPr lang="it-IT" i="1" dirty="0" err="1"/>
              <a:t>spans</a:t>
            </a:r>
            <a:r>
              <a:rPr lang="it-IT" i="1" dirty="0"/>
              <a:t> </a:t>
            </a:r>
            <a:r>
              <a:rPr lang="it-IT" dirty="0" err="1"/>
              <a:t>belong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domain </a:t>
            </a:r>
            <a:r>
              <a:rPr lang="it-IT" dirty="0">
                <a:latin typeface="Lucida Calligraphy"/>
              </a:rPr>
              <a:t>I</a:t>
            </a:r>
          </a:p>
          <a:p>
            <a:pPr lvl="0"/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table</a:t>
            </a:r>
            <a:r>
              <a:rPr lang="it-IT" dirty="0"/>
              <a:t> R ∈</a:t>
            </a:r>
            <a:r>
              <a:rPr lang="it-IT" dirty="0" err="1">
                <a:latin typeface="Lucida Calligraphy"/>
              </a:rPr>
              <a:t>R</a:t>
            </a:r>
            <a:r>
              <a:rPr lang="it-IT" dirty="0"/>
              <a:t>: </a:t>
            </a:r>
            <a:r>
              <a:rPr lang="mr-IN" dirty="0">
                <a:cs typeface="Mangal" pitchFamily="18"/>
              </a:rPr>
              <a:t>R(A</a:t>
            </a:r>
            <a:r>
              <a:rPr lang="mr-IN" baseline="-25000" dirty="0">
                <a:cs typeface="Mangal" pitchFamily="18"/>
              </a:rPr>
              <a:t>1</a:t>
            </a:r>
            <a:r>
              <a:rPr lang="mr-IN" dirty="0">
                <a:cs typeface="Mangal" pitchFamily="18"/>
              </a:rPr>
              <a:t>,</a:t>
            </a:r>
            <a:r>
              <a:rPr lang="it-IT" dirty="0"/>
              <a:t> </a:t>
            </a:r>
            <a:r>
              <a:rPr lang="mr-IN" dirty="0">
                <a:cs typeface="Mangal" pitchFamily="18"/>
              </a:rPr>
              <a:t>…</a:t>
            </a:r>
            <a:r>
              <a:rPr lang="it-IT" dirty="0"/>
              <a:t> </a:t>
            </a:r>
            <a:r>
              <a:rPr lang="mr-IN" dirty="0">
                <a:cs typeface="Mangal" pitchFamily="18"/>
              </a:rPr>
              <a:t>, </a:t>
            </a:r>
            <a:r>
              <a:rPr lang="mr-IN" dirty="0" smtClean="0">
                <a:cs typeface="Mangal" pitchFamily="18"/>
              </a:rPr>
              <a:t>A</a:t>
            </a:r>
            <a:r>
              <a:rPr lang="mr-IN" baseline="-25000" dirty="0" smtClean="0">
                <a:cs typeface="Mangal" pitchFamily="18"/>
              </a:rPr>
              <a:t>n</a:t>
            </a:r>
            <a:r>
              <a:rPr lang="it-IT" dirty="0" smtClean="0">
                <a:cs typeface="Mangal" pitchFamily="18"/>
              </a:rPr>
              <a:t>|</a:t>
            </a:r>
            <a:r>
              <a:rPr lang="it-IT" dirty="0" smtClean="0"/>
              <a:t> </a:t>
            </a:r>
            <a:r>
              <a:rPr lang="mr-IN" i="1" dirty="0">
                <a:cs typeface="Mangal" pitchFamily="18"/>
              </a:rPr>
              <a:t>T</a:t>
            </a:r>
            <a:r>
              <a:rPr lang="it-IT" i="1" dirty="0"/>
              <a:t> </a:t>
            </a:r>
            <a:r>
              <a:rPr lang="mr-IN" dirty="0">
                <a:cs typeface="Mangal" pitchFamily="18"/>
              </a:rPr>
              <a:t>) </a:t>
            </a:r>
            <a:r>
              <a:rPr lang="it-IT" dirty="0"/>
              <a:t>  (</a:t>
            </a:r>
            <a:r>
              <a:rPr lang="it-IT" dirty="0" err="1"/>
              <a:t>R</a:t>
            </a:r>
            <a:r>
              <a:rPr lang="it-IT" baseline="30000" dirty="0" err="1"/>
              <a:t>t</a:t>
            </a:r>
            <a:r>
              <a:rPr lang="it-IT" dirty="0"/>
              <a:t>: </a:t>
            </a:r>
            <a:r>
              <a:rPr lang="it-IT" dirty="0" err="1"/>
              <a:t>content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R at </a:t>
            </a:r>
            <a:r>
              <a:rPr lang="it-IT" dirty="0" err="1"/>
              <a:t>time</a:t>
            </a:r>
            <a:r>
              <a:rPr lang="it-IT" dirty="0"/>
              <a:t> t)</a:t>
            </a:r>
          </a:p>
          <a:p>
            <a:pPr lvl="0"/>
            <a:r>
              <a:rPr lang="it-IT" dirty="0" err="1"/>
              <a:t>Non-temporal</a:t>
            </a:r>
            <a:r>
              <a:rPr lang="it-IT" dirty="0"/>
              <a:t> </a:t>
            </a:r>
            <a:r>
              <a:rPr lang="it-IT" dirty="0" err="1"/>
              <a:t>tables</a:t>
            </a:r>
            <a:r>
              <a:rPr lang="it-IT" dirty="0"/>
              <a:t>: </a:t>
            </a:r>
            <a:r>
              <a:rPr lang="it-IT" dirty="0" err="1"/>
              <a:t>virtually</a:t>
            </a:r>
            <a:r>
              <a:rPr lang="it-IT" dirty="0"/>
              <a:t> </a:t>
            </a:r>
            <a:r>
              <a:rPr lang="it-IT" dirty="0" err="1"/>
              <a:t>converted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tables</a:t>
            </a:r>
            <a:r>
              <a:rPr lang="it-IT" dirty="0"/>
              <a:t>                         	R′ = {(r, </a:t>
            </a:r>
            <a:r>
              <a:rPr lang="it-IT" dirty="0">
                <a:latin typeface="Times New Roman" pitchFamily="18" charset="0"/>
              </a:rPr>
              <a:t>τ</a:t>
            </a:r>
            <a:r>
              <a:rPr lang="it-IT" dirty="0"/>
              <a:t> ) | r ∈ R, </a:t>
            </a:r>
            <a:r>
              <a:rPr lang="it-IT" dirty="0">
                <a:latin typeface="Times New Roman" pitchFamily="18" charset="0"/>
              </a:rPr>
              <a:t>τ</a:t>
            </a:r>
            <a:r>
              <a:rPr lang="it-IT" dirty="0"/>
              <a:t> ∈ </a:t>
            </a:r>
            <a:r>
              <a:rPr lang="it-IT" i="1" dirty="0"/>
              <a:t>T</a:t>
            </a:r>
            <a:r>
              <a:rPr lang="it-IT" dirty="0"/>
              <a:t> }</a:t>
            </a:r>
          </a:p>
          <a:p>
            <a:pPr lvl="0"/>
            <a:r>
              <a:rPr lang="it-IT" dirty="0"/>
              <a:t>Streaming </a:t>
            </a:r>
            <a:r>
              <a:rPr lang="it-IT" dirty="0" err="1"/>
              <a:t>table</a:t>
            </a:r>
            <a:r>
              <a:rPr lang="it-IT" dirty="0"/>
              <a:t> S∈</a:t>
            </a:r>
            <a:r>
              <a:rPr lang="it-IT" dirty="0" err="1">
                <a:latin typeface="Lucida Calligraphy"/>
              </a:rPr>
              <a:t>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schema S</a:t>
            </a:r>
            <a:r>
              <a:rPr lang="mr-IN" dirty="0">
                <a:cs typeface="Mangal" pitchFamily="18"/>
              </a:rPr>
              <a:t>(A</a:t>
            </a:r>
            <a:r>
              <a:rPr lang="mr-IN" baseline="-25000" dirty="0">
                <a:cs typeface="Mangal" pitchFamily="18"/>
              </a:rPr>
              <a:t>1</a:t>
            </a:r>
            <a:r>
              <a:rPr lang="mr-IN" dirty="0">
                <a:cs typeface="Mangal" pitchFamily="18"/>
              </a:rPr>
              <a:t>,</a:t>
            </a:r>
            <a:r>
              <a:rPr lang="it-IT" dirty="0"/>
              <a:t> </a:t>
            </a:r>
            <a:r>
              <a:rPr lang="mr-IN" dirty="0">
                <a:cs typeface="Mangal" pitchFamily="18"/>
              </a:rPr>
              <a:t>…</a:t>
            </a:r>
            <a:r>
              <a:rPr lang="it-IT" dirty="0"/>
              <a:t> </a:t>
            </a:r>
            <a:r>
              <a:rPr lang="mr-IN" dirty="0">
                <a:cs typeface="Mangal" pitchFamily="18"/>
              </a:rPr>
              <a:t>, A</a:t>
            </a:r>
            <a:r>
              <a:rPr lang="mr-IN" baseline="-25000" dirty="0">
                <a:cs typeface="Mangal" pitchFamily="18"/>
              </a:rPr>
              <a:t>n</a:t>
            </a:r>
            <a:r>
              <a:rPr lang="it-IT" dirty="0"/>
              <a:t>) and </a:t>
            </a:r>
            <a:r>
              <a:rPr lang="it-IT" dirty="0" err="1" smtClean="0"/>
              <a:t>hist</a:t>
            </a:r>
            <a:r>
              <a:rPr lang="it-IT" dirty="0" smtClean="0"/>
              <a:t>. </a:t>
            </a:r>
            <a:r>
              <a:rPr lang="it-IT" dirty="0" err="1"/>
              <a:t>period</a:t>
            </a:r>
            <a:r>
              <a:rPr lang="it-IT" dirty="0"/>
              <a:t> </a:t>
            </a:r>
            <a:r>
              <a:rPr lang="it-IT" i="1" dirty="0"/>
              <a:t>hp </a:t>
            </a:r>
            <a:r>
              <a:rPr lang="it-IT" dirty="0"/>
              <a:t>∈</a:t>
            </a:r>
            <a:r>
              <a:rPr lang="it-IT" dirty="0">
                <a:latin typeface="Lucida Calligraphy"/>
              </a:rPr>
              <a:t>I: 		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schema S</a:t>
            </a:r>
            <a:r>
              <a:rPr lang="mr-IN" dirty="0">
                <a:cs typeface="Mangal" pitchFamily="18"/>
              </a:rPr>
              <a:t>(A</a:t>
            </a:r>
            <a:r>
              <a:rPr lang="mr-IN" baseline="-25000" dirty="0">
                <a:cs typeface="Mangal" pitchFamily="18"/>
              </a:rPr>
              <a:t>1</a:t>
            </a:r>
            <a:r>
              <a:rPr lang="mr-IN" dirty="0">
                <a:cs typeface="Mangal" pitchFamily="18"/>
              </a:rPr>
              <a:t>,</a:t>
            </a:r>
            <a:r>
              <a:rPr lang="it-IT" dirty="0"/>
              <a:t> </a:t>
            </a:r>
            <a:r>
              <a:rPr lang="mr-IN" dirty="0">
                <a:cs typeface="Mangal" pitchFamily="18"/>
              </a:rPr>
              <a:t>…</a:t>
            </a:r>
            <a:r>
              <a:rPr lang="it-IT" dirty="0"/>
              <a:t> </a:t>
            </a:r>
            <a:r>
              <a:rPr lang="mr-IN" dirty="0">
                <a:cs typeface="Mangal" pitchFamily="18"/>
              </a:rPr>
              <a:t>, </a:t>
            </a:r>
            <a:r>
              <a:rPr lang="mr-IN" dirty="0" smtClean="0">
                <a:cs typeface="Mangal" pitchFamily="18"/>
              </a:rPr>
              <a:t>A</a:t>
            </a:r>
            <a:r>
              <a:rPr lang="mr-IN" baseline="-25000" dirty="0" smtClean="0">
                <a:cs typeface="Mangal" pitchFamily="18"/>
              </a:rPr>
              <a:t>n</a:t>
            </a:r>
            <a:r>
              <a:rPr lang="it-IT" dirty="0" smtClean="0">
                <a:cs typeface="Mangal" pitchFamily="18"/>
              </a:rPr>
              <a:t>|</a:t>
            </a:r>
            <a:r>
              <a:rPr lang="it-IT" dirty="0" smtClean="0"/>
              <a:t> </a:t>
            </a:r>
            <a:r>
              <a:rPr lang="mr-IN" i="1" dirty="0">
                <a:cs typeface="Mangal" pitchFamily="18"/>
              </a:rPr>
              <a:t>T</a:t>
            </a:r>
            <a:r>
              <a:rPr lang="it-IT" i="1" dirty="0"/>
              <a:t> </a:t>
            </a:r>
            <a:r>
              <a:rPr lang="mr-IN" dirty="0">
                <a:cs typeface="Mangal" pitchFamily="18"/>
              </a:rPr>
              <a:t>)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	S</a:t>
            </a:r>
            <a:r>
              <a:rPr lang="it-IT" baseline="30000" dirty="0" smtClean="0"/>
              <a:t>t</a:t>
            </a:r>
            <a:r>
              <a:rPr lang="it-IT" dirty="0" smtClean="0"/>
              <a:t> </a:t>
            </a:r>
            <a:r>
              <a:rPr lang="it-IT" dirty="0"/>
              <a:t>: set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tuples</a:t>
            </a:r>
            <a:r>
              <a:rPr lang="it-IT" dirty="0"/>
              <a:t> </a:t>
            </a:r>
            <a:r>
              <a:rPr lang="it-IT" dirty="0" smtClean="0"/>
              <a:t>s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mr-IN" i="1" dirty="0">
                <a:cs typeface="Mangal" pitchFamily="18"/>
              </a:rPr>
              <a:t>T</a:t>
            </a:r>
            <a:r>
              <a:rPr lang="mr-IN" dirty="0">
                <a:cs typeface="Mangal" pitchFamily="18"/>
              </a:rPr>
              <a:t>(s) ≥ max(t − hp, </a:t>
            </a:r>
            <a:r>
              <a:rPr lang="it-IT" dirty="0" smtClean="0">
                <a:latin typeface="Calibri" pitchFamily="34" charset="0"/>
                <a:cs typeface="Mangal" pitchFamily="18"/>
              </a:rPr>
              <a:t>0</a:t>
            </a:r>
            <a:r>
              <a:rPr lang="mr-IN" dirty="0" smtClean="0">
                <a:cs typeface="Mangal" pitchFamily="18"/>
              </a:rPr>
              <a:t>)</a:t>
            </a:r>
            <a:endParaRPr lang="mr-IN" dirty="0">
              <a:cs typeface="Mangal" pitchFamily="18"/>
            </a:endParaRPr>
          </a:p>
        </p:txBody>
      </p:sp>
      <p:sp>
        <p:nvSpPr>
          <p:cNvPr id="4" name="Segnaposto piè di pagina 3"/>
          <p:cNvSpPr txBox="1"/>
          <p:nvPr/>
        </p:nvSpPr>
        <p:spPr>
          <a:xfrm>
            <a:off x="2572280" y="5883277"/>
            <a:ext cx="79255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TIME 2017 -  F. Grandi, F. Mandreoli, R. Martoglia, W. Penzo - A Relational Algebra for Streaming Tables Living in a Temporal Database World</a:t>
            </a:r>
          </a:p>
        </p:txBody>
      </p:sp>
      <p:sp>
        <p:nvSpPr>
          <p:cNvPr id="5" name="Segnaposto numero diapositiva 4"/>
          <p:cNvSpPr txBox="1"/>
          <p:nvPr/>
        </p:nvSpPr>
        <p:spPr>
          <a:xfrm>
            <a:off x="10951860" y="5867128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F2737B-0331-48BD-92C6-71FF0862847E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llas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2496</Words>
  <Application>Microsoft Office PowerPoint</Application>
  <PresentationFormat>Personalizzato</PresentationFormat>
  <Paragraphs>520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Parallasse</vt:lpstr>
      <vt:lpstr>A Relational Algebra for Streaming Tables Living in a Temporal Database World </vt:lpstr>
      <vt:lpstr>Motivation</vt:lpstr>
      <vt:lpstr>Motivation</vt:lpstr>
      <vt:lpstr>Streaming tables</vt:lpstr>
      <vt:lpstr>Research objective</vt:lpstr>
      <vt:lpstr>Continuous temporal algebra (CTA)</vt:lpstr>
      <vt:lpstr>Translation rules</vt:lpstr>
      <vt:lpstr>Application example: insider trading tracking</vt:lpstr>
      <vt:lpstr>Preliminaries</vt:lpstr>
      <vt:lpstr>OTQs &amp; temporal algebra TA</vt:lpstr>
      <vt:lpstr>CQs &amp; continuous temporal algebra CTA</vt:lpstr>
      <vt:lpstr>CQs &amp; continuous temporal algebra CTA</vt:lpstr>
      <vt:lpstr>CTA: sliding windows operators </vt:lpstr>
      <vt:lpstr>CTA: window flattening operators </vt:lpstr>
      <vt:lpstr>CTA: window aggregation operators </vt:lpstr>
      <vt:lpstr>Example of CTA expression:  </vt:lpstr>
      <vt:lpstr>Example of CTA expression:  </vt:lpstr>
      <vt:lpstr>CQs: definition of the sampling points</vt:lpstr>
      <vt:lpstr>CQs: sampling operator and semantics </vt:lpstr>
      <vt:lpstr>Application example reprise</vt:lpstr>
      <vt:lpstr>Translating CQs into OTQs</vt:lpstr>
      <vt:lpstr>Translating CQs into OTQs</vt:lpstr>
      <vt:lpstr>Translating CQs into OTQs</vt:lpstr>
      <vt:lpstr>Translating CQs into OTQs</vt:lpstr>
      <vt:lpstr>Conclusions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Relational Algebra for Streaming Tables Living in a Temporal Database World</dc:title>
  <dc:creator>Fabio Grandi</dc:creator>
  <cp:lastModifiedBy>Fabio Grandi</cp:lastModifiedBy>
  <cp:revision>90</cp:revision>
  <dcterms:created xsi:type="dcterms:W3CDTF">2017-10-10T14:21:35Z</dcterms:created>
  <dcterms:modified xsi:type="dcterms:W3CDTF">2017-10-17T14:26:15Z</dcterms:modified>
</cp:coreProperties>
</file>